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notesSlides/notesSlide2.xml" ContentType="application/vnd.openxmlformats-officedocument.presentationml.notesSlide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96.xml" ContentType="application/vnd.openxmlformats-officedocument.presentationml.tags+xml"/>
  <Default Extension="xml" ContentType="application/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09.xml" ContentType="application/vnd.openxmlformats-officedocument.presentationml.tags+xml"/>
  <Override PartName="/ppt/tags/tag138.xml" ContentType="application/vnd.openxmlformats-officedocument.presentationml.tags+xml"/>
  <Override PartName="/ppt/tags/tag156.xml" ContentType="application/vnd.openxmlformats-officedocument.presentationml.tags+xml"/>
  <Override PartName="/ppt/tags/tag167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45.xml" ContentType="application/vnd.openxmlformats-officedocument.presentationml.tags+xml"/>
  <Override PartName="/ppt/tags/tag163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tags/tag105.xml" ContentType="application/vnd.openxmlformats-officedocument.presentationml.tags+xml"/>
  <Override PartName="/ppt/tags/tag134.xml" ContentType="application/vnd.openxmlformats-officedocument.presentationml.tags+xml"/>
  <Override PartName="/ppt/tags/tag152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41.xml" ContentType="application/vnd.openxmlformats-officedocument.presentationml.tags+xml"/>
  <Override PartName="/ppt/tags/tag170.xml" ContentType="application/vnd.openxmlformats-officedocument.presentationml.tags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ags/tag130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tags/tag168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24.xml" ContentType="application/vnd.openxmlformats-officedocument.presentationml.tags+xml"/>
  <Override PartName="/ppt/tags/tag53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57.xml" ContentType="application/vnd.openxmlformats-officedocument.presentationml.tags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64.xml" ContentType="application/vnd.openxmlformats-officedocument.presentationml.tags+xml"/>
  <Override PartName="/ppt/handoutMasters/handoutMaster1.xml" ContentType="application/vnd.openxmlformats-officedocument.presentationml.handoutMaster+xml"/>
  <Override PartName="/ppt/tags/tag20.xml" ContentType="application/vnd.openxmlformats-officedocument.presentationml.tags+xml"/>
  <Override PartName="/ppt/tags/tag106.xml" ContentType="application/vnd.openxmlformats-officedocument.presentationml.tags+xml"/>
  <Override PartName="/ppt/tags/tag124.xml" ContentType="application/vnd.openxmlformats-officedocument.presentationml.tags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ppt/tags/tag17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31.xml" ContentType="application/vnd.openxmlformats-officedocument.presentationml.tags+xml"/>
  <Override PartName="/ppt/tags/tag160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58.xml" ContentType="application/vnd.openxmlformats-officedocument.presentationml.tags+xml"/>
  <Override PartName="/ppt/tags/tag169.xml" ContentType="application/vnd.openxmlformats-officedocument.presentationml.tags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147.xml" ContentType="application/vnd.openxmlformats-officedocument.presentationml.tags+xml"/>
  <Override PartName="/ppt/tags/tag165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tags/tag154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tags/tag161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3.xml" ContentType="application/vnd.openxmlformats-officedocument.presentationml.tags+xml"/>
  <Default Extension="jpeg" ContentType="image/jpeg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166.xml" ContentType="application/vnd.openxmlformats-officedocument.presentationml.tags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tags/tag155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62.xml" ContentType="application/vnd.openxmlformats-officedocument.presentationml.tags+xml"/>
  <Override PartName="/ppt/tags/tag122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100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6" r:id="rId2"/>
    <p:sldId id="295" r:id="rId3"/>
    <p:sldId id="305" r:id="rId4"/>
    <p:sldId id="310" r:id="rId5"/>
    <p:sldId id="304" r:id="rId6"/>
    <p:sldId id="308" r:id="rId7"/>
    <p:sldId id="301" r:id="rId8"/>
    <p:sldId id="307" r:id="rId9"/>
    <p:sldId id="309" r:id="rId10"/>
    <p:sldId id="287" r:id="rId11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hilipp" initials="P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19A"/>
    <a:srgbClr val="9BC62E"/>
    <a:srgbClr val="9BC6FF"/>
    <a:srgbClr val="DCE6F2"/>
    <a:srgbClr val="E9EDF4"/>
    <a:srgbClr val="EEEE96"/>
    <a:srgbClr val="C9E5FF"/>
    <a:srgbClr val="3BA2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0869" autoAdjust="0"/>
  </p:normalViewPr>
  <p:slideViewPr>
    <p:cSldViewPr>
      <p:cViewPr>
        <p:scale>
          <a:sx n="100" d="100"/>
          <a:sy n="100" d="100"/>
        </p:scale>
        <p:origin x="-22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48"/>
    </p:cViewPr>
  </p:outlineViewPr>
  <p:notesTextViewPr>
    <p:cViewPr>
      <p:scale>
        <a:sx n="1" d="1"/>
        <a:sy n="1" d="1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3F1AD-E3C6-491A-8345-8ABD390A7099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DA975-9FD3-4017-AE54-C08E6BF1BD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6276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BA62E6F-585E-4F0E-B5FD-256F3F12AC58}" type="datetimeFigureOut">
              <a:rPr lang="ru-RU"/>
              <a:pPr>
                <a:defRPr/>
              </a:pPr>
              <a:t>24.06.2014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050BF11-EE37-4660-9672-13565B0115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136467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200" dirty="0" smtClean="0">
              <a:solidFill>
                <a:schemeClr val="tx1"/>
              </a:solidFill>
            </a:endParaRPr>
          </a:p>
          <a:p>
            <a:r>
              <a:rPr lang="ru-RU" sz="1200" dirty="0" smtClean="0">
                <a:solidFill>
                  <a:schemeClr val="tx1"/>
                </a:solidFill>
              </a:rPr>
              <a:t>Так, создан портал по </a:t>
            </a:r>
            <a:r>
              <a:rPr lang="ru-RU" sz="1200" dirty="0" err="1" smtClean="0">
                <a:solidFill>
                  <a:schemeClr val="tx1"/>
                </a:solidFill>
              </a:rPr>
              <a:t>рейтингованию</a:t>
            </a:r>
            <a:r>
              <a:rPr lang="ru-RU" sz="1200" dirty="0" smtClean="0">
                <a:solidFill>
                  <a:schemeClr val="tx1"/>
                </a:solidFill>
              </a:rPr>
              <a:t> поставщиков (Среднерусский банк)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50BF11-EE37-4660-9672-13565B0115D2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Сказать про КПЭ - красиво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50BF11-EE37-4660-9672-13565B0115D2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1800" baseline="30000" noProof="1" smtClean="0">
                <a:solidFill>
                  <a:schemeClr val="bg1"/>
                </a:solidFill>
                <a:cs typeface="Calibri"/>
              </a:rPr>
              <a:t>*</a:t>
            </a:r>
            <a:r>
              <a:rPr lang="ru-RU" sz="1200" dirty="0" smtClean="0">
                <a:solidFill>
                  <a:schemeClr val="bg1"/>
                </a:solidFill>
                <a:cs typeface="Calibri"/>
              </a:rPr>
              <a:t>Программы разработанные для максимально эффективного решения конкретных проблем субъектов МСП</a:t>
            </a:r>
          </a:p>
          <a:p>
            <a:pPr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1200" baseline="30000" noProof="1" smtClean="0">
                <a:solidFill>
                  <a:schemeClr val="bg1"/>
                </a:solidFill>
                <a:cs typeface="Calibri"/>
              </a:rPr>
              <a:t>** </a:t>
            </a:r>
            <a:r>
              <a:rPr lang="ru-RU" sz="1200" dirty="0" smtClean="0">
                <a:solidFill>
                  <a:schemeClr val="bg1"/>
                </a:solidFill>
                <a:cs typeface="Calibri"/>
              </a:rPr>
              <a:t>В т.ч. полевое с выявлением ключевых факторов, мешающих решению проблем МСП, и успешных кейсов решения выделенных проблем</a:t>
            </a:r>
            <a:endParaRPr lang="ru-RU" sz="1200" dirty="0" smtClean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50BF11-EE37-4660-9672-13565B0115D2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A6706-09DD-4445-889C-2506FB513858}" type="datetimeFigureOut">
              <a:rPr lang="ru-RU"/>
              <a:pPr>
                <a:defRPr/>
              </a:pPr>
              <a:t>24.06.2014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83626-EB47-42A2-918D-B8D2D18315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B42AE-A65C-4AC6-9852-A5D4A21A061A}" type="datetimeFigureOut">
              <a:rPr lang="ru-RU"/>
              <a:pPr>
                <a:defRPr/>
              </a:pPr>
              <a:t>24.06.2014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81B91-C857-4E77-9C7C-4DC3B55027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5D27D-591D-48D5-AA28-9420E16DEDCD}" type="datetimeFigureOut">
              <a:rPr lang="ru-RU"/>
              <a:pPr>
                <a:defRPr/>
              </a:pPr>
              <a:t>24.06.2014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EDC0C-4FD8-4817-A961-D437DA19DC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F414F-BD9C-425F-95B7-7373339C1310}" type="datetimeFigureOut">
              <a:rPr lang="ru-RU"/>
              <a:pPr>
                <a:defRPr/>
              </a:pPr>
              <a:t>24.06.2014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CA481-3613-4F5F-B77A-79D035DE7E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A5EE7-0226-47D3-A1C5-CB4531446205}" type="datetimeFigureOut">
              <a:rPr lang="ru-RU"/>
              <a:pPr>
                <a:defRPr/>
              </a:pPr>
              <a:t>24.06.2014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6970A-FC03-4F19-892E-0FDEC5ED96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D61E2-BD6F-44B7-8708-C46495C08396}" type="datetimeFigureOut">
              <a:rPr lang="ru-RU"/>
              <a:pPr>
                <a:defRPr/>
              </a:pPr>
              <a:t>24.06.2014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0635E-397F-4508-8AC4-EF3BBA9606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A9A65-8B97-4B7E-AA5D-C8BCBCE9AD35}" type="datetimeFigureOut">
              <a:rPr lang="ru-RU"/>
              <a:pPr>
                <a:defRPr/>
              </a:pPr>
              <a:t>24.06.2014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10A12-A876-4834-8DDC-2EE07D323C4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AEFD2-676F-4A4F-A665-5CD1DC91A358}" type="datetimeFigureOut">
              <a:rPr lang="ru-RU"/>
              <a:pPr>
                <a:defRPr/>
              </a:pPr>
              <a:t>24.06.2014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A30AB-4464-4C88-ABCD-532A0DFC88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75F84-B269-4A6E-9592-4C405127A80D}" type="datetimeFigureOut">
              <a:rPr lang="ru-RU"/>
              <a:pPr>
                <a:defRPr/>
              </a:pPr>
              <a:t>24.06.2014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F1D44-DD7A-4F3B-81BC-4B13FCD5E9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B5CE9-714B-4AD3-AF96-F4BAF176586F}" type="datetimeFigureOut">
              <a:rPr lang="ru-RU"/>
              <a:pPr>
                <a:defRPr/>
              </a:pPr>
              <a:t>24.06.2014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4992B-4899-489B-A187-F41E5C06C4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68C0E-F350-47B4-91AA-1E8FB052FEC7}" type="datetimeFigureOut">
              <a:rPr lang="ru-RU"/>
              <a:pPr>
                <a:defRPr/>
              </a:pPr>
              <a:t>24.06.2014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B6EE3-6DE1-44E3-8DC4-A4245EBF9D2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B90C74-E24D-45D8-8504-DBB4A75415DC}" type="datetimeFigureOut">
              <a:rPr lang="ru-RU"/>
              <a:pPr>
                <a:defRPr/>
              </a:pPr>
              <a:t>24.06.2014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A5332-540A-4B6B-A1F3-B5FE5A4066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6.xml"/><Relationship Id="rId21" Type="http://schemas.openxmlformats.org/officeDocument/2006/relationships/image" Target="../media/image2.png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17" Type="http://schemas.openxmlformats.org/officeDocument/2006/relationships/tags" Target="../tags/tag20.xml"/><Relationship Id="rId2" Type="http://schemas.openxmlformats.org/officeDocument/2006/relationships/tags" Target="../tags/tag5.xml"/><Relationship Id="rId16" Type="http://schemas.openxmlformats.org/officeDocument/2006/relationships/tags" Target="../tags/tag19.xml"/><Relationship Id="rId20" Type="http://schemas.openxmlformats.org/officeDocument/2006/relationships/image" Target="../media/image4.jpeg"/><Relationship Id="rId1" Type="http://schemas.openxmlformats.org/officeDocument/2006/relationships/vmlDrawing" Target="../drawings/vmlDrawing2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tags" Target="../tags/tag18.xml"/><Relationship Id="rId10" Type="http://schemas.openxmlformats.org/officeDocument/2006/relationships/tags" Target="../tags/tag13.xml"/><Relationship Id="rId19" Type="http://schemas.openxmlformats.org/officeDocument/2006/relationships/oleObject" Target="../embeddings/oleObject2.bin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Relationship Id="rId2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7.xml"/><Relationship Id="rId13" Type="http://schemas.openxmlformats.org/officeDocument/2006/relationships/tags" Target="../tags/tag32.xml"/><Relationship Id="rId18" Type="http://schemas.openxmlformats.org/officeDocument/2006/relationships/oleObject" Target="../embeddings/oleObject3.bin"/><Relationship Id="rId3" Type="http://schemas.openxmlformats.org/officeDocument/2006/relationships/tags" Target="../tags/tag22.xml"/><Relationship Id="rId21" Type="http://schemas.openxmlformats.org/officeDocument/2006/relationships/image" Target="../media/image4.jpeg"/><Relationship Id="rId7" Type="http://schemas.openxmlformats.org/officeDocument/2006/relationships/tags" Target="../tags/tag26.xml"/><Relationship Id="rId12" Type="http://schemas.openxmlformats.org/officeDocument/2006/relationships/tags" Target="../tags/tag31.xml"/><Relationship Id="rId17" Type="http://schemas.openxmlformats.org/officeDocument/2006/relationships/notesSlide" Target="../notesSlides/notesSlide1.xml"/><Relationship Id="rId2" Type="http://schemas.openxmlformats.org/officeDocument/2006/relationships/tags" Target="../tags/tag21.xml"/><Relationship Id="rId16" Type="http://schemas.openxmlformats.org/officeDocument/2006/relationships/slideLayout" Target="../slideLayouts/slideLayout2.xml"/><Relationship Id="rId20" Type="http://schemas.openxmlformats.org/officeDocument/2006/relationships/hyperlink" Target="http://log4pro.com/" TargetMode="External"/><Relationship Id="rId1" Type="http://schemas.openxmlformats.org/officeDocument/2006/relationships/vmlDrawing" Target="../drawings/vmlDrawing3.vml"/><Relationship Id="rId6" Type="http://schemas.openxmlformats.org/officeDocument/2006/relationships/tags" Target="../tags/tag25.xml"/><Relationship Id="rId11" Type="http://schemas.openxmlformats.org/officeDocument/2006/relationships/tags" Target="../tags/tag30.xml"/><Relationship Id="rId5" Type="http://schemas.openxmlformats.org/officeDocument/2006/relationships/tags" Target="../tags/tag24.xml"/><Relationship Id="rId15" Type="http://schemas.openxmlformats.org/officeDocument/2006/relationships/tags" Target="../tags/tag34.xml"/><Relationship Id="rId10" Type="http://schemas.openxmlformats.org/officeDocument/2006/relationships/tags" Target="../tags/tag29.xml"/><Relationship Id="rId19" Type="http://schemas.openxmlformats.org/officeDocument/2006/relationships/hyperlink" Target="http://dasreda.ru/" TargetMode="External"/><Relationship Id="rId4" Type="http://schemas.openxmlformats.org/officeDocument/2006/relationships/tags" Target="../tags/tag23.xml"/><Relationship Id="rId9" Type="http://schemas.openxmlformats.org/officeDocument/2006/relationships/tags" Target="../tags/tag28.xml"/><Relationship Id="rId14" Type="http://schemas.openxmlformats.org/officeDocument/2006/relationships/tags" Target="../tags/tag33.xml"/><Relationship Id="rId2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41.xml"/><Relationship Id="rId13" Type="http://schemas.openxmlformats.org/officeDocument/2006/relationships/oleObject" Target="../embeddings/oleObject4.bin"/><Relationship Id="rId3" Type="http://schemas.openxmlformats.org/officeDocument/2006/relationships/tags" Target="../tags/tag36.xml"/><Relationship Id="rId7" Type="http://schemas.openxmlformats.org/officeDocument/2006/relationships/tags" Target="../tags/tag40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35.xml"/><Relationship Id="rId1" Type="http://schemas.openxmlformats.org/officeDocument/2006/relationships/vmlDrawing" Target="../drawings/vmlDrawing4.vml"/><Relationship Id="rId6" Type="http://schemas.openxmlformats.org/officeDocument/2006/relationships/tags" Target="../tags/tag39.xml"/><Relationship Id="rId11" Type="http://schemas.openxmlformats.org/officeDocument/2006/relationships/tags" Target="../tags/tag44.xml"/><Relationship Id="rId5" Type="http://schemas.openxmlformats.org/officeDocument/2006/relationships/tags" Target="../tags/tag38.xml"/><Relationship Id="rId15" Type="http://schemas.openxmlformats.org/officeDocument/2006/relationships/image" Target="../media/image2.png"/><Relationship Id="rId10" Type="http://schemas.openxmlformats.org/officeDocument/2006/relationships/tags" Target="../tags/tag43.xml"/><Relationship Id="rId4" Type="http://schemas.openxmlformats.org/officeDocument/2006/relationships/tags" Target="../tags/tag37.xml"/><Relationship Id="rId9" Type="http://schemas.openxmlformats.org/officeDocument/2006/relationships/tags" Target="../tags/tag42.xml"/><Relationship Id="rId1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tags" Target="../tags/tag56.xml"/><Relationship Id="rId18" Type="http://schemas.openxmlformats.org/officeDocument/2006/relationships/tags" Target="../tags/tag61.xml"/><Relationship Id="rId26" Type="http://schemas.openxmlformats.org/officeDocument/2006/relationships/tags" Target="../tags/tag69.xml"/><Relationship Id="rId39" Type="http://schemas.openxmlformats.org/officeDocument/2006/relationships/tags" Target="../tags/tag82.xml"/><Relationship Id="rId3" Type="http://schemas.openxmlformats.org/officeDocument/2006/relationships/tags" Target="../tags/tag46.xml"/><Relationship Id="rId21" Type="http://schemas.openxmlformats.org/officeDocument/2006/relationships/tags" Target="../tags/tag64.xml"/><Relationship Id="rId34" Type="http://schemas.openxmlformats.org/officeDocument/2006/relationships/tags" Target="../tags/tag77.xml"/><Relationship Id="rId42" Type="http://schemas.openxmlformats.org/officeDocument/2006/relationships/tags" Target="../tags/tag85.xml"/><Relationship Id="rId47" Type="http://schemas.openxmlformats.org/officeDocument/2006/relationships/slideLayout" Target="../slideLayouts/slideLayout2.xml"/><Relationship Id="rId50" Type="http://schemas.openxmlformats.org/officeDocument/2006/relationships/image" Target="../media/image6.png"/><Relationship Id="rId7" Type="http://schemas.openxmlformats.org/officeDocument/2006/relationships/tags" Target="../tags/tag50.xml"/><Relationship Id="rId12" Type="http://schemas.openxmlformats.org/officeDocument/2006/relationships/tags" Target="../tags/tag55.xml"/><Relationship Id="rId17" Type="http://schemas.openxmlformats.org/officeDocument/2006/relationships/tags" Target="../tags/tag60.xml"/><Relationship Id="rId25" Type="http://schemas.openxmlformats.org/officeDocument/2006/relationships/tags" Target="../tags/tag68.xml"/><Relationship Id="rId33" Type="http://schemas.openxmlformats.org/officeDocument/2006/relationships/tags" Target="../tags/tag76.xml"/><Relationship Id="rId38" Type="http://schemas.openxmlformats.org/officeDocument/2006/relationships/tags" Target="../tags/tag81.xml"/><Relationship Id="rId46" Type="http://schemas.openxmlformats.org/officeDocument/2006/relationships/tags" Target="../tags/tag89.xml"/><Relationship Id="rId2" Type="http://schemas.openxmlformats.org/officeDocument/2006/relationships/tags" Target="../tags/tag45.xml"/><Relationship Id="rId16" Type="http://schemas.openxmlformats.org/officeDocument/2006/relationships/tags" Target="../tags/tag59.xml"/><Relationship Id="rId20" Type="http://schemas.openxmlformats.org/officeDocument/2006/relationships/tags" Target="../tags/tag63.xml"/><Relationship Id="rId29" Type="http://schemas.openxmlformats.org/officeDocument/2006/relationships/tags" Target="../tags/tag72.xml"/><Relationship Id="rId41" Type="http://schemas.openxmlformats.org/officeDocument/2006/relationships/tags" Target="../tags/tag84.xml"/><Relationship Id="rId1" Type="http://schemas.openxmlformats.org/officeDocument/2006/relationships/vmlDrawing" Target="../drawings/vmlDrawing5.vml"/><Relationship Id="rId6" Type="http://schemas.openxmlformats.org/officeDocument/2006/relationships/tags" Target="../tags/tag49.xml"/><Relationship Id="rId11" Type="http://schemas.openxmlformats.org/officeDocument/2006/relationships/tags" Target="../tags/tag54.xml"/><Relationship Id="rId24" Type="http://schemas.openxmlformats.org/officeDocument/2006/relationships/tags" Target="../tags/tag67.xml"/><Relationship Id="rId32" Type="http://schemas.openxmlformats.org/officeDocument/2006/relationships/tags" Target="../tags/tag75.xml"/><Relationship Id="rId37" Type="http://schemas.openxmlformats.org/officeDocument/2006/relationships/tags" Target="../tags/tag80.xml"/><Relationship Id="rId40" Type="http://schemas.openxmlformats.org/officeDocument/2006/relationships/tags" Target="../tags/tag83.xml"/><Relationship Id="rId45" Type="http://schemas.openxmlformats.org/officeDocument/2006/relationships/tags" Target="../tags/tag88.xml"/><Relationship Id="rId53" Type="http://schemas.openxmlformats.org/officeDocument/2006/relationships/image" Target="../media/image2.png"/><Relationship Id="rId5" Type="http://schemas.openxmlformats.org/officeDocument/2006/relationships/tags" Target="../tags/tag48.xml"/><Relationship Id="rId15" Type="http://schemas.openxmlformats.org/officeDocument/2006/relationships/tags" Target="../tags/tag58.xml"/><Relationship Id="rId23" Type="http://schemas.openxmlformats.org/officeDocument/2006/relationships/tags" Target="../tags/tag66.xml"/><Relationship Id="rId28" Type="http://schemas.openxmlformats.org/officeDocument/2006/relationships/tags" Target="../tags/tag71.xml"/><Relationship Id="rId36" Type="http://schemas.openxmlformats.org/officeDocument/2006/relationships/tags" Target="../tags/tag79.xml"/><Relationship Id="rId49" Type="http://schemas.openxmlformats.org/officeDocument/2006/relationships/image" Target="../media/image4.jpeg"/><Relationship Id="rId10" Type="http://schemas.openxmlformats.org/officeDocument/2006/relationships/tags" Target="../tags/tag53.xml"/><Relationship Id="rId19" Type="http://schemas.openxmlformats.org/officeDocument/2006/relationships/tags" Target="../tags/tag62.xml"/><Relationship Id="rId31" Type="http://schemas.openxmlformats.org/officeDocument/2006/relationships/tags" Target="../tags/tag74.xml"/><Relationship Id="rId44" Type="http://schemas.openxmlformats.org/officeDocument/2006/relationships/tags" Target="../tags/tag87.xml"/><Relationship Id="rId52" Type="http://schemas.openxmlformats.org/officeDocument/2006/relationships/image" Target="../media/image7.png"/><Relationship Id="rId4" Type="http://schemas.openxmlformats.org/officeDocument/2006/relationships/tags" Target="../tags/tag47.xml"/><Relationship Id="rId9" Type="http://schemas.openxmlformats.org/officeDocument/2006/relationships/tags" Target="../tags/tag52.xml"/><Relationship Id="rId14" Type="http://schemas.openxmlformats.org/officeDocument/2006/relationships/tags" Target="../tags/tag57.xml"/><Relationship Id="rId22" Type="http://schemas.openxmlformats.org/officeDocument/2006/relationships/tags" Target="../tags/tag65.xml"/><Relationship Id="rId27" Type="http://schemas.openxmlformats.org/officeDocument/2006/relationships/tags" Target="../tags/tag70.xml"/><Relationship Id="rId30" Type="http://schemas.openxmlformats.org/officeDocument/2006/relationships/tags" Target="../tags/tag73.xml"/><Relationship Id="rId35" Type="http://schemas.openxmlformats.org/officeDocument/2006/relationships/tags" Target="../tags/tag78.xml"/><Relationship Id="rId43" Type="http://schemas.openxmlformats.org/officeDocument/2006/relationships/tags" Target="../tags/tag86.xml"/><Relationship Id="rId48" Type="http://schemas.openxmlformats.org/officeDocument/2006/relationships/oleObject" Target="../embeddings/oleObject5.bin"/><Relationship Id="rId8" Type="http://schemas.openxmlformats.org/officeDocument/2006/relationships/tags" Target="../tags/tag51.xml"/><Relationship Id="rId51" Type="http://schemas.openxmlformats.org/officeDocument/2006/relationships/hyperlink" Target="http://www.rusmia.ru/images/stories/Mia/znachki/idea.png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96.xml"/><Relationship Id="rId13" Type="http://schemas.openxmlformats.org/officeDocument/2006/relationships/tags" Target="../tags/tag101.xml"/><Relationship Id="rId18" Type="http://schemas.openxmlformats.org/officeDocument/2006/relationships/tags" Target="../tags/tag106.xml"/><Relationship Id="rId26" Type="http://schemas.openxmlformats.org/officeDocument/2006/relationships/tags" Target="../tags/tag114.xml"/><Relationship Id="rId3" Type="http://schemas.openxmlformats.org/officeDocument/2006/relationships/tags" Target="../tags/tag91.xml"/><Relationship Id="rId21" Type="http://schemas.openxmlformats.org/officeDocument/2006/relationships/tags" Target="../tags/tag109.xml"/><Relationship Id="rId7" Type="http://schemas.openxmlformats.org/officeDocument/2006/relationships/tags" Target="../tags/tag95.xml"/><Relationship Id="rId12" Type="http://schemas.openxmlformats.org/officeDocument/2006/relationships/tags" Target="../tags/tag100.xml"/><Relationship Id="rId17" Type="http://schemas.openxmlformats.org/officeDocument/2006/relationships/tags" Target="../tags/tag105.xml"/><Relationship Id="rId25" Type="http://schemas.openxmlformats.org/officeDocument/2006/relationships/tags" Target="../tags/tag113.xml"/><Relationship Id="rId2" Type="http://schemas.openxmlformats.org/officeDocument/2006/relationships/tags" Target="../tags/tag90.xml"/><Relationship Id="rId16" Type="http://schemas.openxmlformats.org/officeDocument/2006/relationships/tags" Target="../tags/tag104.xml"/><Relationship Id="rId20" Type="http://schemas.openxmlformats.org/officeDocument/2006/relationships/tags" Target="../tags/tag108.xml"/><Relationship Id="rId29" Type="http://schemas.openxmlformats.org/officeDocument/2006/relationships/oleObject" Target="../embeddings/oleObject6.bin"/><Relationship Id="rId1" Type="http://schemas.openxmlformats.org/officeDocument/2006/relationships/vmlDrawing" Target="../drawings/vmlDrawing6.vml"/><Relationship Id="rId6" Type="http://schemas.openxmlformats.org/officeDocument/2006/relationships/tags" Target="../tags/tag94.xml"/><Relationship Id="rId11" Type="http://schemas.openxmlformats.org/officeDocument/2006/relationships/tags" Target="../tags/tag99.xml"/><Relationship Id="rId24" Type="http://schemas.openxmlformats.org/officeDocument/2006/relationships/tags" Target="../tags/tag112.xml"/><Relationship Id="rId5" Type="http://schemas.openxmlformats.org/officeDocument/2006/relationships/tags" Target="../tags/tag93.xml"/><Relationship Id="rId15" Type="http://schemas.openxmlformats.org/officeDocument/2006/relationships/tags" Target="../tags/tag103.xml"/><Relationship Id="rId23" Type="http://schemas.openxmlformats.org/officeDocument/2006/relationships/tags" Target="../tags/tag111.xml"/><Relationship Id="rId28" Type="http://schemas.openxmlformats.org/officeDocument/2006/relationships/notesSlide" Target="../notesSlides/notesSlide2.xml"/><Relationship Id="rId10" Type="http://schemas.openxmlformats.org/officeDocument/2006/relationships/tags" Target="../tags/tag98.xml"/><Relationship Id="rId19" Type="http://schemas.openxmlformats.org/officeDocument/2006/relationships/tags" Target="../tags/tag107.xml"/><Relationship Id="rId31" Type="http://schemas.openxmlformats.org/officeDocument/2006/relationships/image" Target="../media/image2.png"/><Relationship Id="rId4" Type="http://schemas.openxmlformats.org/officeDocument/2006/relationships/tags" Target="../tags/tag92.xml"/><Relationship Id="rId9" Type="http://schemas.openxmlformats.org/officeDocument/2006/relationships/tags" Target="../tags/tag97.xml"/><Relationship Id="rId14" Type="http://schemas.openxmlformats.org/officeDocument/2006/relationships/tags" Target="../tags/tag102.xml"/><Relationship Id="rId22" Type="http://schemas.openxmlformats.org/officeDocument/2006/relationships/tags" Target="../tags/tag110.xml"/><Relationship Id="rId27" Type="http://schemas.openxmlformats.org/officeDocument/2006/relationships/slideLayout" Target="../slideLayouts/slideLayout2.xml"/><Relationship Id="rId30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21.xml"/><Relationship Id="rId13" Type="http://schemas.openxmlformats.org/officeDocument/2006/relationships/tags" Target="../tags/tag126.xml"/><Relationship Id="rId18" Type="http://schemas.openxmlformats.org/officeDocument/2006/relationships/tags" Target="../tags/tag131.xml"/><Relationship Id="rId26" Type="http://schemas.openxmlformats.org/officeDocument/2006/relationships/tags" Target="../tags/tag139.xml"/><Relationship Id="rId3" Type="http://schemas.openxmlformats.org/officeDocument/2006/relationships/tags" Target="../tags/tag116.xml"/><Relationship Id="rId21" Type="http://schemas.openxmlformats.org/officeDocument/2006/relationships/tags" Target="../tags/tag134.xml"/><Relationship Id="rId34" Type="http://schemas.openxmlformats.org/officeDocument/2006/relationships/image" Target="../media/image2.png"/><Relationship Id="rId7" Type="http://schemas.openxmlformats.org/officeDocument/2006/relationships/tags" Target="../tags/tag120.xml"/><Relationship Id="rId12" Type="http://schemas.openxmlformats.org/officeDocument/2006/relationships/tags" Target="../tags/tag125.xml"/><Relationship Id="rId17" Type="http://schemas.openxmlformats.org/officeDocument/2006/relationships/tags" Target="../tags/tag130.xml"/><Relationship Id="rId25" Type="http://schemas.openxmlformats.org/officeDocument/2006/relationships/tags" Target="../tags/tag138.xml"/><Relationship Id="rId33" Type="http://schemas.openxmlformats.org/officeDocument/2006/relationships/oleObject" Target="../embeddings/oleObject8.bin"/><Relationship Id="rId2" Type="http://schemas.openxmlformats.org/officeDocument/2006/relationships/tags" Target="../tags/tag115.xml"/><Relationship Id="rId16" Type="http://schemas.openxmlformats.org/officeDocument/2006/relationships/tags" Target="../tags/tag129.xml"/><Relationship Id="rId20" Type="http://schemas.openxmlformats.org/officeDocument/2006/relationships/tags" Target="../tags/tag133.xml"/><Relationship Id="rId29" Type="http://schemas.openxmlformats.org/officeDocument/2006/relationships/tags" Target="../tags/tag142.xml"/><Relationship Id="rId1" Type="http://schemas.openxmlformats.org/officeDocument/2006/relationships/vmlDrawing" Target="../drawings/vmlDrawing7.vml"/><Relationship Id="rId6" Type="http://schemas.openxmlformats.org/officeDocument/2006/relationships/tags" Target="../tags/tag119.xml"/><Relationship Id="rId11" Type="http://schemas.openxmlformats.org/officeDocument/2006/relationships/tags" Target="../tags/tag124.xml"/><Relationship Id="rId24" Type="http://schemas.openxmlformats.org/officeDocument/2006/relationships/tags" Target="../tags/tag137.xml"/><Relationship Id="rId32" Type="http://schemas.openxmlformats.org/officeDocument/2006/relationships/image" Target="../media/image4.jpeg"/><Relationship Id="rId5" Type="http://schemas.openxmlformats.org/officeDocument/2006/relationships/tags" Target="../tags/tag118.xml"/><Relationship Id="rId15" Type="http://schemas.openxmlformats.org/officeDocument/2006/relationships/tags" Target="../tags/tag128.xml"/><Relationship Id="rId23" Type="http://schemas.openxmlformats.org/officeDocument/2006/relationships/tags" Target="../tags/tag136.xml"/><Relationship Id="rId28" Type="http://schemas.openxmlformats.org/officeDocument/2006/relationships/tags" Target="../tags/tag141.xml"/><Relationship Id="rId10" Type="http://schemas.openxmlformats.org/officeDocument/2006/relationships/tags" Target="../tags/tag123.xml"/><Relationship Id="rId19" Type="http://schemas.openxmlformats.org/officeDocument/2006/relationships/tags" Target="../tags/tag132.xml"/><Relationship Id="rId31" Type="http://schemas.openxmlformats.org/officeDocument/2006/relationships/oleObject" Target="../embeddings/oleObject7.bin"/><Relationship Id="rId4" Type="http://schemas.openxmlformats.org/officeDocument/2006/relationships/tags" Target="../tags/tag117.xml"/><Relationship Id="rId9" Type="http://schemas.openxmlformats.org/officeDocument/2006/relationships/tags" Target="../tags/tag122.xml"/><Relationship Id="rId14" Type="http://schemas.openxmlformats.org/officeDocument/2006/relationships/tags" Target="../tags/tag127.xml"/><Relationship Id="rId22" Type="http://schemas.openxmlformats.org/officeDocument/2006/relationships/tags" Target="../tags/tag135.xml"/><Relationship Id="rId27" Type="http://schemas.openxmlformats.org/officeDocument/2006/relationships/tags" Target="../tags/tag140.xml"/><Relationship Id="rId30" Type="http://schemas.openxmlformats.org/officeDocument/2006/relationships/slideLayout" Target="../slideLayouts/slideLayout2.xml"/><Relationship Id="rId35" Type="http://schemas.openxmlformats.org/officeDocument/2006/relationships/hyperlink" Target="http://log4pro.com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49.xml"/><Relationship Id="rId13" Type="http://schemas.openxmlformats.org/officeDocument/2006/relationships/tags" Target="../tags/tag154.xml"/><Relationship Id="rId18" Type="http://schemas.openxmlformats.org/officeDocument/2006/relationships/image" Target="../media/image4.jpeg"/><Relationship Id="rId3" Type="http://schemas.openxmlformats.org/officeDocument/2006/relationships/tags" Target="../tags/tag144.xml"/><Relationship Id="rId7" Type="http://schemas.openxmlformats.org/officeDocument/2006/relationships/tags" Target="../tags/tag148.xml"/><Relationship Id="rId12" Type="http://schemas.openxmlformats.org/officeDocument/2006/relationships/tags" Target="../tags/tag153.xml"/><Relationship Id="rId17" Type="http://schemas.openxmlformats.org/officeDocument/2006/relationships/oleObject" Target="../embeddings/oleObject9.bin"/><Relationship Id="rId2" Type="http://schemas.openxmlformats.org/officeDocument/2006/relationships/tags" Target="../tags/tag143.xml"/><Relationship Id="rId16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tags" Target="../tags/tag147.xml"/><Relationship Id="rId11" Type="http://schemas.openxmlformats.org/officeDocument/2006/relationships/tags" Target="../tags/tag152.xml"/><Relationship Id="rId5" Type="http://schemas.openxmlformats.org/officeDocument/2006/relationships/tags" Target="../tags/tag146.xml"/><Relationship Id="rId15" Type="http://schemas.openxmlformats.org/officeDocument/2006/relationships/tags" Target="../tags/tag156.xml"/><Relationship Id="rId10" Type="http://schemas.openxmlformats.org/officeDocument/2006/relationships/tags" Target="../tags/tag151.xml"/><Relationship Id="rId19" Type="http://schemas.openxmlformats.org/officeDocument/2006/relationships/image" Target="../media/image2.png"/><Relationship Id="rId4" Type="http://schemas.openxmlformats.org/officeDocument/2006/relationships/tags" Target="../tags/tag145.xml"/><Relationship Id="rId9" Type="http://schemas.openxmlformats.org/officeDocument/2006/relationships/tags" Target="../tags/tag150.xml"/><Relationship Id="rId14" Type="http://schemas.openxmlformats.org/officeDocument/2006/relationships/tags" Target="../tags/tag15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64.xml"/><Relationship Id="rId13" Type="http://schemas.openxmlformats.org/officeDocument/2006/relationships/tags" Target="../tags/tag169.xml"/><Relationship Id="rId18" Type="http://schemas.openxmlformats.org/officeDocument/2006/relationships/image" Target="../media/image4.jpeg"/><Relationship Id="rId3" Type="http://schemas.openxmlformats.org/officeDocument/2006/relationships/tags" Target="../tags/tag159.xml"/><Relationship Id="rId7" Type="http://schemas.openxmlformats.org/officeDocument/2006/relationships/tags" Target="../tags/tag163.xml"/><Relationship Id="rId12" Type="http://schemas.openxmlformats.org/officeDocument/2006/relationships/tags" Target="../tags/tag168.xml"/><Relationship Id="rId17" Type="http://schemas.openxmlformats.org/officeDocument/2006/relationships/notesSlide" Target="../notesSlides/notesSlide3.xml"/><Relationship Id="rId2" Type="http://schemas.openxmlformats.org/officeDocument/2006/relationships/tags" Target="../tags/tag158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157.xml"/><Relationship Id="rId6" Type="http://schemas.openxmlformats.org/officeDocument/2006/relationships/tags" Target="../tags/tag162.xml"/><Relationship Id="rId11" Type="http://schemas.openxmlformats.org/officeDocument/2006/relationships/tags" Target="../tags/tag167.xml"/><Relationship Id="rId5" Type="http://schemas.openxmlformats.org/officeDocument/2006/relationships/tags" Target="../tags/tag161.xml"/><Relationship Id="rId15" Type="http://schemas.openxmlformats.org/officeDocument/2006/relationships/tags" Target="../tags/tag171.xml"/><Relationship Id="rId10" Type="http://schemas.openxmlformats.org/officeDocument/2006/relationships/tags" Target="../tags/tag166.xml"/><Relationship Id="rId19" Type="http://schemas.openxmlformats.org/officeDocument/2006/relationships/image" Target="../media/image2.png"/><Relationship Id="rId4" Type="http://schemas.openxmlformats.org/officeDocument/2006/relationships/tags" Target="../tags/tag160.xml"/><Relationship Id="rId9" Type="http://schemas.openxmlformats.org/officeDocument/2006/relationships/tags" Target="../tags/tag165.xml"/><Relationship Id="rId14" Type="http://schemas.openxmlformats.org/officeDocument/2006/relationships/tags" Target="../tags/tag1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409518" y="946116"/>
            <a:ext cx="8105886" cy="2984103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rgbClr val="984807"/>
                </a:solidFill>
                <a:cs typeface="Arial" charset="0"/>
              </a:rPr>
              <a:t>Перспективы развития государственной поддержки МСП в РФ</a:t>
            </a:r>
          </a:p>
        </p:txBody>
      </p:sp>
      <p:graphicFrame>
        <p:nvGraphicFramePr>
          <p:cNvPr id="362498" name="Object 2"/>
          <p:cNvGraphicFramePr>
            <a:graphicFrameLocks noChangeAspect="1"/>
          </p:cNvGraphicFramePr>
          <p:nvPr/>
        </p:nvGraphicFramePr>
        <p:xfrm>
          <a:off x="6715140" y="5786454"/>
          <a:ext cx="2235200" cy="762000"/>
        </p:xfrm>
        <a:graphic>
          <a:graphicData uri="http://schemas.openxmlformats.org/presentationml/2006/ole">
            <p:oleObj spid="_x0000_s38916" name="Picture" r:id="rId6" imgW="1846465" imgH="638644" progId="Word.Picture.8">
              <p:embed/>
            </p:oleObj>
          </a:graphicData>
        </a:graphic>
      </p:graphicFrame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-6350" y="5214950"/>
            <a:ext cx="9144000" cy="317501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ru-RU">
              <a:latin typeface="Calibri" pitchFamily="34" charset="0"/>
            </a:endParaRPr>
          </a:p>
        </p:txBody>
      </p:sp>
      <p:sp>
        <p:nvSpPr>
          <p:cNvPr id="7" name="Rectangle 1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57213" y="763551"/>
            <a:ext cx="7229574" cy="1063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b="1" dirty="0" smtClean="0">
                <a:solidFill>
                  <a:srgbClr val="984807"/>
                </a:solidFill>
                <a:latin typeface="+mj-lt"/>
                <a:ea typeface="+mj-ea"/>
              </a:rPr>
              <a:t>Форум «Россия-Европа: Сотрудничество без Границ»</a:t>
            </a:r>
          </a:p>
        </p:txBody>
      </p:sp>
      <p:sp>
        <p:nvSpPr>
          <p:cNvPr id="9" name="Rectangle 1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010157" y="3429000"/>
            <a:ext cx="3870377" cy="1679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>
              <a:defRPr/>
            </a:pPr>
            <a:r>
              <a:rPr lang="ru-RU" sz="1600" dirty="0" smtClean="0">
                <a:solidFill>
                  <a:srgbClr val="984807"/>
                </a:solidFill>
                <a:latin typeface="+mj-lt"/>
                <a:ea typeface="+mj-ea"/>
              </a:rPr>
              <a:t>Руководитель проектов АНО «НИСИПП»</a:t>
            </a:r>
            <a:endParaRPr lang="en-US" sz="1600" dirty="0" smtClean="0">
              <a:solidFill>
                <a:srgbClr val="984807"/>
              </a:solidFill>
              <a:latin typeface="+mj-lt"/>
              <a:ea typeface="+mj-ea"/>
            </a:endParaRPr>
          </a:p>
          <a:p>
            <a:pPr lvl="0">
              <a:defRPr/>
            </a:pPr>
            <a:r>
              <a:rPr lang="ru-RU" sz="1600" b="1" dirty="0" smtClean="0">
                <a:solidFill>
                  <a:srgbClr val="984807"/>
                </a:solidFill>
                <a:latin typeface="+mj-lt"/>
                <a:ea typeface="+mj-ea"/>
              </a:rPr>
              <a:t>Никитченко Анна</a:t>
            </a:r>
            <a:r>
              <a:rPr lang="en-US" sz="1600" dirty="0" smtClean="0">
                <a:solidFill>
                  <a:srgbClr val="984807"/>
                </a:solidFill>
                <a:latin typeface="+mj-lt"/>
                <a:ea typeface="+mj-ea"/>
              </a:rPr>
              <a:t>:</a:t>
            </a:r>
            <a:r>
              <a:rPr lang="ru-RU" sz="1600" dirty="0" smtClean="0">
                <a:solidFill>
                  <a:srgbClr val="984807"/>
                </a:solidFill>
                <a:latin typeface="+mj-lt"/>
                <a:ea typeface="+mj-ea"/>
              </a:rPr>
              <a:t> </a:t>
            </a:r>
            <a:endParaRPr lang="en-US" sz="1600" dirty="0" smtClean="0">
              <a:solidFill>
                <a:srgbClr val="984807"/>
              </a:solidFill>
              <a:latin typeface="+mj-lt"/>
              <a:ea typeface="+mj-ea"/>
            </a:endParaRPr>
          </a:p>
          <a:p>
            <a:pPr lvl="0">
              <a:defRPr/>
            </a:pPr>
            <a:r>
              <a:rPr lang="en-US" sz="1600" u="sng" dirty="0" smtClean="0">
                <a:solidFill>
                  <a:srgbClr val="984807"/>
                </a:solidFill>
                <a:latin typeface="+mj-lt"/>
                <a:ea typeface="+mj-ea"/>
              </a:rPr>
              <a:t>anna@o2consulting.ru</a:t>
            </a:r>
            <a:r>
              <a:rPr lang="ru-RU" sz="1600" dirty="0" smtClean="0">
                <a:solidFill>
                  <a:srgbClr val="984807"/>
                </a:solidFill>
                <a:latin typeface="+mj-lt"/>
                <a:ea typeface="+mj-ea"/>
              </a:rPr>
              <a:t> 8-926-810-60-23</a:t>
            </a:r>
            <a:endParaRPr lang="en-US" sz="1600" dirty="0" smtClean="0">
              <a:solidFill>
                <a:srgbClr val="984807"/>
              </a:solidFill>
              <a:latin typeface="+mj-lt"/>
              <a:ea typeface="+mj-ea"/>
            </a:endParaRPr>
          </a:p>
          <a:p>
            <a:pPr lvl="0">
              <a:defRPr/>
            </a:pPr>
            <a:endParaRPr lang="ru-RU" sz="1600" dirty="0" smtClean="0">
              <a:solidFill>
                <a:srgbClr val="984807"/>
              </a:solidFill>
              <a:latin typeface="+mj-lt"/>
              <a:ea typeface="+mj-ea"/>
            </a:endParaRPr>
          </a:p>
          <a:p>
            <a:pPr lvl="0">
              <a:defRPr/>
            </a:pPr>
            <a:r>
              <a:rPr kumimoji="0" lang="ru-RU" sz="1600" i="0" u="none" strike="noStrike" kern="1200" cap="none" spc="0" normalizeH="0" baseline="0" noProof="0" dirty="0" smtClean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+mj-lt"/>
                <a:ea typeface="+mj-ea"/>
                <a:cs typeface="Arial" charset="0"/>
              </a:rPr>
              <a:t>Эксперт</a:t>
            </a:r>
            <a:r>
              <a:rPr kumimoji="0" lang="ru-RU" sz="1600" i="0" u="none" strike="noStrike" kern="1200" cap="none" spc="0" normalizeH="0" noProof="0" dirty="0" smtClean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+mj-lt"/>
                <a:ea typeface="+mj-ea"/>
                <a:cs typeface="Arial" charset="0"/>
              </a:rPr>
              <a:t> АНО «НИСИПП» </a:t>
            </a:r>
            <a:endParaRPr kumimoji="0" lang="en-US" sz="1600" i="0" u="none" strike="noStrike" kern="1200" cap="none" spc="0" normalizeH="0" noProof="0" dirty="0" smtClean="0">
              <a:ln>
                <a:noFill/>
              </a:ln>
              <a:solidFill>
                <a:srgbClr val="984807"/>
              </a:solidFill>
              <a:effectLst/>
              <a:uLnTx/>
              <a:uFillTx/>
              <a:latin typeface="+mj-lt"/>
              <a:ea typeface="+mj-ea"/>
              <a:cs typeface="Arial" charset="0"/>
            </a:endParaRPr>
          </a:p>
          <a:p>
            <a:pPr lvl="0">
              <a:defRPr/>
            </a:pPr>
            <a:r>
              <a:rPr lang="ru-RU" sz="1600" b="1" baseline="0" dirty="0" smtClean="0">
                <a:solidFill>
                  <a:srgbClr val="984807"/>
                </a:solidFill>
                <a:latin typeface="+mj-lt"/>
                <a:ea typeface="+mj-ea"/>
              </a:rPr>
              <a:t>Данько Филипп</a:t>
            </a:r>
            <a:r>
              <a:rPr lang="en-US" sz="1600" baseline="0" dirty="0" smtClean="0">
                <a:solidFill>
                  <a:srgbClr val="984807"/>
                </a:solidFill>
                <a:latin typeface="+mj-lt"/>
                <a:ea typeface="+mj-ea"/>
              </a:rPr>
              <a:t>:</a:t>
            </a:r>
          </a:p>
          <a:p>
            <a:pPr lvl="0">
              <a:defRPr/>
            </a:pPr>
            <a:r>
              <a:rPr lang="en-US" sz="1600" u="sng" dirty="0" smtClean="0">
                <a:solidFill>
                  <a:srgbClr val="984807"/>
                </a:solidFill>
                <a:latin typeface="+mj-lt"/>
                <a:ea typeface="+mj-ea"/>
              </a:rPr>
              <a:t>d.philipp@o2consulting.ru</a:t>
            </a:r>
            <a:r>
              <a:rPr lang="ru-RU" sz="1600" dirty="0" smtClean="0">
                <a:solidFill>
                  <a:srgbClr val="984807"/>
                </a:solidFill>
                <a:latin typeface="+mj-lt"/>
                <a:ea typeface="+mj-ea"/>
              </a:rPr>
              <a:t> 8-916-094-48-29 </a:t>
            </a:r>
            <a:endParaRPr kumimoji="0" lang="ru-RU" sz="1600" i="0" u="none" strike="noStrike" kern="1200" cap="none" spc="0" normalizeH="0" baseline="0" noProof="0" dirty="0" smtClean="0">
              <a:ln>
                <a:noFill/>
              </a:ln>
              <a:solidFill>
                <a:srgbClr val="984807"/>
              </a:solidFill>
              <a:effectLst/>
              <a:uLnTx/>
              <a:uFillTx/>
              <a:latin typeface="+mj-lt"/>
              <a:ea typeface="+mj-ea"/>
              <a:cs typeface="Arial" charset="0"/>
            </a:endParaRPr>
          </a:p>
        </p:txBody>
      </p:sp>
      <p:pic>
        <p:nvPicPr>
          <p:cNvPr id="11" name="Picture 8" descr="http://o2consulting.ru/workspace/i/logo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6953" y="5875371"/>
            <a:ext cx="4175817" cy="6937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ctrTitle"/>
          </p:nvPr>
        </p:nvSpPr>
        <p:spPr>
          <a:xfrm>
            <a:off x="482544" y="106317"/>
            <a:ext cx="8280400" cy="1163641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984807"/>
                </a:solidFill>
                <a:cs typeface="Arial" charset="0"/>
              </a:rPr>
              <a:t>Спасибо за внимание!</a:t>
            </a:r>
          </a:p>
        </p:txBody>
      </p:sp>
      <p:graphicFrame>
        <p:nvGraphicFramePr>
          <p:cNvPr id="4098" name="Object 1"/>
          <p:cNvGraphicFramePr>
            <a:graphicFrameLocks noChangeAspect="1"/>
          </p:cNvGraphicFramePr>
          <p:nvPr/>
        </p:nvGraphicFramePr>
        <p:xfrm>
          <a:off x="6500826" y="5857892"/>
          <a:ext cx="2236788" cy="773112"/>
        </p:xfrm>
        <a:graphic>
          <a:graphicData uri="http://schemas.openxmlformats.org/presentationml/2006/ole">
            <p:oleObj spid="_x0000_s39940" name="Picture" r:id="rId3" imgW="1846465" imgH="638644" progId="Word.Picture.8">
              <p:embed/>
            </p:oleObj>
          </a:graphicData>
        </a:graphic>
      </p:graphicFrame>
      <p:sp>
        <p:nvSpPr>
          <p:cNvPr id="1031" name="Rectangle 18"/>
          <p:cNvSpPr>
            <a:spLocks noChangeArrowheads="1"/>
          </p:cNvSpPr>
          <p:nvPr/>
        </p:nvSpPr>
        <p:spPr bwMode="auto">
          <a:xfrm>
            <a:off x="0" y="1274733"/>
            <a:ext cx="9144000" cy="317501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0" y="1603350"/>
            <a:ext cx="9144000" cy="1163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ru-RU" sz="2800" b="1" dirty="0" smtClean="0">
                <a:solidFill>
                  <a:srgbClr val="00519A"/>
                </a:solidFill>
                <a:latin typeface="+mj-lt"/>
                <a:ea typeface="+mj-ea"/>
              </a:rPr>
              <a:t>Услуги и аналитические продукты для банков и ОИВ</a:t>
            </a:r>
          </a:p>
        </p:txBody>
      </p:sp>
      <p:pic>
        <p:nvPicPr>
          <p:cNvPr id="9" name="Picture 8" descr="http://o2consulting.ru/workspace/i/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648" y="5948397"/>
            <a:ext cx="3211038" cy="533464"/>
          </a:xfrm>
          <a:prstGeom prst="rect">
            <a:avLst/>
          </a:prstGeom>
          <a:noFill/>
        </p:spPr>
      </p:pic>
      <p:sp>
        <p:nvSpPr>
          <p:cNvPr id="11" name="Содержимое 2"/>
          <p:cNvSpPr txBox="1">
            <a:spLocks/>
          </p:cNvSpPr>
          <p:nvPr/>
        </p:nvSpPr>
        <p:spPr>
          <a:xfrm>
            <a:off x="190440" y="2589201"/>
            <a:ext cx="8726607" cy="3109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lvl="0" indent="-2857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00519A"/>
                </a:solidFill>
              </a:rPr>
              <a:t>Услуги по разработке мер поддержки МСБ для банков и ОИВ</a:t>
            </a:r>
          </a:p>
          <a:p>
            <a:pPr marL="285750" lvl="0" indent="-2857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00519A"/>
                </a:solidFill>
              </a:rPr>
              <a:t>Услуги по развитию инновационной инфраструктуры</a:t>
            </a:r>
          </a:p>
          <a:p>
            <a:pPr marL="285750" lvl="0" indent="-2857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00519A"/>
                </a:solidFill>
              </a:rPr>
              <a:t>Проведение оценки регулирующего воздействия</a:t>
            </a:r>
          </a:p>
          <a:p>
            <a:pPr marL="285750" lvl="0" indent="-2857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Etelka Light Pro" pitchFamily="50" charset="0"/>
                <a:cs typeface="Arial" pitchFamily="34" charset="0"/>
              </a:rPr>
              <a:t>Издание ежеквартального мониторинга МСБ в разрезе видов деятельности, регионов и городов  (</a:t>
            </a:r>
            <a:r>
              <a:rPr lang="en-US" dirty="0" smtClean="0">
                <a:solidFill>
                  <a:srgbClr val="C00000"/>
                </a:solidFill>
                <a:latin typeface="Etelka Light Pro" pitchFamily="50" charset="0"/>
                <a:cs typeface="Arial" pitchFamily="34" charset="0"/>
              </a:rPr>
              <a:t>NEW)</a:t>
            </a:r>
            <a:endParaRPr lang="ru-RU" dirty="0">
              <a:solidFill>
                <a:srgbClr val="C00000"/>
              </a:solidFill>
              <a:latin typeface="Etelka Light Pro" pitchFamily="50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Объект 54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78852" name="think-cell Slide" r:id="rId19" imgW="360" imgH="360" progId="">
              <p:embed/>
            </p:oleObj>
          </a:graphicData>
        </a:graphic>
      </p:graphicFrame>
      <p:sp>
        <p:nvSpPr>
          <p:cNvPr id="54" name="Прямоугольник 53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ru-RU" sz="120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8" name="Арка 137"/>
          <p:cNvSpPr/>
          <p:nvPr>
            <p:custDataLst>
              <p:tags r:id="rId3"/>
            </p:custDataLst>
          </p:nvPr>
        </p:nvSpPr>
        <p:spPr>
          <a:xfrm>
            <a:off x="-5544194" y="13071"/>
            <a:ext cx="7559074" cy="7103742"/>
          </a:xfrm>
          <a:prstGeom prst="blockArc">
            <a:avLst>
              <a:gd name="adj1" fmla="val 18275625"/>
              <a:gd name="adj2" fmla="val 3323438"/>
              <a:gd name="adj3" fmla="val 10"/>
            </a:avLst>
          </a:prstGeom>
          <a:solidFill>
            <a:schemeClr val="accent6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26" name="Прямоугольник 25"/>
          <p:cNvSpPr/>
          <p:nvPr>
            <p:custDataLst>
              <p:tags r:id="rId4"/>
            </p:custDataLst>
          </p:nvPr>
        </p:nvSpPr>
        <p:spPr>
          <a:xfrm>
            <a:off x="657234" y="6357958"/>
            <a:ext cx="8515404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endParaRPr lang="ru-RU" sz="1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8" name="Прямоугольник 37"/>
          <p:cNvSpPr/>
          <p:nvPr>
            <p:custDataLst>
              <p:tags r:id="rId5"/>
            </p:custDataLst>
          </p:nvPr>
        </p:nvSpPr>
        <p:spPr>
          <a:xfrm>
            <a:off x="774648" y="-3222"/>
            <a:ext cx="6353262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984807"/>
                </a:solidFill>
                <a:latin typeface="+mj-lt"/>
                <a:cs typeface="Arial" pitchFamily="34" charset="0"/>
              </a:rPr>
              <a:t>Структура выступления</a:t>
            </a:r>
          </a:p>
        </p:txBody>
      </p:sp>
      <p:pic>
        <p:nvPicPr>
          <p:cNvPr id="10" name="Picture 6" descr="nisse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143750" y="214313"/>
            <a:ext cx="1801813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0" y="6468927"/>
            <a:ext cx="6429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2</a:t>
            </a:r>
          </a:p>
        </p:txBody>
      </p:sp>
      <p:pic>
        <p:nvPicPr>
          <p:cNvPr id="133" name="Picture 8" descr="http://o2consulting.ru/workspace/i/logo.png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177529" y="6556874"/>
            <a:ext cx="1812544" cy="301126"/>
          </a:xfrm>
          <a:prstGeom prst="rect">
            <a:avLst/>
          </a:prstGeom>
          <a:noFill/>
        </p:spPr>
      </p:pic>
      <p:sp>
        <p:nvSpPr>
          <p:cNvPr id="116" name="Прямоугольник 115"/>
          <p:cNvSpPr/>
          <p:nvPr>
            <p:custDataLst>
              <p:tags r:id="rId10"/>
            </p:custDataLst>
          </p:nvPr>
        </p:nvSpPr>
        <p:spPr>
          <a:xfrm>
            <a:off x="1760499" y="873090"/>
            <a:ext cx="6353262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984807"/>
                </a:solidFill>
                <a:cs typeface="Arial" pitchFamily="34" charset="0"/>
              </a:rPr>
              <a:t>Состояние государственной поддержки</a:t>
            </a:r>
          </a:p>
        </p:txBody>
      </p:sp>
      <p:sp>
        <p:nvSpPr>
          <p:cNvPr id="134" name="Прямоугольник 133"/>
          <p:cNvSpPr/>
          <p:nvPr>
            <p:custDataLst>
              <p:tags r:id="rId11"/>
            </p:custDataLst>
          </p:nvPr>
        </p:nvSpPr>
        <p:spPr>
          <a:xfrm>
            <a:off x="2527272" y="3611565"/>
            <a:ext cx="6353262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984807"/>
                </a:solidFill>
                <a:cs typeface="Arial" pitchFamily="34" charset="0"/>
              </a:rPr>
              <a:t>Портрет эффективной поддержки будущего</a:t>
            </a:r>
          </a:p>
        </p:txBody>
      </p:sp>
      <p:sp>
        <p:nvSpPr>
          <p:cNvPr id="135" name="Прямоугольник 134"/>
          <p:cNvSpPr/>
          <p:nvPr>
            <p:custDataLst>
              <p:tags r:id="rId12"/>
            </p:custDataLst>
          </p:nvPr>
        </p:nvSpPr>
        <p:spPr>
          <a:xfrm>
            <a:off x="2381220" y="2078019"/>
            <a:ext cx="6097671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984807"/>
                </a:solidFill>
                <a:cs typeface="Arial" pitchFamily="34" charset="0"/>
              </a:rPr>
              <a:t>Переход к новой парадигме поддержки</a:t>
            </a:r>
          </a:p>
        </p:txBody>
      </p:sp>
      <p:sp>
        <p:nvSpPr>
          <p:cNvPr id="136" name="Прямоугольник 135"/>
          <p:cNvSpPr/>
          <p:nvPr>
            <p:custDataLst>
              <p:tags r:id="rId13"/>
            </p:custDataLst>
          </p:nvPr>
        </p:nvSpPr>
        <p:spPr>
          <a:xfrm>
            <a:off x="2016090" y="4962546"/>
            <a:ext cx="6353262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984807"/>
                </a:solidFill>
                <a:cs typeface="Arial" pitchFamily="34" charset="0"/>
              </a:rPr>
              <a:t>Пример реализации новой парадигмы</a:t>
            </a:r>
          </a:p>
        </p:txBody>
      </p:sp>
      <p:pic>
        <p:nvPicPr>
          <p:cNvPr id="139" name="Picture 8"/>
          <p:cNvPicPr>
            <a:picLocks noChangeArrowheads="1"/>
          </p:cNvPicPr>
          <p:nvPr>
            <p:custDataLst>
              <p:tags r:id="rId14"/>
            </p:custDataLst>
          </p:nvPr>
        </p:nvPicPr>
        <p:blipFill>
          <a:blip r:embed="rId22" cstate="print"/>
          <a:srcRect l="49576" t="5933" r="29477" b="72904"/>
          <a:stretch>
            <a:fillRect/>
          </a:stretch>
        </p:blipFill>
        <p:spPr bwMode="auto">
          <a:xfrm>
            <a:off x="1371681" y="2127357"/>
            <a:ext cx="900000" cy="900000"/>
          </a:xfrm>
          <a:prstGeom prst="ellipse">
            <a:avLst/>
          </a:prstGeom>
          <a:noFill/>
          <a:ln w="1905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140" name="Picture 8"/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>
          <a:blip r:embed="rId22" cstate="print"/>
          <a:srcRect l="27232" t="54690" r="52110" b="25564"/>
          <a:stretch>
            <a:fillRect/>
          </a:stretch>
        </p:blipFill>
        <p:spPr bwMode="auto">
          <a:xfrm>
            <a:off x="774648" y="1019142"/>
            <a:ext cx="900000" cy="823180"/>
          </a:xfrm>
          <a:prstGeom prst="ellipse">
            <a:avLst/>
          </a:prstGeom>
          <a:noFill/>
          <a:ln w="1905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141" name="Picture 8"/>
          <p:cNvPicPr>
            <a:picLocks noChangeArrowheads="1"/>
          </p:cNvPicPr>
          <p:nvPr>
            <p:custDataLst>
              <p:tags r:id="rId16"/>
            </p:custDataLst>
          </p:nvPr>
        </p:nvPicPr>
        <p:blipFill>
          <a:blip r:embed="rId22" cstate="print"/>
          <a:srcRect l="73316" t="27001" r="4340" b="48916"/>
          <a:stretch>
            <a:fillRect/>
          </a:stretch>
        </p:blipFill>
        <p:spPr bwMode="auto">
          <a:xfrm>
            <a:off x="957213" y="4962546"/>
            <a:ext cx="900000" cy="900000"/>
          </a:xfrm>
          <a:prstGeom prst="ellipse">
            <a:avLst/>
          </a:prstGeom>
          <a:noFill/>
          <a:ln w="1905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142" name="Picture 8"/>
          <p:cNvPicPr>
            <a:picLocks noChangeArrowheads="1"/>
          </p:cNvPicPr>
          <p:nvPr>
            <p:custDataLst>
              <p:tags r:id="rId17"/>
            </p:custDataLst>
          </p:nvPr>
        </p:nvPicPr>
        <p:blipFill>
          <a:blip r:embed="rId22" cstate="print"/>
          <a:srcRect l="71463" t="53273" r="4797" b="24834"/>
          <a:stretch>
            <a:fillRect/>
          </a:stretch>
        </p:blipFill>
        <p:spPr bwMode="auto">
          <a:xfrm>
            <a:off x="1590759" y="3611565"/>
            <a:ext cx="900000" cy="900000"/>
          </a:xfrm>
          <a:prstGeom prst="ellipse">
            <a:avLst/>
          </a:prstGeom>
          <a:noFill/>
          <a:ln w="1905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Объект 18" hidden="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53144712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0356" name="think-cell Slide" r:id="rId18" imgW="360" imgH="360" progId="">
              <p:embed/>
            </p:oleObj>
          </a:graphicData>
        </a:graphic>
      </p:graphicFrame>
      <p:sp>
        <p:nvSpPr>
          <p:cNvPr id="26" name="Rectangle 7"/>
          <p:cNvSpPr/>
          <p:nvPr/>
        </p:nvSpPr>
        <p:spPr>
          <a:xfrm>
            <a:off x="2770417" y="1201707"/>
            <a:ext cx="6183143" cy="1314468"/>
          </a:xfrm>
          <a:prstGeom prst="rect">
            <a:avLst/>
          </a:prstGeom>
          <a:noFill/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" rIns="36000" bIns="36000" anchor="ctr" anchorCtr="0"/>
          <a:lstStyle/>
          <a:p>
            <a:pPr marL="261938" indent="-177800" algn="just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95%</a:t>
            </a:r>
            <a:r>
              <a:rPr lang="ru-RU" sz="1200" dirty="0" smtClean="0">
                <a:solidFill>
                  <a:schemeClr val="tx1"/>
                </a:solidFill>
              </a:rPr>
              <a:t> образовательных программ  типовые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и доступны без поддержки</a:t>
            </a:r>
            <a:r>
              <a:rPr lang="en-US" sz="1200" dirty="0" smtClean="0">
                <a:solidFill>
                  <a:schemeClr val="tx1"/>
                </a:solidFill>
              </a:rPr>
              <a:t>:</a:t>
            </a:r>
          </a:p>
          <a:p>
            <a:pPr marL="827088" lvl="1" indent="-285750" algn="just">
              <a:buSzPct val="70000"/>
              <a:buFont typeface="Courier New" pitchFamily="49" charset="0"/>
              <a:buChar char="o"/>
            </a:pPr>
            <a:r>
              <a:rPr lang="ru-RU" sz="1200" dirty="0" smtClean="0">
                <a:solidFill>
                  <a:schemeClr val="tx1"/>
                </a:solidFill>
              </a:rPr>
              <a:t>коммерческие </a:t>
            </a:r>
            <a:r>
              <a:rPr lang="ru-RU" sz="1200" dirty="0">
                <a:solidFill>
                  <a:schemeClr val="tx1"/>
                </a:solidFill>
              </a:rPr>
              <a:t>программы аналогичного формата</a:t>
            </a:r>
          </a:p>
          <a:p>
            <a:pPr marL="827088" lvl="1" indent="-285750" algn="just">
              <a:buSzPct val="70000"/>
              <a:buFont typeface="Courier New" pitchFamily="49" charset="0"/>
              <a:buChar char="o"/>
            </a:pPr>
            <a:r>
              <a:rPr lang="ru-RU" sz="1200" dirty="0" smtClean="0">
                <a:solidFill>
                  <a:schemeClr val="tx1"/>
                </a:solidFill>
              </a:rPr>
              <a:t>доступные </a:t>
            </a:r>
            <a:r>
              <a:rPr lang="ru-RU" sz="1200" dirty="0">
                <a:solidFill>
                  <a:schemeClr val="tx1"/>
                </a:solidFill>
              </a:rPr>
              <a:t>дистанционные курсы</a:t>
            </a:r>
          </a:p>
          <a:p>
            <a:pPr marL="827088" lvl="1" indent="-285750" algn="just">
              <a:buSzPct val="70000"/>
              <a:buFont typeface="Courier New" pitchFamily="49" charset="0"/>
              <a:buChar char="o"/>
            </a:pPr>
            <a:r>
              <a:rPr lang="ru-RU" sz="1200" dirty="0" smtClean="0">
                <a:solidFill>
                  <a:schemeClr val="tx1"/>
                </a:solidFill>
              </a:rPr>
              <a:t>открытые семинары, лекции и прочие мероприятия</a:t>
            </a:r>
            <a:endParaRPr lang="ru-RU" sz="1200" dirty="0">
              <a:solidFill>
                <a:schemeClr val="tx1"/>
              </a:solidFill>
            </a:endParaRPr>
          </a:p>
          <a:p>
            <a:pPr marL="827088" lvl="1" indent="-285750" algn="just">
              <a:buSzPct val="70000"/>
              <a:buFont typeface="Courier New" pitchFamily="49" charset="0"/>
              <a:buChar char="o"/>
            </a:pPr>
            <a:r>
              <a:rPr lang="ru-RU" sz="1200" dirty="0" smtClean="0">
                <a:solidFill>
                  <a:schemeClr val="tx1"/>
                </a:solidFill>
              </a:rPr>
              <a:t>бесплатная </a:t>
            </a:r>
            <a:r>
              <a:rPr lang="ru-RU" sz="1200" dirty="0">
                <a:solidFill>
                  <a:schemeClr val="tx1"/>
                </a:solidFill>
              </a:rPr>
              <a:t>тематическая </a:t>
            </a:r>
            <a:r>
              <a:rPr lang="ru-RU" sz="1200" dirty="0" smtClean="0">
                <a:solidFill>
                  <a:schemeClr val="tx1"/>
                </a:solidFill>
              </a:rPr>
              <a:t>литература</a:t>
            </a:r>
          </a:p>
          <a:p>
            <a:pPr marL="827088" lvl="1" indent="-285750" algn="just">
              <a:buSzPct val="70000"/>
              <a:buFont typeface="Courier New" pitchFamily="49" charset="0"/>
              <a:buChar char="o"/>
            </a:pPr>
            <a:r>
              <a:rPr lang="ru-RU" sz="1200" dirty="0" smtClean="0">
                <a:solidFill>
                  <a:schemeClr val="tx1"/>
                </a:solidFill>
              </a:rPr>
              <a:t>Школа бизнеса Сбербанка –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hlinkClick r:id="rId19"/>
              </a:rPr>
              <a:t>school.dasreda.ru</a:t>
            </a:r>
            <a:endParaRPr lang="ru-RU" sz="1200" dirty="0">
              <a:solidFill>
                <a:schemeClr val="tx1"/>
              </a:solidFill>
              <a:hlinkClick r:id="rId19"/>
            </a:endParaRPr>
          </a:p>
        </p:txBody>
      </p:sp>
      <p:sp>
        <p:nvSpPr>
          <p:cNvPr id="24" name="Rectangle 7"/>
          <p:cNvSpPr/>
          <p:nvPr>
            <p:custDataLst>
              <p:tags r:id="rId2"/>
            </p:custDataLst>
          </p:nvPr>
        </p:nvSpPr>
        <p:spPr>
          <a:xfrm>
            <a:off x="2793791" y="2698739"/>
            <a:ext cx="6170697" cy="912825"/>
          </a:xfrm>
          <a:prstGeom prst="rect">
            <a:avLst/>
          </a:prstGeom>
          <a:noFill/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" rIns="36000" bIns="36000" anchor="ctr" anchorCtr="0"/>
          <a:lstStyle/>
          <a:p>
            <a:pPr marL="261938" indent="-177800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активно работают коммерческие интернет-порталы и интернет-сообщества</a:t>
            </a:r>
            <a:r>
              <a:rPr lang="en-US" sz="1200" dirty="0" smtClean="0">
                <a:solidFill>
                  <a:schemeClr val="tx1"/>
                </a:solidFill>
              </a:rPr>
              <a:t>:</a:t>
            </a:r>
          </a:p>
          <a:p>
            <a:pPr marL="827088" lvl="1" indent="-285750" algn="just">
              <a:buSzPct val="70000"/>
              <a:buFont typeface="Courier New" pitchFamily="49" charset="0"/>
              <a:buChar char="o"/>
            </a:pPr>
            <a:r>
              <a:rPr lang="en-US" sz="1200" dirty="0" smtClean="0">
                <a:solidFill>
                  <a:schemeClr val="tx1"/>
                </a:solidFill>
                <a:hlinkClick r:id="rId19"/>
              </a:rPr>
              <a:t>dasreda.ru</a:t>
            </a:r>
            <a:r>
              <a:rPr lang="ru-RU" sz="1200" dirty="0" smtClean="0">
                <a:solidFill>
                  <a:schemeClr val="tx1"/>
                </a:solidFill>
              </a:rPr>
              <a:t> – различные сервисы для МСП</a:t>
            </a:r>
          </a:p>
          <a:p>
            <a:pPr marL="827088" lvl="1" indent="-285750" algn="just">
              <a:buSzPct val="70000"/>
              <a:buFont typeface="Courier New" pitchFamily="49" charset="0"/>
              <a:buChar char="o"/>
            </a:pPr>
            <a:r>
              <a:rPr lang="en-US" sz="1200" dirty="0" smtClean="0">
                <a:solidFill>
                  <a:schemeClr val="tx1"/>
                </a:solidFill>
                <a:hlinkClick r:id="rId20"/>
              </a:rPr>
              <a:t>log4pro.com</a:t>
            </a:r>
            <a:r>
              <a:rPr lang="ru-RU" sz="1200" dirty="0" smtClean="0">
                <a:solidFill>
                  <a:schemeClr val="tx1"/>
                </a:solidFill>
              </a:rPr>
              <a:t> – логистический портал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9" name="TextBox 15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2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" name="Прямоугольник 13"/>
          <p:cNvSpPr/>
          <p:nvPr>
            <p:custDataLst>
              <p:tags r:id="rId5"/>
            </p:custDataLst>
          </p:nvPr>
        </p:nvSpPr>
        <p:spPr>
          <a:xfrm>
            <a:off x="774648" y="-3222"/>
            <a:ext cx="6353262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984807"/>
                </a:solidFill>
                <a:latin typeface="+mj-lt"/>
                <a:cs typeface="Arial" pitchFamily="34" charset="0"/>
              </a:rPr>
              <a:t>Рынки уже развиты и вмешательство государства в прежнем объеме и форме не требуется</a:t>
            </a:r>
          </a:p>
        </p:txBody>
      </p:sp>
      <p:sp>
        <p:nvSpPr>
          <p:cNvPr id="16" name="Прямоугольник 15"/>
          <p:cNvSpPr/>
          <p:nvPr>
            <p:custDataLst>
              <p:tags r:id="rId6"/>
            </p:custDataLst>
          </p:nvPr>
        </p:nvSpPr>
        <p:spPr>
          <a:xfrm>
            <a:off x="657234" y="6357958"/>
            <a:ext cx="8515404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Источники</a:t>
            </a: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 исследования АНО «НИСИПП» и ИКЦ «Бизнес-Тезаурус» по тематике государственной поддержки</a:t>
            </a:r>
          </a:p>
        </p:txBody>
      </p:sp>
      <p:pic>
        <p:nvPicPr>
          <p:cNvPr id="17" name="Picture 6" descr="nisse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143750" y="214313"/>
            <a:ext cx="1801813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8" descr="http://o2consulting.ru/workspace/i/logo.png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177529" y="6556874"/>
            <a:ext cx="1812544" cy="301126"/>
          </a:xfrm>
          <a:prstGeom prst="rect">
            <a:avLst/>
          </a:prstGeom>
          <a:noFill/>
        </p:spPr>
      </p:pic>
      <p:sp>
        <p:nvSpPr>
          <p:cNvPr id="21" name="TextBox 12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0" y="6468927"/>
            <a:ext cx="6429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3</a:t>
            </a:r>
          </a:p>
        </p:txBody>
      </p:sp>
      <p:sp>
        <p:nvSpPr>
          <p:cNvPr id="22" name="Прямоугольник 21"/>
          <p:cNvSpPr/>
          <p:nvPr>
            <p:custDataLst>
              <p:tags r:id="rId10"/>
            </p:custDataLst>
          </p:nvPr>
        </p:nvSpPr>
        <p:spPr>
          <a:xfrm>
            <a:off x="811160" y="728700"/>
            <a:ext cx="8332839" cy="511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1"/>
                </a:solidFill>
                <a:cs typeface="Arial" pitchFamily="34" charset="0"/>
              </a:rPr>
              <a:t>Доступные МСП аналоги поддержки уже реализуется негосударственными структурами</a:t>
            </a:r>
          </a:p>
        </p:txBody>
      </p:sp>
      <p:sp>
        <p:nvSpPr>
          <p:cNvPr id="20" name="Pentagon 4"/>
          <p:cNvSpPr/>
          <p:nvPr>
            <p:custDataLst>
              <p:tags r:id="rId11"/>
            </p:custDataLst>
          </p:nvPr>
        </p:nvSpPr>
        <p:spPr>
          <a:xfrm>
            <a:off x="957213" y="2698739"/>
            <a:ext cx="2178334" cy="912825"/>
          </a:xfrm>
          <a:prstGeom prst="homePlate">
            <a:avLst>
              <a:gd name="adj" fmla="val 13926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Информационная поддержка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5" name="Pentagon 4"/>
          <p:cNvSpPr/>
          <p:nvPr/>
        </p:nvSpPr>
        <p:spPr>
          <a:xfrm>
            <a:off x="957213" y="1201707"/>
            <a:ext cx="2178334" cy="1314468"/>
          </a:xfrm>
          <a:prstGeom prst="homePlate">
            <a:avLst>
              <a:gd name="adj" fmla="val 13926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Образовательная поддержка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7" name="Rectangle 7"/>
          <p:cNvSpPr/>
          <p:nvPr>
            <p:custDataLst>
              <p:tags r:id="rId12"/>
            </p:custDataLst>
          </p:nvPr>
        </p:nvSpPr>
        <p:spPr>
          <a:xfrm>
            <a:off x="2793791" y="4962546"/>
            <a:ext cx="6170697" cy="1168416"/>
          </a:xfrm>
          <a:prstGeom prst="rect">
            <a:avLst/>
          </a:prstGeom>
          <a:noFill/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" rIns="36000" bIns="36000" anchor="ctr" anchorCtr="0"/>
          <a:lstStyle/>
          <a:p>
            <a:pPr marL="261938" indent="-177800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активно развиваются</a:t>
            </a:r>
            <a:r>
              <a:rPr lang="en-US" sz="1200" dirty="0" smtClean="0">
                <a:solidFill>
                  <a:schemeClr val="tx1"/>
                </a:solidFill>
              </a:rPr>
              <a:t>:</a:t>
            </a:r>
          </a:p>
          <a:p>
            <a:pPr marL="827088" lvl="1" indent="-285750" algn="just">
              <a:buSzPct val="70000"/>
              <a:buFont typeface="Courier New" pitchFamily="49" charset="0"/>
              <a:buChar char="o"/>
            </a:pPr>
            <a:r>
              <a:rPr lang="ru-RU" sz="1200" dirty="0" smtClean="0">
                <a:solidFill>
                  <a:schemeClr val="tx1"/>
                </a:solidFill>
              </a:rPr>
              <a:t>частная инновационная инфраструктура (бизнес-инкубаторы, </a:t>
            </a:r>
            <a:r>
              <a:rPr lang="ru-RU" sz="1200" dirty="0" err="1" smtClean="0">
                <a:solidFill>
                  <a:schemeClr val="tx1"/>
                </a:solidFill>
              </a:rPr>
              <a:t>бизнес-акселераторы</a:t>
            </a:r>
            <a:r>
              <a:rPr lang="ru-RU" sz="1200" dirty="0" smtClean="0">
                <a:solidFill>
                  <a:schemeClr val="tx1"/>
                </a:solidFill>
              </a:rPr>
              <a:t>, </a:t>
            </a:r>
            <a:r>
              <a:rPr lang="ru-RU" sz="1200" dirty="0" err="1" smtClean="0">
                <a:solidFill>
                  <a:schemeClr val="tx1"/>
                </a:solidFill>
              </a:rPr>
              <a:t>бизнес-ангелы</a:t>
            </a:r>
            <a:r>
              <a:rPr lang="ru-RU" sz="1200" dirty="0" smtClean="0">
                <a:solidFill>
                  <a:schemeClr val="tx1"/>
                </a:solidFill>
              </a:rPr>
              <a:t> и т.д.)</a:t>
            </a:r>
          </a:p>
          <a:p>
            <a:pPr marL="827088" lvl="1" indent="-285750" algn="just">
              <a:buSzPct val="70000"/>
              <a:buFont typeface="Courier New" pitchFamily="49" charset="0"/>
              <a:buChar char="o"/>
            </a:pPr>
            <a:r>
              <a:rPr lang="ru-RU" sz="1200" dirty="0" smtClean="0">
                <a:solidFill>
                  <a:schemeClr val="tx1"/>
                </a:solidFill>
              </a:rPr>
              <a:t>частные </a:t>
            </a:r>
            <a:r>
              <a:rPr lang="ru-RU" sz="1200" dirty="0" err="1" smtClean="0">
                <a:solidFill>
                  <a:schemeClr val="tx1"/>
                </a:solidFill>
              </a:rPr>
              <a:t>коворкинг-центры</a:t>
            </a:r>
            <a:endParaRPr lang="ru-RU" sz="1200" dirty="0" smtClean="0">
              <a:solidFill>
                <a:schemeClr val="tx1"/>
              </a:solidFill>
            </a:endParaRPr>
          </a:p>
          <a:p>
            <a:pPr marL="827088" lvl="1" indent="-285750" algn="just">
              <a:buSzPct val="70000"/>
              <a:buFont typeface="Courier New" pitchFamily="49" charset="0"/>
              <a:buChar char="o"/>
            </a:pPr>
            <a:r>
              <a:rPr lang="ru-RU" sz="1200" dirty="0" smtClean="0">
                <a:solidFill>
                  <a:schemeClr val="tx1"/>
                </a:solidFill>
              </a:rPr>
              <a:t>сеть Центров развития бизнеса Сбербанка – более 140 отделений</a:t>
            </a:r>
            <a:endParaRPr lang="ru-RU" sz="1200" dirty="0" smtClean="0">
              <a:solidFill>
                <a:schemeClr val="tx1"/>
              </a:solidFill>
              <a:hlinkClick r:id="rId19"/>
            </a:endParaRPr>
          </a:p>
        </p:txBody>
      </p:sp>
      <p:sp>
        <p:nvSpPr>
          <p:cNvPr id="28" name="Pentagon 4"/>
          <p:cNvSpPr/>
          <p:nvPr>
            <p:custDataLst>
              <p:tags r:id="rId13"/>
            </p:custDataLst>
          </p:nvPr>
        </p:nvSpPr>
        <p:spPr>
          <a:xfrm>
            <a:off x="969659" y="4962546"/>
            <a:ext cx="2178334" cy="1168415"/>
          </a:xfrm>
          <a:prstGeom prst="homePlate">
            <a:avLst>
              <a:gd name="adj" fmla="val 13926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Инфраструктурная поддержка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6" name="Rectangle 7"/>
          <p:cNvSpPr/>
          <p:nvPr>
            <p:custDataLst>
              <p:tags r:id="rId14"/>
            </p:custDataLst>
          </p:nvPr>
        </p:nvSpPr>
        <p:spPr>
          <a:xfrm>
            <a:off x="2793791" y="3794130"/>
            <a:ext cx="6170697" cy="949338"/>
          </a:xfrm>
          <a:prstGeom prst="rect">
            <a:avLst/>
          </a:prstGeom>
          <a:noFill/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" rIns="36000" bIns="36000" anchor="ctr" anchorCtr="0"/>
          <a:lstStyle/>
          <a:p>
            <a:pPr marL="261938" indent="-177800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для МСП доступны бесплатные консультации негосударственных структур</a:t>
            </a:r>
            <a:r>
              <a:rPr lang="en-US" sz="1200" dirty="0" smtClean="0">
                <a:solidFill>
                  <a:schemeClr val="tx1"/>
                </a:solidFill>
              </a:rPr>
              <a:t>:</a:t>
            </a:r>
            <a:endParaRPr lang="ru-RU" sz="1200" dirty="0" smtClean="0">
              <a:solidFill>
                <a:schemeClr val="tx1"/>
              </a:solidFill>
            </a:endParaRPr>
          </a:p>
          <a:p>
            <a:pPr marL="827088" lvl="1" indent="-285750" algn="just">
              <a:buSzPct val="70000"/>
              <a:buFont typeface="Courier New" pitchFamily="49" charset="0"/>
              <a:buChar char="o"/>
            </a:pPr>
            <a:r>
              <a:rPr lang="en-US" sz="1200" dirty="0" smtClean="0">
                <a:solidFill>
                  <a:schemeClr val="tx1"/>
                </a:solidFill>
                <a:hlinkClick r:id="rId20"/>
              </a:rPr>
              <a:t>mosopora.ru</a:t>
            </a:r>
            <a:r>
              <a:rPr lang="ru-RU" sz="1200" dirty="0" smtClean="0">
                <a:solidFill>
                  <a:schemeClr val="tx1"/>
                </a:solidFill>
              </a:rPr>
              <a:t> – «ОПОРА России»</a:t>
            </a:r>
          </a:p>
          <a:p>
            <a:pPr marL="827088" lvl="1" indent="-285750" algn="just">
              <a:buSzPct val="70000"/>
              <a:buFont typeface="Courier New" pitchFamily="49" charset="0"/>
              <a:buChar char="o"/>
            </a:pPr>
            <a:r>
              <a:rPr lang="en-US" sz="1200" dirty="0" smtClean="0">
                <a:solidFill>
                  <a:schemeClr val="tx1"/>
                </a:solidFill>
                <a:hlinkClick r:id="rId20"/>
              </a:rPr>
              <a:t>mostpp.ru</a:t>
            </a:r>
            <a:r>
              <a:rPr lang="ru-RU" sz="1200" dirty="0" smtClean="0">
                <a:solidFill>
                  <a:schemeClr val="tx1"/>
                </a:solidFill>
              </a:rPr>
              <a:t> – «ТПП»</a:t>
            </a:r>
          </a:p>
          <a:p>
            <a:pPr marL="827088" lvl="1" indent="-285750" algn="just">
              <a:buSzPct val="70000"/>
              <a:buFont typeface="Courier New" pitchFamily="49" charset="0"/>
              <a:buChar char="o"/>
            </a:pPr>
            <a:r>
              <a:rPr lang="en-US" sz="1200" dirty="0" smtClean="0">
                <a:solidFill>
                  <a:schemeClr val="tx1"/>
                </a:solidFill>
                <a:hlinkClick r:id="rId20"/>
              </a:rPr>
              <a:t>ozpp.ru</a:t>
            </a:r>
            <a:r>
              <a:rPr lang="ru-RU" sz="1200" dirty="0" smtClean="0">
                <a:solidFill>
                  <a:schemeClr val="tx1"/>
                </a:solidFill>
              </a:rPr>
              <a:t> – «Общество защиты прав потребителей»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7" name="Pentagon 4"/>
          <p:cNvSpPr/>
          <p:nvPr>
            <p:custDataLst>
              <p:tags r:id="rId15"/>
            </p:custDataLst>
          </p:nvPr>
        </p:nvSpPr>
        <p:spPr>
          <a:xfrm>
            <a:off x="957213" y="3794130"/>
            <a:ext cx="2178334" cy="949338"/>
          </a:xfrm>
          <a:prstGeom prst="homePlate">
            <a:avLst>
              <a:gd name="adj" fmla="val 13926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Консультационная поддержка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Объект 54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13666" name="think-cell Slide" r:id="rId13" imgW="360" imgH="360" progId="">
              <p:embed/>
            </p:oleObj>
          </a:graphicData>
        </a:graphic>
      </p:graphicFrame>
      <p:sp>
        <p:nvSpPr>
          <p:cNvPr id="54" name="Прямоугольник 53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ru-RU" sz="120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" name="Арка 12"/>
          <p:cNvSpPr/>
          <p:nvPr>
            <p:custDataLst>
              <p:tags r:id="rId3"/>
            </p:custDataLst>
          </p:nvPr>
        </p:nvSpPr>
        <p:spPr>
          <a:xfrm>
            <a:off x="-5544194" y="13071"/>
            <a:ext cx="7559074" cy="7103742"/>
          </a:xfrm>
          <a:prstGeom prst="blockArc">
            <a:avLst>
              <a:gd name="adj1" fmla="val 18275625"/>
              <a:gd name="adj2" fmla="val 3323438"/>
              <a:gd name="adj3" fmla="val 10"/>
            </a:avLst>
          </a:prstGeom>
          <a:solidFill>
            <a:schemeClr val="accent6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38" name="Прямоугольник 37"/>
          <p:cNvSpPr/>
          <p:nvPr>
            <p:custDataLst>
              <p:tags r:id="rId4"/>
            </p:custDataLst>
          </p:nvPr>
        </p:nvSpPr>
        <p:spPr>
          <a:xfrm>
            <a:off x="774648" y="-3222"/>
            <a:ext cx="6353262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984807"/>
                </a:solidFill>
                <a:latin typeface="+mj-lt"/>
                <a:cs typeface="Arial" pitchFamily="34" charset="0"/>
              </a:rPr>
              <a:t>Переход к новой парадигме оказания поддержки</a:t>
            </a:r>
          </a:p>
        </p:txBody>
      </p:sp>
      <p:pic>
        <p:nvPicPr>
          <p:cNvPr id="10" name="Picture 6" descr="nisse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43750" y="214313"/>
            <a:ext cx="1801813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0" y="6468927"/>
            <a:ext cx="6429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4</a:t>
            </a:r>
          </a:p>
        </p:txBody>
      </p:sp>
      <p:pic>
        <p:nvPicPr>
          <p:cNvPr id="133" name="Picture 8" descr="http://o2consulting.ru/workspace/i/logo.png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177529" y="6556874"/>
            <a:ext cx="1812544" cy="301126"/>
          </a:xfrm>
          <a:prstGeom prst="rect">
            <a:avLst/>
          </a:prstGeom>
          <a:noFill/>
        </p:spPr>
      </p:pic>
      <p:sp>
        <p:nvSpPr>
          <p:cNvPr id="16" name="Овал 15"/>
          <p:cNvSpPr/>
          <p:nvPr/>
        </p:nvSpPr>
        <p:spPr>
          <a:xfrm>
            <a:off x="884187" y="1165194"/>
            <a:ext cx="912825" cy="91282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endParaRPr lang="ru-RU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1577934" y="2917818"/>
            <a:ext cx="912825" cy="91282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endParaRPr lang="ru-RU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1066752" y="4706955"/>
            <a:ext cx="912825" cy="91282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endParaRPr lang="ru-RU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>
            <p:custDataLst>
              <p:tags r:id="rId9"/>
            </p:custDataLst>
          </p:nvPr>
        </p:nvSpPr>
        <p:spPr>
          <a:xfrm>
            <a:off x="2563785" y="2917818"/>
            <a:ext cx="6061158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984807"/>
                </a:solidFill>
                <a:cs typeface="Arial" pitchFamily="34" charset="0"/>
              </a:rPr>
              <a:t>Ориентация мероприятий поддержки на решение конкретных проблем региона</a:t>
            </a:r>
          </a:p>
        </p:txBody>
      </p:sp>
      <p:sp>
        <p:nvSpPr>
          <p:cNvPr id="21" name="Прямоугольник 20"/>
          <p:cNvSpPr/>
          <p:nvPr>
            <p:custDataLst>
              <p:tags r:id="rId10"/>
            </p:custDataLst>
          </p:nvPr>
        </p:nvSpPr>
        <p:spPr>
          <a:xfrm>
            <a:off x="2089116" y="4670442"/>
            <a:ext cx="6353262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984807"/>
                </a:solidFill>
                <a:cs typeface="Arial" pitchFamily="34" charset="0"/>
              </a:rPr>
              <a:t>Повышение публичности и общественного контроля над государственной поддержкой</a:t>
            </a:r>
          </a:p>
        </p:txBody>
      </p:sp>
      <p:sp>
        <p:nvSpPr>
          <p:cNvPr id="24" name="Прямоугольник 23"/>
          <p:cNvSpPr/>
          <p:nvPr>
            <p:custDataLst>
              <p:tags r:id="rId11"/>
            </p:custDataLst>
          </p:nvPr>
        </p:nvSpPr>
        <p:spPr>
          <a:xfrm>
            <a:off x="1870038" y="1169299"/>
            <a:ext cx="6061158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984807"/>
                </a:solidFill>
                <a:cs typeface="Arial" pitchFamily="34" charset="0"/>
              </a:rPr>
              <a:t>Постепенное сокращение государственной поддержки за счет передачи функций коммерческим структурам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Объект 54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95236" name="think-cell Slide" r:id="rId48" imgW="360" imgH="360" progId="">
              <p:embed/>
            </p:oleObj>
          </a:graphicData>
        </a:graphic>
      </p:graphicFrame>
      <p:sp>
        <p:nvSpPr>
          <p:cNvPr id="54" name="Прямоугольник 53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ru-RU" sz="120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38" name="Прямоугольник 37"/>
          <p:cNvSpPr/>
          <p:nvPr>
            <p:custDataLst>
              <p:tags r:id="rId3"/>
            </p:custDataLst>
          </p:nvPr>
        </p:nvSpPr>
        <p:spPr>
          <a:xfrm>
            <a:off x="774648" y="0"/>
            <a:ext cx="6389775" cy="912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984807"/>
                </a:solidFill>
                <a:latin typeface="+mj-lt"/>
                <a:cs typeface="Arial" pitchFamily="34" charset="0"/>
              </a:rPr>
              <a:t>Постепенное сокращение государственной поддержки за счет передачи функций коммерческим структурам</a:t>
            </a:r>
          </a:p>
        </p:txBody>
      </p:sp>
      <p:pic>
        <p:nvPicPr>
          <p:cNvPr id="10" name="Picture 6" descr="nisse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49" cstate="print"/>
          <a:srcRect/>
          <a:stretch>
            <a:fillRect/>
          </a:stretch>
        </p:blipFill>
        <p:spPr bwMode="auto">
          <a:xfrm>
            <a:off x="7143750" y="214313"/>
            <a:ext cx="1801813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0" y="6468927"/>
            <a:ext cx="6429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5</a:t>
            </a:r>
          </a:p>
        </p:txBody>
      </p:sp>
      <p:sp>
        <p:nvSpPr>
          <p:cNvPr id="34" name="Прямоугольник 33"/>
          <p:cNvSpPr/>
          <p:nvPr>
            <p:custDataLst>
              <p:tags r:id="rId7"/>
            </p:custDataLst>
          </p:nvPr>
        </p:nvSpPr>
        <p:spPr>
          <a:xfrm>
            <a:off x="4937130" y="3940182"/>
            <a:ext cx="3397275" cy="64633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82563" indent="-182563" algn="just" fontAlgn="ctr"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1200" dirty="0" smtClean="0"/>
              <a:t>Для субъектов МСП поддержка перестает быть самоцелью и становится инструментом развития бизнеса</a:t>
            </a:r>
            <a:r>
              <a:rPr lang="en-US" sz="1200" dirty="0" smtClean="0"/>
              <a:t>:</a:t>
            </a:r>
          </a:p>
        </p:txBody>
      </p:sp>
      <p:sp>
        <p:nvSpPr>
          <p:cNvPr id="36" name="Скругленный прямоугольник 35"/>
          <p:cNvSpPr/>
          <p:nvPr>
            <p:custDataLst>
              <p:tags r:id="rId8"/>
            </p:custDataLst>
          </p:nvPr>
        </p:nvSpPr>
        <p:spPr>
          <a:xfrm>
            <a:off x="5080028" y="1347759"/>
            <a:ext cx="642974" cy="35719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Цель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>
            <p:custDataLst>
              <p:tags r:id="rId9"/>
            </p:custDataLst>
          </p:nvPr>
        </p:nvSpPr>
        <p:spPr>
          <a:xfrm>
            <a:off x="6651664" y="1423972"/>
            <a:ext cx="1357322" cy="35719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Вид деятельности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45" name="Скругленный прямоугольник 44"/>
          <p:cNvSpPr/>
          <p:nvPr>
            <p:custDataLst>
              <p:tags r:id="rId10"/>
            </p:custDataLst>
          </p:nvPr>
        </p:nvSpPr>
        <p:spPr>
          <a:xfrm>
            <a:off x="6794540" y="2779706"/>
            <a:ext cx="1214446" cy="357190"/>
          </a:xfrm>
          <a:prstGeom prst="round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Стадия развития</a:t>
            </a:r>
            <a:endParaRPr lang="ru-RU" sz="1100" dirty="0">
              <a:solidFill>
                <a:schemeClr val="tx1"/>
              </a:solidFill>
            </a:endParaRPr>
          </a:p>
        </p:txBody>
      </p:sp>
      <p:cxnSp>
        <p:nvCxnSpPr>
          <p:cNvPr id="46" name="Прямая со стрелкой 45"/>
          <p:cNvCxnSpPr/>
          <p:nvPr>
            <p:custDataLst>
              <p:tags r:id="rId11"/>
            </p:custDataLst>
          </p:nvPr>
        </p:nvCxnSpPr>
        <p:spPr>
          <a:xfrm rot="5400000" flipH="1" flipV="1">
            <a:off x="5138871" y="1577855"/>
            <a:ext cx="1571612" cy="1546422"/>
          </a:xfrm>
          <a:prstGeom prst="straightConnector1">
            <a:avLst/>
          </a:prstGeom>
          <a:ln w="95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55"/>
          <p:cNvGrpSpPr/>
          <p:nvPr>
            <p:custDataLst>
              <p:tags r:id="rId12"/>
            </p:custDataLst>
          </p:nvPr>
        </p:nvGrpSpPr>
        <p:grpSpPr>
          <a:xfrm>
            <a:off x="5151466" y="1789778"/>
            <a:ext cx="1643074" cy="1347117"/>
            <a:chOff x="9715536" y="3786190"/>
            <a:chExt cx="2428892" cy="2000264"/>
          </a:xfrm>
        </p:grpSpPr>
        <p:sp>
          <p:nvSpPr>
            <p:cNvPr id="48" name="Куб 47"/>
            <p:cNvSpPr/>
            <p:nvPr>
              <p:custDataLst>
                <p:tags r:id="rId28"/>
              </p:custDataLst>
            </p:nvPr>
          </p:nvSpPr>
          <p:spPr>
            <a:xfrm>
              <a:off x="11287172" y="4786322"/>
              <a:ext cx="857256" cy="714380"/>
            </a:xfrm>
            <a:prstGeom prst="cub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Куб 48"/>
            <p:cNvSpPr/>
            <p:nvPr>
              <p:custDataLst>
                <p:tags r:id="rId29"/>
              </p:custDataLst>
            </p:nvPr>
          </p:nvSpPr>
          <p:spPr>
            <a:xfrm>
              <a:off x="11287172" y="4286256"/>
              <a:ext cx="857256" cy="714380"/>
            </a:xfrm>
            <a:prstGeom prst="cub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Куб 49"/>
            <p:cNvSpPr/>
            <p:nvPr>
              <p:custDataLst>
                <p:tags r:id="rId30"/>
              </p:custDataLst>
            </p:nvPr>
          </p:nvSpPr>
          <p:spPr>
            <a:xfrm>
              <a:off x="11144296" y="4929198"/>
              <a:ext cx="857256" cy="714380"/>
            </a:xfrm>
            <a:prstGeom prst="cub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Куб 50"/>
            <p:cNvSpPr/>
            <p:nvPr>
              <p:custDataLst>
                <p:tags r:id="rId31"/>
              </p:custDataLst>
            </p:nvPr>
          </p:nvSpPr>
          <p:spPr>
            <a:xfrm>
              <a:off x="11144296" y="4429132"/>
              <a:ext cx="857256" cy="714380"/>
            </a:xfrm>
            <a:prstGeom prst="cub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Куб 51"/>
            <p:cNvSpPr/>
            <p:nvPr>
              <p:custDataLst>
                <p:tags r:id="rId32"/>
              </p:custDataLst>
            </p:nvPr>
          </p:nvSpPr>
          <p:spPr>
            <a:xfrm>
              <a:off x="10001288" y="3786190"/>
              <a:ext cx="857256" cy="714380"/>
            </a:xfrm>
            <a:prstGeom prst="cub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Куб 57"/>
            <p:cNvSpPr/>
            <p:nvPr>
              <p:custDataLst>
                <p:tags r:id="rId33"/>
              </p:custDataLst>
            </p:nvPr>
          </p:nvSpPr>
          <p:spPr>
            <a:xfrm>
              <a:off x="10644230" y="3786190"/>
              <a:ext cx="857256" cy="714380"/>
            </a:xfrm>
            <a:prstGeom prst="cub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Куб 58"/>
            <p:cNvSpPr/>
            <p:nvPr>
              <p:custDataLst>
                <p:tags r:id="rId34"/>
              </p:custDataLst>
            </p:nvPr>
          </p:nvSpPr>
          <p:spPr>
            <a:xfrm>
              <a:off x="11287172" y="3786190"/>
              <a:ext cx="857256" cy="714380"/>
            </a:xfrm>
            <a:prstGeom prst="cub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Куб 59"/>
            <p:cNvSpPr/>
            <p:nvPr>
              <p:custDataLst>
                <p:tags r:id="rId35"/>
              </p:custDataLst>
            </p:nvPr>
          </p:nvSpPr>
          <p:spPr>
            <a:xfrm>
              <a:off x="9858412" y="3929066"/>
              <a:ext cx="857256" cy="714380"/>
            </a:xfrm>
            <a:prstGeom prst="cub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Куб 60"/>
            <p:cNvSpPr/>
            <p:nvPr>
              <p:custDataLst>
                <p:tags r:id="rId36"/>
              </p:custDataLst>
            </p:nvPr>
          </p:nvSpPr>
          <p:spPr>
            <a:xfrm>
              <a:off x="10501354" y="3929066"/>
              <a:ext cx="857256" cy="714380"/>
            </a:xfrm>
            <a:prstGeom prst="cub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Куб 61"/>
            <p:cNvSpPr/>
            <p:nvPr>
              <p:custDataLst>
                <p:tags r:id="rId37"/>
              </p:custDataLst>
            </p:nvPr>
          </p:nvSpPr>
          <p:spPr>
            <a:xfrm>
              <a:off x="11144296" y="3929066"/>
              <a:ext cx="857256" cy="714380"/>
            </a:xfrm>
            <a:prstGeom prst="cub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Куб 62"/>
            <p:cNvSpPr/>
            <p:nvPr>
              <p:custDataLst>
                <p:tags r:id="rId38"/>
              </p:custDataLst>
            </p:nvPr>
          </p:nvSpPr>
          <p:spPr>
            <a:xfrm>
              <a:off x="9715536" y="5072074"/>
              <a:ext cx="857256" cy="714380"/>
            </a:xfrm>
            <a:prstGeom prst="cub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Куб 63"/>
            <p:cNvSpPr/>
            <p:nvPr>
              <p:custDataLst>
                <p:tags r:id="rId39"/>
              </p:custDataLst>
            </p:nvPr>
          </p:nvSpPr>
          <p:spPr>
            <a:xfrm>
              <a:off x="10358478" y="5072074"/>
              <a:ext cx="857256" cy="714380"/>
            </a:xfrm>
            <a:prstGeom prst="cub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Куб 64"/>
            <p:cNvSpPr/>
            <p:nvPr>
              <p:custDataLst>
                <p:tags r:id="rId40"/>
              </p:custDataLst>
            </p:nvPr>
          </p:nvSpPr>
          <p:spPr>
            <a:xfrm>
              <a:off x="9715536" y="4572008"/>
              <a:ext cx="857256" cy="714380"/>
            </a:xfrm>
            <a:prstGeom prst="cub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Куб 65"/>
            <p:cNvSpPr/>
            <p:nvPr>
              <p:custDataLst>
                <p:tags r:id="rId41"/>
              </p:custDataLst>
            </p:nvPr>
          </p:nvSpPr>
          <p:spPr>
            <a:xfrm>
              <a:off x="10358478" y="4572008"/>
              <a:ext cx="857256" cy="714380"/>
            </a:xfrm>
            <a:prstGeom prst="cub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Куб 66"/>
            <p:cNvSpPr/>
            <p:nvPr>
              <p:custDataLst>
                <p:tags r:id="rId42"/>
              </p:custDataLst>
            </p:nvPr>
          </p:nvSpPr>
          <p:spPr>
            <a:xfrm>
              <a:off x="9715536" y="4071942"/>
              <a:ext cx="857256" cy="714380"/>
            </a:xfrm>
            <a:prstGeom prst="cub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Куб 67"/>
            <p:cNvSpPr/>
            <p:nvPr>
              <p:custDataLst>
                <p:tags r:id="rId43"/>
              </p:custDataLst>
            </p:nvPr>
          </p:nvSpPr>
          <p:spPr>
            <a:xfrm>
              <a:off x="10358478" y="4071942"/>
              <a:ext cx="857256" cy="714380"/>
            </a:xfrm>
            <a:prstGeom prst="cub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Куб 68"/>
            <p:cNvSpPr/>
            <p:nvPr>
              <p:custDataLst>
                <p:tags r:id="rId44"/>
              </p:custDataLst>
            </p:nvPr>
          </p:nvSpPr>
          <p:spPr>
            <a:xfrm>
              <a:off x="11001420" y="5072074"/>
              <a:ext cx="857256" cy="714380"/>
            </a:xfrm>
            <a:prstGeom prst="cub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Куб 69"/>
            <p:cNvSpPr/>
            <p:nvPr>
              <p:custDataLst>
                <p:tags r:id="rId45"/>
              </p:custDataLst>
            </p:nvPr>
          </p:nvSpPr>
          <p:spPr>
            <a:xfrm>
              <a:off x="11001420" y="4572008"/>
              <a:ext cx="857256" cy="714380"/>
            </a:xfrm>
            <a:prstGeom prst="cub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Куб 70"/>
            <p:cNvSpPr/>
            <p:nvPr>
              <p:custDataLst>
                <p:tags r:id="rId46"/>
              </p:custDataLst>
            </p:nvPr>
          </p:nvSpPr>
          <p:spPr>
            <a:xfrm>
              <a:off x="11001420" y="4071942"/>
              <a:ext cx="857256" cy="714380"/>
            </a:xfrm>
            <a:prstGeom prst="cube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72" name="Picture 3"/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50" cstate="print"/>
          <a:srcRect/>
          <a:stretch>
            <a:fillRect/>
          </a:stretch>
        </p:blipFill>
        <p:spPr bwMode="auto">
          <a:xfrm>
            <a:off x="8555422" y="5437215"/>
            <a:ext cx="588578" cy="966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3" name="Выноска-облако 72"/>
          <p:cNvSpPr/>
          <p:nvPr>
            <p:custDataLst>
              <p:tags r:id="rId14"/>
            </p:custDataLst>
          </p:nvPr>
        </p:nvSpPr>
        <p:spPr>
          <a:xfrm>
            <a:off x="695292" y="1128681"/>
            <a:ext cx="3000396" cy="928694"/>
          </a:xfrm>
          <a:prstGeom prst="cloudCallout">
            <a:avLst>
              <a:gd name="adj1" fmla="val 9008"/>
              <a:gd name="adj2" fmla="val 77884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Как выбрать нужные меры?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Выставки? Лизинг? Кредит? Субсидии? Обучение?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75" name="Прямоугольник 74"/>
          <p:cNvSpPr/>
          <p:nvPr>
            <p:custDataLst>
              <p:tags r:id="rId15"/>
            </p:custDataLst>
          </p:nvPr>
        </p:nvSpPr>
        <p:spPr>
          <a:xfrm>
            <a:off x="701622" y="3940182"/>
            <a:ext cx="3943404" cy="64633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82563" indent="-182563" algn="just" fontAlgn="ctr"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1200" dirty="0" smtClean="0"/>
              <a:t>Государственные структуры, банки и общественные институты оказывая поддержку МСП работают на едином, общем рынке</a:t>
            </a:r>
            <a:r>
              <a:rPr lang="en-US" sz="1200" dirty="0" smtClean="0"/>
              <a:t>:</a:t>
            </a:r>
            <a:endParaRPr lang="ru-RU" sz="1200" dirty="0" smtClean="0"/>
          </a:p>
        </p:txBody>
      </p:sp>
      <p:pic>
        <p:nvPicPr>
          <p:cNvPr id="76" name="Picture 3"/>
          <p:cNvPicPr>
            <a:picLocks noChangeAspect="1" noChangeArrowheads="1"/>
          </p:cNvPicPr>
          <p:nvPr>
            <p:custDataLst>
              <p:tags r:id="rId16"/>
            </p:custDataLst>
          </p:nvPr>
        </p:nvPicPr>
        <p:blipFill>
          <a:blip r:embed="rId50" cstate="print"/>
          <a:srcRect/>
          <a:stretch>
            <a:fillRect/>
          </a:stretch>
        </p:blipFill>
        <p:spPr bwMode="auto">
          <a:xfrm>
            <a:off x="2325662" y="2548012"/>
            <a:ext cx="603253" cy="990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7" name="Выноска-облако 76"/>
          <p:cNvSpPr/>
          <p:nvPr>
            <p:custDataLst>
              <p:tags r:id="rId17"/>
            </p:custDataLst>
          </p:nvPr>
        </p:nvSpPr>
        <p:spPr>
          <a:xfrm>
            <a:off x="628596" y="2078019"/>
            <a:ext cx="1285884" cy="857256"/>
          </a:xfrm>
          <a:prstGeom prst="cloudCallout">
            <a:avLst>
              <a:gd name="adj1" fmla="val 75462"/>
              <a:gd name="adj2" fmla="val 14723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Какие меры нужны?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78" name="Выноска-облако 77"/>
          <p:cNvSpPr/>
          <p:nvPr>
            <p:custDataLst>
              <p:tags r:id="rId18"/>
            </p:custDataLst>
          </p:nvPr>
        </p:nvSpPr>
        <p:spPr>
          <a:xfrm>
            <a:off x="3330558" y="1822428"/>
            <a:ext cx="1357322" cy="1000132"/>
          </a:xfrm>
          <a:prstGeom prst="cloudCallout">
            <a:avLst>
              <a:gd name="adj1" fmla="val -81225"/>
              <a:gd name="adj2" fmla="val 34881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Для чего применять меры?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79" name="Прямоугольник 78"/>
          <p:cNvSpPr/>
          <p:nvPr>
            <p:custDataLst>
              <p:tags r:id="rId19"/>
            </p:custDataLst>
          </p:nvPr>
        </p:nvSpPr>
        <p:spPr>
          <a:xfrm>
            <a:off x="5046669" y="3100383"/>
            <a:ext cx="3960473" cy="584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100" b="1" dirty="0" smtClean="0">
                <a:solidFill>
                  <a:schemeClr val="tx1"/>
                </a:solidFill>
              </a:rPr>
              <a:t>Примеры</a:t>
            </a:r>
            <a:r>
              <a:rPr lang="en-US" sz="1100" b="1" dirty="0" smtClean="0">
                <a:solidFill>
                  <a:schemeClr val="tx1"/>
                </a:solidFill>
              </a:rPr>
              <a:t>:</a:t>
            </a:r>
            <a:r>
              <a:rPr lang="ru-RU" sz="1100" dirty="0" smtClean="0">
                <a:solidFill>
                  <a:schemeClr val="tx1"/>
                </a:solidFill>
              </a:rPr>
              <a:t> пакеты мер по «</a:t>
            </a:r>
            <a:r>
              <a:rPr lang="ru-RU" sz="1100" dirty="0" err="1" smtClean="0">
                <a:solidFill>
                  <a:schemeClr val="tx1"/>
                </a:solidFill>
              </a:rPr>
              <a:t>Франчайзингу</a:t>
            </a:r>
            <a:r>
              <a:rPr lang="ru-RU" sz="1100" dirty="0" smtClean="0">
                <a:solidFill>
                  <a:schemeClr val="tx1"/>
                </a:solidFill>
              </a:rPr>
              <a:t>», «Организации производства с «0», «Социальному предпринимательству»</a:t>
            </a:r>
            <a:endParaRPr lang="ru-RU" sz="1100" dirty="0">
              <a:solidFill>
                <a:schemeClr val="tx1"/>
              </a:solidFill>
            </a:endParaRPr>
          </a:p>
        </p:txBody>
      </p:sp>
      <p:cxnSp>
        <p:nvCxnSpPr>
          <p:cNvPr id="80" name="Прямая со стрелкой 79"/>
          <p:cNvCxnSpPr/>
          <p:nvPr>
            <p:custDataLst>
              <p:tags r:id="rId20"/>
            </p:custDataLst>
          </p:nvPr>
        </p:nvCxnSpPr>
        <p:spPr>
          <a:xfrm rot="5400000" flipH="1" flipV="1">
            <a:off x="4365251" y="2350681"/>
            <a:ext cx="1570842" cy="1588"/>
          </a:xfrm>
          <a:prstGeom prst="straightConnector1">
            <a:avLst/>
          </a:prstGeom>
          <a:ln w="95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>
            <p:custDataLst>
              <p:tags r:id="rId21"/>
            </p:custDataLst>
          </p:nvPr>
        </p:nvCxnSpPr>
        <p:spPr>
          <a:xfrm>
            <a:off x="5222904" y="3136896"/>
            <a:ext cx="2071702" cy="1588"/>
          </a:xfrm>
          <a:prstGeom prst="straightConnector1">
            <a:avLst/>
          </a:prstGeom>
          <a:ln w="95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Прямоугольник 82"/>
          <p:cNvSpPr/>
          <p:nvPr>
            <p:custDataLst>
              <p:tags r:id="rId22"/>
            </p:custDataLst>
          </p:nvPr>
        </p:nvSpPr>
        <p:spPr>
          <a:xfrm>
            <a:off x="920700" y="4560903"/>
            <a:ext cx="3760839" cy="212365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82563" indent="-182563" algn="just" fontAlgn="ctr">
              <a:buClr>
                <a:srgbClr val="00B050"/>
              </a:buClr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26.06.14 планируется подписание договора о сотрудничестве между Сбербанком РФ и ДНПиП г. Москвы</a:t>
            </a:r>
          </a:p>
          <a:p>
            <a:pPr marL="182563" indent="-182563" algn="just" fontAlgn="ctr">
              <a:buClr>
                <a:srgbClr val="00B050"/>
              </a:buClr>
              <a:buFont typeface="Arial" pitchFamily="34" charset="0"/>
              <a:buChar char="•"/>
            </a:pPr>
            <a:endParaRPr lang="ru-RU" sz="600" dirty="0" smtClean="0">
              <a:solidFill>
                <a:schemeClr val="tx1"/>
              </a:solidFill>
            </a:endParaRPr>
          </a:p>
          <a:p>
            <a:pPr marL="182563" indent="-182563" algn="just" fontAlgn="ctr">
              <a:buClr>
                <a:srgbClr val="00B050"/>
              </a:buClr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28.04.14 – соглашение о сотрудничестве между Фондом содействия кредитованию МБМ г. Москвы и Сбербанком РФ</a:t>
            </a:r>
          </a:p>
          <a:p>
            <a:pPr marL="182563" indent="-182563" algn="just" fontAlgn="ctr">
              <a:buClr>
                <a:srgbClr val="00B050"/>
              </a:buClr>
              <a:buFont typeface="Arial" pitchFamily="34" charset="0"/>
              <a:buChar char="•"/>
            </a:pPr>
            <a:endParaRPr lang="ru-RU" sz="600" dirty="0" smtClean="0">
              <a:solidFill>
                <a:schemeClr val="tx1"/>
              </a:solidFill>
            </a:endParaRPr>
          </a:p>
          <a:p>
            <a:pPr marL="182563" indent="-182563" algn="just" fontAlgn="ctr">
              <a:buClr>
                <a:srgbClr val="00B050"/>
              </a:buClr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25.07.13 – соглашение о сотрудничестве  в области развития промышленной инфраструктуры между Правительством Москвы и Сбербанком РФ</a:t>
            </a:r>
          </a:p>
          <a:p>
            <a:pPr marL="182563" indent="-182563" algn="just" fontAlgn="ctr">
              <a:buClr>
                <a:srgbClr val="00B050"/>
              </a:buClr>
              <a:buFont typeface="Arial" pitchFamily="34" charset="0"/>
              <a:buChar char="•"/>
            </a:pPr>
            <a:endParaRPr lang="ru-RU" sz="1200" dirty="0" smtClean="0">
              <a:solidFill>
                <a:schemeClr val="tx1"/>
              </a:solidFill>
            </a:endParaRPr>
          </a:p>
        </p:txBody>
      </p:sp>
      <p:pic>
        <p:nvPicPr>
          <p:cNvPr id="84" name="Picture 7" descr="http://www.rusmia.ru/images/stories/Mia/znachki/idea.png">
            <a:hlinkClick r:id="rId51"/>
          </p:cNvPr>
          <p:cNvPicPr>
            <a:picLocks noChangeAspect="1" noChangeArrowheads="1"/>
          </p:cNvPicPr>
          <p:nvPr/>
        </p:nvPicPr>
        <p:blipFill>
          <a:blip r:embed="rId52" cstate="print"/>
          <a:srcRect/>
          <a:stretch>
            <a:fillRect/>
          </a:stretch>
        </p:blipFill>
        <p:spPr bwMode="auto">
          <a:xfrm>
            <a:off x="8697969" y="4999059"/>
            <a:ext cx="306363" cy="347153"/>
          </a:xfrm>
          <a:prstGeom prst="rect">
            <a:avLst/>
          </a:prstGeom>
          <a:noFill/>
        </p:spPr>
      </p:pic>
      <p:sp>
        <p:nvSpPr>
          <p:cNvPr id="85" name="Прямоугольник 84"/>
          <p:cNvSpPr/>
          <p:nvPr>
            <p:custDataLst>
              <p:tags r:id="rId23"/>
            </p:custDataLst>
          </p:nvPr>
        </p:nvSpPr>
        <p:spPr>
          <a:xfrm>
            <a:off x="5123448" y="3668918"/>
            <a:ext cx="13472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prstClr val="black"/>
                </a:solidFill>
                <a:latin typeface="Calibri"/>
              </a:rPr>
              <a:t>Преимущества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7072330" y="1785916"/>
            <a:ext cx="1714512" cy="8657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В т.ч. создание информационного портала для простого поиска пакетов мер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88" name="Прямоугольник 87"/>
          <p:cNvSpPr/>
          <p:nvPr>
            <p:custDataLst>
              <p:tags r:id="rId24"/>
            </p:custDataLst>
          </p:nvPr>
        </p:nvSpPr>
        <p:spPr>
          <a:xfrm>
            <a:off x="4710177" y="909603"/>
            <a:ext cx="435292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Перспектива</a:t>
            </a:r>
            <a:r>
              <a:rPr lang="en-US" sz="1600" b="1" dirty="0" smtClean="0">
                <a:solidFill>
                  <a:schemeClr val="tx1"/>
                </a:solidFill>
              </a:rPr>
              <a:t>: 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совместная работа без дублирования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pic>
        <p:nvPicPr>
          <p:cNvPr id="53" name="Picture 8" descr="http://o2consulting.ru/workspace/i/logo.png"/>
          <p:cNvPicPr>
            <a:picLocks noChangeAspect="1" noChangeArrowheads="1"/>
          </p:cNvPicPr>
          <p:nvPr/>
        </p:nvPicPr>
        <p:blipFill>
          <a:blip r:embed="rId53" cstate="print"/>
          <a:srcRect/>
          <a:stretch>
            <a:fillRect/>
          </a:stretch>
        </p:blipFill>
        <p:spPr bwMode="auto">
          <a:xfrm>
            <a:off x="7177529" y="6556874"/>
            <a:ext cx="1812544" cy="301126"/>
          </a:xfrm>
          <a:prstGeom prst="rect">
            <a:avLst/>
          </a:prstGeom>
          <a:noFill/>
        </p:spPr>
      </p:pic>
      <p:sp>
        <p:nvSpPr>
          <p:cNvPr id="56" name="Прямоугольник 55"/>
          <p:cNvSpPr/>
          <p:nvPr>
            <p:custDataLst>
              <p:tags r:id="rId25"/>
            </p:custDataLst>
          </p:nvPr>
        </p:nvSpPr>
        <p:spPr>
          <a:xfrm>
            <a:off x="657234" y="6357958"/>
            <a:ext cx="8515404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1000" dirty="0" smtClean="0">
                <a:solidFill>
                  <a:schemeClr val="tx1"/>
                </a:solidFill>
              </a:rPr>
              <a:t>Источники</a:t>
            </a:r>
            <a:r>
              <a:rPr lang="en-US" sz="1000" dirty="0" smtClean="0">
                <a:solidFill>
                  <a:schemeClr val="tx1"/>
                </a:solidFill>
              </a:rPr>
              <a:t>: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mbm.ru</a:t>
            </a:r>
            <a:r>
              <a:rPr lang="ru-RU" sz="1000" dirty="0" smtClean="0">
                <a:solidFill>
                  <a:schemeClr val="tx1"/>
                </a:solidFill>
              </a:rPr>
              <a:t>, </a:t>
            </a:r>
            <a:r>
              <a:rPr lang="en-US" sz="1000" dirty="0" smtClean="0">
                <a:solidFill>
                  <a:schemeClr val="tx1"/>
                </a:solidFill>
              </a:rPr>
              <a:t>dnpp.mos.ru</a:t>
            </a:r>
            <a:endParaRPr lang="ru-RU" sz="1000" dirty="0" smtClean="0">
              <a:solidFill>
                <a:schemeClr val="tx1"/>
              </a:solidFill>
            </a:endParaRPr>
          </a:p>
        </p:txBody>
      </p:sp>
      <p:sp>
        <p:nvSpPr>
          <p:cNvPr id="82" name="Прямоугольник 81"/>
          <p:cNvSpPr/>
          <p:nvPr>
            <p:custDataLst>
              <p:tags r:id="rId26"/>
            </p:custDataLst>
          </p:nvPr>
        </p:nvSpPr>
        <p:spPr>
          <a:xfrm>
            <a:off x="738135" y="3668918"/>
            <a:ext cx="25297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prstClr val="black"/>
                </a:solidFill>
                <a:latin typeface="Calibri"/>
              </a:rPr>
              <a:t>Единое рабочее пространство</a:t>
            </a:r>
          </a:p>
        </p:txBody>
      </p:sp>
      <p:sp>
        <p:nvSpPr>
          <p:cNvPr id="92" name="Прямоугольник 91"/>
          <p:cNvSpPr/>
          <p:nvPr>
            <p:custDataLst>
              <p:tags r:id="rId27"/>
            </p:custDataLst>
          </p:nvPr>
        </p:nvSpPr>
        <p:spPr>
          <a:xfrm>
            <a:off x="5191155" y="4560903"/>
            <a:ext cx="3397275" cy="17543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82563" indent="-182563" algn="just" fontAlgn="ctr">
              <a:buClr>
                <a:srgbClr val="00B050"/>
              </a:buClr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комплексное понимание и применение возможностей, предоставляемых государством и коммерческими структурами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182563" indent="-182563" algn="just" fontAlgn="ctr">
              <a:buClr>
                <a:srgbClr val="00B050"/>
              </a:buClr>
              <a:buFont typeface="Arial" pitchFamily="34" charset="0"/>
              <a:buChar char="•"/>
            </a:pPr>
            <a:endParaRPr lang="ru-RU" sz="600" dirty="0" smtClean="0">
              <a:solidFill>
                <a:schemeClr val="tx1"/>
              </a:solidFill>
            </a:endParaRPr>
          </a:p>
          <a:p>
            <a:pPr marL="182563" indent="-182563" algn="just" fontAlgn="ctr">
              <a:buClr>
                <a:srgbClr val="00B050"/>
              </a:buClr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возникновение новых возможностей благодаря использованию комплексного подхода</a:t>
            </a:r>
            <a:endParaRPr lang="en-US" sz="600" dirty="0" smtClean="0">
              <a:solidFill>
                <a:schemeClr val="tx1"/>
              </a:solidFill>
            </a:endParaRPr>
          </a:p>
          <a:p>
            <a:pPr marL="182563" indent="-182563" algn="just" fontAlgn="ctr">
              <a:buClr>
                <a:srgbClr val="00B050"/>
              </a:buClr>
            </a:pPr>
            <a:endParaRPr lang="ru-RU" sz="600" dirty="0" smtClean="0">
              <a:solidFill>
                <a:schemeClr val="tx1"/>
              </a:solidFill>
            </a:endParaRPr>
          </a:p>
          <a:p>
            <a:pPr marL="182563" indent="-182563" algn="just" fontAlgn="ctr">
              <a:buClr>
                <a:srgbClr val="00B050"/>
              </a:buClr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повышение качества планирования у субъектов МСП, использующих поддержку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Объект 33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9570" name="think-cell Slide" r:id="rId29" imgW="360" imgH="360" progId="">
              <p:embed/>
            </p:oleObj>
          </a:graphicData>
        </a:graphic>
      </p:graphicFrame>
      <p:sp>
        <p:nvSpPr>
          <p:cNvPr id="36" name="Прямоугольник 35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1600" b="1" dirty="0">
              <a:latin typeface="Calibri"/>
              <a:sym typeface="Calibri"/>
            </a:endParaRPr>
          </a:p>
        </p:txBody>
      </p:sp>
      <p:sp>
        <p:nvSpPr>
          <p:cNvPr id="10" name="Прямоугольник 9"/>
          <p:cNvSpPr/>
          <p:nvPr>
            <p:custDataLst>
              <p:tags r:id="rId3"/>
            </p:custDataLst>
          </p:nvPr>
        </p:nvSpPr>
        <p:spPr>
          <a:xfrm>
            <a:off x="774648" y="1384272"/>
            <a:ext cx="3578274" cy="1679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 algn="just">
              <a:buFont typeface="Arial" pitchFamily="34" charset="0"/>
              <a:buChar char="•"/>
              <a:tabLst>
                <a:tab pos="361950" algn="l"/>
              </a:tabLst>
            </a:pPr>
            <a:r>
              <a:rPr lang="ru-RU" sz="1400" dirty="0" smtClean="0">
                <a:solidFill>
                  <a:schemeClr val="tx1"/>
                </a:solidFill>
              </a:rPr>
              <a:t>Выявление потенциала достижения приоритетов регионов за счет развития МСП, а также разработка комплексных решений для его реализации</a:t>
            </a:r>
          </a:p>
          <a:p>
            <a:pPr algn="just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>
            <p:custDataLst>
              <p:tags r:id="rId4"/>
            </p:custDataLst>
          </p:nvPr>
        </p:nvSpPr>
        <p:spPr>
          <a:xfrm>
            <a:off x="4572000" y="1384272"/>
            <a:ext cx="4418073" cy="17033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 algn="just">
              <a:buFont typeface="Arial" pitchFamily="34" charset="0"/>
              <a:buChar char="•"/>
              <a:tabLst>
                <a:tab pos="361950" algn="l"/>
              </a:tabLst>
            </a:pPr>
            <a:r>
              <a:rPr lang="ru-RU" sz="1400" dirty="0" smtClean="0">
                <a:solidFill>
                  <a:schemeClr val="tx1"/>
                </a:solidFill>
              </a:rPr>
              <a:t>Выявление исчерпывающего перечня проблем/задач территориального развития, решаемых за счет развития субъектов МСП</a:t>
            </a:r>
          </a:p>
          <a:p>
            <a:pPr marL="361950" indent="-276225" algn="just">
              <a:buFont typeface="Arial" pitchFamily="34" charset="0"/>
              <a:buChar char="•"/>
              <a:tabLst>
                <a:tab pos="361950" algn="l"/>
              </a:tabLst>
            </a:pPr>
            <a:endParaRPr lang="ru-RU" sz="600" dirty="0" smtClean="0">
              <a:solidFill>
                <a:schemeClr val="tx1"/>
              </a:solidFill>
            </a:endParaRPr>
          </a:p>
          <a:p>
            <a:pPr marL="361950" indent="-276225" algn="just">
              <a:buFont typeface="Arial" pitchFamily="34" charset="0"/>
              <a:buChar char="•"/>
              <a:tabLst>
                <a:tab pos="361950" algn="l"/>
              </a:tabLst>
            </a:pPr>
            <a:r>
              <a:rPr lang="ru-RU" sz="1400" dirty="0" smtClean="0">
                <a:solidFill>
                  <a:schemeClr val="tx1"/>
                </a:solidFill>
              </a:rPr>
              <a:t>Разработка комплексных решений, способствующих развитию целевых групп МСП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738135" y="1384272"/>
            <a:ext cx="3614787" cy="1730392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738135" y="1055655"/>
            <a:ext cx="3614787" cy="328617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Цель</a:t>
            </a:r>
            <a:endParaRPr lang="ru-RU" sz="1600" dirty="0"/>
          </a:p>
        </p:txBody>
      </p:sp>
      <p:sp>
        <p:nvSpPr>
          <p:cNvPr id="82" name="Прямоугольник 81"/>
          <p:cNvSpPr/>
          <p:nvPr>
            <p:custDataLst>
              <p:tags r:id="rId5"/>
            </p:custDataLst>
          </p:nvPr>
        </p:nvSpPr>
        <p:spPr>
          <a:xfrm>
            <a:off x="738135" y="3648077"/>
            <a:ext cx="8215424" cy="2665449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>
            <p:custDataLst>
              <p:tags r:id="rId6"/>
            </p:custDataLst>
          </p:nvPr>
        </p:nvSpPr>
        <p:spPr>
          <a:xfrm>
            <a:off x="738135" y="3290888"/>
            <a:ext cx="8215425" cy="35719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Механизм работы</a:t>
            </a:r>
            <a:endParaRPr lang="ru-RU" sz="1600" dirty="0"/>
          </a:p>
        </p:txBody>
      </p:sp>
      <p:sp>
        <p:nvSpPr>
          <p:cNvPr id="129" name="Прямоугольник 128"/>
          <p:cNvSpPr/>
          <p:nvPr>
            <p:custDataLst>
              <p:tags r:id="rId7"/>
            </p:custDataLst>
          </p:nvPr>
        </p:nvSpPr>
        <p:spPr>
          <a:xfrm>
            <a:off x="952460" y="3824291"/>
            <a:ext cx="1000132" cy="8572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Поиск проблем и задач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0" name="Прямоугольник 129"/>
          <p:cNvSpPr/>
          <p:nvPr>
            <p:custDataLst>
              <p:tags r:id="rId8"/>
            </p:custDataLst>
          </p:nvPr>
        </p:nvSpPr>
        <p:spPr>
          <a:xfrm>
            <a:off x="2084363" y="3824291"/>
            <a:ext cx="1143008" cy="8572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Выявление вариантов решений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1" name="Прямоугольник 130"/>
          <p:cNvSpPr/>
          <p:nvPr>
            <p:custDataLst>
              <p:tags r:id="rId9"/>
            </p:custDataLst>
          </p:nvPr>
        </p:nvSpPr>
        <p:spPr>
          <a:xfrm>
            <a:off x="3362318" y="3824291"/>
            <a:ext cx="1285884" cy="8572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Определение эффектов по методике ОРВ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2" name="Прямоугольник 131"/>
          <p:cNvSpPr/>
          <p:nvPr>
            <p:custDataLst>
              <p:tags r:id="rId10"/>
            </p:custDataLst>
          </p:nvPr>
        </p:nvSpPr>
        <p:spPr>
          <a:xfrm>
            <a:off x="4786325" y="3824291"/>
            <a:ext cx="1143008" cy="8572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Выбор наилучшего решения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3" name="Прямоугольник 132"/>
          <p:cNvSpPr/>
          <p:nvPr>
            <p:custDataLst>
              <p:tags r:id="rId11"/>
            </p:custDataLst>
          </p:nvPr>
        </p:nvSpPr>
        <p:spPr>
          <a:xfrm>
            <a:off x="6064280" y="3824291"/>
            <a:ext cx="1214446" cy="8572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Разработка плана мероприятий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134" name="Прямая соединительная линия 133"/>
          <p:cNvCxnSpPr>
            <a:stCxn id="129" idx="3"/>
            <a:endCxn id="130" idx="1"/>
          </p:cNvCxnSpPr>
          <p:nvPr>
            <p:custDataLst>
              <p:tags r:id="rId12"/>
            </p:custDataLst>
          </p:nvPr>
        </p:nvCxnSpPr>
        <p:spPr>
          <a:xfrm>
            <a:off x="1952592" y="4252919"/>
            <a:ext cx="131771" cy="0"/>
          </a:xfrm>
          <a:prstGeom prst="line">
            <a:avLst/>
          </a:prstGeom>
          <a:ln w="95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>
            <a:stCxn id="130" idx="3"/>
            <a:endCxn id="131" idx="1"/>
          </p:cNvCxnSpPr>
          <p:nvPr>
            <p:custDataLst>
              <p:tags r:id="rId13"/>
            </p:custDataLst>
          </p:nvPr>
        </p:nvCxnSpPr>
        <p:spPr>
          <a:xfrm>
            <a:off x="3227371" y="4252919"/>
            <a:ext cx="134947" cy="0"/>
          </a:xfrm>
          <a:prstGeom prst="line">
            <a:avLst/>
          </a:prstGeom>
          <a:ln w="95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единительная линия 139"/>
          <p:cNvCxnSpPr>
            <a:stCxn id="131" idx="3"/>
            <a:endCxn id="132" idx="1"/>
          </p:cNvCxnSpPr>
          <p:nvPr>
            <p:custDataLst>
              <p:tags r:id="rId14"/>
            </p:custDataLst>
          </p:nvPr>
        </p:nvCxnSpPr>
        <p:spPr>
          <a:xfrm>
            <a:off x="4648202" y="4252919"/>
            <a:ext cx="138123" cy="0"/>
          </a:xfrm>
          <a:prstGeom prst="line">
            <a:avLst/>
          </a:prstGeom>
          <a:ln w="95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единительная линия 142"/>
          <p:cNvCxnSpPr>
            <a:stCxn id="132" idx="3"/>
            <a:endCxn id="133" idx="1"/>
          </p:cNvCxnSpPr>
          <p:nvPr>
            <p:custDataLst>
              <p:tags r:id="rId15"/>
            </p:custDataLst>
          </p:nvPr>
        </p:nvCxnSpPr>
        <p:spPr>
          <a:xfrm>
            <a:off x="5929333" y="4252919"/>
            <a:ext cx="134947" cy="0"/>
          </a:xfrm>
          <a:prstGeom prst="line">
            <a:avLst/>
          </a:prstGeom>
          <a:ln w="95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Прямоугольник 145"/>
          <p:cNvSpPr/>
          <p:nvPr>
            <p:custDataLst>
              <p:tags r:id="rId16"/>
            </p:custDataLst>
          </p:nvPr>
        </p:nvSpPr>
        <p:spPr>
          <a:xfrm>
            <a:off x="7415261" y="3824291"/>
            <a:ext cx="1428760" cy="8572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Сопровождение реализации решений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147" name="Прямая соединительная линия 146"/>
          <p:cNvCxnSpPr>
            <a:stCxn id="133" idx="3"/>
            <a:endCxn id="146" idx="1"/>
          </p:cNvCxnSpPr>
          <p:nvPr>
            <p:custDataLst>
              <p:tags r:id="rId17"/>
            </p:custDataLst>
          </p:nvPr>
        </p:nvCxnSpPr>
        <p:spPr>
          <a:xfrm>
            <a:off x="7278726" y="4252919"/>
            <a:ext cx="136535" cy="0"/>
          </a:xfrm>
          <a:prstGeom prst="line">
            <a:avLst/>
          </a:prstGeom>
          <a:ln w="95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10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" name="Прямоугольник 29"/>
          <p:cNvSpPr/>
          <p:nvPr>
            <p:custDataLst>
              <p:tags r:id="rId19"/>
            </p:custDataLst>
          </p:nvPr>
        </p:nvSpPr>
        <p:spPr>
          <a:xfrm>
            <a:off x="774648" y="-3222"/>
            <a:ext cx="6353262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984807"/>
                </a:solidFill>
                <a:latin typeface="+mj-lt"/>
                <a:cs typeface="Arial" pitchFamily="34" charset="0"/>
              </a:rPr>
              <a:t>Ориентация мероприятий поддержки на решение конкретных задач развития регионов</a:t>
            </a:r>
          </a:p>
        </p:txBody>
      </p:sp>
      <p:pic>
        <p:nvPicPr>
          <p:cNvPr id="31" name="Picture 6" descr="nisse"/>
          <p:cNvPicPr>
            <a:picLocks noChangeAspect="1" noChangeArrowheads="1"/>
          </p:cNvPicPr>
          <p:nvPr>
            <p:custDataLst>
              <p:tags r:id="rId20"/>
            </p:custDataLst>
          </p:nvPr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7143750" y="214313"/>
            <a:ext cx="1801813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8" descr="http://o2consulting.ru/workspace/i/logo.png"/>
          <p:cNvPicPr>
            <a:picLocks noChangeAspect="1" noChangeArrowheads="1"/>
          </p:cNvPicPr>
          <p:nvPr>
            <p:custDataLst>
              <p:tags r:id="rId21"/>
            </p:custDataLst>
          </p:nvPr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7177529" y="6556874"/>
            <a:ext cx="1812544" cy="301126"/>
          </a:xfrm>
          <a:prstGeom prst="rect">
            <a:avLst/>
          </a:prstGeom>
          <a:noFill/>
        </p:spPr>
      </p:pic>
      <p:sp>
        <p:nvSpPr>
          <p:cNvPr id="64" name="Прямоугольник 63"/>
          <p:cNvSpPr/>
          <p:nvPr/>
        </p:nvSpPr>
        <p:spPr>
          <a:xfrm>
            <a:off x="957214" y="5145111"/>
            <a:ext cx="2263806" cy="1022364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Рост числа услуг, предоставляемых в парках г.</a:t>
            </a:r>
            <a:r>
              <a:rPr lang="ru-RU" sz="1200" dirty="0" smtClean="0">
                <a:solidFill>
                  <a:schemeClr val="tx1"/>
                </a:solidFill>
                <a:latin typeface="Calibri"/>
                <a:cs typeface="Calibri"/>
              </a:rPr>
              <a:t> Москвы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>
            <p:custDataLst>
              <p:tags r:id="rId22"/>
            </p:custDataLst>
          </p:nvPr>
        </p:nvSpPr>
        <p:spPr>
          <a:xfrm>
            <a:off x="1249316" y="4799036"/>
            <a:ext cx="7120035" cy="2365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Примеры локальных целей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98" name="Прямоугольник 97"/>
          <p:cNvSpPr/>
          <p:nvPr>
            <p:custDataLst>
              <p:tags r:id="rId23"/>
            </p:custDataLst>
          </p:nvPr>
        </p:nvSpPr>
        <p:spPr>
          <a:xfrm>
            <a:off x="4572000" y="1384272"/>
            <a:ext cx="4381560" cy="1730392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>
            <p:custDataLst>
              <p:tags r:id="rId24"/>
            </p:custDataLst>
          </p:nvPr>
        </p:nvSpPr>
        <p:spPr>
          <a:xfrm>
            <a:off x="4572000" y="1055655"/>
            <a:ext cx="4381560" cy="328617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Задачи</a:t>
            </a:r>
            <a:endParaRPr lang="ru-RU" sz="1600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3367071" y="5145111"/>
            <a:ext cx="2555910" cy="1022364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Повышение качества медицинского обслуживания в г. Москве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01" name="Прямоугольник 100"/>
          <p:cNvSpPr/>
          <p:nvPr>
            <p:custDataLst>
              <p:tags r:id="rId25"/>
            </p:custDataLst>
          </p:nvPr>
        </p:nvSpPr>
        <p:spPr>
          <a:xfrm>
            <a:off x="6069033" y="5145111"/>
            <a:ext cx="2774988" cy="1022364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Развитие системы дополнительного образования детей в г. Москве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02" name="TextBox 12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0" y="6468927"/>
            <a:ext cx="6429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Объект 54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92166" name="think-cell Slide" r:id="rId31" imgW="360" imgH="360" progId="">
              <p:embed/>
            </p:oleObj>
          </a:graphicData>
        </a:graphic>
      </p:graphicFrame>
      <p:sp>
        <p:nvSpPr>
          <p:cNvPr id="54" name="Прямоугольник 53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ru-RU" sz="1400">
              <a:latin typeface="Calibri"/>
              <a:sym typeface="Calibri"/>
            </a:endParaRPr>
          </a:p>
        </p:txBody>
      </p:sp>
      <p:sp>
        <p:nvSpPr>
          <p:cNvPr id="38" name="Прямоугольник 37"/>
          <p:cNvSpPr/>
          <p:nvPr>
            <p:custDataLst>
              <p:tags r:id="rId3"/>
            </p:custDataLst>
          </p:nvPr>
        </p:nvSpPr>
        <p:spPr>
          <a:xfrm>
            <a:off x="738134" y="-3222"/>
            <a:ext cx="6389775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984807"/>
                </a:solidFill>
                <a:latin typeface="+mj-lt"/>
                <a:cs typeface="Arial" pitchFamily="34" charset="0"/>
              </a:rPr>
              <a:t>Повышение публичности и общественного контроля над государственной поддержкой</a:t>
            </a:r>
          </a:p>
        </p:txBody>
      </p:sp>
      <p:pic>
        <p:nvPicPr>
          <p:cNvPr id="10" name="Picture 6" descr="nisse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7143750" y="214313"/>
            <a:ext cx="1801813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0" y="6468927"/>
            <a:ext cx="6429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7</a:t>
            </a:r>
          </a:p>
        </p:txBody>
      </p:sp>
      <p:sp>
        <p:nvSpPr>
          <p:cNvPr id="36" name="Прямоугольник 35"/>
          <p:cNvSpPr/>
          <p:nvPr>
            <p:custDataLst>
              <p:tags r:id="rId7"/>
            </p:custDataLst>
          </p:nvPr>
        </p:nvSpPr>
        <p:spPr>
          <a:xfrm>
            <a:off x="774648" y="4816494"/>
            <a:ext cx="3833865" cy="73866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1950" indent="-361950" algn="just" fontAlgn="ctr"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tx1"/>
                </a:solidFill>
              </a:rPr>
              <a:t>В зарубежном опыте функция консолидации бизнес-сообщества лежит на общественных организациях</a:t>
            </a:r>
          </a:p>
        </p:txBody>
      </p:sp>
      <p:sp>
        <p:nvSpPr>
          <p:cNvPr id="37" name="Прямоугольник 36"/>
          <p:cNvSpPr/>
          <p:nvPr>
            <p:custDataLst>
              <p:tags r:id="rId8"/>
            </p:custDataLst>
          </p:nvPr>
        </p:nvSpPr>
        <p:spPr>
          <a:xfrm>
            <a:off x="774647" y="3700781"/>
            <a:ext cx="3833866" cy="95410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1950" indent="-361950" algn="just" fontAlgn="ctr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tx1"/>
                </a:solidFill>
              </a:rPr>
              <a:t>Существующие общественные организации выполняют преимущественно функции проводника жалоб государству</a:t>
            </a:r>
          </a:p>
        </p:txBody>
      </p:sp>
      <p:graphicFrame>
        <p:nvGraphicFramePr>
          <p:cNvPr id="45" name="Объект 44"/>
          <p:cNvGraphicFramePr>
            <a:graphicFrameLocks noChangeAspect="1"/>
          </p:cNvGraphicFramePr>
          <p:nvPr/>
        </p:nvGraphicFramePr>
        <p:xfrm>
          <a:off x="766762" y="1779587"/>
          <a:ext cx="1809621" cy="1809810"/>
        </p:xfrm>
        <a:graphic>
          <a:graphicData uri="http://schemas.openxmlformats.org/presentationml/2006/ole">
            <p:oleObj spid="_x0000_s92167" name="Диаграмма" r:id="rId33" imgW="1809621" imgH="1809810" progId="MSGraph.Chart.8">
              <p:embed followColorScheme="full"/>
            </p:oleObj>
          </a:graphicData>
        </a:graphic>
      </p:graphicFrame>
      <p:sp>
        <p:nvSpPr>
          <p:cNvPr id="46" name="Прямоугольник 45"/>
          <p:cNvSpPr/>
          <p:nvPr>
            <p:custDataLst>
              <p:tags r:id="rId9"/>
            </p:custDataLst>
          </p:nvPr>
        </p:nvSpPr>
        <p:spPr bwMode="gray">
          <a:xfrm>
            <a:off x="887412" y="2701925"/>
            <a:ext cx="358775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5400" tIns="0" rIns="25400" bIns="0" rtlCol="0" anchor="ctr" anchorCtr="0">
            <a:noAutofit/>
          </a:bodyPr>
          <a:lstStyle/>
          <a:p>
            <a:pPr algn="ctr"/>
            <a:fld id="{55A554EC-108E-4FAB-90A8-0B3228AD0955}" type="datetime'''''''''1''''5''%'''''''''''''''''''''''''''''''''''''">
              <a:rPr lang="en-US" sz="1400" smtClean="0">
                <a:solidFill>
                  <a:schemeClr val="bg1"/>
                </a:solidFill>
              </a:rPr>
              <a:pPr algn="ctr"/>
              <a:t>15%</a:t>
            </a:fld>
            <a:endParaRPr lang="ru-RU" sz="1400">
              <a:solidFill>
                <a:schemeClr val="bg1"/>
              </a:solidFill>
              <a:latin typeface="Calibri"/>
              <a:sym typeface="Calibri"/>
            </a:endParaRPr>
          </a:p>
        </p:txBody>
      </p:sp>
      <p:sp>
        <p:nvSpPr>
          <p:cNvPr id="47" name="Прямоугольник 46"/>
          <p:cNvSpPr/>
          <p:nvPr>
            <p:custDataLst>
              <p:tags r:id="rId10"/>
            </p:custDataLst>
          </p:nvPr>
        </p:nvSpPr>
        <p:spPr bwMode="gray">
          <a:xfrm>
            <a:off x="2084387" y="2454275"/>
            <a:ext cx="358775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5400" tIns="0" rIns="25400" bIns="0" rtlCol="0" anchor="ctr" anchorCtr="0">
            <a:noAutofit/>
          </a:bodyPr>
          <a:lstStyle/>
          <a:p>
            <a:pPr algn="ctr"/>
            <a:fld id="{804A8839-5E86-4557-9DE4-5C9A638DFF46}" type="datetime'''''4''''''''''''''''''''''''4''%'''''''''''''''''''">
              <a:rPr lang="en-US" sz="1400" smtClean="0">
                <a:solidFill>
                  <a:schemeClr val="bg1"/>
                </a:solidFill>
              </a:rPr>
              <a:pPr algn="ctr"/>
              <a:t>44%</a:t>
            </a:fld>
            <a:endParaRPr lang="ru-RU" sz="1400">
              <a:solidFill>
                <a:schemeClr val="bg1"/>
              </a:solidFill>
              <a:latin typeface="Calibri"/>
              <a:sym typeface="Calibri"/>
            </a:endParaRPr>
          </a:p>
        </p:txBody>
      </p:sp>
      <p:sp>
        <p:nvSpPr>
          <p:cNvPr id="48" name="Прямоугольник 47"/>
          <p:cNvSpPr/>
          <p:nvPr>
            <p:custDataLst>
              <p:tags r:id="rId11"/>
            </p:custDataLst>
          </p:nvPr>
        </p:nvSpPr>
        <p:spPr bwMode="gray">
          <a:xfrm>
            <a:off x="1323975" y="3184525"/>
            <a:ext cx="358775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5400" tIns="0" rIns="25400" bIns="0" rtlCol="0" anchor="ctr" anchorCtr="0">
            <a:noAutofit/>
          </a:bodyPr>
          <a:lstStyle/>
          <a:p>
            <a:pPr algn="ctr"/>
            <a:fld id="{509CBC16-105D-4C8F-8462-28C2C315A382}" type="datetime'''''''2''''''''''''''''''''''''''''0''''%'''''''''">
              <a:rPr lang="en-US" sz="1400" smtClean="0">
                <a:solidFill>
                  <a:schemeClr val="bg1"/>
                </a:solidFill>
              </a:rPr>
              <a:pPr algn="ctr"/>
              <a:t>20%</a:t>
            </a:fld>
            <a:endParaRPr lang="ru-RU" sz="1400">
              <a:solidFill>
                <a:schemeClr val="bg1"/>
              </a:solidFill>
              <a:latin typeface="Calibri"/>
              <a:sym typeface="Calibri"/>
            </a:endParaRPr>
          </a:p>
        </p:txBody>
      </p:sp>
      <p:sp>
        <p:nvSpPr>
          <p:cNvPr id="49" name="Прямоугольник 48"/>
          <p:cNvSpPr/>
          <p:nvPr>
            <p:custDataLst>
              <p:tags r:id="rId12"/>
            </p:custDataLst>
          </p:nvPr>
        </p:nvSpPr>
        <p:spPr bwMode="auto">
          <a:xfrm>
            <a:off x="2684462" y="3303587"/>
            <a:ext cx="250825" cy="187325"/>
          </a:xfrm>
          <a:prstGeom prst="rect">
            <a:avLst/>
          </a:prstGeom>
          <a:solidFill>
            <a:srgbClr val="79BFFF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>
            <p:custDataLst>
              <p:tags r:id="rId13"/>
            </p:custDataLst>
          </p:nvPr>
        </p:nvSpPr>
        <p:spPr bwMode="auto">
          <a:xfrm>
            <a:off x="2684462" y="3040062"/>
            <a:ext cx="250825" cy="187325"/>
          </a:xfrm>
          <a:prstGeom prst="rect">
            <a:avLst/>
          </a:prstGeom>
          <a:solidFill>
            <a:srgbClr val="3BA2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>
            <p:custDataLst>
              <p:tags r:id="rId14"/>
            </p:custDataLst>
          </p:nvPr>
        </p:nvSpPr>
        <p:spPr bwMode="auto">
          <a:xfrm>
            <a:off x="2684462" y="2776537"/>
            <a:ext cx="250825" cy="187325"/>
          </a:xfrm>
          <a:prstGeom prst="rect">
            <a:avLst/>
          </a:prstGeom>
          <a:solidFill>
            <a:srgbClr val="0084FB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>
            <p:custDataLst>
              <p:tags r:id="rId15"/>
            </p:custDataLst>
          </p:nvPr>
        </p:nvSpPr>
        <p:spPr bwMode="auto">
          <a:xfrm>
            <a:off x="2684462" y="2513012"/>
            <a:ext cx="250825" cy="1873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>
            <p:custDataLst>
              <p:tags r:id="rId16"/>
            </p:custDataLst>
          </p:nvPr>
        </p:nvSpPr>
        <p:spPr bwMode="auto">
          <a:xfrm>
            <a:off x="2684462" y="2249487"/>
            <a:ext cx="250825" cy="187325"/>
          </a:xfrm>
          <a:prstGeom prst="rect">
            <a:avLst/>
          </a:prstGeom>
          <a:solidFill>
            <a:srgbClr val="00519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>
            <p:custDataLst>
              <p:tags r:id="rId17"/>
            </p:custDataLst>
          </p:nvPr>
        </p:nvSpPr>
        <p:spPr bwMode="auto">
          <a:xfrm>
            <a:off x="2684462" y="1985962"/>
            <a:ext cx="250825" cy="187325"/>
          </a:xfrm>
          <a:prstGeom prst="rect">
            <a:avLst/>
          </a:prstGeom>
          <a:solidFill>
            <a:schemeClr val="accent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>
            <p:custDataLst>
              <p:tags r:id="rId18"/>
            </p:custDataLst>
          </p:nvPr>
        </p:nvSpPr>
        <p:spPr bwMode="auto">
          <a:xfrm>
            <a:off x="2986087" y="3298825"/>
            <a:ext cx="568325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C6106F4F-7F44-447E-8CEF-821511421C6F}" type="datetime'П''''''''''''''''р''''о''''''''''''''ч''и''е'''''''''">
              <a:rPr lang="en-US" sz="1400" smtClean="0">
                <a:solidFill>
                  <a:schemeClr val="tx1"/>
                </a:solidFill>
              </a:rPr>
              <a:pPr/>
              <a:t>Прочие</a:t>
            </a:fld>
            <a:endParaRPr lang="ru-RU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61" name="Прямоугольник 60"/>
          <p:cNvSpPr/>
          <p:nvPr>
            <p:custDataLst>
              <p:tags r:id="rId19"/>
            </p:custDataLst>
          </p:nvPr>
        </p:nvSpPr>
        <p:spPr bwMode="auto">
          <a:xfrm>
            <a:off x="2986087" y="2244725"/>
            <a:ext cx="1198562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67E134DB-5494-4BFF-8D01-2BE732790EBE}" type="datetime'''''''''''Д''''ел''''''ов''а''я Р''''''ос''''''''с''и''я'">
              <a:rPr lang="en-US" sz="1400" smtClean="0">
                <a:solidFill>
                  <a:schemeClr val="tx1"/>
                </a:solidFill>
              </a:rPr>
              <a:pPr/>
              <a:t>Деловая Россия</a:t>
            </a:fld>
            <a:endParaRPr lang="ru-RU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62" name="Прямоугольник 61"/>
          <p:cNvSpPr/>
          <p:nvPr>
            <p:custDataLst>
              <p:tags r:id="rId20"/>
            </p:custDataLst>
          </p:nvPr>
        </p:nvSpPr>
        <p:spPr bwMode="auto">
          <a:xfrm>
            <a:off x="2986087" y="3035300"/>
            <a:ext cx="541337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ABEC3C94-7418-41EF-86C1-C979DE8A43CF}" type="datetime'О''''''''''''''''''''П''''''''''О''''''Р''''''''''''''''''А'">
              <a:rPr lang="en-US" sz="1400" smtClean="0">
                <a:solidFill>
                  <a:schemeClr val="tx1"/>
                </a:solidFill>
              </a:rPr>
              <a:pPr/>
              <a:t>ОПОРА</a:t>
            </a:fld>
            <a:endParaRPr lang="ru-RU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63" name="Прямоугольник 62"/>
          <p:cNvSpPr/>
          <p:nvPr>
            <p:custDataLst>
              <p:tags r:id="rId21"/>
            </p:custDataLst>
          </p:nvPr>
        </p:nvSpPr>
        <p:spPr bwMode="auto">
          <a:xfrm>
            <a:off x="2986087" y="2508250"/>
            <a:ext cx="565150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B5892406-B18E-4239-8731-B1F98696EB7B}" type="datetime'''''Т''''''''П''''''П'''''''''' ''Р''''''''''''Ф'''''''''">
              <a:rPr lang="en-US" sz="1400" smtClean="0">
                <a:solidFill>
                  <a:schemeClr val="tx1"/>
                </a:solidFill>
              </a:rPr>
              <a:pPr/>
              <a:t>ТПП РФ</a:t>
            </a:fld>
            <a:endParaRPr lang="ru-RU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64" name="Прямоугольник 63"/>
          <p:cNvSpPr/>
          <p:nvPr>
            <p:custDataLst>
              <p:tags r:id="rId22"/>
            </p:custDataLst>
          </p:nvPr>
        </p:nvSpPr>
        <p:spPr bwMode="auto">
          <a:xfrm>
            <a:off x="2986087" y="2771775"/>
            <a:ext cx="409575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03279094-65ED-4B25-AF5A-AB6F192C465E}" type="datetime'Р''''''''''''''''''''''''''''''''''''''''С''ПП'''''''''''''''">
              <a:rPr lang="en-US" sz="1400" smtClean="0">
                <a:solidFill>
                  <a:schemeClr val="tx1"/>
                </a:solidFill>
              </a:rPr>
              <a:pPr/>
              <a:t>РСПП</a:t>
            </a:fld>
            <a:endParaRPr lang="ru-RU" sz="140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65" name="Прямоугольник 64"/>
          <p:cNvSpPr/>
          <p:nvPr>
            <p:custDataLst>
              <p:tags r:id="rId23"/>
            </p:custDataLst>
          </p:nvPr>
        </p:nvSpPr>
        <p:spPr bwMode="auto">
          <a:xfrm>
            <a:off x="2986087" y="1981200"/>
            <a:ext cx="1966912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B4039D5A-1F00-4FDE-B076-49874A039F9B}" type="datetime'''Н''е о''к''а''з''ыв''а''''ют'' соде''''''й''ст''ви''я'''''">
              <a:rPr lang="en-US" sz="1400" smtClean="0">
                <a:solidFill>
                  <a:schemeClr val="tx1"/>
                </a:solidFill>
              </a:rPr>
              <a:pPr/>
              <a:t>Не оказывают содействия</a:t>
            </a:fld>
            <a:endParaRPr lang="ru-RU" sz="1400" dirty="0">
              <a:solidFill>
                <a:schemeClr val="tx1"/>
              </a:solidFill>
              <a:latin typeface="Calibri"/>
              <a:sym typeface="Calibri"/>
            </a:endParaRPr>
          </a:p>
        </p:txBody>
      </p:sp>
      <p:sp>
        <p:nvSpPr>
          <p:cNvPr id="66" name="Прямоугольник 65"/>
          <p:cNvSpPr/>
          <p:nvPr>
            <p:custDataLst>
              <p:tags r:id="rId24"/>
            </p:custDataLst>
          </p:nvPr>
        </p:nvSpPr>
        <p:spPr>
          <a:xfrm>
            <a:off x="501650" y="1357287"/>
            <a:ext cx="4429156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i="1" dirty="0" smtClean="0">
                <a:solidFill>
                  <a:schemeClr val="tx1"/>
                </a:solidFill>
              </a:rPr>
              <a:t>Какая общественная организация оказывает реальное содействие бизнесу?</a:t>
            </a:r>
          </a:p>
        </p:txBody>
      </p:sp>
      <p:cxnSp>
        <p:nvCxnSpPr>
          <p:cNvPr id="67" name="Прямая соединительная линия 66"/>
          <p:cNvCxnSpPr/>
          <p:nvPr>
            <p:custDataLst>
              <p:tags r:id="rId25"/>
            </p:custDataLst>
          </p:nvPr>
        </p:nvCxnSpPr>
        <p:spPr>
          <a:xfrm rot="5400000">
            <a:off x="2582041" y="3921927"/>
            <a:ext cx="5148334" cy="0"/>
          </a:xfrm>
          <a:prstGeom prst="line">
            <a:avLst/>
          </a:prstGeom>
          <a:ln w="952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Овал 74"/>
          <p:cNvSpPr/>
          <p:nvPr>
            <p:custDataLst>
              <p:tags r:id="rId26"/>
            </p:custDataLst>
          </p:nvPr>
        </p:nvSpPr>
        <p:spPr>
          <a:xfrm>
            <a:off x="2016090" y="982629"/>
            <a:ext cx="1311295" cy="42862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Сейчас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3" name="Picture 8" descr="http://o2consulting.ru/workspace/i/logo.png"/>
          <p:cNvPicPr>
            <a:picLocks noChangeAspect="1" noChangeArrowheads="1"/>
          </p:cNvPicPr>
          <p:nvPr>
            <p:custDataLst>
              <p:tags r:id="rId27"/>
            </p:custDataLst>
          </p:nvPr>
        </p:nvPicPr>
        <p:blipFill>
          <a:blip r:embed="rId34" cstate="print"/>
          <a:srcRect/>
          <a:stretch>
            <a:fillRect/>
          </a:stretch>
        </p:blipFill>
        <p:spPr bwMode="auto">
          <a:xfrm>
            <a:off x="7177529" y="6556874"/>
            <a:ext cx="1812544" cy="301126"/>
          </a:xfrm>
          <a:prstGeom prst="rect">
            <a:avLst/>
          </a:prstGeom>
          <a:noFill/>
        </p:spPr>
      </p:pic>
      <p:sp>
        <p:nvSpPr>
          <p:cNvPr id="44" name="Прямоугольник 43"/>
          <p:cNvSpPr/>
          <p:nvPr>
            <p:custDataLst>
              <p:tags r:id="rId28"/>
            </p:custDataLst>
          </p:nvPr>
        </p:nvSpPr>
        <p:spPr>
          <a:xfrm>
            <a:off x="657234" y="6357958"/>
            <a:ext cx="8515404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1000" dirty="0" smtClean="0">
                <a:solidFill>
                  <a:schemeClr val="tx1"/>
                </a:solidFill>
              </a:rPr>
              <a:t>Источники</a:t>
            </a:r>
            <a:r>
              <a:rPr lang="en-US" sz="1000" dirty="0" smtClean="0">
                <a:solidFill>
                  <a:schemeClr val="tx1"/>
                </a:solidFill>
              </a:rPr>
              <a:t>:</a:t>
            </a:r>
            <a:r>
              <a:rPr lang="ru-RU" sz="1000" dirty="0" smtClean="0">
                <a:solidFill>
                  <a:schemeClr val="tx1"/>
                </a:solidFill>
              </a:rPr>
              <a:t> опрос </a:t>
            </a:r>
            <a:r>
              <a:rPr lang="en-US" sz="1000" dirty="0" smtClean="0">
                <a:solidFill>
                  <a:schemeClr val="tx1"/>
                </a:solidFill>
              </a:rPr>
              <a:t>allmedia.ru</a:t>
            </a:r>
            <a:endParaRPr lang="ru-RU" sz="1000" dirty="0" smtClean="0">
              <a:solidFill>
                <a:schemeClr val="tx1"/>
              </a:solidFill>
            </a:endParaRPr>
          </a:p>
        </p:txBody>
      </p:sp>
      <p:sp>
        <p:nvSpPr>
          <p:cNvPr id="68" name="Овал 67"/>
          <p:cNvSpPr/>
          <p:nvPr>
            <p:custDataLst>
              <p:tags r:id="rId29"/>
            </p:custDataLst>
          </p:nvPr>
        </p:nvSpPr>
        <p:spPr>
          <a:xfrm>
            <a:off x="6208823" y="982629"/>
            <a:ext cx="2050990" cy="42862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Перспектива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5338773" y="1530324"/>
            <a:ext cx="3578274" cy="5111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Повышение распространенности и роли ОРВ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5338773" y="2698740"/>
            <a:ext cx="3578274" cy="5842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Поддержка создания интерактивных карт и информационных порталов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5338773" y="3940182"/>
            <a:ext cx="3578274" cy="5111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Развитие инструментов обратной связи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5338773" y="5181624"/>
            <a:ext cx="3578274" cy="5476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Повышение фактической роли общественных организаций и объединений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338773" y="3282948"/>
            <a:ext cx="3578274" cy="511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Пример</a:t>
            </a:r>
            <a:r>
              <a:rPr lang="en-US" sz="1400" b="1" dirty="0" smtClean="0">
                <a:solidFill>
                  <a:schemeClr val="tx1"/>
                </a:solidFill>
              </a:rPr>
              <a:t>:</a:t>
            </a: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инвестиционная карта Калужской области (</a:t>
            </a:r>
            <a:r>
              <a:rPr lang="en-US" sz="1400" dirty="0" smtClean="0">
                <a:solidFill>
                  <a:schemeClr val="tx1"/>
                </a:solidFill>
                <a:hlinkClick r:id="rId35"/>
              </a:rPr>
              <a:t>map.investkaluga.com</a:t>
            </a:r>
            <a:r>
              <a:rPr lang="ru-RU" sz="1400" dirty="0" smtClean="0">
                <a:solidFill>
                  <a:schemeClr val="tx1"/>
                </a:solidFill>
              </a:rPr>
              <a:t>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338773" y="4487877"/>
            <a:ext cx="3578274" cy="511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Пример</a:t>
            </a:r>
            <a:r>
              <a:rPr lang="en-US" sz="1400" b="1" dirty="0" smtClean="0">
                <a:solidFill>
                  <a:schemeClr val="tx1"/>
                </a:solidFill>
              </a:rPr>
              <a:t>:</a:t>
            </a: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краудсорсинговая</a:t>
            </a:r>
            <a:r>
              <a:rPr lang="ru-RU" sz="1400" dirty="0" smtClean="0">
                <a:solidFill>
                  <a:schemeClr val="tx1"/>
                </a:solidFill>
              </a:rPr>
              <a:t> платформа ГБУ</a:t>
            </a:r>
            <a:r>
              <a:rPr lang="ru-RU" sz="1400" dirty="0" smtClean="0">
                <a:solidFill>
                  <a:schemeClr val="tx1"/>
                </a:solidFill>
                <a:latin typeface="Calibri"/>
                <a:cs typeface="Calibri"/>
              </a:rPr>
              <a:t> </a:t>
            </a:r>
            <a:r>
              <a:rPr lang="ru-RU" sz="1400" dirty="0" smtClean="0">
                <a:solidFill>
                  <a:schemeClr val="tx1"/>
                </a:solidFill>
              </a:rPr>
              <a:t>«МБМ» (</a:t>
            </a:r>
            <a:r>
              <a:rPr lang="en-US" sz="1400" dirty="0" smtClean="0">
                <a:solidFill>
                  <a:schemeClr val="tx1"/>
                </a:solidFill>
                <a:hlinkClick r:id="rId35"/>
              </a:rPr>
              <a:t>dialog.mbm.ru</a:t>
            </a:r>
            <a:r>
              <a:rPr lang="ru-RU" sz="1400" dirty="0" smtClean="0">
                <a:solidFill>
                  <a:schemeClr val="tx1"/>
                </a:solidFill>
              </a:rPr>
              <a:t>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338773" y="5729319"/>
            <a:ext cx="3578274" cy="7302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Пример</a:t>
            </a:r>
            <a:r>
              <a:rPr lang="en-US" sz="1400" b="1" dirty="0" smtClean="0">
                <a:solidFill>
                  <a:schemeClr val="tx1"/>
                </a:solidFill>
              </a:rPr>
              <a:t>:</a:t>
            </a: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соглашение о сотрудничестве между Деловой Россией и </a:t>
            </a:r>
            <a:r>
              <a:rPr lang="ru-RU" sz="1400" dirty="0" err="1" smtClean="0">
                <a:solidFill>
                  <a:schemeClr val="tx1"/>
                </a:solidFill>
              </a:rPr>
              <a:t>Ростехнадзором</a:t>
            </a:r>
            <a:r>
              <a:rPr lang="ru-RU" sz="1400" dirty="0" smtClean="0">
                <a:solidFill>
                  <a:schemeClr val="tx1"/>
                </a:solidFill>
              </a:rPr>
              <a:t> от 31.03.14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338773" y="2041506"/>
            <a:ext cx="3578274" cy="511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Пример</a:t>
            </a:r>
            <a:r>
              <a:rPr lang="en-US" sz="1400" b="1" dirty="0" smtClean="0">
                <a:solidFill>
                  <a:schemeClr val="tx1"/>
                </a:solidFill>
              </a:rPr>
              <a:t>:</a:t>
            </a: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корректировка имущественной поддержки МСП в г. Москве с учетом ОРВ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Объект 1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2404" name="think-cell Slide" r:id="rId17" imgW="360" imgH="360" progId="">
              <p:embed/>
            </p:oleObj>
          </a:graphicData>
        </a:graphic>
      </p:graphicFrame>
      <p:sp>
        <p:nvSpPr>
          <p:cNvPr id="24" name="Пятиугольник 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304000" y="909603"/>
            <a:ext cx="2268000" cy="504000"/>
          </a:xfrm>
          <a:prstGeom prst="homePlate">
            <a:avLst>
              <a:gd name="adj" fmla="val 16305"/>
            </a:avLst>
          </a:prstGeom>
          <a:solidFill>
            <a:schemeClr val="accent6">
              <a:lumMod val="50000"/>
            </a:schemeClr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Переходный период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25" name="Пятиугольник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645027" y="909603"/>
            <a:ext cx="4345046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Целевое состояние (преобладание информационной и консультационной поддержки)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26" name="Пятиугольник 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21226" y="909603"/>
            <a:ext cx="1440000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Вид поддержки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27" name="Пятиугольник 2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21226" y="1477190"/>
            <a:ext cx="1440000" cy="6468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200" dirty="0" smtClean="0">
                <a:latin typeface="+mn-lt"/>
              </a:rPr>
              <a:t>Имущественная поддержка</a:t>
            </a:r>
            <a:endParaRPr lang="ru-RU" sz="1200" dirty="0">
              <a:latin typeface="+mn-lt"/>
            </a:endParaRPr>
          </a:p>
        </p:txBody>
      </p:sp>
      <p:sp>
        <p:nvSpPr>
          <p:cNvPr id="28" name="TextBox 7"/>
          <p:cNvSpPr txBox="1">
            <a:spLocks noChangeArrowheads="1"/>
          </p:cNvSpPr>
          <p:nvPr/>
        </p:nvSpPr>
        <p:spPr bwMode="auto">
          <a:xfrm>
            <a:off x="2304000" y="2195487"/>
            <a:ext cx="2196000" cy="1643074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marL="177800" indent="-177800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cs typeface="Arial" charset="0"/>
              </a:rPr>
              <a:t>отказ от прямых дотаций</a:t>
            </a:r>
          </a:p>
          <a:p>
            <a:pPr marL="177800" indent="-177800" algn="just">
              <a:buFont typeface="Arial" pitchFamily="34" charset="0"/>
              <a:buChar char="•"/>
            </a:pPr>
            <a:endParaRPr lang="ru-RU" sz="1200" dirty="0" smtClean="0">
              <a:solidFill>
                <a:schemeClr val="tx1"/>
              </a:solidFill>
              <a:cs typeface="Arial" charset="0"/>
            </a:endParaRP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cs typeface="Arial" charset="0"/>
              </a:rPr>
              <a:t>сохранение мер поддержки для уязвимых групп и целевых категорий (например, виды МСП, осуществляющие импортозамещение)</a:t>
            </a:r>
          </a:p>
        </p:txBody>
      </p:sp>
      <p:sp>
        <p:nvSpPr>
          <p:cNvPr id="29" name="TextBox 7"/>
          <p:cNvSpPr txBox="1">
            <a:spLocks noChangeArrowheads="1"/>
          </p:cNvSpPr>
          <p:nvPr/>
        </p:nvSpPr>
        <p:spPr bwMode="auto">
          <a:xfrm>
            <a:off x="4645026" y="2195487"/>
            <a:ext cx="4345047" cy="1643074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>
            <a:defPPr>
              <a:defRPr lang="ru-RU"/>
            </a:defPPr>
            <a:lvl1pPr marL="177800" indent="-177800">
              <a:buClr>
                <a:srgbClr val="C00000"/>
              </a:buClr>
              <a:buFont typeface="Tahoma" pitchFamily="34" charset="0"/>
              <a:buChar char="●"/>
              <a:defRPr sz="1200">
                <a:cs typeface="Arial" charset="0"/>
              </a:defRPr>
            </a:lvl1pPr>
          </a:lstStyle>
          <a:p>
            <a:pPr algn="just">
              <a:buClrTx/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информационный ресурс, агрегирующий все возможности получения фин. средств от фин. организаций и институтов развития (информационная поддержка)</a:t>
            </a:r>
          </a:p>
          <a:p>
            <a:pPr algn="just">
              <a:buClrTx/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сохранение мер поддержки для уязвимых групп и целевых категорий</a:t>
            </a:r>
          </a:p>
          <a:p>
            <a:pPr algn="just">
              <a:buClrTx/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инициация востребованных фин. услуг со стороны институтов развития, банков-партнеров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TextBox 7"/>
          <p:cNvSpPr txBox="1">
            <a:spLocks noChangeArrowheads="1"/>
          </p:cNvSpPr>
          <p:nvPr/>
        </p:nvSpPr>
        <p:spPr bwMode="auto">
          <a:xfrm>
            <a:off x="2304000" y="3909999"/>
            <a:ext cx="2196000" cy="928694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marL="177800" indent="-177800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cs typeface="Arial" charset="0"/>
              </a:rPr>
              <a:t>введение образовательных программ по решению конкретных проблем МСП и ОИВ</a:t>
            </a:r>
            <a:endParaRPr lang="ru-RU" sz="12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32" name="TextBox 7"/>
          <p:cNvSpPr txBox="1">
            <a:spLocks noChangeArrowheads="1"/>
          </p:cNvSpPr>
          <p:nvPr/>
        </p:nvSpPr>
        <p:spPr bwMode="auto">
          <a:xfrm>
            <a:off x="4645026" y="3909999"/>
            <a:ext cx="4345047" cy="928694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marL="177800" indent="-177800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формирование индивидуальных траекторий обучения представителей МСП для достижения конкретных целей и решения конкретных задач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4" name="Пятиугольник 2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21226" y="2195487"/>
            <a:ext cx="1440916" cy="16430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200" dirty="0" smtClean="0">
                <a:latin typeface="+mn-lt"/>
              </a:rPr>
              <a:t>Финансовая поддержка</a:t>
            </a:r>
            <a:endParaRPr lang="ru-RU" sz="1200" dirty="0">
              <a:latin typeface="+mn-lt"/>
            </a:endParaRPr>
          </a:p>
        </p:txBody>
      </p:sp>
      <p:sp>
        <p:nvSpPr>
          <p:cNvPr id="35" name="Пятиугольник 2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21226" y="3909999"/>
            <a:ext cx="1440000" cy="9286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200" dirty="0" smtClean="0">
                <a:latin typeface="+mn-lt"/>
              </a:rPr>
              <a:t>Образовательная поддержка</a:t>
            </a:r>
            <a:endParaRPr lang="ru-RU" sz="1200" dirty="0">
              <a:latin typeface="+mn-lt"/>
            </a:endParaRPr>
          </a:p>
        </p:txBody>
      </p:sp>
      <p:sp>
        <p:nvSpPr>
          <p:cNvPr id="43" name="TextBox 7"/>
          <p:cNvSpPr txBox="1">
            <a:spLocks noChangeArrowheads="1"/>
          </p:cNvSpPr>
          <p:nvPr/>
        </p:nvSpPr>
        <p:spPr bwMode="auto">
          <a:xfrm>
            <a:off x="2304000" y="1477190"/>
            <a:ext cx="2196173" cy="646859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marL="177800" indent="-177800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cs typeface="Arial" charset="0"/>
              </a:rPr>
              <a:t>отсутствие продления договоров на получение льготной аренды</a:t>
            </a:r>
            <a:endParaRPr lang="ru-RU" sz="12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45" name="TextBox 7"/>
          <p:cNvSpPr txBox="1">
            <a:spLocks noChangeArrowheads="1"/>
          </p:cNvSpPr>
          <p:nvPr/>
        </p:nvSpPr>
        <p:spPr bwMode="auto">
          <a:xfrm>
            <a:off x="4645026" y="1477190"/>
            <a:ext cx="4345047" cy="646859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marL="177800" indent="-177800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помощь бывшим льготникам за счет консультационных и информационных мер поддержки, сохранение мер поддержки для уязвимых групп и целевых категорий</a:t>
            </a:r>
          </a:p>
        </p:txBody>
      </p:sp>
      <p:sp>
        <p:nvSpPr>
          <p:cNvPr id="47" name="TextBox 7"/>
          <p:cNvSpPr txBox="1">
            <a:spLocks noChangeArrowheads="1"/>
          </p:cNvSpPr>
          <p:nvPr/>
        </p:nvSpPr>
        <p:spPr bwMode="auto">
          <a:xfrm>
            <a:off x="2304916" y="4910131"/>
            <a:ext cx="2196000" cy="571504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-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8" name="TextBox 7"/>
          <p:cNvSpPr txBox="1">
            <a:spLocks noChangeArrowheads="1"/>
          </p:cNvSpPr>
          <p:nvPr/>
        </p:nvSpPr>
        <p:spPr bwMode="auto">
          <a:xfrm>
            <a:off x="4645026" y="4910131"/>
            <a:ext cx="4345047" cy="1257344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marL="177800" indent="-177800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налаженная работа по принципу одного окна</a:t>
            </a:r>
          </a:p>
          <a:p>
            <a:pPr marL="177800" indent="-177800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агрегация (в т.ч. от институтов развития, общественных и коммерческих структур) и предоставление информации об услугах в виде пакетных мер, заточенных на решение конкретных задач</a:t>
            </a:r>
          </a:p>
          <a:p>
            <a:pPr marL="177800" indent="-177800" algn="just">
              <a:buFont typeface="Arial" pitchFamily="34" charset="0"/>
              <a:buChar char="•"/>
            </a:pPr>
            <a:endParaRPr lang="ru-RU" sz="1200" dirty="0" smtClean="0">
              <a:solidFill>
                <a:schemeClr val="tx1"/>
              </a:solidFill>
            </a:endParaRPr>
          </a:p>
        </p:txBody>
      </p:sp>
      <p:sp>
        <p:nvSpPr>
          <p:cNvPr id="49" name="Пятиугольник 2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22142" y="4910131"/>
            <a:ext cx="1440000" cy="5715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200" dirty="0" smtClean="0">
                <a:latin typeface="+mn-lt"/>
              </a:rPr>
              <a:t>Консультационная поддержка</a:t>
            </a:r>
            <a:endParaRPr lang="ru-RU" sz="1200" dirty="0">
              <a:latin typeface="+mn-lt"/>
            </a:endParaRPr>
          </a:p>
        </p:txBody>
      </p:sp>
      <p:sp>
        <p:nvSpPr>
          <p:cNvPr id="50" name="TextBox 7"/>
          <p:cNvSpPr txBox="1">
            <a:spLocks noChangeArrowheads="1"/>
          </p:cNvSpPr>
          <p:nvPr/>
        </p:nvSpPr>
        <p:spPr bwMode="auto">
          <a:xfrm>
            <a:off x="2304916" y="5553073"/>
            <a:ext cx="2196000" cy="642942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-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57" name="Пятиугольник 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22142" y="5553073"/>
            <a:ext cx="1440000" cy="6429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200" dirty="0" smtClean="0">
                <a:latin typeface="+mn-lt"/>
              </a:rPr>
              <a:t>Информационная поддержка</a:t>
            </a:r>
            <a:endParaRPr lang="ru-RU" sz="1200" dirty="0">
              <a:latin typeface="+mn-lt"/>
            </a:endParaRPr>
          </a:p>
        </p:txBody>
      </p:sp>
      <p:sp>
        <p:nvSpPr>
          <p:cNvPr id="30" name="Rectangle 10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3" name="Прямоугольник 32"/>
          <p:cNvSpPr/>
          <p:nvPr>
            <p:custDataLst>
              <p:tags r:id="rId11"/>
            </p:custDataLst>
          </p:nvPr>
        </p:nvSpPr>
        <p:spPr>
          <a:xfrm>
            <a:off x="774648" y="-3222"/>
            <a:ext cx="6353262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984807"/>
                </a:solidFill>
                <a:cs typeface="Arial" pitchFamily="34" charset="0"/>
              </a:rPr>
              <a:t>Портрет эффективной поддержки будущего</a:t>
            </a:r>
          </a:p>
        </p:txBody>
      </p:sp>
      <p:pic>
        <p:nvPicPr>
          <p:cNvPr id="37" name="Picture 6" descr="nisse"/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143750" y="214313"/>
            <a:ext cx="1801813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8" descr="http://o2consulting.ru/workspace/i/logo.png"/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177529" y="6556874"/>
            <a:ext cx="1812544" cy="301126"/>
          </a:xfrm>
          <a:prstGeom prst="rect">
            <a:avLst/>
          </a:prstGeom>
          <a:noFill/>
        </p:spPr>
      </p:pic>
      <p:sp>
        <p:nvSpPr>
          <p:cNvPr id="41" name="TextBox 12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0" y="6468927"/>
            <a:ext cx="6429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8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322343" y="6203988"/>
            <a:ext cx="693747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b="1" dirty="0" smtClean="0">
                <a:latin typeface="+mn-lt"/>
              </a:rPr>
              <a:t>В целевом состоянии будут сохранены социально значимые направления поддержки МСП</a:t>
            </a:r>
            <a:endParaRPr lang="ru-RU" sz="1300" b="1" dirty="0">
              <a:latin typeface="+mn-lt"/>
            </a:endParaRPr>
          </a:p>
        </p:txBody>
      </p:sp>
      <p:sp>
        <p:nvSpPr>
          <p:cNvPr id="36" name="Прямоугольник 35"/>
          <p:cNvSpPr/>
          <p:nvPr>
            <p:custDataLst>
              <p:tags r:id="rId15"/>
            </p:custDataLst>
          </p:nvPr>
        </p:nvSpPr>
        <p:spPr>
          <a:xfrm>
            <a:off x="657234" y="6357958"/>
            <a:ext cx="8515404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Источники</a:t>
            </a: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 оценка АНО «НИСИПП»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08194" y="1019142"/>
            <a:ext cx="2190780" cy="365130"/>
          </a:xfrm>
          <a:prstGeom prst="homePlate">
            <a:avLst>
              <a:gd name="adj" fmla="val 16305"/>
            </a:avLst>
          </a:prstGeom>
          <a:solidFill>
            <a:schemeClr val="accent6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ru-RU" sz="1200" b="1" dirty="0" smtClean="0">
                <a:latin typeface="Calibri" pitchFamily="34" charset="0"/>
              </a:rPr>
              <a:t>Базовое состояние</a:t>
            </a:r>
            <a:endParaRPr lang="ru-RU" sz="1200" b="1" dirty="0">
              <a:latin typeface="Calibri" pitchFamily="34" charset="0"/>
            </a:endParaRPr>
          </a:p>
        </p:txBody>
      </p:sp>
      <p:sp>
        <p:nvSpPr>
          <p:cNvPr id="6" name="Пятиугольник 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08513" y="1019142"/>
            <a:ext cx="2154267" cy="365130"/>
          </a:xfrm>
          <a:prstGeom prst="homePlate">
            <a:avLst>
              <a:gd name="adj" fmla="val 16305"/>
            </a:avLst>
          </a:prstGeom>
          <a:solidFill>
            <a:schemeClr val="accent6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ru-RU" sz="1200" b="1" dirty="0" smtClean="0">
                <a:latin typeface="Calibri" pitchFamily="34" charset="0"/>
              </a:rPr>
              <a:t>Переходный период</a:t>
            </a:r>
            <a:endParaRPr lang="ru-RU" sz="1200" b="1" dirty="0">
              <a:latin typeface="Calibri" pitchFamily="34" charset="0"/>
            </a:endParaRPr>
          </a:p>
        </p:txBody>
      </p:sp>
      <p:sp>
        <p:nvSpPr>
          <p:cNvPr id="7" name="Пятиугольник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868125" y="1019142"/>
            <a:ext cx="2158461" cy="365130"/>
          </a:xfrm>
          <a:prstGeom prst="homePlate">
            <a:avLst>
              <a:gd name="adj" fmla="val 16305"/>
            </a:avLst>
          </a:prstGeom>
          <a:solidFill>
            <a:schemeClr val="accent6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ru-RU" sz="1200" b="1" dirty="0" smtClean="0">
                <a:latin typeface="Calibri" pitchFamily="34" charset="0"/>
              </a:rPr>
              <a:t>Целевое состояние</a:t>
            </a:r>
            <a:endParaRPr lang="ru-RU" sz="1200" b="1" dirty="0">
              <a:latin typeface="Calibri" pitchFamily="34" charset="0"/>
            </a:endParaRPr>
          </a:p>
        </p:txBody>
      </p:sp>
      <p:sp>
        <p:nvSpPr>
          <p:cNvPr id="8" name="Пятиугольник 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38135" y="1420785"/>
            <a:ext cx="1460519" cy="620721"/>
          </a:xfrm>
          <a:prstGeom prst="homePlate">
            <a:avLst>
              <a:gd name="adj" fmla="val 8165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buClr>
                <a:schemeClr val="hlink"/>
              </a:buClr>
              <a:buSzPct val="110000"/>
              <a:defRPr/>
            </a:pPr>
            <a:r>
              <a:rPr lang="ru-RU" sz="1200" b="1" dirty="0" smtClean="0">
                <a:latin typeface="Calibri" pitchFamily="34" charset="0"/>
              </a:rPr>
              <a:t>Подход</a:t>
            </a:r>
            <a:endParaRPr lang="ru-RU" sz="1200" b="1" dirty="0" smtClean="0"/>
          </a:p>
        </p:txBody>
      </p:sp>
      <p:sp>
        <p:nvSpPr>
          <p:cNvPr id="17" name="TextBox 7"/>
          <p:cNvSpPr txBox="1">
            <a:spLocks noChangeArrowheads="1"/>
          </p:cNvSpPr>
          <p:nvPr/>
        </p:nvSpPr>
        <p:spPr bwMode="auto">
          <a:xfrm>
            <a:off x="2284322" y="1420785"/>
            <a:ext cx="2196173" cy="6207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algn="just" fontAlgn="base">
              <a:spcAft>
                <a:spcPct val="0"/>
              </a:spcAft>
              <a:buClr>
                <a:schemeClr val="tx2"/>
              </a:buClr>
              <a:buSzPct val="100000"/>
              <a:tabLst>
                <a:tab pos="361950" algn="r"/>
                <a:tab pos="1076325" algn="r"/>
                <a:tab pos="1790700" algn="r"/>
                <a:tab pos="2514600" algn="r"/>
                <a:tab pos="3228975" algn="r"/>
                <a:tab pos="3943350" algn="r"/>
                <a:tab pos="4667250" algn="r"/>
                <a:tab pos="5381625" algn="r"/>
                <a:tab pos="6096000" algn="r"/>
                <a:tab pos="6819900" algn="r"/>
              </a:tabLst>
              <a:defRPr/>
            </a:pPr>
            <a:r>
              <a:rPr lang="ru-RU" sz="1100" noProof="1" smtClean="0">
                <a:solidFill>
                  <a:srgbClr val="000000"/>
                </a:solidFill>
                <a:cs typeface="Tahoma" pitchFamily="34" charset="0"/>
              </a:rPr>
              <a:t>Обучение МСП по востребованным МСП программам</a:t>
            </a:r>
          </a:p>
        </p:txBody>
      </p:sp>
      <p:sp>
        <p:nvSpPr>
          <p:cNvPr id="18" name="TextBox 7"/>
          <p:cNvSpPr txBox="1">
            <a:spLocks noChangeArrowheads="1"/>
          </p:cNvSpPr>
          <p:nvPr/>
        </p:nvSpPr>
        <p:spPr bwMode="auto">
          <a:xfrm>
            <a:off x="4565187" y="1420785"/>
            <a:ext cx="2196000" cy="6207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algn="just">
              <a:buClr>
                <a:schemeClr val="tx2"/>
              </a:buClr>
              <a:buSzPct val="100000"/>
              <a:tabLst>
                <a:tab pos="361950" algn="r"/>
                <a:tab pos="1076325" algn="r"/>
                <a:tab pos="1790700" algn="r"/>
                <a:tab pos="2514600" algn="r"/>
                <a:tab pos="3228975" algn="r"/>
                <a:tab pos="3943350" algn="r"/>
                <a:tab pos="4667250" algn="r"/>
                <a:tab pos="5381625" algn="r"/>
                <a:tab pos="6096000" algn="r"/>
                <a:tab pos="6819900" algn="r"/>
              </a:tabLst>
              <a:defRPr/>
            </a:pPr>
            <a:r>
              <a:rPr lang="ru-RU" sz="1100" noProof="1" smtClean="0">
                <a:solidFill>
                  <a:srgbClr val="000000"/>
                </a:solidFill>
                <a:cs typeface="Tahoma" pitchFamily="34" charset="0"/>
              </a:rPr>
              <a:t>Решение проблем МСП и г.</a:t>
            </a:r>
            <a:r>
              <a:rPr lang="ru-RU" sz="1100" noProof="1" smtClean="0">
                <a:solidFill>
                  <a:srgbClr val="000000"/>
                </a:solidFill>
                <a:cs typeface="Calibri"/>
              </a:rPr>
              <a:t> </a:t>
            </a:r>
            <a:r>
              <a:rPr lang="ru-RU" sz="1100" noProof="1" smtClean="0">
                <a:solidFill>
                  <a:srgbClr val="000000"/>
                </a:solidFill>
                <a:cs typeface="Tahoma" pitchFamily="34" charset="0"/>
              </a:rPr>
              <a:t>Москвы с помощью имеющихся программ </a:t>
            </a:r>
          </a:p>
        </p:txBody>
      </p:sp>
      <p:sp>
        <p:nvSpPr>
          <p:cNvPr id="19" name="TextBox 7"/>
          <p:cNvSpPr txBox="1">
            <a:spLocks noChangeArrowheads="1"/>
          </p:cNvSpPr>
          <p:nvPr/>
        </p:nvSpPr>
        <p:spPr bwMode="auto">
          <a:xfrm>
            <a:off x="6814557" y="1420785"/>
            <a:ext cx="2196000" cy="6207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algn="just">
              <a:buClr>
                <a:schemeClr val="tx2"/>
              </a:buClr>
              <a:buSzPct val="100000"/>
              <a:tabLst>
                <a:tab pos="361950" algn="r"/>
                <a:tab pos="1076325" algn="r"/>
                <a:tab pos="1790700" algn="r"/>
                <a:tab pos="2514600" algn="r"/>
                <a:tab pos="3228975" algn="r"/>
                <a:tab pos="3943350" algn="r"/>
                <a:tab pos="4667250" algn="r"/>
                <a:tab pos="5381625" algn="r"/>
                <a:tab pos="6096000" algn="r"/>
                <a:tab pos="6819900" algn="r"/>
              </a:tabLst>
              <a:defRPr/>
            </a:pPr>
            <a:r>
              <a:rPr lang="ru-RU" sz="1100" noProof="1" smtClean="0">
                <a:solidFill>
                  <a:srgbClr val="000000"/>
                </a:solidFill>
                <a:cs typeface="Tahoma" pitchFamily="34" charset="0"/>
              </a:rPr>
              <a:t>Решение проблем МСП и г.</a:t>
            </a:r>
            <a:r>
              <a:rPr lang="ru-RU" sz="1100" noProof="1" smtClean="0">
                <a:solidFill>
                  <a:srgbClr val="000000"/>
                </a:solidFill>
                <a:latin typeface="Calibri"/>
                <a:cs typeface="Calibri"/>
              </a:rPr>
              <a:t> </a:t>
            </a:r>
            <a:r>
              <a:rPr lang="ru-RU" sz="1100" noProof="1" smtClean="0">
                <a:solidFill>
                  <a:srgbClr val="000000"/>
                </a:solidFill>
                <a:cs typeface="Tahoma" pitchFamily="34" charset="0"/>
              </a:rPr>
              <a:t>Москвы с помощью уникальных программ</a:t>
            </a:r>
            <a:endParaRPr lang="ru-RU" sz="1100" baseline="30000" noProof="1" smtClean="0">
              <a:solidFill>
                <a:srgbClr val="000000"/>
              </a:solidFill>
              <a:cs typeface="Tahoma" pitchFamily="34" charset="0"/>
            </a:endParaRPr>
          </a:p>
        </p:txBody>
      </p:sp>
      <p:sp>
        <p:nvSpPr>
          <p:cNvPr id="56" name="Пятиугольник 2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38136" y="2078020"/>
            <a:ext cx="1460519" cy="1022364"/>
          </a:xfrm>
          <a:prstGeom prst="homePlate">
            <a:avLst>
              <a:gd name="adj" fmla="val 8165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200" b="1" dirty="0" smtClean="0">
                <a:latin typeface="Calibri" pitchFamily="34" charset="0"/>
              </a:rPr>
              <a:t>Выявление образовательных программах для МСП</a:t>
            </a:r>
          </a:p>
        </p:txBody>
      </p:sp>
      <p:sp>
        <p:nvSpPr>
          <p:cNvPr id="57" name="TextBox 7"/>
          <p:cNvSpPr txBox="1">
            <a:spLocks noChangeArrowheads="1"/>
          </p:cNvSpPr>
          <p:nvPr/>
        </p:nvSpPr>
        <p:spPr bwMode="auto">
          <a:xfrm>
            <a:off x="2284322" y="2078020"/>
            <a:ext cx="2196173" cy="1058876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Анализ запросов предыдущего года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58" name="TextBox 7"/>
          <p:cNvSpPr txBox="1">
            <a:spLocks noChangeArrowheads="1"/>
          </p:cNvSpPr>
          <p:nvPr/>
        </p:nvSpPr>
        <p:spPr bwMode="auto">
          <a:xfrm>
            <a:off x="4565187" y="2078020"/>
            <a:ext cx="2196000" cy="1058876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r>
              <a:rPr lang="ru-RU" sz="1100" dirty="0" smtClean="0">
                <a:solidFill>
                  <a:schemeClr val="tx1"/>
                </a:solidFill>
              </a:rPr>
              <a:t>+ общее выявление проблем МСП и г. Москвы</a:t>
            </a:r>
          </a:p>
          <a:p>
            <a:pPr algn="just"/>
            <a:r>
              <a:rPr lang="ru-RU" sz="1100" dirty="0" smtClean="0">
                <a:solidFill>
                  <a:schemeClr val="tx1"/>
                </a:solidFill>
              </a:rPr>
              <a:t>+ авт. мониторинг ДПО для МСП в режиме пилота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+ информационный портал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59" name="TextBox 7"/>
          <p:cNvSpPr txBox="1">
            <a:spLocks noChangeArrowheads="1"/>
          </p:cNvSpPr>
          <p:nvPr/>
        </p:nvSpPr>
        <p:spPr bwMode="auto">
          <a:xfrm>
            <a:off x="6814557" y="2078020"/>
            <a:ext cx="2196000" cy="1058876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r>
              <a:rPr lang="ru-RU" sz="1100" dirty="0" smtClean="0">
                <a:solidFill>
                  <a:schemeClr val="tx1"/>
                </a:solidFill>
              </a:rPr>
              <a:t>+ глубокое исследование</a:t>
            </a:r>
            <a:r>
              <a:rPr lang="ru-RU" sz="1100" baseline="18000" noProof="1" smtClean="0">
                <a:solidFill>
                  <a:srgbClr val="000000"/>
                </a:solidFill>
                <a:cs typeface="Calibri"/>
              </a:rPr>
              <a:t> </a:t>
            </a:r>
            <a:r>
              <a:rPr lang="ru-RU" sz="1100" dirty="0" smtClean="0">
                <a:solidFill>
                  <a:schemeClr val="tx1"/>
                </a:solidFill>
              </a:rPr>
              <a:t>проблем</a:t>
            </a:r>
          </a:p>
          <a:p>
            <a:pPr algn="just">
              <a:buSzPct val="50000"/>
              <a:buFont typeface="Wingdings" pitchFamily="2" charset="2"/>
              <a:buChar char="Ø"/>
            </a:pPr>
            <a:r>
              <a:rPr lang="ru-RU" sz="1100" dirty="0" smtClean="0">
                <a:solidFill>
                  <a:schemeClr val="tx1"/>
                </a:solidFill>
              </a:rPr>
              <a:t> с требованиями к программе, преподавателям</a:t>
            </a:r>
          </a:p>
          <a:p>
            <a:pPr>
              <a:buSzPct val="50000"/>
              <a:buFont typeface="Wingdings" pitchFamily="2" charset="2"/>
              <a:buChar char="Ø"/>
            </a:pPr>
            <a:r>
              <a:rPr lang="ru-RU" sz="1100" dirty="0" smtClean="0">
                <a:solidFill>
                  <a:schemeClr val="tx1"/>
                </a:solidFill>
              </a:rPr>
              <a:t> с выделением счетной целевой аудитории (СЦА)</a:t>
            </a:r>
          </a:p>
        </p:txBody>
      </p:sp>
      <p:sp>
        <p:nvSpPr>
          <p:cNvPr id="60" name="Пятиугольник 2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38136" y="3136895"/>
            <a:ext cx="1440000" cy="766774"/>
          </a:xfrm>
          <a:prstGeom prst="homePlate">
            <a:avLst>
              <a:gd name="adj" fmla="val 8165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200" b="1" dirty="0" smtClean="0">
                <a:latin typeface="Calibri" pitchFamily="34" charset="0"/>
              </a:rPr>
              <a:t>Выбор образовательных программ	</a:t>
            </a:r>
          </a:p>
        </p:txBody>
      </p:sp>
      <p:sp>
        <p:nvSpPr>
          <p:cNvPr id="61" name="TextBox 7"/>
          <p:cNvSpPr txBox="1">
            <a:spLocks noChangeArrowheads="1"/>
          </p:cNvSpPr>
          <p:nvPr/>
        </p:nvSpPr>
        <p:spPr bwMode="auto">
          <a:xfrm>
            <a:off x="2284322" y="3173409"/>
            <a:ext cx="2196173" cy="730260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algn="just"/>
            <a:r>
              <a:rPr lang="ru-RU" sz="1100" dirty="0" smtClean="0">
                <a:solidFill>
                  <a:schemeClr val="tx1"/>
                </a:solidFill>
              </a:rPr>
              <a:t>Популярные программы (без требований по решению проблем)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62" name="TextBox 7"/>
          <p:cNvSpPr txBox="1">
            <a:spLocks noChangeArrowheads="1"/>
          </p:cNvSpPr>
          <p:nvPr/>
        </p:nvSpPr>
        <p:spPr bwMode="auto">
          <a:xfrm>
            <a:off x="4565187" y="3173409"/>
            <a:ext cx="2196000" cy="730260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algn="just"/>
            <a:r>
              <a:rPr lang="ru-RU" sz="1100" dirty="0" smtClean="0">
                <a:solidFill>
                  <a:schemeClr val="tx1"/>
                </a:solidFill>
              </a:rPr>
              <a:t>Практика по решению проблем (без глубокого их изучения и четких требований)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+ </a:t>
            </a:r>
            <a:r>
              <a:rPr lang="ru-RU" sz="1100" dirty="0" smtClean="0">
                <a:solidFill>
                  <a:schemeClr val="tx1"/>
                </a:solidFill>
              </a:rPr>
              <a:t>сертификаты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6814557" y="3173409"/>
            <a:ext cx="2196000" cy="730260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algn="just"/>
            <a:r>
              <a:rPr lang="ru-RU" sz="1100" dirty="0" smtClean="0">
                <a:solidFill>
                  <a:schemeClr val="tx1"/>
                </a:solidFill>
              </a:rPr>
              <a:t>+ учет рекомендаций исследования к каждой программе</a:t>
            </a:r>
          </a:p>
        </p:txBody>
      </p:sp>
      <p:sp>
        <p:nvSpPr>
          <p:cNvPr id="68" name="Пятиугольник 2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38135" y="3940182"/>
            <a:ext cx="1460520" cy="1058877"/>
          </a:xfrm>
          <a:prstGeom prst="homePlate">
            <a:avLst>
              <a:gd name="adj" fmla="val 8165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200" b="1" dirty="0" smtClean="0">
                <a:latin typeface="Calibri" pitchFamily="34" charset="0"/>
              </a:rPr>
              <a:t>Требования по качеству проведения </a:t>
            </a:r>
          </a:p>
        </p:txBody>
      </p:sp>
      <p:sp>
        <p:nvSpPr>
          <p:cNvPr id="69" name="TextBox 7"/>
          <p:cNvSpPr txBox="1">
            <a:spLocks noChangeArrowheads="1"/>
          </p:cNvSpPr>
          <p:nvPr/>
        </p:nvSpPr>
        <p:spPr bwMode="auto">
          <a:xfrm>
            <a:off x="2284322" y="3940182"/>
            <a:ext cx="2196173" cy="1058877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Стандартное ТЗ</a:t>
            </a:r>
          </a:p>
        </p:txBody>
      </p:sp>
      <p:sp>
        <p:nvSpPr>
          <p:cNvPr id="70" name="TextBox 7"/>
          <p:cNvSpPr txBox="1">
            <a:spLocks noChangeArrowheads="1"/>
          </p:cNvSpPr>
          <p:nvPr/>
        </p:nvSpPr>
        <p:spPr bwMode="auto">
          <a:xfrm>
            <a:off x="4565187" y="3940182"/>
            <a:ext cx="2196000" cy="1058877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algn="just"/>
            <a:r>
              <a:rPr lang="ru-RU" sz="1100" dirty="0" smtClean="0">
                <a:solidFill>
                  <a:schemeClr val="tx1"/>
                </a:solidFill>
              </a:rPr>
              <a:t>+ конкретизация ЦА (без конкретных списков МСП по каждой программе)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+ качеств. отбор слушателей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+ адресное информирование</a:t>
            </a:r>
          </a:p>
        </p:txBody>
      </p:sp>
      <p:sp>
        <p:nvSpPr>
          <p:cNvPr id="71" name="TextBox 7"/>
          <p:cNvSpPr txBox="1">
            <a:spLocks noChangeArrowheads="1"/>
          </p:cNvSpPr>
          <p:nvPr/>
        </p:nvSpPr>
        <p:spPr bwMode="auto">
          <a:xfrm>
            <a:off x="6814557" y="3940182"/>
            <a:ext cx="2196000" cy="1058877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algn="just"/>
            <a:r>
              <a:rPr lang="ru-RU" sz="1100" dirty="0" smtClean="0">
                <a:solidFill>
                  <a:schemeClr val="tx1"/>
                </a:solidFill>
              </a:rPr>
              <a:t>+ лучшие преподаватели, в т. ч. практики решившие задачу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+ рост </a:t>
            </a:r>
            <a:r>
              <a:rPr lang="ru-RU" sz="1100" dirty="0" err="1" smtClean="0">
                <a:solidFill>
                  <a:schemeClr val="tx1"/>
                </a:solidFill>
              </a:rPr>
              <a:t>адресности</a:t>
            </a:r>
            <a:r>
              <a:rPr lang="ru-RU" sz="1100" dirty="0" smtClean="0">
                <a:solidFill>
                  <a:schemeClr val="tx1"/>
                </a:solidFill>
              </a:rPr>
              <a:t> (за счет СЦА)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+ обязательная видеозапись курса</a:t>
            </a:r>
          </a:p>
        </p:txBody>
      </p:sp>
      <p:sp>
        <p:nvSpPr>
          <p:cNvPr id="72" name="Пятиугольник 2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38136" y="5035572"/>
            <a:ext cx="1460519" cy="620721"/>
          </a:xfrm>
          <a:prstGeom prst="homePlate">
            <a:avLst>
              <a:gd name="adj" fmla="val 8165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200" b="1" dirty="0" smtClean="0">
                <a:latin typeface="Calibri" pitchFamily="34" charset="0"/>
              </a:rPr>
              <a:t>Консультационное сопровождение</a:t>
            </a:r>
          </a:p>
        </p:txBody>
      </p:sp>
      <p:sp>
        <p:nvSpPr>
          <p:cNvPr id="73" name="TextBox 7"/>
          <p:cNvSpPr txBox="1">
            <a:spLocks noChangeArrowheads="1"/>
          </p:cNvSpPr>
          <p:nvPr/>
        </p:nvSpPr>
        <p:spPr bwMode="auto">
          <a:xfrm>
            <a:off x="2284322" y="5035572"/>
            <a:ext cx="2196173" cy="620721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Отсутствует</a:t>
            </a:r>
          </a:p>
        </p:txBody>
      </p:sp>
      <p:sp>
        <p:nvSpPr>
          <p:cNvPr id="74" name="TextBox 7"/>
          <p:cNvSpPr txBox="1">
            <a:spLocks noChangeArrowheads="1"/>
          </p:cNvSpPr>
          <p:nvPr/>
        </p:nvSpPr>
        <p:spPr bwMode="auto">
          <a:xfrm>
            <a:off x="4565187" y="5035572"/>
            <a:ext cx="2196000" cy="620721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Отсутствует</a:t>
            </a:r>
          </a:p>
        </p:txBody>
      </p:sp>
      <p:sp>
        <p:nvSpPr>
          <p:cNvPr id="75" name="TextBox 7"/>
          <p:cNvSpPr txBox="1">
            <a:spLocks noChangeArrowheads="1"/>
          </p:cNvSpPr>
          <p:nvPr/>
        </p:nvSpPr>
        <p:spPr bwMode="auto">
          <a:xfrm>
            <a:off x="6814557" y="5035572"/>
            <a:ext cx="2196000" cy="620721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algn="just"/>
            <a:r>
              <a:rPr lang="ru-RU" sz="1100" dirty="0" smtClean="0">
                <a:solidFill>
                  <a:schemeClr val="tx1"/>
                </a:solidFill>
              </a:rPr>
              <a:t>Предоставляет обучающая организация в течение 6 мес. после прохождения обучения</a:t>
            </a:r>
          </a:p>
        </p:txBody>
      </p:sp>
      <p:sp>
        <p:nvSpPr>
          <p:cNvPr id="76" name="Пятиугольник 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38136" y="5692807"/>
            <a:ext cx="1460519" cy="693746"/>
          </a:xfrm>
          <a:prstGeom prst="homePlate">
            <a:avLst>
              <a:gd name="adj" fmla="val 8165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200" b="1" dirty="0" smtClean="0">
                <a:latin typeface="Calibri" pitchFamily="34" charset="0"/>
              </a:rPr>
              <a:t>Обратная связь от МСП</a:t>
            </a:r>
          </a:p>
        </p:txBody>
      </p:sp>
      <p:sp>
        <p:nvSpPr>
          <p:cNvPr id="77" name="TextBox 7"/>
          <p:cNvSpPr txBox="1">
            <a:spLocks noChangeArrowheads="1"/>
          </p:cNvSpPr>
          <p:nvPr/>
        </p:nvSpPr>
        <p:spPr bwMode="auto">
          <a:xfrm>
            <a:off x="2284322" y="5692807"/>
            <a:ext cx="2196173" cy="693746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algn="just"/>
            <a:r>
              <a:rPr lang="ru-RU" sz="1100" dirty="0" smtClean="0">
                <a:solidFill>
                  <a:schemeClr val="tx1"/>
                </a:solidFill>
              </a:rPr>
              <a:t>Неструктурированные отзывы о качестве курса</a:t>
            </a:r>
          </a:p>
        </p:txBody>
      </p:sp>
      <p:sp>
        <p:nvSpPr>
          <p:cNvPr id="78" name="TextBox 7"/>
          <p:cNvSpPr txBox="1">
            <a:spLocks noChangeArrowheads="1"/>
          </p:cNvSpPr>
          <p:nvPr/>
        </p:nvSpPr>
        <p:spPr bwMode="auto">
          <a:xfrm>
            <a:off x="4565187" y="5692807"/>
            <a:ext cx="2196000" cy="693746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r>
              <a:rPr lang="ru-RU" sz="1100" dirty="0" smtClean="0">
                <a:solidFill>
                  <a:schemeClr val="tx1"/>
                </a:solidFill>
              </a:rPr>
              <a:t>Отзывы структурированы</a:t>
            </a:r>
          </a:p>
          <a:p>
            <a:pPr algn="just"/>
            <a:r>
              <a:rPr lang="ru-RU" sz="1100" dirty="0" smtClean="0">
                <a:solidFill>
                  <a:schemeClr val="tx1"/>
                </a:solidFill>
              </a:rPr>
              <a:t>+ контроль со стороны Совета ГБУ с обществ. организациями</a:t>
            </a:r>
          </a:p>
        </p:txBody>
      </p:sp>
      <p:sp>
        <p:nvSpPr>
          <p:cNvPr id="79" name="TextBox 7"/>
          <p:cNvSpPr txBox="1">
            <a:spLocks noChangeArrowheads="1"/>
          </p:cNvSpPr>
          <p:nvPr/>
        </p:nvSpPr>
        <p:spPr bwMode="auto">
          <a:xfrm>
            <a:off x="6814557" y="5692807"/>
            <a:ext cx="2196000" cy="693746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 anchorCtr="0"/>
          <a:lstStyle/>
          <a:p>
            <a:pPr algn="just"/>
            <a:r>
              <a:rPr lang="ru-RU" sz="1100" dirty="0" smtClean="0">
                <a:solidFill>
                  <a:schemeClr val="tx1"/>
                </a:solidFill>
              </a:rPr>
              <a:t>+ данные о решении проблем всеми обученными МСП, собираемые обучающей организацией</a:t>
            </a:r>
          </a:p>
        </p:txBody>
      </p:sp>
      <p:sp>
        <p:nvSpPr>
          <p:cNvPr id="31" name="Rectangle 10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33" name="Picture 6" descr="nisse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143750" y="214313"/>
            <a:ext cx="1801813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8" descr="http://o2consulting.ru/workspace/i/logo.png"/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177529" y="6556874"/>
            <a:ext cx="1812544" cy="301126"/>
          </a:xfrm>
          <a:prstGeom prst="rect">
            <a:avLst/>
          </a:prstGeom>
          <a:noFill/>
        </p:spPr>
      </p:pic>
      <p:sp>
        <p:nvSpPr>
          <p:cNvPr id="35" name="Прямоугольник 34"/>
          <p:cNvSpPr/>
          <p:nvPr>
            <p:custDataLst>
              <p:tags r:id="rId13"/>
            </p:custDataLst>
          </p:nvPr>
        </p:nvSpPr>
        <p:spPr>
          <a:xfrm>
            <a:off x="774648" y="0"/>
            <a:ext cx="6389775" cy="912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984807"/>
                </a:solidFill>
                <a:latin typeface="+mj-lt"/>
                <a:cs typeface="Arial" pitchFamily="34" charset="0"/>
              </a:rPr>
              <a:t>Переход к новой парадигме на примере изменений образовательной поддержки МСП в г. Москве</a:t>
            </a:r>
          </a:p>
        </p:txBody>
      </p:sp>
      <p:sp>
        <p:nvSpPr>
          <p:cNvPr id="36" name="Прямоугольник 35"/>
          <p:cNvSpPr/>
          <p:nvPr>
            <p:custDataLst>
              <p:tags r:id="rId14"/>
            </p:custDataLst>
          </p:nvPr>
        </p:nvSpPr>
        <p:spPr>
          <a:xfrm>
            <a:off x="657234" y="6357958"/>
            <a:ext cx="8515404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1000" dirty="0" smtClean="0">
                <a:solidFill>
                  <a:schemeClr val="tx1"/>
                </a:solidFill>
              </a:rPr>
              <a:t>Источники</a:t>
            </a:r>
            <a:r>
              <a:rPr lang="en-US" sz="1000" dirty="0" smtClean="0">
                <a:solidFill>
                  <a:schemeClr val="tx1"/>
                </a:solidFill>
              </a:rPr>
              <a:t>:</a:t>
            </a:r>
            <a:r>
              <a:rPr lang="ru-RU" sz="1000" dirty="0" smtClean="0">
                <a:solidFill>
                  <a:schemeClr val="tx1"/>
                </a:solidFill>
              </a:rPr>
              <a:t>  исследование АНО «НИСИПП» </a:t>
            </a:r>
          </a:p>
        </p:txBody>
      </p:sp>
      <p:sp>
        <p:nvSpPr>
          <p:cNvPr id="39" name="TextBox 12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0" y="6468927"/>
            <a:ext cx="6429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168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6&quot;&gt;&lt;elem m_fUsage=&quot;5.39362735396771330000E+000&quot;&gt;&lt;m_ppcolschidx val=&quot;0&quot;/&gt;&lt;m_rgb r=&quot;0&quot; g=&quot;51&quot; b=&quot;9a&quot;/&gt;&lt;/elem&gt;&lt;elem m_fUsage=&quot;1.72109572575264340000E+000&quot;&gt;&lt;m_ppcolschidx val=&quot;0&quot;/&gt;&lt;m_rgb r=&quot;9b&quot; g=&quot;c6&quot; b=&quot;2e&quot;/&gt;&lt;/elem&gt;&lt;elem m_fUsage=&quot;1.52731868960095830000E+000&quot;&gt;&lt;m_ppcolschidx val=&quot;0&quot;/&gt;&lt;m_rgb r=&quot;3b&quot; g=&quot;a2&quot; b=&quot;ff&quot;/&gt;&lt;/elem&gt;&lt;elem m_fUsage=&quot;5.31441000000000160000E-001&quot;&gt;&lt;m_ppcolschidx val=&quot;0&quot;/&gt;&lt;m_rgb r=&quot;70&quot; g=&quot;8d&quot; b=&quot;21&quot;/&gt;&lt;/elem&gt;&lt;elem m_fUsage=&quot;5.02168471178849110000E-001&quot;&gt;&lt;m_ppcolschidx val=&quot;0&quot;/&gt;&lt;m_rgb r=&quot;79&quot; g=&quot;bf&quot; b=&quot;ff&quot;/&gt;&lt;/elem&gt;&lt;elem m_fUsage=&quot;1.60116726817231710000E-001&quot;&gt;&lt;m_ppcolschidx val=&quot;0&quot;/&gt;&lt;m_rgb r=&quot;0&quot; g=&quot;76&quot; b=&quot;e2&quot;/&gt;&lt;/elem&gt;&lt;/m_vecMRU&gt;&lt;/m_mruColor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m_chDecimalSymbol17909&gt;,&lt;/m_chDecimalSymbol17909&gt;&lt;m_nGroupingDigits17909 val=&quot;3&quot;/&gt;&lt;m_chGroupingSymbol17909&gt;.&lt;/m_chGroupingSymbol17909&gt;&lt;/m_precDefault&gt;&lt;/CDefaultPrec&gt;&lt;/root&gt;"/>
  <p:tag name="THINKCELLUNDODONOTDELETE" val="249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x4FT92zvUmhKcUbjGMYZA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Ou366DTYUGH2r1UzvtYjA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wn45y5wDECFjx80Fgco.w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_y9gm.tEW9U6Tr6yqIcA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T_jAjdGFk2gndKRvUWXqA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wBG8VPFR0WTfL_VkOXUBQ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T2fa0TZ1UO7Gas83QC.rA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Pz.lmlIO02OAIWO4V4w.g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NZaVPIcuEOU.FBnLkIUjQ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jhlmLPVoEKSj6SUSGeMKg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A4TPasYwU.ZQt0Wk6au0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CyHNykvAkKe0ck5._eSkQ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gr6av18zECQqNq8._nZiQ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xLfLQaC_0.Xifkfd9ZePg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.6zkSDbmky9NmViBM6YwA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vmTyW9P.0yfeQgRw.xVJg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ZDcHqiW7UeW.55g7wF8PA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T8mL3KknUyDzYvg2kg20Q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k1jgh72skqbFtoA.O.12w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6tIlQ5gWESBzQAA5k_vtw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wTiMNpzckCkI0XSY.eOlA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5gSoYB9kEGAn0kXagLaq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sP0VSgvT0GrEuABta4vfQ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Jiwrouk.Eqp3g6qRahDQg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SlxdtClikeYwS8DpLk.rw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fd6t57PuUm7cBorfsvevg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OGJZUhaGEGCcl9vcuQ9hQ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3vOtQDMJk.1o5kUtmE6TQ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AJ0zXx.f06kH9ql4lZIyQ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vZaYu4_LUG6Vc8eaLqGaQ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5pumHsOakaLbcHgIBEbhw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McN_KqGt0SMqSb6t90sT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IHqHxlaU0acAoQ7Hr0TG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nPgBpI58Uad2FABMdpvZQ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m4Jg581x0OxyM9rHdwM1w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C2mTkoCc0W4l6ckjrcBDA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s_.Us3PRk.MzfNv6uMLvw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NsSVrLR4EiLFN8Xrspr1Q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Gayp9_iq0mDywvtpLK00g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sP0ECWMF0OQFm9BHdGRDQ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wym1MEI3EmraFQnWQHnEQ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l4EJISgi0CdE.cPdNn5Rw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fWF6AxccUaUZOrZJkSrGA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Wn8BKwie06XrvVZUC1JB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9MbQP7lQ0qDPEO7piq7Qg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8mkI1JKw0.8RULvifH7rQ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ahkRsdCAkutSBTxcEwIcA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i__Efu600ephkFaGPcpiQ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iqprKoirEGPf6h5lZoAMQ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iqprKoirEGPf6h5lZoAMQ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iqprKoirEGPf6h5lZoAMQ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iqprKoirEGPf6h5lZoAMQ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iqprKoirEGPf6h5lZoAMQ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iqprKoirEGPf6h5lZoAMQ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iqprKoirEGPf6h5lZoAM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s1HwHxhhkaF0.J_ckywGQ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iqprKoirEGPf6h5lZoAMQ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x4FT92zvUmhKcUbjGMYZA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3vd3vBEekmpZiQJyWY8bg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C63ZdNQPEqmV7KOonOBnw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sP0VSgvT0GrEuABta4vfQ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CyHNykvAkKe0ck5._eSkQ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JCJC9TMUEqnGPYUVxIO6g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iqprKoirEGPf6h5lZoAMQ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iqprKoirEGPf6h5lZoAMQ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iqprKoirEGPf6h5lZoAM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wlOlF25kGlUhb20YKzRg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iqprKoirEGPf6h5lZoAMQ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iqprKoirEGPf6h5lZoAMQ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iqprKoirEGPf6h5lZoAMQ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iqprKoirEGPf6h5lZoAMQ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iqprKoirEGPf6h5lZoAMQ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iqprKoirEGPf6h5lZoAMQ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wTiMNpzckCkI0XSY.eOlA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6tIlQ5gWESBzQAA5k_vtw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8mkI1JKw0.8RULvifH7rQ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LqrVVqSkEKvm3PCBVcQN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0Okawr0k0O7kGZ9OEKvPA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ahkRsdCAkutSBTxcEwIcA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5gSoYB9kEGAn0kXagLaq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nWoxYMIAE2.d1V1R0TPj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b1i_3qFPkOeKCjhHnMTl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mJuHqaop0Kcp9Uzqi3yc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H5gUiyDWUqbWJhUb1NZj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hGrVBbVV0G1QaCcag_mC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tcxxymzWE6A7HMX7eg6A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Agir6Npkm5Gc5IuhgC4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JCJC9TMUEqnGPYUVxIO6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r4n6IFP.k6IGYJcEjmUI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sG5bL.VSE6wj5W0DZNI1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1JiXw7JmUiZrU9gIOOQv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Q_.8P_MXUiH45A.IURLh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oLWBhIBv0Sb9BTsoYd2w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UJcFfkXq0y1LIHEnESjn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S9ARqBxkC2UoQkCfbpM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H5gUiyDWUqbWJhUb1NZj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oLWBhIBv0Sb9BTsoYd2w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T8mL3KknUyDzYvg2kg20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26hmBKor0WGkQvpXUPkE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mX2LqS0GUaFfa2BnMxql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6iwbN4VCUWjSt3EfKK9E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46noEd_aEWcFepX8Gg4W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ZDcHqiW7UeW.55g7wF8P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ooS3B1sqkaCULhYrBqBA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9MbQP7lQ0qDPEO7piq7Q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9MbQP7lQ0qDPEO7piq7Q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9MbQP7lQ0qDPEO7piq7Q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T8mL3KknUyDzYvg2kg20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LqrVVqSkEKvm3PCBVcQNw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yJp4ATER0.W.bTz2v5mT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8QnpE33zEGLt6dotDdb1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n.MeLlMHUqb9klMNjBEy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T8mL3KknUyDzYvg2kg20Q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4ftqVs4h0uIRMZn2.pWD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_j1pCuQQEypLjQNdcdiR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9P5n6iOXkaeLqHcjnwY6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eJW6OU2T0ep06B6nC3dHQ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On00WD8zkinLlBTjvxyY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263opI6C0Cn5HHL1KfYp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6bGVgrfe0qgvZzSr6qdh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7a_KYQAIkm8YN9FjuLDQ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837d5WHMkKTtZECtF8xsg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nVgqxMMpEydITFz7LU3Y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60qfwy92UOlUmbXDCC5Y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QKB7gznt0C_LPy22Ewy_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ks1s5Wlo0mv00iRRbBso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oZMzYn1PEKRIoLegfVkT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KmX_c3ZuEeXVOSjl9leS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KV0e5AX20acvybmGHUT3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OP9l89E2UyepYCJQxerP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HzJQTwoMUylPeKd_OEsYA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uGJ7PvxcUik5RpYRi.XI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EyULfcc6EOzym2x.0UtvQ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HzJQTwoMUylPeKd_OEsY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0cu5xgFZUG1rxb0_zCp4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4ftqVs4h0uIRMZn2.pWDg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cxFK.Eqf068UINhwCqUyA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wHnhDZh402bc3.3dJkW5A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I5HCoFzwECxetVZWH4vV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uzzRkNrjU.qbHcRw_KD0g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4k2HgGmKkaMh1Zo8k_phg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j8mpMe.vU6nOnGUfG1jFw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KTF0sQlYEKmhqb0tCxOY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clCZHO2WEyFgWayo_f2Hw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5ZkEbb8akC6slgSN_kk6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3vd3vBEekmpZiQJyWY8bg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veGL2ZukkSraUQgfiHrJg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Ux80B83wEq2ETIkN32.Dg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YyM0rMGgE6ssxpGMqaDoA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.sP0zTm5kaPiq6WXY49lw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CvhX7OxrUCfmo_BhQPLpg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8FMIyMmQ0.6PZDhZTweOQ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o48DpXCTUqX286pt0he5Q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PzLz2LFJ0W_3sDg6uLj_g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.8Mbg6e0SiptqqUIW20w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VcvUOd_qUKK4dNofJFeC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C63ZdNQPEqmV7KOonOBn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mMVSxP86Eynpb_6iCNUfA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_UEuOJr1U2AYYDYwaqTa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6IUeD0jN0qlGHUuXDUdbg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YSuj9NPc0yFmSrUx8Lsh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5DjKPf1L0S0T_FsFnghO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hrzS4A21kmXfRFZKj7oOQ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jGGq92P7EqEey3.lVhTuw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GhVeR2ieE2nTEiuz5xTh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Begy9B5X0yr6D66EquvdQ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gsfyhQPTEaAO6gHd6lPjQ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9498</TotalTime>
  <Words>1135</Words>
  <Application>Microsoft Office PowerPoint</Application>
  <PresentationFormat>Экран (4:3)</PresentationFormat>
  <Paragraphs>201</Paragraphs>
  <Slides>10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Тема Office</vt:lpstr>
      <vt:lpstr>Picture</vt:lpstr>
      <vt:lpstr>think-cell Slide</vt:lpstr>
      <vt:lpstr>Диаграмма</vt:lpstr>
      <vt:lpstr>Перспективы развития государственной поддержки МСП в РФ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Предварительный отчет о проведении оценки регулирующего воздействия постановления Правительства Москвы от 30.12.2008 г. № 1218-ПП,   продлевающего срок действия 810-ПП от 18.09.2007г.</dc:title>
  <dc:creator>Никитченко Алексей</dc:creator>
  <cp:lastModifiedBy>smirnov_s</cp:lastModifiedBy>
  <cp:revision>714</cp:revision>
  <dcterms:created xsi:type="dcterms:W3CDTF">2012-11-17T07:01:42Z</dcterms:created>
  <dcterms:modified xsi:type="dcterms:W3CDTF">2014-06-24T12:40:29Z</dcterms:modified>
</cp:coreProperties>
</file>