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0" r:id="rId5"/>
    <p:sldId id="264" r:id="rId6"/>
    <p:sldId id="266" r:id="rId7"/>
    <p:sldId id="267" r:id="rId8"/>
    <p:sldId id="265" r:id="rId9"/>
    <p:sldId id="259" r:id="rId10"/>
    <p:sldId id="268" r:id="rId11"/>
    <p:sldId id="269" r:id="rId12"/>
    <p:sldId id="270" r:id="rId13"/>
    <p:sldId id="271" r:id="rId14"/>
    <p:sldId id="273" r:id="rId15"/>
    <p:sldId id="275" r:id="rId16"/>
    <p:sldId id="276" r:id="rId17"/>
    <p:sldId id="277" r:id="rId18"/>
    <p:sldId id="278" r:id="rId19"/>
    <p:sldId id="281" r:id="rId20"/>
    <p:sldId id="280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EAC8"/>
    <a:srgbClr val="FFFF99"/>
    <a:srgbClr val="305E24"/>
    <a:srgbClr val="62BA4A"/>
    <a:srgbClr val="ECF7E9"/>
    <a:srgbClr val="B9E0A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277B58-AB94-49C1-9AA4-A9078F05AE9B}" type="doc">
      <dgm:prSet loTypeId="urn:microsoft.com/office/officeart/2005/8/layout/vList2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B23D252-3EB4-4E59-9C8D-94F7CC655495}">
      <dgm:prSet phldrT="[Текст]"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2000" b="1" spc="-120" baseline="0" dirty="0" smtClean="0">
              <a:latin typeface="Arial" pitchFamily="34" charset="0"/>
              <a:cs typeface="Arial" pitchFamily="34" charset="0"/>
            </a:rPr>
            <a:t>до 3 млн. р.</a:t>
          </a:r>
          <a:endParaRPr lang="ru-RU" sz="2000" b="1" spc="-120" baseline="0" dirty="0">
            <a:latin typeface="Arial" pitchFamily="34" charset="0"/>
            <a:cs typeface="Arial" pitchFamily="34" charset="0"/>
          </a:endParaRPr>
        </a:p>
      </dgm:t>
    </dgm:pt>
    <dgm:pt modelId="{854A856D-C3B9-409F-AF28-C3F93B17EBD7}" type="parTrans" cxnId="{A8CD8017-8EF1-40B8-967D-8BBBD5285E26}">
      <dgm:prSet/>
      <dgm:spPr/>
      <dgm:t>
        <a:bodyPr/>
        <a:lstStyle/>
        <a:p>
          <a:endParaRPr lang="ru-RU"/>
        </a:p>
      </dgm:t>
    </dgm:pt>
    <dgm:pt modelId="{B29C05D3-C0B2-4208-88C6-6D65455BDEBA}" type="sibTrans" cxnId="{A8CD8017-8EF1-40B8-967D-8BBBD5285E26}">
      <dgm:prSet/>
      <dgm:spPr/>
      <dgm:t>
        <a:bodyPr/>
        <a:lstStyle/>
        <a:p>
          <a:endParaRPr lang="ru-RU"/>
        </a:p>
      </dgm:t>
    </dgm:pt>
    <dgm:pt modelId="{C29A9820-6450-4A2F-9CB3-FA001EC4EF41}">
      <dgm:prSet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spc="-120" baseline="0" dirty="0" smtClean="0">
              <a:latin typeface="Arial" pitchFamily="34" charset="0"/>
              <a:cs typeface="Arial" pitchFamily="34" charset="0"/>
            </a:rPr>
            <a:t>не менее 20 % кредита уплачено</a:t>
          </a:r>
          <a:endParaRPr lang="ru-RU" sz="1800" b="1" spc="-120" baseline="0" dirty="0">
            <a:latin typeface="Arial" pitchFamily="34" charset="0"/>
            <a:cs typeface="Arial" pitchFamily="34" charset="0"/>
          </a:endParaRPr>
        </a:p>
      </dgm:t>
    </dgm:pt>
    <dgm:pt modelId="{FD68E91D-9704-4DFB-A2E2-1C7A0EE16742}" type="parTrans" cxnId="{DB8BF95B-5AB8-499D-BDA7-96BA206693A5}">
      <dgm:prSet/>
      <dgm:spPr/>
      <dgm:t>
        <a:bodyPr/>
        <a:lstStyle/>
        <a:p>
          <a:endParaRPr lang="ru-RU"/>
        </a:p>
      </dgm:t>
    </dgm:pt>
    <dgm:pt modelId="{F7CB716D-C81B-4D3E-B251-0D5861130248}" type="sibTrans" cxnId="{DB8BF95B-5AB8-499D-BDA7-96BA206693A5}">
      <dgm:prSet/>
      <dgm:spPr/>
      <dgm:t>
        <a:bodyPr/>
        <a:lstStyle/>
        <a:p>
          <a:endParaRPr lang="ru-RU"/>
        </a:p>
      </dgm:t>
    </dgm:pt>
    <dgm:pt modelId="{B9B7A046-0BCD-4D4B-9D27-1263C1AE4EE3}" type="pres">
      <dgm:prSet presAssocID="{19277B58-AB94-49C1-9AA4-A9078F05AE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BF9AD-89CF-4508-B965-7214587B43A8}" type="pres">
      <dgm:prSet presAssocID="{5B23D252-3EB4-4E59-9C8D-94F7CC655495}" presName="parentText" presStyleLbl="node1" presStyleIdx="0" presStyleCnt="2" custScaleY="89433" custLinFactNeighborY="-94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6F7DD-983C-46C3-B83A-A27A427B13A1}" type="pres">
      <dgm:prSet presAssocID="{B29C05D3-C0B2-4208-88C6-6D65455BDEBA}" presName="spacer" presStyleCnt="0"/>
      <dgm:spPr/>
      <dgm:t>
        <a:bodyPr/>
        <a:lstStyle/>
        <a:p>
          <a:endParaRPr lang="ru-RU"/>
        </a:p>
      </dgm:t>
    </dgm:pt>
    <dgm:pt modelId="{088D6DF8-2F7B-4699-8949-534B8F76F2A8}" type="pres">
      <dgm:prSet presAssocID="{C29A9820-6450-4A2F-9CB3-FA001EC4EF41}" presName="parentText" presStyleLbl="node1" presStyleIdx="1" presStyleCnt="2" custScaleY="81338" custLinFactNeighborY="-692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CD8017-8EF1-40B8-967D-8BBBD5285E26}" srcId="{19277B58-AB94-49C1-9AA4-A9078F05AE9B}" destId="{5B23D252-3EB4-4E59-9C8D-94F7CC655495}" srcOrd="0" destOrd="0" parTransId="{854A856D-C3B9-409F-AF28-C3F93B17EBD7}" sibTransId="{B29C05D3-C0B2-4208-88C6-6D65455BDEBA}"/>
    <dgm:cxn modelId="{DB8BF95B-5AB8-499D-BDA7-96BA206693A5}" srcId="{19277B58-AB94-49C1-9AA4-A9078F05AE9B}" destId="{C29A9820-6450-4A2F-9CB3-FA001EC4EF41}" srcOrd="1" destOrd="0" parTransId="{FD68E91D-9704-4DFB-A2E2-1C7A0EE16742}" sibTransId="{F7CB716D-C81B-4D3E-B251-0D5861130248}"/>
    <dgm:cxn modelId="{FB4265FC-CF0C-4F23-8C4F-D83496E66CA2}" type="presOf" srcId="{C29A9820-6450-4A2F-9CB3-FA001EC4EF41}" destId="{088D6DF8-2F7B-4699-8949-534B8F76F2A8}" srcOrd="0" destOrd="0" presId="urn:microsoft.com/office/officeart/2005/8/layout/vList2"/>
    <dgm:cxn modelId="{826D0C31-8FBD-4E7C-9795-457E23184BE6}" type="presOf" srcId="{5B23D252-3EB4-4E59-9C8D-94F7CC655495}" destId="{403BF9AD-89CF-4508-B965-7214587B43A8}" srcOrd="0" destOrd="0" presId="urn:microsoft.com/office/officeart/2005/8/layout/vList2"/>
    <dgm:cxn modelId="{EC8BC64F-4A2D-410F-85E5-127795455935}" type="presOf" srcId="{19277B58-AB94-49C1-9AA4-A9078F05AE9B}" destId="{B9B7A046-0BCD-4D4B-9D27-1263C1AE4EE3}" srcOrd="0" destOrd="0" presId="urn:microsoft.com/office/officeart/2005/8/layout/vList2"/>
    <dgm:cxn modelId="{E4AE8623-C723-4970-98FD-2EC3CC8D2A9E}" type="presParOf" srcId="{B9B7A046-0BCD-4D4B-9D27-1263C1AE4EE3}" destId="{403BF9AD-89CF-4508-B965-7214587B43A8}" srcOrd="0" destOrd="0" presId="urn:microsoft.com/office/officeart/2005/8/layout/vList2"/>
    <dgm:cxn modelId="{3BDAFF82-3866-4CDB-A352-CF200EFCFAA8}" type="presParOf" srcId="{B9B7A046-0BCD-4D4B-9D27-1263C1AE4EE3}" destId="{DD46F7DD-983C-46C3-B83A-A27A427B13A1}" srcOrd="1" destOrd="0" presId="urn:microsoft.com/office/officeart/2005/8/layout/vList2"/>
    <dgm:cxn modelId="{F08BD1D4-DE8C-4F06-8C05-7DB77FB3AC26}" type="presParOf" srcId="{B9B7A046-0BCD-4D4B-9D27-1263C1AE4EE3}" destId="{088D6DF8-2F7B-4699-8949-534B8F76F2A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277B58-AB94-49C1-9AA4-A9078F05AE9B}" type="doc">
      <dgm:prSet loTypeId="urn:microsoft.com/office/officeart/2005/8/layout/vList2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B23D252-3EB4-4E59-9C8D-94F7CC655495}">
      <dgm:prSet phldrT="[Текст]"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600" b="1" spc="-120" baseline="0" dirty="0" smtClean="0">
              <a:latin typeface="Arial" pitchFamily="34" charset="0"/>
              <a:cs typeface="Arial" pitchFamily="34" charset="0"/>
            </a:rPr>
            <a:t>не менее 20 % процентов по кредиту уплачено</a:t>
          </a:r>
          <a:endParaRPr lang="ru-RU" sz="1600" b="1" spc="-120" baseline="0" dirty="0">
            <a:latin typeface="Arial" pitchFamily="34" charset="0"/>
            <a:cs typeface="Arial" pitchFamily="34" charset="0"/>
          </a:endParaRPr>
        </a:p>
      </dgm:t>
    </dgm:pt>
    <dgm:pt modelId="{854A856D-C3B9-409F-AF28-C3F93B17EBD7}" type="parTrans" cxnId="{A8CD8017-8EF1-40B8-967D-8BBBD5285E26}">
      <dgm:prSet/>
      <dgm:spPr/>
      <dgm:t>
        <a:bodyPr/>
        <a:lstStyle/>
        <a:p>
          <a:endParaRPr lang="ru-RU"/>
        </a:p>
      </dgm:t>
    </dgm:pt>
    <dgm:pt modelId="{B29C05D3-C0B2-4208-88C6-6D65455BDEBA}" type="sibTrans" cxnId="{A8CD8017-8EF1-40B8-967D-8BBBD5285E26}">
      <dgm:prSet/>
      <dgm:spPr/>
      <dgm:t>
        <a:bodyPr/>
        <a:lstStyle/>
        <a:p>
          <a:endParaRPr lang="ru-RU"/>
        </a:p>
      </dgm:t>
    </dgm:pt>
    <dgm:pt modelId="{C29A9820-6450-4A2F-9CB3-FA001EC4EF41}">
      <dgm:prSet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2000" b="1" spc="-120" baseline="0" dirty="0" smtClean="0">
              <a:latin typeface="Arial" pitchFamily="34" charset="0"/>
              <a:cs typeface="Arial" pitchFamily="34" charset="0"/>
            </a:rPr>
            <a:t>срок не менее 1 года</a:t>
          </a:r>
          <a:endParaRPr lang="ru-RU" sz="2000" b="1" spc="-120" baseline="0" dirty="0">
            <a:latin typeface="Arial" pitchFamily="34" charset="0"/>
            <a:cs typeface="Arial" pitchFamily="34" charset="0"/>
          </a:endParaRPr>
        </a:p>
      </dgm:t>
    </dgm:pt>
    <dgm:pt modelId="{FD68E91D-9704-4DFB-A2E2-1C7A0EE16742}" type="parTrans" cxnId="{DB8BF95B-5AB8-499D-BDA7-96BA206693A5}">
      <dgm:prSet/>
      <dgm:spPr/>
      <dgm:t>
        <a:bodyPr/>
        <a:lstStyle/>
        <a:p>
          <a:endParaRPr lang="ru-RU"/>
        </a:p>
      </dgm:t>
    </dgm:pt>
    <dgm:pt modelId="{F7CB716D-C81B-4D3E-B251-0D5861130248}" type="sibTrans" cxnId="{DB8BF95B-5AB8-499D-BDA7-96BA206693A5}">
      <dgm:prSet/>
      <dgm:spPr/>
      <dgm:t>
        <a:bodyPr/>
        <a:lstStyle/>
        <a:p>
          <a:endParaRPr lang="ru-RU"/>
        </a:p>
      </dgm:t>
    </dgm:pt>
    <dgm:pt modelId="{B9B7A046-0BCD-4D4B-9D27-1263C1AE4EE3}" type="pres">
      <dgm:prSet presAssocID="{19277B58-AB94-49C1-9AA4-A9078F05AE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BF9AD-89CF-4508-B965-7214587B43A8}" type="pres">
      <dgm:prSet presAssocID="{5B23D252-3EB4-4E59-9C8D-94F7CC655495}" presName="parentText" presStyleLbl="node1" presStyleIdx="0" presStyleCnt="2" custScaleY="77956" custLinFactNeighborY="-42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6F7DD-983C-46C3-B83A-A27A427B13A1}" type="pres">
      <dgm:prSet presAssocID="{B29C05D3-C0B2-4208-88C6-6D65455BDEBA}" presName="spacer" presStyleCnt="0"/>
      <dgm:spPr/>
      <dgm:t>
        <a:bodyPr/>
        <a:lstStyle/>
        <a:p>
          <a:endParaRPr lang="ru-RU"/>
        </a:p>
      </dgm:t>
    </dgm:pt>
    <dgm:pt modelId="{088D6DF8-2F7B-4699-8949-534B8F76F2A8}" type="pres">
      <dgm:prSet presAssocID="{C29A9820-6450-4A2F-9CB3-FA001EC4EF41}" presName="parentText" presStyleLbl="node1" presStyleIdx="1" presStyleCnt="2" custScaleY="82722" custLinFactNeighborY="-692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CD8017-8EF1-40B8-967D-8BBBD5285E26}" srcId="{19277B58-AB94-49C1-9AA4-A9078F05AE9B}" destId="{5B23D252-3EB4-4E59-9C8D-94F7CC655495}" srcOrd="0" destOrd="0" parTransId="{854A856D-C3B9-409F-AF28-C3F93B17EBD7}" sibTransId="{B29C05D3-C0B2-4208-88C6-6D65455BDEBA}"/>
    <dgm:cxn modelId="{1E9F311E-07B9-44C4-8A6C-3ACB0CB22B7E}" type="presOf" srcId="{5B23D252-3EB4-4E59-9C8D-94F7CC655495}" destId="{403BF9AD-89CF-4508-B965-7214587B43A8}" srcOrd="0" destOrd="0" presId="urn:microsoft.com/office/officeart/2005/8/layout/vList2"/>
    <dgm:cxn modelId="{B57DB7C0-F620-461F-8594-7A70E3D98E2E}" type="presOf" srcId="{19277B58-AB94-49C1-9AA4-A9078F05AE9B}" destId="{B9B7A046-0BCD-4D4B-9D27-1263C1AE4EE3}" srcOrd="0" destOrd="0" presId="urn:microsoft.com/office/officeart/2005/8/layout/vList2"/>
    <dgm:cxn modelId="{FE56F167-49D1-48FE-BB63-9F2F0C6FE12A}" type="presOf" srcId="{C29A9820-6450-4A2F-9CB3-FA001EC4EF41}" destId="{088D6DF8-2F7B-4699-8949-534B8F76F2A8}" srcOrd="0" destOrd="0" presId="urn:microsoft.com/office/officeart/2005/8/layout/vList2"/>
    <dgm:cxn modelId="{DB8BF95B-5AB8-499D-BDA7-96BA206693A5}" srcId="{19277B58-AB94-49C1-9AA4-A9078F05AE9B}" destId="{C29A9820-6450-4A2F-9CB3-FA001EC4EF41}" srcOrd="1" destOrd="0" parTransId="{FD68E91D-9704-4DFB-A2E2-1C7A0EE16742}" sibTransId="{F7CB716D-C81B-4D3E-B251-0D5861130248}"/>
    <dgm:cxn modelId="{C766B07F-E38E-449B-B300-76293765CE3F}" type="presParOf" srcId="{B9B7A046-0BCD-4D4B-9D27-1263C1AE4EE3}" destId="{403BF9AD-89CF-4508-B965-7214587B43A8}" srcOrd="0" destOrd="0" presId="urn:microsoft.com/office/officeart/2005/8/layout/vList2"/>
    <dgm:cxn modelId="{0F7830C9-FE1F-4322-8690-3CC8AC0E0498}" type="presParOf" srcId="{B9B7A046-0BCD-4D4B-9D27-1263C1AE4EE3}" destId="{DD46F7DD-983C-46C3-B83A-A27A427B13A1}" srcOrd="1" destOrd="0" presId="urn:microsoft.com/office/officeart/2005/8/layout/vList2"/>
    <dgm:cxn modelId="{9B2E2B4E-354A-444A-A1D1-BF734E7D81D3}" type="presParOf" srcId="{B9B7A046-0BCD-4D4B-9D27-1263C1AE4EE3}" destId="{088D6DF8-2F7B-4699-8949-534B8F76F2A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277B58-AB94-49C1-9AA4-A9078F05AE9B}" type="doc">
      <dgm:prSet loTypeId="urn:microsoft.com/office/officeart/2005/8/layout/vList2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C29A9820-6450-4A2F-9CB3-FA001EC4EF41}">
      <dgm:prSet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spc="-120" baseline="0" dirty="0" smtClean="0">
              <a:latin typeface="Arial" pitchFamily="34" charset="0"/>
              <a:cs typeface="Arial" pitchFamily="34" charset="0"/>
            </a:rPr>
            <a:t>Бесплатное патентование и </a:t>
          </a:r>
          <a:r>
            <a:rPr lang="ru-RU" sz="1800" b="1" spc="-120" baseline="0" dirty="0" err="1" smtClean="0">
              <a:latin typeface="Arial" pitchFamily="34" charset="0"/>
              <a:cs typeface="Arial" pitchFamily="34" charset="0"/>
            </a:rPr>
            <a:t>прототипирование</a:t>
          </a:r>
          <a:endParaRPr lang="ru-RU" sz="1800" b="1" spc="-120" baseline="0" dirty="0">
            <a:latin typeface="Arial" pitchFamily="34" charset="0"/>
            <a:cs typeface="Arial" pitchFamily="34" charset="0"/>
          </a:endParaRPr>
        </a:p>
      </dgm:t>
    </dgm:pt>
    <dgm:pt modelId="{FD68E91D-9704-4DFB-A2E2-1C7A0EE16742}" type="parTrans" cxnId="{DB8BF95B-5AB8-499D-BDA7-96BA206693A5}">
      <dgm:prSet/>
      <dgm:spPr/>
      <dgm:t>
        <a:bodyPr/>
        <a:lstStyle/>
        <a:p>
          <a:endParaRPr lang="ru-RU"/>
        </a:p>
      </dgm:t>
    </dgm:pt>
    <dgm:pt modelId="{F7CB716D-C81B-4D3E-B251-0D5861130248}" type="sibTrans" cxnId="{DB8BF95B-5AB8-499D-BDA7-96BA206693A5}">
      <dgm:prSet/>
      <dgm:spPr/>
      <dgm:t>
        <a:bodyPr/>
        <a:lstStyle/>
        <a:p>
          <a:endParaRPr lang="ru-RU"/>
        </a:p>
      </dgm:t>
    </dgm:pt>
    <dgm:pt modelId="{B9B7A046-0BCD-4D4B-9D27-1263C1AE4EE3}" type="pres">
      <dgm:prSet presAssocID="{19277B58-AB94-49C1-9AA4-A9078F05AE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8D6DF8-2F7B-4699-8949-534B8F76F2A8}" type="pres">
      <dgm:prSet presAssocID="{C29A9820-6450-4A2F-9CB3-FA001EC4EF41}" presName="parentText" presStyleLbl="node1" presStyleIdx="0" presStyleCnt="1" custScaleY="81338" custLinFactNeighborX="-3566" custLinFactNeighborY="-3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9E24211-9113-498D-A7E5-CA9E518F7B4E}" type="presOf" srcId="{19277B58-AB94-49C1-9AA4-A9078F05AE9B}" destId="{B9B7A046-0BCD-4D4B-9D27-1263C1AE4EE3}" srcOrd="0" destOrd="0" presId="urn:microsoft.com/office/officeart/2005/8/layout/vList2"/>
    <dgm:cxn modelId="{DB8BF95B-5AB8-499D-BDA7-96BA206693A5}" srcId="{19277B58-AB94-49C1-9AA4-A9078F05AE9B}" destId="{C29A9820-6450-4A2F-9CB3-FA001EC4EF41}" srcOrd="0" destOrd="0" parTransId="{FD68E91D-9704-4DFB-A2E2-1C7A0EE16742}" sibTransId="{F7CB716D-C81B-4D3E-B251-0D5861130248}"/>
    <dgm:cxn modelId="{F23B5365-EEB4-4350-9CF7-69B393A48854}" type="presOf" srcId="{C29A9820-6450-4A2F-9CB3-FA001EC4EF41}" destId="{088D6DF8-2F7B-4699-8949-534B8F76F2A8}" srcOrd="0" destOrd="0" presId="urn:microsoft.com/office/officeart/2005/8/layout/vList2"/>
    <dgm:cxn modelId="{2D8C0B42-66CD-4ABB-8272-0AA9F3E7AA4F}" type="presParOf" srcId="{B9B7A046-0BCD-4D4B-9D27-1263C1AE4EE3}" destId="{088D6DF8-2F7B-4699-8949-534B8F76F2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9277B58-AB94-49C1-9AA4-A9078F05AE9B}" type="doc">
      <dgm:prSet loTypeId="urn:microsoft.com/office/officeart/2005/8/layout/vList2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B23D252-3EB4-4E59-9C8D-94F7CC655495}">
      <dgm:prSet phldrT="[Текст]"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spc="-120" baseline="0" dirty="0" smtClean="0">
              <a:latin typeface="Arial" pitchFamily="34" charset="0"/>
              <a:cs typeface="Arial" pitchFamily="34" charset="0"/>
            </a:rPr>
            <a:t>До </a:t>
          </a:r>
          <a:r>
            <a:rPr lang="en-US" sz="1800" b="1" spc="-120" baseline="0" dirty="0" smtClean="0">
              <a:latin typeface="Arial" pitchFamily="34" charset="0"/>
              <a:cs typeface="Arial" pitchFamily="34" charset="0"/>
            </a:rPr>
            <a:t>1</a:t>
          </a:r>
          <a:r>
            <a:rPr lang="ru-RU" sz="1800" b="1" spc="-120" baseline="0" dirty="0" smtClean="0">
              <a:latin typeface="Arial" pitchFamily="34" charset="0"/>
              <a:cs typeface="Arial" pitchFamily="34" charset="0"/>
            </a:rPr>
            <a:t>5 млн. действующим</a:t>
          </a:r>
          <a:endParaRPr lang="ru-RU" sz="1800" b="1" spc="-120" baseline="0" dirty="0">
            <a:latin typeface="Arial" pitchFamily="34" charset="0"/>
            <a:cs typeface="Arial" pitchFamily="34" charset="0"/>
          </a:endParaRPr>
        </a:p>
      </dgm:t>
    </dgm:pt>
    <dgm:pt modelId="{854A856D-C3B9-409F-AF28-C3F93B17EBD7}" type="parTrans" cxnId="{A8CD8017-8EF1-40B8-967D-8BBBD5285E26}">
      <dgm:prSet/>
      <dgm:spPr/>
      <dgm:t>
        <a:bodyPr/>
        <a:lstStyle/>
        <a:p>
          <a:endParaRPr lang="ru-RU"/>
        </a:p>
      </dgm:t>
    </dgm:pt>
    <dgm:pt modelId="{B29C05D3-C0B2-4208-88C6-6D65455BDEBA}" type="sibTrans" cxnId="{A8CD8017-8EF1-40B8-967D-8BBBD5285E26}">
      <dgm:prSet/>
      <dgm:spPr/>
      <dgm:t>
        <a:bodyPr/>
        <a:lstStyle/>
        <a:p>
          <a:endParaRPr lang="ru-RU"/>
        </a:p>
      </dgm:t>
    </dgm:pt>
    <dgm:pt modelId="{C29A9820-6450-4A2F-9CB3-FA001EC4EF41}">
      <dgm:prSet custT="1"/>
      <dgm:spPr>
        <a:solidFill>
          <a:srgbClr val="62BA4A"/>
        </a:solidFill>
        <a:ln>
          <a:solidFill>
            <a:schemeClr val="bg1"/>
          </a:solidFill>
        </a:ln>
      </dgm:spPr>
      <dgm:t>
        <a:bodyPr/>
        <a:lstStyle/>
        <a:p>
          <a:pPr algn="ctr"/>
          <a:r>
            <a:rPr lang="ru-RU" sz="1800" b="1" spc="-120" baseline="0" dirty="0" smtClean="0">
              <a:latin typeface="Arial" pitchFamily="34" charset="0"/>
              <a:cs typeface="Arial" pitchFamily="34" charset="0"/>
            </a:rPr>
            <a:t>Упаковка проекта под требования инвестора, поиск инвестиций</a:t>
          </a:r>
          <a:endParaRPr lang="ru-RU" sz="1800" b="1" spc="-120" baseline="0" dirty="0">
            <a:latin typeface="Arial" pitchFamily="34" charset="0"/>
            <a:cs typeface="Arial" pitchFamily="34" charset="0"/>
          </a:endParaRPr>
        </a:p>
      </dgm:t>
    </dgm:pt>
    <dgm:pt modelId="{FD68E91D-9704-4DFB-A2E2-1C7A0EE16742}" type="parTrans" cxnId="{DB8BF95B-5AB8-499D-BDA7-96BA206693A5}">
      <dgm:prSet/>
      <dgm:spPr/>
      <dgm:t>
        <a:bodyPr/>
        <a:lstStyle/>
        <a:p>
          <a:endParaRPr lang="ru-RU"/>
        </a:p>
      </dgm:t>
    </dgm:pt>
    <dgm:pt modelId="{F7CB716D-C81B-4D3E-B251-0D5861130248}" type="sibTrans" cxnId="{DB8BF95B-5AB8-499D-BDA7-96BA206693A5}">
      <dgm:prSet/>
      <dgm:spPr/>
      <dgm:t>
        <a:bodyPr/>
        <a:lstStyle/>
        <a:p>
          <a:endParaRPr lang="ru-RU"/>
        </a:p>
      </dgm:t>
    </dgm:pt>
    <dgm:pt modelId="{B9B7A046-0BCD-4D4B-9D27-1263C1AE4EE3}" type="pres">
      <dgm:prSet presAssocID="{19277B58-AB94-49C1-9AA4-A9078F05AE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3BF9AD-89CF-4508-B965-7214587B43A8}" type="pres">
      <dgm:prSet presAssocID="{5B23D252-3EB4-4E59-9C8D-94F7CC655495}" presName="parentText" presStyleLbl="node1" presStyleIdx="0" presStyleCnt="2" custScaleY="77956" custLinFactX="-5044" custLinFactNeighborX="-100000" custLinFactNeighborY="-32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46F7DD-983C-46C3-B83A-A27A427B13A1}" type="pres">
      <dgm:prSet presAssocID="{B29C05D3-C0B2-4208-88C6-6D65455BDEBA}" presName="spacer" presStyleCnt="0"/>
      <dgm:spPr/>
      <dgm:t>
        <a:bodyPr/>
        <a:lstStyle/>
        <a:p>
          <a:endParaRPr lang="ru-RU"/>
        </a:p>
      </dgm:t>
    </dgm:pt>
    <dgm:pt modelId="{088D6DF8-2F7B-4699-8949-534B8F76F2A8}" type="pres">
      <dgm:prSet presAssocID="{C29A9820-6450-4A2F-9CB3-FA001EC4EF41}" presName="parentText" presStyleLbl="node1" presStyleIdx="1" presStyleCnt="2" custScaleY="82722" custLinFactNeighborX="-58686" custLinFactNeighborY="250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CD8017-8EF1-40B8-967D-8BBBD5285E26}" srcId="{19277B58-AB94-49C1-9AA4-A9078F05AE9B}" destId="{5B23D252-3EB4-4E59-9C8D-94F7CC655495}" srcOrd="0" destOrd="0" parTransId="{854A856D-C3B9-409F-AF28-C3F93B17EBD7}" sibTransId="{B29C05D3-C0B2-4208-88C6-6D65455BDEBA}"/>
    <dgm:cxn modelId="{66A383C4-76CB-49D4-93BF-A49968B5216F}" type="presOf" srcId="{5B23D252-3EB4-4E59-9C8D-94F7CC655495}" destId="{403BF9AD-89CF-4508-B965-7214587B43A8}" srcOrd="0" destOrd="0" presId="urn:microsoft.com/office/officeart/2005/8/layout/vList2"/>
    <dgm:cxn modelId="{B945E3F5-33AE-4985-8831-9FA4D136D7C6}" type="presOf" srcId="{19277B58-AB94-49C1-9AA4-A9078F05AE9B}" destId="{B9B7A046-0BCD-4D4B-9D27-1263C1AE4EE3}" srcOrd="0" destOrd="0" presId="urn:microsoft.com/office/officeart/2005/8/layout/vList2"/>
    <dgm:cxn modelId="{D00F15A0-8462-4E25-9E48-FDD3FFAB6FC6}" type="presOf" srcId="{C29A9820-6450-4A2F-9CB3-FA001EC4EF41}" destId="{088D6DF8-2F7B-4699-8949-534B8F76F2A8}" srcOrd="0" destOrd="0" presId="urn:microsoft.com/office/officeart/2005/8/layout/vList2"/>
    <dgm:cxn modelId="{DB8BF95B-5AB8-499D-BDA7-96BA206693A5}" srcId="{19277B58-AB94-49C1-9AA4-A9078F05AE9B}" destId="{C29A9820-6450-4A2F-9CB3-FA001EC4EF41}" srcOrd="1" destOrd="0" parTransId="{FD68E91D-9704-4DFB-A2E2-1C7A0EE16742}" sibTransId="{F7CB716D-C81B-4D3E-B251-0D5861130248}"/>
    <dgm:cxn modelId="{89C5ED55-E848-4CAB-908B-EDE2F9CDBFD0}" type="presParOf" srcId="{B9B7A046-0BCD-4D4B-9D27-1263C1AE4EE3}" destId="{403BF9AD-89CF-4508-B965-7214587B43A8}" srcOrd="0" destOrd="0" presId="urn:microsoft.com/office/officeart/2005/8/layout/vList2"/>
    <dgm:cxn modelId="{8A53D57C-5746-4A43-8448-DC1DDBD16675}" type="presParOf" srcId="{B9B7A046-0BCD-4D4B-9D27-1263C1AE4EE3}" destId="{DD46F7DD-983C-46C3-B83A-A27A427B13A1}" srcOrd="1" destOrd="0" presId="urn:microsoft.com/office/officeart/2005/8/layout/vList2"/>
    <dgm:cxn modelId="{15AB3311-6FD8-474A-9548-90B5B4EFF47A}" type="presParOf" srcId="{B9B7A046-0BCD-4D4B-9D27-1263C1AE4EE3}" destId="{088D6DF8-2F7B-4699-8949-534B8F76F2A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4324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3753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78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5372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955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014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6258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5645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039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6878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4365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C9BB1-0B44-409D-B836-099071D30891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ABC8E-A5F5-4274-98F7-6D60A3F78F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953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ofp.ru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k\Desktop\Презентация — Поддержка экспорта-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981200" cy="146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420888"/>
            <a:ext cx="82089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b="1" spc="-150" dirty="0" smtClean="0">
                <a:latin typeface="Arial" pitchFamily="34" charset="0"/>
                <a:cs typeface="Arial" pitchFamily="34" charset="0"/>
              </a:rPr>
              <a:t>Новые инструменты </a:t>
            </a:r>
            <a:r>
              <a:rPr lang="ru-RU" sz="4200" b="1" spc="-150" dirty="0">
                <a:latin typeface="Arial" pitchFamily="34" charset="0"/>
                <a:cs typeface="Arial" pitchFamily="34" charset="0"/>
              </a:rPr>
              <a:t>государственной поддержки </a:t>
            </a:r>
            <a:r>
              <a:rPr lang="ru-RU" sz="4200" b="1" spc="-150" dirty="0" smtClean="0">
                <a:latin typeface="Arial" pitchFamily="34" charset="0"/>
                <a:cs typeface="Arial" pitchFamily="34" charset="0"/>
              </a:rPr>
              <a:t>малого и среднего </a:t>
            </a:r>
            <a:r>
              <a:rPr lang="ru-RU" sz="4200" b="1" spc="-150" dirty="0">
                <a:latin typeface="Arial" pitchFamily="34" charset="0"/>
                <a:cs typeface="Arial" pitchFamily="34" charset="0"/>
              </a:rPr>
              <a:t>бизнеса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87727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Алексей Сорвачев, начальник управления развития малого и среднего предпринимательства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Министерства инвестиций и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развития Свердловской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40542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4828" y="293747"/>
            <a:ext cx="8455644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>
                <a:latin typeface="Arial" pitchFamily="34" charset="0"/>
                <a:cs typeface="Arial" pitchFamily="34" charset="0"/>
              </a:rPr>
              <a:t>ВИДЫ ЗАТРАТ И РАЗМЕР </a:t>
            </a: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СУБСИДИИ</a:t>
            </a:r>
          </a:p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(50% </a:t>
            </a:r>
            <a:r>
              <a:rPr lang="ru-RU" sz="3200" b="1" spc="-150" dirty="0">
                <a:latin typeface="Arial" pitchFamily="34" charset="0"/>
                <a:cs typeface="Arial" pitchFamily="34" charset="0"/>
              </a:rPr>
              <a:t>ЗАТРАТ)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10614766"/>
              </p:ext>
            </p:extLst>
          </p:nvPr>
        </p:nvGraphicFramePr>
        <p:xfrm>
          <a:off x="179512" y="1196752"/>
          <a:ext cx="8856984" cy="547260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6443428"/>
                <a:gridCol w="2413556"/>
              </a:tblGrid>
              <a:tr h="6633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Виды затрат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62BA4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Максимальный размер субсидии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62BA4A"/>
                    </a:solidFill>
                  </a:tcPr>
                </a:tc>
              </a:tr>
              <a:tr h="912155"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повышение квалификации сотрудников по программам обучения специалистов по энергосбережению, включая обучение системе </a:t>
                      </a:r>
                      <a:r>
                        <a:rPr lang="ru-RU" sz="1600" kern="1200" dirty="0" err="1" smtClean="0"/>
                        <a:t>энергоменеджмента</a:t>
                      </a:r>
                      <a:r>
                        <a:rPr lang="ru-RU" sz="1600" kern="1200" dirty="0" smtClean="0"/>
                        <a:t> по стандарту </a:t>
                      </a:r>
                      <a:r>
                        <a:rPr lang="en-US" sz="1600" kern="1200" dirty="0" smtClean="0"/>
                        <a:t>ISO</a:t>
                      </a:r>
                      <a:r>
                        <a:rPr lang="ru-RU" sz="1600" kern="1200" dirty="0" smtClean="0"/>
                        <a:t> 50 001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0,5 млн. рублей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</a:tr>
              <a:tr h="459167"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проведение энергетических обследований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1,5 млн. рублей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</a:tr>
              <a:tr h="618834"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разработка и внедрение системы энергетического менеджмента, включая сертификацию по стандарту ISO 50 001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0,5 млн. рублей</a:t>
                      </a:r>
                    </a:p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</a:tr>
              <a:tr h="414616"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реализация энергосберегающих мероприятий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3,0 млн. рублей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</a:tr>
              <a:tr h="912155"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уплата лизинговых платежей либо процентов по кредитам, привлеченным для реализации энергосберегающих мероприятий и (или) проектов с применением энергосберегающих технологий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 более ⅔ ставки ЦБ РФ и не более 3,0 млн. рублей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</a:tr>
              <a:tr h="1492294">
                <a:tc>
                  <a:txBody>
                    <a:bodyPr/>
                    <a:lstStyle/>
                    <a:p>
                      <a:r>
                        <a:rPr lang="ru-RU" sz="1600" kern="1200" dirty="0" smtClean="0"/>
                        <a:t>уплата лизинговых платежей либо процентов по кредитам, привлеченным для модернизации объектов капитального строительства с целью повышения класса </a:t>
                      </a:r>
                      <a:r>
                        <a:rPr lang="ru-RU" sz="1600" kern="1200" dirty="0" err="1" smtClean="0"/>
                        <a:t>энергоэффективности</a:t>
                      </a:r>
                      <a:r>
                        <a:rPr lang="ru-RU" sz="1600" kern="1200" dirty="0" smtClean="0"/>
                        <a:t> и внедрения инновационных энергосберегающих технологий 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 более ⅔ ставки ЦБ РФ и не более 3,0 млн. рублей</a:t>
                      </a:r>
                    </a:p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159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4828" y="146015"/>
            <a:ext cx="8455644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b="1" spc="-150" dirty="0" smtClean="0">
                <a:latin typeface="Arial" pitchFamily="34" charset="0"/>
                <a:cs typeface="Arial" pitchFamily="34" charset="0"/>
              </a:rPr>
              <a:t>СУБСИДИРОВАНИЕ ЗАТРАТ НА  ТЕХНОЛОГИЧЕСКОЕ ПРИСОЕДИНЕНИЕ К ОБЪЕКТАМ ЭЛЕКТРОСЕТЕВОГО</a:t>
            </a:r>
            <a:br>
              <a:rPr lang="ru-RU" sz="2200" b="1" spc="-150" dirty="0" smtClean="0">
                <a:latin typeface="Arial" pitchFamily="34" charset="0"/>
                <a:cs typeface="Arial" pitchFamily="34" charset="0"/>
              </a:rPr>
            </a:br>
            <a:r>
              <a:rPr lang="ru-RU" sz="2200" b="1" spc="-150" dirty="0" smtClean="0">
                <a:latin typeface="Arial" pitchFamily="34" charset="0"/>
                <a:cs typeface="Arial" pitchFamily="34" charset="0"/>
              </a:rPr>
              <a:t>ХОЗЯЙСТВА ХОЗЯЙСТВА</a:t>
            </a:r>
            <a:endParaRPr lang="ru-RU" sz="22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828" y="1262365"/>
            <a:ext cx="8455644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Максимальная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мощность которых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составляет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(с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учётом ранее присоединенной в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данной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точке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присоединения мощности):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>
                <a:latin typeface="Arial" pitchFamily="34" charset="0"/>
                <a:cs typeface="Arial" pitchFamily="34" charset="0"/>
              </a:rPr>
              <a:t>500 кВт для  при среднесписочной численности работников менее 50 человек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>
                <a:latin typeface="Arial" pitchFamily="34" charset="0"/>
                <a:cs typeface="Arial" pitchFamily="34" charset="0"/>
              </a:rPr>
              <a:t>1,5 МВт при среднесписочной численности работников равной 50 и более человек</a:t>
            </a:r>
          </a:p>
        </p:txBody>
      </p:sp>
    </p:spTree>
    <p:extLst>
      <p:ext uri="{BB962C8B-B14F-4D97-AF65-F5344CB8AC3E}">
        <p14:creationId xmlns:p14="http://schemas.microsoft.com/office/powerpoint/2010/main" xmlns="" val="263014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404664"/>
            <a:ext cx="6367412" cy="49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УСЛОВИЯ:</a:t>
            </a:r>
            <a:endParaRPr lang="ru-RU" sz="3000" b="1" spc="-15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828" y="1262365"/>
            <a:ext cx="8455644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algn="just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Регистрация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и осуществление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деятельности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территории Свердловской области;</a:t>
            </a:r>
          </a:p>
          <a:p>
            <a:pPr marL="457200" indent="-457200" algn="just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сведений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по показателям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эффективности;</a:t>
            </a:r>
          </a:p>
          <a:p>
            <a:pPr marL="457200" indent="-457200" algn="just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Отнесения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к сфере производства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товаров,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работ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и услуг (по всем видам экономической деятельности)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232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504" y="1262365"/>
            <a:ext cx="9036496" cy="28007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ЮЛ (численность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работников 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50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и более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человек);</a:t>
            </a:r>
            <a:endParaRPr lang="ru-RU" sz="2200" spc="-12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Регистрация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и осуществление деятельности на территории Свердловской области;</a:t>
            </a:r>
          </a:p>
          <a:p>
            <a:pPr marL="342900" indent="-3429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Кредит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привлечен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строительства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(или)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приобретения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оборудования в целях создания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и (или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) развития и (или) модернизации </a:t>
            </a: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производства;</a:t>
            </a:r>
            <a:endParaRPr lang="ru-RU" sz="2200" spc="-12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200" spc="-120" dirty="0" smtClean="0">
                <a:latin typeface="Arial" pitchFamily="34" charset="0"/>
                <a:cs typeface="Arial" pitchFamily="34" charset="0"/>
              </a:rPr>
              <a:t>Предоставление сведений по показателям </a:t>
            </a:r>
            <a:r>
              <a:rPr lang="ru-RU" sz="2200" spc="-120" dirty="0">
                <a:latin typeface="Arial" pitchFamily="34" charset="0"/>
                <a:cs typeface="Arial" pitchFamily="34" charset="0"/>
              </a:rPr>
              <a:t>эффективности</a:t>
            </a:r>
          </a:p>
          <a:p>
            <a:pPr marL="342900" indent="-342900">
              <a:buClr>
                <a:srgbClr val="62BA4A"/>
              </a:buClr>
              <a:buFont typeface="Arial" pitchFamily="34" charset="0"/>
              <a:buChar char="•"/>
            </a:pPr>
            <a:endParaRPr lang="ru-RU" sz="2200" spc="-12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4828" y="146015"/>
            <a:ext cx="8455644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200" b="1" spc="-150" dirty="0" smtClean="0">
                <a:latin typeface="Arial" pitchFamily="34" charset="0"/>
                <a:cs typeface="Arial" pitchFamily="34" charset="0"/>
              </a:rPr>
              <a:t>УСЛОВИЯ СУБСИДИРОВАНИЯ ЗАТРАТ НА УПЛАТУ </a:t>
            </a:r>
            <a:br>
              <a:rPr lang="ru-RU" sz="2200" b="1" spc="-150" dirty="0" smtClean="0">
                <a:latin typeface="Arial" pitchFamily="34" charset="0"/>
                <a:cs typeface="Arial" pitchFamily="34" charset="0"/>
              </a:rPr>
            </a:br>
            <a:r>
              <a:rPr lang="ru-RU" sz="2200" b="1" spc="-150" dirty="0" smtClean="0">
                <a:latin typeface="Arial" pitchFamily="34" charset="0"/>
                <a:cs typeface="Arial" pitchFamily="34" charset="0"/>
              </a:rPr>
              <a:t>ПРОЦЕНТОВ ПО КРЕДИТАМ, ПРИВЛЕЧЕННЫМ</a:t>
            </a:r>
            <a:br>
              <a:rPr lang="ru-RU" sz="2200" b="1" spc="-150" dirty="0" smtClean="0">
                <a:latin typeface="Arial" pitchFamily="34" charset="0"/>
                <a:cs typeface="Arial" pitchFamily="34" charset="0"/>
              </a:rPr>
            </a:br>
            <a:r>
              <a:rPr lang="ru-RU" sz="2200" b="1" spc="-150" dirty="0" smtClean="0">
                <a:latin typeface="Arial" pitchFamily="34" charset="0"/>
                <a:cs typeface="Arial" pitchFamily="34" charset="0"/>
              </a:rPr>
              <a:t>В РОССИЙСКИХ КРЕДИТНЫХ ОРГАНИЗАЦИЯХ</a:t>
            </a:r>
            <a:endParaRPr lang="ru-RU" sz="2200" b="1" spc="-15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34775134"/>
              </p:ext>
            </p:extLst>
          </p:nvPr>
        </p:nvGraphicFramePr>
        <p:xfrm>
          <a:off x="467544" y="4149081"/>
          <a:ext cx="403860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09466969"/>
              </p:ext>
            </p:extLst>
          </p:nvPr>
        </p:nvGraphicFramePr>
        <p:xfrm>
          <a:off x="4781872" y="4149080"/>
          <a:ext cx="4038600" cy="2088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315675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404664"/>
            <a:ext cx="8779172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ПОКАЗАТЕЛИ ЭФФЕКТИВНОСТИ</a:t>
            </a:r>
            <a:endParaRPr lang="ru-RU" sz="3000" b="1" spc="-15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35216945"/>
              </p:ext>
            </p:extLst>
          </p:nvPr>
        </p:nvGraphicFramePr>
        <p:xfrm>
          <a:off x="467544" y="1340767"/>
          <a:ext cx="8403728" cy="5257062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8403728"/>
              </a:tblGrid>
              <a:tr h="515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spc="-150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BA4A"/>
                    </a:solidFill>
                  </a:tcPr>
                </a:tc>
              </a:tr>
              <a:tr h="423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Выручка от реализации товаров (работ, услуг) без учета НДС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AC8"/>
                    </a:solidFill>
                  </a:tcPr>
                </a:tc>
              </a:tr>
              <a:tr h="423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Отгружено товаров собственного производства (выполнено работ и услуг собственными силами)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9"/>
                    </a:solidFill>
                  </a:tcPr>
                </a:tc>
              </a:tr>
              <a:tr h="6347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География поставок (количество субъектов Российской Федерации, в которые осуществляются поставки товаров, работ, услуг)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AC8"/>
                    </a:solidFill>
                  </a:tcPr>
                </a:tc>
              </a:tr>
              <a:tr h="423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Номенклатура производимой продукции (работ, услуг)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9"/>
                    </a:solidFill>
                  </a:tcPr>
                </a:tc>
              </a:tr>
              <a:tr h="423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Среднесписочная численность работников (без внешних совместителей)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AC8"/>
                    </a:solidFill>
                  </a:tcPr>
                </a:tc>
              </a:tr>
              <a:tr h="423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начисленная заработная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плата всех работников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9"/>
                    </a:solidFill>
                  </a:tcPr>
                </a:tc>
              </a:tr>
              <a:tr h="846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Объем налогов, сборов, страховых взносов, уплаченных в бюджетную систему Российской Федерации (без учета налогов на добавленную стоимость и акцизов)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AC8"/>
                    </a:solidFill>
                  </a:tcPr>
                </a:tc>
              </a:tr>
              <a:tr h="279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Инвестиции в основной капитал, всего: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9"/>
                    </a:solidFill>
                  </a:tcPr>
                </a:tc>
              </a:tr>
              <a:tr h="3029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привлеченные заемные (кредитные) средства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EAC8"/>
                    </a:solidFill>
                  </a:tcPr>
                </a:tc>
              </a:tr>
              <a:tr h="423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из них: привлечено в рамках программ государственной поддержки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CF7E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470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6974" y="1262063"/>
            <a:ext cx="9037026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>
              <a:buClr>
                <a:srgbClr val="62BA4A"/>
              </a:buClr>
              <a:buFont typeface="Arial" pitchFamily="34" charset="0"/>
              <a:buChar char="•"/>
              <a:defRPr/>
            </a:pPr>
            <a:endParaRPr lang="ru-RU" sz="2000" spc="-120" dirty="0">
              <a:latin typeface="+mj-lt"/>
              <a:cs typeface="Arial" pitchFamily="34" charset="0"/>
            </a:endParaRPr>
          </a:p>
        </p:txBody>
      </p:sp>
      <p:graphicFrame>
        <p:nvGraphicFramePr>
          <p:cNvPr id="10" name="Содержимое 7"/>
          <p:cNvGraphicFramePr>
            <a:graphicFrameLocks/>
          </p:cNvGraphicFramePr>
          <p:nvPr/>
        </p:nvGraphicFramePr>
        <p:xfrm>
          <a:off x="467544" y="4149081"/>
          <a:ext cx="4038600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одержимое 7"/>
          <p:cNvGraphicFramePr>
            <a:graphicFrameLocks/>
          </p:cNvGraphicFramePr>
          <p:nvPr/>
        </p:nvGraphicFramePr>
        <p:xfrm>
          <a:off x="4781872" y="4005064"/>
          <a:ext cx="4110608" cy="2232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67458" y="-171450"/>
            <a:ext cx="80010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ru-RU" sz="2000" b="1" kern="0" dirty="0" smtClean="0">
                <a:latin typeface="Arial" pitchFamily="34" charset="0"/>
                <a:ea typeface="+mj-ea"/>
                <a:cs typeface="Arial" pitchFamily="34" charset="0"/>
              </a:rPr>
              <a:t>СУБСИДИРОВАНИЕ ЗАТРАТ ИННОВАЦИОННЫХ КОМПАНИЙ</a:t>
            </a:r>
            <a:endParaRPr lang="ru-RU" sz="2000" b="1" kern="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458" y="1190625"/>
            <a:ext cx="7842738" cy="71438"/>
          </a:xfrm>
          <a:prstGeom prst="rect">
            <a:avLst/>
          </a:prstGeom>
          <a:solidFill>
            <a:srgbClr val="238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4" name="Прямоугольник 12"/>
          <p:cNvSpPr>
            <a:spLocks noChangeArrowheads="1"/>
          </p:cNvSpPr>
          <p:nvPr/>
        </p:nvSpPr>
        <p:spPr bwMode="auto">
          <a:xfrm>
            <a:off x="467458" y="1412876"/>
            <a:ext cx="756138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Инновационный центр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МСБ представляет </a:t>
            </a:r>
            <a:r>
              <a:rPr lang="ru-RU" dirty="0">
                <a:latin typeface="Arial" pitchFamily="34" charset="0"/>
                <a:cs typeface="Arial" pitchFamily="34" charset="0"/>
              </a:rPr>
              <a:t>собой единое окно в инфраструктуру поддержки инновационных проектов Свердловской области. Центр владеет информацией по всем существующим механизмам  поддержки инновационных проектов на территории Свердловской области, и предлагает их инициаторам к использованию.  </a:t>
            </a:r>
          </a:p>
          <a:p>
            <a:pPr algn="just"/>
            <a:endParaRPr lang="ru-RU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Поддерживаются проекты на любой стадии жизни проекта (от идеи до уже налаженного производства).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19" name="Rectangle 3"/>
          <p:cNvSpPr>
            <a:spLocks noGrp="1" noChangeArrowheads="1"/>
          </p:cNvSpPr>
          <p:nvPr>
            <p:ph idx="1"/>
          </p:nvPr>
        </p:nvSpPr>
        <p:spPr>
          <a:xfrm>
            <a:off x="539552" y="1412776"/>
            <a:ext cx="8001000" cy="4751387"/>
          </a:xfrm>
        </p:spPr>
        <p:txBody>
          <a:bodyPr>
            <a:noAutofit/>
          </a:bodyPr>
          <a:lstStyle/>
          <a:p>
            <a:pPr marL="365125" indent="-365125" algn="just" eaLnBrk="1" hangingPunct="1">
              <a:buFont typeface="Wingdings" pitchFamily="2" charset="2"/>
              <a:buNone/>
              <a:tabLst>
                <a:tab pos="722313" algn="l"/>
              </a:tabLst>
              <a:defRPr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Условия предоставления субсидии</a:t>
            </a:r>
          </a:p>
          <a:p>
            <a:pPr algn="just" eaLnBrk="1" hangingPunct="1">
              <a:spcBef>
                <a:spcPct val="40000"/>
              </a:spcBef>
              <a:buClr>
                <a:srgbClr val="0070C0"/>
              </a:buClr>
              <a:buFont typeface="Arial" pitchFamily="34" charset="0"/>
              <a:buChar char="•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Субсидирование части затрат, связанных с уплатой процентов по действующим и закрытым кредитам, привлеченным на срок не более 3 лет:</a:t>
            </a:r>
          </a:p>
          <a:p>
            <a:pPr algn="just" eaLnBrk="1" hangingPunct="1">
              <a:spcBef>
                <a:spcPct val="10000"/>
              </a:spcBef>
              <a:buClr>
                <a:srgbClr val="0070C0"/>
              </a:buClr>
              <a:buSzPct val="50000"/>
              <a:buFont typeface="Courier New" pitchFamily="49" charset="0"/>
              <a:buChar char="o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субъектами малого  предпринимательства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не ранее 1 января 2005 года;</a:t>
            </a:r>
          </a:p>
          <a:p>
            <a:pPr algn="just" eaLnBrk="1" hangingPunct="1">
              <a:spcBef>
                <a:spcPct val="10000"/>
              </a:spcBef>
              <a:buClr>
                <a:srgbClr val="0070C0"/>
              </a:buClr>
              <a:buSzPct val="50000"/>
              <a:buFont typeface="Courier New" pitchFamily="49" charset="0"/>
              <a:buChar char="o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субъектами среднего предпринимательства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не ранее 1 января 2008 года;</a:t>
            </a:r>
          </a:p>
          <a:p>
            <a:pPr algn="just" eaLnBrk="1" hangingPunct="1">
              <a:spcBef>
                <a:spcPct val="40000"/>
              </a:spcBef>
              <a:buClr>
                <a:srgbClr val="0070C0"/>
              </a:buClr>
              <a:buFont typeface="Arial" pitchFamily="34" charset="0"/>
              <a:buChar char="•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Субсидирование части затрат субъектов МСП, произведенных не ранее 1 января 2008 года, связанных с участием в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выставочно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-ярмарочных мероприятиях за рубежом;</a:t>
            </a:r>
          </a:p>
          <a:p>
            <a:pPr algn="just" eaLnBrk="1" hangingPunct="1">
              <a:spcBef>
                <a:spcPct val="40000"/>
              </a:spcBef>
              <a:buClr>
                <a:srgbClr val="0070C0"/>
              </a:buClr>
              <a:buFont typeface="Arial" pitchFamily="34" charset="0"/>
              <a:buChar char="•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Субсидирование части затрат субъектов МСП, произведенных не ранее 1 января 2008 года, по оплате услуг по разработке средств индивидуализации юридического лица и продукции (фирменного наименования, товарного знака; создание промышленного образца), предназначенных для экспорта; 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spcBef>
                <a:spcPct val="40000"/>
              </a:spcBef>
              <a:buClr>
                <a:srgbClr val="0070C0"/>
              </a:buClr>
              <a:buFont typeface="Arial" pitchFamily="34" charset="0"/>
              <a:buChar char="•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Субсидирование части затрат субъектов МСП по регистрации и (или) правовой охране за рубежом изобретений и иных охраняемых законом результатов интеллектуальной деятельности и средств индивидуализации юридического лица и продукции (работ, услуг)</a:t>
            </a:r>
          </a:p>
          <a:p>
            <a:pPr algn="just" eaLnBrk="1" hangingPunct="1">
              <a:spcBef>
                <a:spcPct val="40000"/>
              </a:spcBef>
              <a:buClr>
                <a:srgbClr val="0070C0"/>
              </a:buClr>
              <a:buFont typeface="Arial" pitchFamily="34" charset="0"/>
              <a:buChar char="•"/>
              <a:tabLst>
                <a:tab pos="722313" algn="l"/>
              </a:tabLst>
              <a:defRPr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Субсидии предоставляются в размере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не более 1 000 тыс. рублей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17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30A743B-99DA-4C86-9449-37A6C9BBE0C9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552" y="260648"/>
            <a:ext cx="8150469" cy="100806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ПРЕДОСТАВЛЕНИЕ СУБСИДИЙ ЭКСПОРТЕРАМ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1196752"/>
            <a:ext cx="7842738" cy="71438"/>
          </a:xfrm>
          <a:prstGeom prst="rect">
            <a:avLst/>
          </a:prstGeom>
          <a:solidFill>
            <a:srgbClr val="238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20B5276-6520-4112-9641-F61E8DFFE724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001000" cy="1169988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МЕЖДУНАРОДНЫЙ ЦЕНТР МАЛОГО И СРЕДНЕГО ПРЕДПРИНИМАТЕЛЬСТВА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b="1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74431" y="1484314"/>
            <a:ext cx="8001000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Организация обучения работы на внешнем рынке Организация информационных мероприятий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Организация деловых миссий за рубежом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Организация участия российских делегаций в международных конференциях, конгрессах и форумах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Работа с международными проектами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Предоставление интересов бизнеса на территории других стран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Поиск, поддержание и развитие контактов с иностранными партнерами и контрагентами (инвестиционные/интеллектуальные партнеры и т.д.)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Помощь в продвижение товаров, услуг на международных рынка  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r>
              <a:rPr lang="ru-RU" dirty="0">
                <a:latin typeface="Arial" pitchFamily="34" charset="0"/>
                <a:cs typeface="Arial" pitchFamily="34" charset="0"/>
              </a:rPr>
              <a:t>Организация и сопровождение визитов иностранных делегаций </a:t>
            </a:r>
          </a:p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Font typeface="Arial" pitchFamily="34" charset="0"/>
              <a:buChar char="•"/>
              <a:defRPr/>
            </a:pPr>
            <a:endParaRPr lang="ru-RU" sz="1500" kern="0" dirty="0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4431" y="1098550"/>
            <a:ext cx="7842738" cy="71438"/>
          </a:xfrm>
          <a:prstGeom prst="rect">
            <a:avLst/>
          </a:prstGeom>
          <a:solidFill>
            <a:srgbClr val="238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3468DF-4701-442A-B079-497B08563E5B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74431" y="1098550"/>
            <a:ext cx="7842738" cy="71438"/>
          </a:xfrm>
          <a:prstGeom prst="rect">
            <a:avLst/>
          </a:prstGeom>
          <a:solidFill>
            <a:srgbClr val="238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431" y="1557338"/>
            <a:ext cx="7444154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Прямоугольник 8"/>
          <p:cNvSpPr>
            <a:spLocks noChangeArrowheads="1"/>
          </p:cNvSpPr>
          <p:nvPr/>
        </p:nvSpPr>
        <p:spPr bwMode="auto">
          <a:xfrm>
            <a:off x="118697" y="1217614"/>
            <a:ext cx="709832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8050" lvl="1" indent="-436563" algn="just"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Деловая миссия в Малайзию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контракты и медали 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51520" y="188640"/>
            <a:ext cx="8001000" cy="1169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МЕЖДУНАРОДНЫЙ ЦЕНТР МАЛОГО И СРЕДНЕГО ПРЕДПРИНИМАТЕЛЬСТВА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26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BEB2C86-A368-46EE-B923-4E14B8DE284C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574431" y="-387350"/>
            <a:ext cx="8001000" cy="1169988"/>
          </a:xfrm>
        </p:spPr>
        <p:txBody>
          <a:bodyPr/>
          <a:lstStyle/>
          <a:p>
            <a:pPr eaLnBrk="1" hangingPunct="1"/>
            <a:r>
              <a:rPr lang="ru-RU" sz="1800" b="1" smtClean="0"/>
              <a:t>Программы обучения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4431" y="1098550"/>
            <a:ext cx="7842738" cy="71438"/>
          </a:xfrm>
          <a:prstGeom prst="rect">
            <a:avLst/>
          </a:prstGeom>
          <a:solidFill>
            <a:srgbClr val="238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523143" y="3776663"/>
            <a:ext cx="7967296" cy="8763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eaLnBrk="0" hangingPunct="0">
              <a:defRPr/>
            </a:pPr>
            <a:r>
              <a:rPr lang="ru-RU" b="1" dirty="0">
                <a:latin typeface="+mn-lt"/>
                <a:cs typeface="Arial" pitchFamily="34" charset="0"/>
              </a:rPr>
              <a:t>Октябрь</a:t>
            </a:r>
          </a:p>
          <a:p>
            <a:pPr eaLnBrk="0" hangingPunct="0">
              <a:defRPr/>
            </a:pPr>
            <a:r>
              <a:rPr lang="ru-RU" dirty="0">
                <a:latin typeface="+mn-lt"/>
                <a:cs typeface="Arial" pitchFamily="34" charset="0"/>
              </a:rPr>
              <a:t>Тренинг «Как покупать заводы за границей?» </a:t>
            </a:r>
            <a:endParaRPr lang="ru-RU" dirty="0">
              <a:solidFill>
                <a:srgbClr val="8E1833"/>
              </a:solidFill>
              <a:latin typeface="+mn-lt"/>
            </a:endParaRPr>
          </a:p>
          <a:p>
            <a:pPr eaLnBrk="0" hangingPunct="0">
              <a:defRPr/>
            </a:pPr>
            <a:endParaRPr lang="ru-RU" dirty="0">
              <a:latin typeface="+mn-lt"/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567105" y="4653296"/>
            <a:ext cx="5949193" cy="12772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bIns="0" anchor="ctr">
            <a:spAutoFit/>
          </a:bodyPr>
          <a:lstStyle/>
          <a:p>
            <a:pPr eaLnBrk="0" hangingPunct="0">
              <a:defRPr/>
            </a:pPr>
            <a:r>
              <a:rPr lang="ru-RU" sz="1600" b="1" dirty="0">
                <a:latin typeface="+mn-lt"/>
                <a:cs typeface="Arial" pitchFamily="34" charset="0"/>
              </a:rPr>
              <a:t>Ноябрь </a:t>
            </a:r>
          </a:p>
          <a:p>
            <a:pPr eaLnBrk="0" hangingPunct="0">
              <a:defRPr/>
            </a:pPr>
            <a:r>
              <a:rPr lang="en-US" sz="1600" b="1" dirty="0">
                <a:latin typeface="+mn-lt"/>
                <a:cs typeface="Arial" pitchFamily="34" charset="0"/>
              </a:rPr>
              <a:t>II </a:t>
            </a:r>
            <a:r>
              <a:rPr lang="ru-RU" sz="1600" b="1" dirty="0">
                <a:latin typeface="+mn-lt"/>
                <a:cs typeface="Arial" pitchFamily="34" charset="0"/>
              </a:rPr>
              <a:t>Международный Форум «День экспортера».</a:t>
            </a:r>
            <a:endParaRPr lang="ru-RU" sz="1600" dirty="0">
              <a:solidFill>
                <a:srgbClr val="8E1833"/>
              </a:solidFill>
              <a:latin typeface="+mn-lt"/>
            </a:endParaRPr>
          </a:p>
          <a:p>
            <a:pPr eaLnBrk="0" hangingPunct="0">
              <a:defRPr/>
            </a:pPr>
            <a:r>
              <a:rPr lang="ru-RU" sz="1600" dirty="0">
                <a:latin typeface="+mn-lt"/>
                <a:cs typeface="Arial" pitchFamily="34" charset="0"/>
              </a:rPr>
              <a:t>Мероприятие направлено на  развитие экспортной деятельности </a:t>
            </a:r>
          </a:p>
          <a:p>
            <a:pPr eaLnBrk="0" hangingPunct="0">
              <a:defRPr/>
            </a:pPr>
            <a:r>
              <a:rPr lang="ru-RU" sz="1600" dirty="0">
                <a:latin typeface="+mn-lt"/>
                <a:cs typeface="Arial" pitchFamily="34" charset="0"/>
              </a:rPr>
              <a:t>на территории Свердловской области.</a:t>
            </a:r>
            <a:endParaRPr lang="ru-RU" sz="1600" dirty="0">
              <a:solidFill>
                <a:srgbClr val="8E1833"/>
              </a:solidFill>
              <a:latin typeface="+mn-lt"/>
            </a:endParaRPr>
          </a:p>
          <a:p>
            <a:pPr eaLnBrk="0" hangingPunct="0">
              <a:defRPr/>
            </a:pPr>
            <a:r>
              <a:rPr lang="ru-RU" sz="1600" dirty="0">
                <a:latin typeface="+mn-lt"/>
                <a:cs typeface="Arial" pitchFamily="34" charset="0"/>
              </a:rPr>
              <a:t>За один день все о ведении экспортной деятельности. </a:t>
            </a:r>
            <a:endParaRPr lang="ru-RU" sz="1600" dirty="0">
              <a:latin typeface="+mn-lt"/>
            </a:endParaRPr>
          </a:p>
        </p:txBody>
      </p:sp>
      <p:sp>
        <p:nvSpPr>
          <p:cNvPr id="17416" name="Прямоугольник 9"/>
          <p:cNvSpPr>
            <a:spLocks noChangeArrowheads="1"/>
          </p:cNvSpPr>
          <p:nvPr/>
        </p:nvSpPr>
        <p:spPr bwMode="auto">
          <a:xfrm>
            <a:off x="574431" y="4437064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523143" y="697677"/>
            <a:ext cx="583364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defRPr/>
            </a:pPr>
            <a:endParaRPr lang="ru-RU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b="1" dirty="0">
                <a:latin typeface="+mn-lt"/>
                <a:ea typeface="Calibri" pitchFamily="34" charset="0"/>
                <a:cs typeface="Times New Roman" pitchFamily="18" charset="0"/>
              </a:rPr>
              <a:t>Постоянные программы</a:t>
            </a:r>
          </a:p>
          <a:p>
            <a:pPr algn="just" eaLnBrk="0" hangingPunct="0">
              <a:defRPr/>
            </a:pPr>
            <a:r>
              <a:rPr lang="ru-RU" dirty="0">
                <a:latin typeface="+mn-lt"/>
                <a:ea typeface="Calibri" pitchFamily="34" charset="0"/>
                <a:cs typeface="Times New Roman" pitchFamily="18" charset="0"/>
              </a:rPr>
              <a:t>Девять образовательных модулей разбиты на три блока: </a:t>
            </a:r>
          </a:p>
          <a:p>
            <a:pPr algn="just" eaLnBrk="0" hangingPunct="0">
              <a:defRPr/>
            </a:pPr>
            <a:r>
              <a:rPr lang="ru-RU" dirty="0">
                <a:latin typeface="+mn-lt"/>
                <a:ea typeface="Calibri" pitchFamily="34" charset="0"/>
                <a:cs typeface="Times New Roman" pitchFamily="18" charset="0"/>
              </a:rPr>
              <a:t>Подготовка проекта</a:t>
            </a:r>
          </a:p>
          <a:p>
            <a:pPr algn="just" eaLnBrk="0" hangingPunct="0">
              <a:defRPr/>
            </a:pPr>
            <a:r>
              <a:rPr lang="ru-RU" dirty="0">
                <a:latin typeface="+mn-lt"/>
                <a:ea typeface="Calibri" pitchFamily="34" charset="0"/>
                <a:cs typeface="Times New Roman" pitchFamily="18" charset="0"/>
              </a:rPr>
              <a:t>Процесс создания предприятия </a:t>
            </a:r>
          </a:p>
          <a:p>
            <a:pPr algn="just" eaLnBrk="0" hangingPunct="0">
              <a:defRPr/>
            </a:pPr>
            <a:r>
              <a:rPr lang="ru-RU" dirty="0">
                <a:solidFill>
                  <a:srgbClr val="FF0000"/>
                </a:solidFill>
                <a:latin typeface="+mn-lt"/>
                <a:ea typeface="Calibri" pitchFamily="34" charset="0"/>
                <a:cs typeface="Times New Roman" pitchFamily="18" charset="0"/>
              </a:rPr>
              <a:t>Развитие существующего бизнеса</a:t>
            </a:r>
          </a:p>
          <a:p>
            <a:pPr algn="just" eaLnBrk="0" hangingPunct="0">
              <a:defRPr/>
            </a:pPr>
            <a:endParaRPr lang="ru-RU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dirty="0">
                <a:latin typeface="+mn-lt"/>
                <a:ea typeface="Calibri" pitchFamily="34" charset="0"/>
                <a:cs typeface="Times New Roman" pitchFamily="18" charset="0"/>
              </a:rPr>
              <a:t>Специализированные программы</a:t>
            </a:r>
            <a:r>
              <a:rPr lang="en-US" dirty="0">
                <a:latin typeface="+mn-lt"/>
                <a:ea typeface="Calibri" pitchFamily="34" charset="0"/>
                <a:cs typeface="Times New Roman" pitchFamily="18" charset="0"/>
              </a:rPr>
              <a:t>: </a:t>
            </a:r>
            <a:endParaRPr lang="ru-RU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dirty="0" smtClean="0">
                <a:latin typeface="+mn-lt"/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>
                <a:latin typeface="+mn-lt"/>
                <a:ea typeface="Calibri" pitchFamily="34" charset="0"/>
                <a:cs typeface="Times New Roman" pitchFamily="18" charset="0"/>
              </a:rPr>
              <a:t>Школа управляющих инновационными проектами»</a:t>
            </a:r>
            <a:endParaRPr lang="en-US" dirty="0">
              <a:latin typeface="+mn-lt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1412776"/>
            <a:ext cx="838363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Основание</a:t>
            </a:r>
          </a:p>
          <a:p>
            <a:pPr algn="ctr">
              <a:buNone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областная целевая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программа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«Развитие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субъектов малого и среднего предпринимательства в Свердловской области» </a:t>
            </a:r>
          </a:p>
          <a:p>
            <a:pPr algn="ctr">
              <a:buNone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2011–2015 годы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21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293747"/>
            <a:ext cx="636741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ПОДРОБНАЯ ИНФОРМАЦИЯ</a:t>
            </a:r>
          </a:p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НА САЙТЕ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C:\Users\mk\Desktop\Фон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84785"/>
            <a:ext cx="4968552" cy="424120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484785"/>
            <a:ext cx="32403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4000" u="sng" spc="-150" dirty="0" smtClean="0">
                <a:latin typeface="Arial" pitchFamily="34" charset="0"/>
                <a:cs typeface="Arial" pitchFamily="34" charset="0"/>
                <a:hlinkClick r:id="rId4"/>
              </a:rPr>
              <a:t>www.sofp.ru</a:t>
            </a:r>
            <a:endParaRPr lang="ru-RU" sz="4000" u="sng" spc="-15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200" u="sng" spc="-15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200" spc="-150" dirty="0">
                <a:latin typeface="Arial" pitchFamily="34" charset="0"/>
                <a:cs typeface="Arial" pitchFamily="34" charset="0"/>
              </a:rPr>
              <a:t>Прием заявок:</a:t>
            </a:r>
          </a:p>
          <a:p>
            <a:pPr>
              <a:buNone/>
            </a:pPr>
            <a:r>
              <a:rPr lang="ru-RU" sz="3200" spc="-150" dirty="0">
                <a:latin typeface="Arial" pitchFamily="34" charset="0"/>
                <a:cs typeface="Arial" pitchFamily="34" charset="0"/>
              </a:rPr>
              <a:t>ул. 8 Марта, 13, </a:t>
            </a:r>
            <a:r>
              <a:rPr lang="ru-RU" sz="3200" spc="-150" dirty="0" err="1">
                <a:latin typeface="Arial" pitchFamily="34" charset="0"/>
                <a:cs typeface="Arial" pitchFamily="34" charset="0"/>
              </a:rPr>
              <a:t>каб</a:t>
            </a:r>
            <a:r>
              <a:rPr lang="ru-RU" sz="3200" spc="-150" dirty="0">
                <a:latin typeface="Arial" pitchFamily="34" charset="0"/>
                <a:cs typeface="Arial" pitchFamily="34" charset="0"/>
              </a:rPr>
              <a:t>. 426, </a:t>
            </a:r>
            <a:endParaRPr lang="ru-RU" sz="3200" spc="-15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200" spc="-150" dirty="0" smtClean="0">
                <a:latin typeface="Arial" pitchFamily="34" charset="0"/>
                <a:cs typeface="Arial" pitchFamily="34" charset="0"/>
              </a:rPr>
              <a:t>тел</a:t>
            </a:r>
            <a:r>
              <a:rPr lang="ru-RU" sz="3200" spc="-15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3200" spc="-150" dirty="0" smtClean="0">
                <a:latin typeface="Arial" pitchFamily="34" charset="0"/>
                <a:cs typeface="Arial" pitchFamily="34" charset="0"/>
              </a:rPr>
              <a:t>377-67-78</a:t>
            </a:r>
            <a:endParaRPr lang="ru-RU" sz="3200" spc="-1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8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708920"/>
            <a:ext cx="877917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РАЗВИВАЙТЕ СВОЙ БИЗНЕС В СВЕРДЛОВСКОЙ ОБЛАСТИ!</a:t>
            </a:r>
            <a:endParaRPr lang="ru-RU" sz="3000" b="1" spc="-15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484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404664"/>
            <a:ext cx="838363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600" b="1" spc="-150" dirty="0" smtClean="0">
                <a:latin typeface="Arial" pitchFamily="34" charset="0"/>
                <a:cs typeface="Arial" pitchFamily="34" charset="0"/>
              </a:rPr>
              <a:t>СРЕДНИЙ БИЗНЕС </a:t>
            </a:r>
            <a:endParaRPr lang="ru-RU" sz="32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575182724"/>
              </p:ext>
            </p:extLst>
          </p:nvPr>
        </p:nvGraphicFramePr>
        <p:xfrm>
          <a:off x="457200" y="1484785"/>
          <a:ext cx="8363272" cy="497497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{F5AB1C69-6EDB-4FF4-983F-18BD219EF322}</a:tableStyleId>
              </a:tblPr>
              <a:tblGrid>
                <a:gridCol w="4906888"/>
                <a:gridCol w="3456384"/>
              </a:tblGrid>
              <a:tr h="486256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КРИТЕРИИ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62BA4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ЗНАЧЕНИЯ КРИТЕРИЕВ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62BA4A"/>
                    </a:solidFill>
                  </a:tcPr>
                </a:tc>
              </a:tr>
              <a:tr h="89418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Выручка за предшествующий год (без НДС)</a:t>
                      </a:r>
                      <a:endParaRPr lang="ru-RU" sz="2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kern="1200" dirty="0" smtClean="0">
                          <a:latin typeface="Arial" pitchFamily="34" charset="0"/>
                          <a:cs typeface="Arial" pitchFamily="34" charset="0"/>
                        </a:rPr>
                        <a:t>до 1000 млн. рублей </a:t>
                      </a:r>
                      <a:endParaRPr lang="ru-RU" sz="2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CFEAC8"/>
                    </a:solidFill>
                  </a:tcPr>
                </a:tc>
              </a:tr>
              <a:tr h="852263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Средняя численность работников за предшествующий год</a:t>
                      </a:r>
                      <a:endParaRPr lang="ru-RU" sz="2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kern="1200" dirty="0" smtClean="0">
                          <a:latin typeface="Arial" pitchFamily="34" charset="0"/>
                          <a:cs typeface="Arial" pitchFamily="34" charset="0"/>
                        </a:rPr>
                        <a:t>до 250 человек</a:t>
                      </a:r>
                      <a:endParaRPr lang="ru-RU" sz="2200" kern="1200" dirty="0" smtClean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solidFill>
                      <a:srgbClr val="ECF7E9"/>
                    </a:solidFill>
                  </a:tcPr>
                </a:tc>
              </a:tr>
              <a:tr h="2466527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Доля</a:t>
                      </a:r>
                      <a:r>
                        <a:rPr lang="ru-RU" sz="2200" baseline="0" dirty="0" smtClean="0">
                          <a:latin typeface="Arial" pitchFamily="34" charset="0"/>
                          <a:cs typeface="Arial" pitchFamily="34" charset="0"/>
                        </a:rPr>
                        <a:t> у</a:t>
                      </a:r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частия </a:t>
                      </a:r>
                      <a:r>
                        <a:rPr lang="ru-RU" sz="2200" kern="1200" dirty="0" smtClean="0">
                          <a:latin typeface="Arial" pitchFamily="34" charset="0"/>
                          <a:cs typeface="Arial" pitchFamily="34" charset="0"/>
                        </a:rPr>
                        <a:t>РФ, субъектов РФ, МО, иностранных ЮЛ, </a:t>
                      </a:r>
                    </a:p>
                    <a:p>
                      <a:r>
                        <a:rPr lang="ru-RU" sz="2200" kern="1200" dirty="0" smtClean="0">
                          <a:latin typeface="Arial" pitchFamily="34" charset="0"/>
                          <a:cs typeface="Arial" pitchFamily="34" charset="0"/>
                        </a:rPr>
                        <a:t>иностранных граждан, доля участия, принадлежащая </a:t>
                      </a:r>
                    </a:p>
                    <a:p>
                      <a:r>
                        <a:rPr lang="ru-RU" sz="2200" kern="1200" dirty="0" smtClean="0">
                          <a:latin typeface="Arial" pitchFamily="34" charset="0"/>
                          <a:cs typeface="Arial" pitchFamily="34" charset="0"/>
                        </a:rPr>
                        <a:t>одному или нескольким ЮЛ, </a:t>
                      </a:r>
                    </a:p>
                    <a:p>
                      <a:r>
                        <a:rPr lang="ru-RU" sz="2200" kern="1200" dirty="0" smtClean="0">
                          <a:latin typeface="Arial" pitchFamily="34" charset="0"/>
                          <a:cs typeface="Arial" pitchFamily="34" charset="0"/>
                        </a:rPr>
                        <a:t>не являющимся СМСП </a:t>
                      </a:r>
                      <a:endParaRPr lang="ru-RU" sz="2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B9E0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latin typeface="Arial" pitchFamily="34" charset="0"/>
                          <a:cs typeface="Arial" pitchFamily="34" charset="0"/>
                        </a:rPr>
                        <a:t>не более 25 процентов</a:t>
                      </a:r>
                    </a:p>
                  </a:txBody>
                  <a:tcPr>
                    <a:solidFill>
                      <a:srgbClr val="B9E0A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1401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293747"/>
            <a:ext cx="636741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СУБСИДИРОВАНИЕ</a:t>
            </a:r>
            <a:br>
              <a:rPr lang="ru-RU" sz="3200" b="1" spc="-150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ЗАТРАТ НА ЛИЗИНГ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://ttk.625-net.ru/files/596/518/h_7371d49e69474abb670d137a84df76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131604" cy="355921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wholesaleec.com/upload/upimg359%5CThermal-printer-mechanism-100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312368" cy="331236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3dnews.ru/_imgdata/img/2008/07/18/889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140968"/>
            <a:ext cx="4480029" cy="325820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ouno.ru/file/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81128"/>
            <a:ext cx="2356513" cy="17673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084168" y="4653136"/>
            <a:ext cx="2345852" cy="1728192"/>
          </a:xfrm>
          <a:prstGeom prst="line">
            <a:avLst/>
          </a:prstGeom>
          <a:ln w="57150">
            <a:solidFill>
              <a:srgbClr val="C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145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404664"/>
            <a:ext cx="6367412" cy="49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УСЛОВИЯ:</a:t>
            </a:r>
            <a:endParaRPr lang="ru-RU" sz="3000" b="1" spc="-15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828" y="1262365"/>
            <a:ext cx="8455644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были в эксплуатации либо были в эксплуатации не более 1 года;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Срок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финансирования от 12 до 60 месяцев;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Срок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поставки не более 365 дней;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Поставщик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является производителем либо официальным дистрибьютором, дилером, партнёром, представителем;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сведений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по показателям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эффективности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Clr>
                <a:srgbClr val="62BA4A"/>
              </a:buClr>
            </a:pPr>
            <a:endParaRPr lang="ru-RU" sz="2800" spc="-120" dirty="0">
              <a:latin typeface="Arial" pitchFamily="34" charset="0"/>
              <a:cs typeface="Arial" pitchFamily="34" charset="0"/>
            </a:endParaRPr>
          </a:p>
          <a:p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Субсидируется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только первый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взнос</a:t>
            </a:r>
            <a:r>
              <a:rPr lang="en-US" sz="2800" spc="-12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(авансовый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платеж)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1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4828" y="404664"/>
            <a:ext cx="6367412" cy="49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>
                <a:latin typeface="Arial" pitchFamily="34" charset="0"/>
                <a:cs typeface="Arial" pitchFamily="34" charset="0"/>
              </a:rPr>
              <a:t>РАЗМЕР СУБСИДИИ: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828" y="1262365"/>
            <a:ext cx="8455644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более 80% первого взноса,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не более 30%  договора лизинга;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С 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численностью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работников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менее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50 человек – до </a:t>
            </a:r>
            <a:r>
              <a:rPr lang="ru-RU" sz="2800" spc="-12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3 000,0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тыс. рублей;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численностью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работников равной 50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более человек – до </a:t>
            </a:r>
            <a:r>
              <a:rPr lang="ru-RU" sz="2800" spc="-12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10 000,0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тыс. рублей.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51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293747"/>
            <a:ext cx="8527652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УСЛОВИЯ СУБСИДИРОВАНИЯ ЗАТРАТ НА ПРИОБРЕТЕНИЕ ОБОРУДОВАНИЯ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64828" y="1262365"/>
            <a:ext cx="8455644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ЮЛ (50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и более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работников);</a:t>
            </a:r>
            <a:endParaRPr lang="ru-RU" sz="2800" spc="-12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Регистрация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и осуществление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деятельности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территории Свердловской области;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Долевое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финансирование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бизнес-проекта</a:t>
            </a:r>
            <a:br>
              <a:rPr lang="ru-RU" sz="2800" spc="-120" dirty="0" smtClean="0">
                <a:latin typeface="Arial" pitchFamily="34" charset="0"/>
                <a:cs typeface="Arial" pitchFamily="34" charset="0"/>
              </a:rPr>
            </a:b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размере не менее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50%;</a:t>
            </a:r>
            <a:endParaRPr lang="ru-RU" sz="2800" spc="-12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Успешное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прохождение конкурса;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сведений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по показателям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эффективности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300684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4828" y="404664"/>
            <a:ext cx="6367412" cy="49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>
                <a:latin typeface="Arial" pitchFamily="34" charset="0"/>
                <a:cs typeface="Arial" pitchFamily="34" charset="0"/>
              </a:rPr>
              <a:t>РАЗМЕР СУБСИДИИ: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828" y="1262365"/>
            <a:ext cx="8455644" cy="13849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>
                <a:latin typeface="Arial" pitchFamily="34" charset="0"/>
                <a:cs typeface="Arial" pitchFamily="34" charset="0"/>
              </a:rPr>
              <a:t>не более </a:t>
            </a:r>
            <a:r>
              <a:rPr lang="ru-RU" sz="2800" spc="-12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10,0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 млн.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рублей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не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более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50%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произведенных затрат</a:t>
            </a:r>
          </a:p>
        </p:txBody>
      </p:sp>
    </p:spTree>
    <p:extLst>
      <p:ext uri="{BB962C8B-B14F-4D97-AF65-F5344CB8AC3E}">
        <p14:creationId xmlns:p14="http://schemas.microsoft.com/office/powerpoint/2010/main" xmlns="" val="272141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k\Desktop\Презентация — Поддержка экспорта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4828" y="293747"/>
            <a:ext cx="8455644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spc="-150" dirty="0" smtClean="0">
                <a:latin typeface="Arial" pitchFamily="34" charset="0"/>
                <a:cs typeface="Arial" pitchFamily="34" charset="0"/>
              </a:rPr>
              <a:t>УСЛОВИЯ СУБСИДИРОВАНИЯ ЗАТРАТ НА ПОВЫШЕНИЕ ЭНЕРГОЭФФЕКТИВНОСТИ</a:t>
            </a:r>
            <a:endParaRPr lang="ru-RU" sz="3000" b="1" spc="-15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60752"/>
            <a:ext cx="8352928" cy="36000"/>
          </a:xfrm>
          <a:prstGeom prst="rect">
            <a:avLst/>
          </a:prstGeom>
          <a:solidFill>
            <a:srgbClr val="62B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64828" y="1262365"/>
            <a:ext cx="8455644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Юридическое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лицо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;</a:t>
            </a:r>
            <a:endParaRPr lang="en-US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Регистрация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и осуществление деятельности на территории Свердловской области;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Завершение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повышения квалификации сотрудников по программам обучения специалистов по энергосбережению;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>
                <a:latin typeface="Arial" pitchFamily="34" charset="0"/>
                <a:cs typeface="Arial" pitchFamily="34" charset="0"/>
              </a:rPr>
              <a:t>З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авершение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энергетических обследований;</a:t>
            </a: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endParaRPr lang="ru-RU" sz="2800" spc="-12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Clr>
                <a:srgbClr val="62BA4A"/>
              </a:buClr>
              <a:buFont typeface="Arial" pitchFamily="34" charset="0"/>
              <a:buChar char="•"/>
            </a:pP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сведений </a:t>
            </a:r>
            <a:r>
              <a:rPr lang="ru-RU" sz="2800" spc="-120" dirty="0" smtClean="0">
                <a:latin typeface="Arial" pitchFamily="34" charset="0"/>
                <a:cs typeface="Arial" pitchFamily="34" charset="0"/>
              </a:rPr>
              <a:t>по показателям </a:t>
            </a:r>
            <a:r>
              <a:rPr lang="ru-RU" sz="2800" spc="-120" dirty="0">
                <a:latin typeface="Arial" pitchFamily="34" charset="0"/>
                <a:cs typeface="Arial" pitchFamily="34" charset="0"/>
              </a:rPr>
              <a:t>эффективности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3571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871</Words>
  <Application>Microsoft Office PowerPoint</Application>
  <PresentationFormat>Экран (4:3)</PresentationFormat>
  <Paragraphs>161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ПРЕДОСТАВЛЕНИЕ СУБСИДИЙ ЭКСПОРТЕРАМ</vt:lpstr>
      <vt:lpstr>МЕЖДУНАРОДНЫЙ ЦЕНТР МАЛОГО И СРЕДНЕГО ПРЕДПРИНИМАТЕЛЬСТВА </vt:lpstr>
      <vt:lpstr>Слайд 18</vt:lpstr>
      <vt:lpstr>Программы обучения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redkirill</dc:creator>
  <cp:lastModifiedBy>delya</cp:lastModifiedBy>
  <cp:revision>60</cp:revision>
  <dcterms:created xsi:type="dcterms:W3CDTF">2012-04-25T09:12:20Z</dcterms:created>
  <dcterms:modified xsi:type="dcterms:W3CDTF">2012-11-21T12:18:31Z</dcterms:modified>
</cp:coreProperties>
</file>