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6" r:id="rId2"/>
    <p:sldId id="258" r:id="rId3"/>
    <p:sldId id="363" r:id="rId4"/>
    <p:sldId id="384" r:id="rId5"/>
    <p:sldId id="371" r:id="rId6"/>
    <p:sldId id="397" r:id="rId7"/>
    <p:sldId id="398" r:id="rId8"/>
    <p:sldId id="399" r:id="rId9"/>
    <p:sldId id="400" r:id="rId10"/>
    <p:sldId id="401" r:id="rId11"/>
    <p:sldId id="376" r:id="rId12"/>
    <p:sldId id="402" r:id="rId13"/>
    <p:sldId id="404" r:id="rId14"/>
    <p:sldId id="405" r:id="rId15"/>
    <p:sldId id="406" r:id="rId16"/>
    <p:sldId id="407" r:id="rId17"/>
    <p:sldId id="408" r:id="rId18"/>
    <p:sldId id="409" r:id="rId19"/>
    <p:sldId id="291" r:id="rId20"/>
  </p:sldIdLst>
  <p:sldSz cx="9144000" cy="6858000" type="screen4x3"/>
  <p:notesSz cx="6731000" cy="98552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36B9F"/>
    <a:srgbClr val="028DAE"/>
    <a:srgbClr val="C83108"/>
    <a:srgbClr val="C54D0B"/>
    <a:srgbClr val="D05E1E"/>
    <a:srgbClr val="DF6725"/>
    <a:srgbClr val="DB7A29"/>
    <a:srgbClr val="A45A1C"/>
    <a:srgbClr val="A19B1F"/>
    <a:srgbClr val="CF71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15" autoAdjust="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2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767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2676" y="0"/>
            <a:ext cx="2916767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99D7EE6-5D68-4C93-A2A5-36608C04A01A}" type="datetimeFigureOut">
              <a:rPr lang="ru-RU"/>
              <a:pPr>
                <a:defRPr/>
              </a:pPr>
              <a:t>08.06.2012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1220"/>
            <a:ext cx="5384800" cy="4434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6767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2676" y="9360730"/>
            <a:ext cx="2916767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07A9A6E-5C48-443B-92EE-D94B3AE84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86A91C-9174-41F2-8968-00D0C0208E50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E3D9A0-03F8-4F25-A71D-FBF5E0BD96A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E3D9A0-03F8-4F25-A71D-FBF5E0BD96A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E3D9A0-03F8-4F25-A71D-FBF5E0BD96A9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E3D9A0-03F8-4F25-A71D-FBF5E0BD96A9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E3D9A0-03F8-4F25-A71D-FBF5E0BD96A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E3D9A0-03F8-4F25-A71D-FBF5E0BD96A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E3D9A0-03F8-4F25-A71D-FBF5E0BD96A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E3D9A0-03F8-4F25-A71D-FBF5E0BD96A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E3D9A0-03F8-4F25-A71D-FBF5E0BD96A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E3D9A0-03F8-4F25-A71D-FBF5E0BD96A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E3D9A0-03F8-4F25-A71D-FBF5E0BD96A9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E3D9A0-03F8-4F25-A71D-FBF5E0BD96A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05ADF-0A6A-42B1-AC2F-6EE1BB9D6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B90A5-B71F-451F-86F8-4AF9BB11F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8DE3A-7668-4B6A-AA64-F014DF6A8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03430-5E1D-4196-90FE-C990A6B70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C92D7-0915-4729-94D3-126EE9439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FBC4F-4AB4-4118-B4AF-DCEBD1B53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4B1FB-2ADC-4F6F-9583-1EAD21CF3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03E7-CBDE-4D41-8486-6283FFE1A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69E7A-C718-49ED-ACB0-AF38D9C01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8CF9F-CD66-49BB-AA1A-D3F2E023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069E9-0310-4BE9-BD2C-F283BE42B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6F3F9A8-2525-4F01-9002-F5DEB6B73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lines.pn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2357430"/>
            <a:ext cx="91440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2506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rgbClr val="99CCFF"/>
                    </a:gs>
                    <a:gs pos="75000">
                      <a:srgbClr val="036B9F">
                        <a:alpha val="92000"/>
                      </a:srgbClr>
                    </a:gs>
                    <a:gs pos="100000">
                      <a:srgbClr val="036B9F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uhausCTT Heavy" pitchFamily="34" charset="0"/>
              </a:rPr>
              <a:t>Сонда </a:t>
            </a:r>
            <a:r>
              <a:rPr lang="ru-RU" sz="4000" b="1" dirty="0" err="1" smtClean="0">
                <a:ln w="11430"/>
                <a:gradFill>
                  <a:gsLst>
                    <a:gs pos="0">
                      <a:srgbClr val="99CCFF"/>
                    </a:gs>
                    <a:gs pos="75000">
                      <a:srgbClr val="036B9F">
                        <a:alpha val="92000"/>
                      </a:srgbClr>
                    </a:gs>
                    <a:gs pos="100000">
                      <a:srgbClr val="036B9F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uhausCTT Heavy" pitchFamily="34" charset="0"/>
              </a:rPr>
              <a:t>Технолоджи</a:t>
            </a:r>
            <a:endParaRPr lang="ru-RU" sz="4000" b="1" dirty="0">
              <a:ln w="11430"/>
              <a:gradFill>
                <a:gsLst>
                  <a:gs pos="0">
                    <a:srgbClr val="99CCFF"/>
                  </a:gs>
                  <a:gs pos="75000">
                    <a:srgbClr val="036B9F">
                      <a:alpha val="92000"/>
                    </a:srgbClr>
                  </a:gs>
                  <a:gs pos="100000">
                    <a:srgbClr val="036B9F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uhausCTT Heavy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429000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C831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Биометрические </a:t>
            </a:r>
            <a:r>
              <a:rPr lang="ru-RU" sz="2400" b="1" dirty="0" smtClean="0">
                <a:ln w="1905"/>
                <a:solidFill>
                  <a:srgbClr val="C831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решения</a:t>
            </a:r>
          </a:p>
          <a:p>
            <a:pPr algn="ctr">
              <a:defRPr/>
            </a:pPr>
            <a:r>
              <a:rPr lang="ru-RU" sz="2400" b="1" dirty="0" smtClean="0">
                <a:ln w="1905"/>
                <a:solidFill>
                  <a:srgbClr val="C831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защиты и комфорта граждан</a:t>
            </a:r>
            <a:endParaRPr lang="ru-RU" sz="2400" b="1" dirty="0">
              <a:ln w="1905"/>
              <a:solidFill>
                <a:srgbClr val="C8310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475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1000108"/>
            <a:ext cx="471206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/>
              <a:t>	</a:t>
            </a:r>
          </a:p>
          <a:p>
            <a:pPr marL="358775" indent="-358775"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/>
              <a:t> 	</a:t>
            </a:r>
            <a:r>
              <a:rPr lang="ru-RU" sz="2400" dirty="0" smtClean="0"/>
              <a:t> Наша ниша – только два типа сканеров, не выпускаемые с такими характеристиками другими фирмами. Все остальное проще покупать в Китае.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5214942" y="214290"/>
            <a:ext cx="3641058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Особенности продуктов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360001" y="792000"/>
            <a:ext cx="6355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ln w="1905"/>
                <a:solidFill>
                  <a:srgbClr val="C831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Сканеры отпечатков пальцев</a:t>
            </a:r>
            <a:endParaRPr lang="ru-RU" sz="2400" b="1" dirty="0">
              <a:ln w="1905"/>
              <a:solidFill>
                <a:srgbClr val="C8310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7" descr="D:\WWW\Stock\Sonda\Scanner\S_2fp_blac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3143250"/>
            <a:ext cx="37147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D:\WWW\Stock\Sonda\Scanner\S_1fp_blac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928670"/>
            <a:ext cx="3071836" cy="307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D:\WWW\Stock\Sonda\Scanner\Scanner_AC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786198"/>
            <a:ext cx="3071802" cy="307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39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ines.png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2214554"/>
            <a:ext cx="91440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60000" y="1357298"/>
            <a:ext cx="821537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Bef>
                <a:spcPts val="600"/>
              </a:spcBef>
              <a:buAutoNum type="arabicPeriod"/>
            </a:pPr>
            <a:r>
              <a:rPr lang="ru-RU" sz="2400" b="1" dirty="0" smtClean="0"/>
              <a:t>Требуются </a:t>
            </a:r>
            <a:r>
              <a:rPr lang="ru-RU" sz="2400" b="1" dirty="0" smtClean="0"/>
              <a:t>инвестиции </a:t>
            </a:r>
            <a:r>
              <a:rPr lang="ru-RU" sz="2400" dirty="0" smtClean="0"/>
              <a:t>для развития каждого продукта и четкого проявления его уникальных особенностей, а также для </a:t>
            </a:r>
            <a:r>
              <a:rPr lang="ru-RU" sz="2400" dirty="0" smtClean="0"/>
              <a:t>быстрого продвижения </a:t>
            </a:r>
            <a:r>
              <a:rPr lang="ru-RU" sz="2400" dirty="0" smtClean="0"/>
              <a:t>продуктов на начальном </a:t>
            </a:r>
            <a:r>
              <a:rPr lang="ru-RU" sz="2400" dirty="0" smtClean="0"/>
              <a:t>этапе.</a:t>
            </a:r>
          </a:p>
          <a:p>
            <a:pPr marL="457200" lvl="0" indent="-457200" algn="just">
              <a:spcBef>
                <a:spcPts val="600"/>
              </a:spcBef>
            </a:pPr>
            <a:r>
              <a:rPr lang="ru-RU" sz="2400" dirty="0" smtClean="0"/>
              <a:t>	</a:t>
            </a:r>
            <a:endParaRPr lang="ru-RU" sz="2400" dirty="0" smtClean="0"/>
          </a:p>
          <a:p>
            <a:pPr marL="457200" lvl="0" indent="-457200" algn="just">
              <a:spcBef>
                <a:spcPts val="600"/>
              </a:spcBef>
            </a:pPr>
            <a:r>
              <a:rPr lang="ru-RU" sz="2400" dirty="0" smtClean="0"/>
              <a:t>	</a:t>
            </a:r>
            <a:r>
              <a:rPr lang="ru-RU" sz="2400" dirty="0" smtClean="0"/>
              <a:t>Проблема получения инвестиций для новых продуктов – невозможность представления классических бизнес планов. Все оценки очень приблизительные и по мере реализации проектов быстро меняются.</a:t>
            </a:r>
            <a:endParaRPr lang="ru-RU" sz="2400" dirty="0" smtClean="0"/>
          </a:p>
          <a:p>
            <a:pPr marL="0" indent="0" algn="just">
              <a:spcBef>
                <a:spcPts val="600"/>
              </a:spcBef>
              <a:buNone/>
            </a:pP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5072066" y="214290"/>
            <a:ext cx="3783934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Проблемы продвижения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ines.png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2214554"/>
            <a:ext cx="91440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60000" y="1357298"/>
            <a:ext cx="821537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Bef>
                <a:spcPts val="600"/>
              </a:spcBef>
            </a:pPr>
            <a:r>
              <a:rPr lang="ru-RU" sz="2400" dirty="0" smtClean="0"/>
              <a:t>	</a:t>
            </a:r>
            <a:endParaRPr lang="ru-RU" sz="2400" dirty="0" smtClean="0"/>
          </a:p>
          <a:p>
            <a:pPr lvl="0" algn="just">
              <a:spcBef>
                <a:spcPts val="600"/>
              </a:spcBef>
            </a:pPr>
            <a:r>
              <a:rPr lang="ru-RU" sz="2400" dirty="0" smtClean="0"/>
              <a:t>2. Ввиду </a:t>
            </a:r>
            <a:r>
              <a:rPr lang="ru-RU" sz="2400" dirty="0" smtClean="0"/>
              <a:t>новизны продуктов и неоднозначного отношения населения к использованию отпечатков пальцев необходима реализация </a:t>
            </a:r>
            <a:r>
              <a:rPr lang="ru-RU" sz="2400" dirty="0" err="1" smtClean="0"/>
              <a:t>пилотных</a:t>
            </a:r>
            <a:r>
              <a:rPr lang="ru-RU" sz="2400" dirty="0" smtClean="0"/>
              <a:t> проектов зачастую за свой счет и работа с населением, а также четкое выполнение требований закона о персональных данных</a:t>
            </a:r>
            <a:r>
              <a:rPr lang="ru-RU" sz="2400" dirty="0" smtClean="0"/>
              <a:t>.  </a:t>
            </a:r>
          </a:p>
          <a:p>
            <a:pPr lvl="0" algn="just">
              <a:spcBef>
                <a:spcPts val="600"/>
              </a:spcBef>
            </a:pPr>
            <a:r>
              <a:rPr lang="ru-RU" sz="2400" dirty="0" smtClean="0"/>
              <a:t>Также сложно доказывать службам безопасности и руководству предприятий (например, в банках) высокую надежность идентификации.</a:t>
            </a:r>
            <a:endParaRPr lang="ru-RU" sz="2400" dirty="0" smtClean="0"/>
          </a:p>
          <a:p>
            <a:pPr marL="0" indent="0" algn="just">
              <a:spcBef>
                <a:spcPts val="600"/>
              </a:spcBef>
              <a:buNone/>
            </a:pP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5072066" y="214290"/>
            <a:ext cx="3783934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Проблемы продвижения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000" y="1620000"/>
            <a:ext cx="828396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/>
              <a:t>	</a:t>
            </a:r>
            <a:r>
              <a:rPr lang="ru-RU" sz="2400" dirty="0" smtClean="0"/>
              <a:t> </a:t>
            </a:r>
            <a:r>
              <a:rPr lang="ru-RU" sz="2400" b="1" dirty="0" smtClean="0"/>
              <a:t>АДИС</a:t>
            </a:r>
            <a:r>
              <a:rPr lang="ru-RU" sz="2400" dirty="0" smtClean="0"/>
              <a:t> – необходимо наличие  крупных партнеров, способных выиграть тендер для проектов национального уровня. Это паспортные компании или крупные системные интеграторы</a:t>
            </a:r>
            <a:r>
              <a:rPr lang="ru-RU" sz="2400" dirty="0" smtClean="0"/>
              <a:t>.</a:t>
            </a:r>
          </a:p>
          <a:p>
            <a:pPr marL="358775" indent="-358775">
              <a:spcBef>
                <a:spcPts val="0"/>
              </a:spcBef>
              <a:spcAft>
                <a:spcPts val="600"/>
              </a:spcAft>
            </a:pPr>
            <a:endParaRPr lang="ru-RU" sz="2400" dirty="0" smtClean="0"/>
          </a:p>
          <a:p>
            <a:pPr marL="358775" indent="-358775"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/>
              <a:t>	Вопрос </a:t>
            </a:r>
            <a:r>
              <a:rPr lang="ru-RU" sz="2400" dirty="0" smtClean="0"/>
              <a:t>расширения рынка – это прежде всего – расширение партнерской сети.</a:t>
            </a:r>
          </a:p>
          <a:p>
            <a:pPr marL="358775" indent="-358775">
              <a:spcBef>
                <a:spcPts val="0"/>
              </a:spcBef>
              <a:spcAft>
                <a:spcPts val="600"/>
              </a:spcAft>
            </a:pPr>
            <a:endParaRPr lang="ru-RU" sz="2400" dirty="0" smtClean="0"/>
          </a:p>
          <a:p>
            <a:pPr marL="358775" indent="-358775"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/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5214942" y="214290"/>
            <a:ext cx="3641058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Продвижение продуктов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360001" y="792000"/>
            <a:ext cx="6355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ln w="1905"/>
                <a:solidFill>
                  <a:srgbClr val="C831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Проблемы по отдельным продуктам</a:t>
            </a:r>
            <a:endParaRPr lang="ru-RU" sz="2400" b="1" dirty="0">
              <a:ln w="1905"/>
              <a:solidFill>
                <a:srgbClr val="C8310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16391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000" y="1620000"/>
            <a:ext cx="8283966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/>
              <a:t>	</a:t>
            </a:r>
            <a:r>
              <a:rPr lang="ru-RU" sz="2400" b="1" dirty="0" smtClean="0"/>
              <a:t> Школьный проект </a:t>
            </a:r>
            <a:r>
              <a:rPr lang="ru-RU" sz="2400" dirty="0" smtClean="0"/>
              <a:t>– на первом этапе продвижение шло через поиск </a:t>
            </a:r>
            <a:r>
              <a:rPr lang="ru-RU" sz="2400" dirty="0" smtClean="0"/>
              <a:t>активных </a:t>
            </a:r>
            <a:r>
              <a:rPr lang="ru-RU" sz="2400" dirty="0" smtClean="0"/>
              <a:t>директоров школ, которые сами находят финансирование: или через бюджет, или через спонсоров. Но это медленное продвижение, которое не обеспечивает прибыльность проекта. </a:t>
            </a:r>
            <a:endParaRPr lang="ru-RU" sz="2400" dirty="0" smtClean="0"/>
          </a:p>
          <a:p>
            <a:pPr marL="358775" indent="-358775"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/>
              <a:t>	</a:t>
            </a:r>
            <a:endParaRPr lang="ru-RU" sz="2400" dirty="0" smtClean="0"/>
          </a:p>
          <a:p>
            <a:pPr marL="358775" indent="-358775"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/>
              <a:t>	</a:t>
            </a:r>
            <a:r>
              <a:rPr lang="ru-RU" sz="2400" dirty="0" smtClean="0"/>
              <a:t>Для </a:t>
            </a:r>
            <a:r>
              <a:rPr lang="ru-RU" sz="2400" dirty="0" smtClean="0"/>
              <a:t>массового продвижения необходимо попадать в региональные программы повышения безопасности школ. Для этого нужны влиятельные местные партнеры. </a:t>
            </a:r>
            <a:r>
              <a:rPr lang="ru-RU" sz="2400" dirty="0" smtClean="0"/>
              <a:t> Включились в такую программу в Москве – 200 школ до конца 2013 года.</a:t>
            </a:r>
          </a:p>
          <a:p>
            <a:pPr marL="358775" indent="-358775"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/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5214942" y="214290"/>
            <a:ext cx="3641058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Продвижение продуктов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360001" y="792000"/>
            <a:ext cx="6355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ln w="1905"/>
                <a:solidFill>
                  <a:srgbClr val="C831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Проблемы по отдельным продуктам</a:t>
            </a:r>
            <a:endParaRPr lang="ru-RU" sz="2400" b="1" dirty="0">
              <a:ln w="1905"/>
              <a:solidFill>
                <a:srgbClr val="C8310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16391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000" y="1620000"/>
            <a:ext cx="828396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/>
              <a:t>	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БиоСкуд</a:t>
            </a:r>
            <a:r>
              <a:rPr lang="ru-RU" sz="2400" b="1" dirty="0" smtClean="0"/>
              <a:t> </a:t>
            </a:r>
            <a:r>
              <a:rPr lang="ru-RU" sz="2400" dirty="0" smtClean="0"/>
              <a:t>– главная проблема – согласование </a:t>
            </a:r>
            <a:r>
              <a:rPr lang="ru-RU" sz="2400" dirty="0" smtClean="0"/>
              <a:t>проектов и подготовка методических материалов, сертификация продуктов в </a:t>
            </a:r>
            <a:r>
              <a:rPr lang="ru-RU" sz="2400" dirty="0" smtClean="0"/>
              <a:t>таких крупных структурах как Авиация, РЖД, Сбербанк, Газпром. </a:t>
            </a:r>
            <a:endParaRPr lang="ru-RU" sz="2400" dirty="0" smtClean="0"/>
          </a:p>
          <a:p>
            <a:pPr marL="358775" indent="-358775">
              <a:spcBef>
                <a:spcPts val="0"/>
              </a:spcBef>
              <a:spcAft>
                <a:spcPts val="600"/>
              </a:spcAft>
            </a:pPr>
            <a:endParaRPr lang="ru-RU" sz="2400" dirty="0" smtClean="0"/>
          </a:p>
          <a:p>
            <a:pPr marL="358775" indent="-358775"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/>
              <a:t>	Требуется </a:t>
            </a:r>
            <a:r>
              <a:rPr lang="ru-RU" sz="2400" dirty="0" smtClean="0"/>
              <a:t>время, </a:t>
            </a:r>
            <a:r>
              <a:rPr lang="ru-RU" sz="2400" dirty="0" err="1" smtClean="0"/>
              <a:t>пилотные</a:t>
            </a:r>
            <a:r>
              <a:rPr lang="ru-RU" sz="2400" dirty="0" smtClean="0"/>
              <a:t> проекты и лоббирование интересов. Пока массового внедрения нет.</a:t>
            </a:r>
          </a:p>
          <a:p>
            <a:pPr marL="358775" indent="-358775">
              <a:spcBef>
                <a:spcPts val="0"/>
              </a:spcBef>
              <a:spcAft>
                <a:spcPts val="600"/>
              </a:spcAft>
            </a:pP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5214942" y="214290"/>
            <a:ext cx="3641058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Продвижение продуктов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360001" y="792000"/>
            <a:ext cx="6355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ln w="1905"/>
                <a:solidFill>
                  <a:srgbClr val="C831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Проблемы по отдельным продуктам</a:t>
            </a:r>
            <a:endParaRPr lang="ru-RU" sz="2400" b="1" dirty="0">
              <a:ln w="1905"/>
              <a:solidFill>
                <a:srgbClr val="C8310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16391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000" y="1620000"/>
            <a:ext cx="828396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/>
              <a:t>	</a:t>
            </a:r>
            <a:r>
              <a:rPr lang="ru-RU" sz="2400" b="1" dirty="0" smtClean="0"/>
              <a:t> </a:t>
            </a:r>
            <a:r>
              <a:rPr lang="ru-RU" sz="2400" b="1" dirty="0" smtClean="0"/>
              <a:t>Поиск новых рынков, </a:t>
            </a:r>
            <a:r>
              <a:rPr lang="ru-RU" sz="2400" b="1" dirty="0" smtClean="0"/>
              <a:t>не </a:t>
            </a:r>
            <a:r>
              <a:rPr lang="ru-RU" sz="2400" b="1" dirty="0" smtClean="0"/>
              <a:t>требующих </a:t>
            </a:r>
            <a:r>
              <a:rPr lang="ru-RU" sz="2400" b="1" dirty="0" smtClean="0"/>
              <a:t>финансирования из бюджета и проведения </a:t>
            </a:r>
            <a:r>
              <a:rPr lang="ru-RU" sz="2400" b="1" dirty="0" smtClean="0"/>
              <a:t>тендеров: </a:t>
            </a:r>
          </a:p>
          <a:p>
            <a:pPr marL="358775" indent="-358775"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/>
              <a:t>	</a:t>
            </a:r>
            <a:r>
              <a:rPr lang="ru-RU" sz="2400" dirty="0" smtClean="0"/>
              <a:t>Сейчас мы видим два направления - </a:t>
            </a:r>
            <a:r>
              <a:rPr lang="ru-RU" sz="2400" dirty="0" err="1" smtClean="0"/>
              <a:t>ритейлы</a:t>
            </a:r>
            <a:r>
              <a:rPr lang="ru-RU" sz="2400" dirty="0" smtClean="0"/>
              <a:t> </a:t>
            </a:r>
            <a:r>
              <a:rPr lang="ru-RU" sz="2400" dirty="0" smtClean="0"/>
              <a:t>и оплата </a:t>
            </a:r>
            <a:r>
              <a:rPr lang="ru-RU" sz="2400" dirty="0" smtClean="0"/>
              <a:t>покупок. Здесь потребителем услуг является либо коммерческая организация, либо непосредственно население. </a:t>
            </a:r>
          </a:p>
          <a:p>
            <a:pPr marL="358775" indent="-358775"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/>
              <a:t> </a:t>
            </a:r>
            <a:r>
              <a:rPr lang="ru-RU" sz="2400" dirty="0" smtClean="0"/>
              <a:t>    Очень </a:t>
            </a:r>
            <a:r>
              <a:rPr lang="ru-RU" sz="2400" dirty="0" smtClean="0"/>
              <a:t>перспективные, но мы только начинаем здесь работать. </a:t>
            </a:r>
            <a:r>
              <a:rPr lang="ru-RU" sz="2400" dirty="0" smtClean="0"/>
              <a:t>Наша цель - </a:t>
            </a:r>
            <a:r>
              <a:rPr lang="ru-RU" sz="2400" dirty="0" smtClean="0"/>
              <a:t>отход от модели продажи лицензий к модели продажи услуг.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5214942" y="214290"/>
            <a:ext cx="3641058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Продвижение продуктов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360001" y="792000"/>
            <a:ext cx="6355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ln w="1905"/>
                <a:solidFill>
                  <a:srgbClr val="C831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Проблемы по отдельным продуктам</a:t>
            </a:r>
            <a:endParaRPr lang="ru-RU" sz="2400" b="1" dirty="0">
              <a:ln w="1905"/>
              <a:solidFill>
                <a:srgbClr val="C8310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16391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000" y="1620000"/>
            <a:ext cx="828396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/>
              <a:t>	</a:t>
            </a:r>
            <a:r>
              <a:rPr lang="ru-RU" sz="2400" dirty="0" smtClean="0"/>
              <a:t> На первом этапе – </a:t>
            </a:r>
            <a:r>
              <a:rPr lang="ru-RU" sz="2400" dirty="0" smtClean="0"/>
              <a:t>весь бизнес сосредоточен </a:t>
            </a:r>
            <a:r>
              <a:rPr lang="ru-RU" sz="2400" dirty="0" smtClean="0"/>
              <a:t>в одной компании и есть стратегический инвестор </a:t>
            </a:r>
            <a:r>
              <a:rPr lang="ru-RU" sz="2400" dirty="0" smtClean="0"/>
              <a:t>(</a:t>
            </a:r>
            <a:r>
              <a:rPr lang="ru-RU" sz="2400" dirty="0" err="1" smtClean="0"/>
              <a:t>инвест</a:t>
            </a:r>
            <a:r>
              <a:rPr lang="ru-RU" sz="2400" dirty="0" smtClean="0"/>
              <a:t> фонд С-групп, организованный Северсталью </a:t>
            </a:r>
            <a:r>
              <a:rPr lang="ru-RU" sz="2400" dirty="0" smtClean="0"/>
              <a:t>и РВК</a:t>
            </a:r>
            <a:r>
              <a:rPr lang="ru-RU" sz="2400" dirty="0" smtClean="0"/>
              <a:t>).</a:t>
            </a:r>
          </a:p>
          <a:p>
            <a:pPr marL="358775" indent="-358775">
              <a:spcBef>
                <a:spcPts val="0"/>
              </a:spcBef>
              <a:spcAft>
                <a:spcPts val="600"/>
              </a:spcAft>
            </a:pPr>
            <a:endParaRPr lang="ru-RU" sz="2400" dirty="0" smtClean="0"/>
          </a:p>
          <a:p>
            <a:pPr marL="358775" indent="-358775"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/>
              <a:t>	Инвестор помогает получать банковские кредиты под реализацию проектов в своем ведомственном </a:t>
            </a:r>
            <a:r>
              <a:rPr lang="ru-RU" sz="2400" dirty="0" err="1" smtClean="0"/>
              <a:t>Меткомбанке</a:t>
            </a:r>
            <a:r>
              <a:rPr lang="ru-RU" sz="2400" dirty="0" smtClean="0"/>
              <a:t>, предоставляя залоговые средства.</a:t>
            </a:r>
            <a:endParaRPr lang="ru-RU" sz="2400" dirty="0" smtClean="0"/>
          </a:p>
          <a:p>
            <a:pPr marL="358775" indent="-358775">
              <a:spcBef>
                <a:spcPts val="0"/>
              </a:spcBef>
              <a:spcAft>
                <a:spcPts val="600"/>
              </a:spcAft>
            </a:pP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5214942" y="214290"/>
            <a:ext cx="3641058" cy="70788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Стратегия привлечения инвестиций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360001" y="792000"/>
            <a:ext cx="6355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ln w="1905"/>
                <a:solidFill>
                  <a:srgbClr val="C831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Начальный этап</a:t>
            </a:r>
            <a:endParaRPr lang="ru-RU" sz="2400" b="1" dirty="0">
              <a:ln w="1905"/>
              <a:solidFill>
                <a:srgbClr val="C8310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16391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000" y="1620000"/>
            <a:ext cx="8283966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/>
              <a:t>	</a:t>
            </a:r>
            <a:r>
              <a:rPr lang="ru-RU" sz="2400" dirty="0" smtClean="0"/>
              <a:t> На следующих этапах – создание дочерних предприятий под отдельные продукты и привлечение дополнительных инвесторов под эти продукты.  </a:t>
            </a:r>
          </a:p>
          <a:p>
            <a:pPr marL="358775" indent="-358775">
              <a:spcBef>
                <a:spcPts val="0"/>
              </a:spcBef>
              <a:spcAft>
                <a:spcPts val="600"/>
              </a:spcAft>
            </a:pP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5214942" y="214290"/>
            <a:ext cx="3641058" cy="70788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Стратегия привлечения инвестиций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360001" y="792000"/>
            <a:ext cx="6355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ln w="1905"/>
                <a:solidFill>
                  <a:srgbClr val="C831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Следующие этапы</a:t>
            </a:r>
            <a:endParaRPr lang="ru-RU" sz="2400" b="1" dirty="0">
              <a:ln w="1905"/>
              <a:solidFill>
                <a:srgbClr val="C8310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3086424" y="3134639"/>
            <a:ext cx="278608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ООО </a:t>
            </a:r>
          </a:p>
          <a:p>
            <a:pPr algn="ctr"/>
            <a:r>
              <a:rPr lang="ru-RU" sz="2000" dirty="0" smtClean="0">
                <a:latin typeface="+mj-lt"/>
              </a:rPr>
              <a:t>«Сонда </a:t>
            </a:r>
            <a:r>
              <a:rPr lang="ru-RU" sz="2000" dirty="0" err="1" smtClean="0">
                <a:latin typeface="+mj-lt"/>
              </a:rPr>
              <a:t>Техноджи</a:t>
            </a:r>
            <a:r>
              <a:rPr lang="ru-RU" sz="2000" dirty="0" smtClean="0">
                <a:latin typeface="+mj-lt"/>
              </a:rPr>
              <a:t>»</a:t>
            </a:r>
            <a:endParaRPr lang="ru-RU" sz="20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928662" y="4994142"/>
            <a:ext cx="221457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Сонда </a:t>
            </a:r>
            <a:r>
              <a:rPr lang="ru-RU" sz="2000" dirty="0" err="1" smtClean="0">
                <a:latin typeface="+mj-lt"/>
              </a:rPr>
              <a:t>Лаб</a:t>
            </a:r>
            <a:endParaRPr lang="ru-RU" sz="2000" dirty="0" smtClean="0">
              <a:latin typeface="+mj-lt"/>
            </a:endParaRPr>
          </a:p>
          <a:p>
            <a:pPr algn="ctr"/>
            <a:r>
              <a:rPr lang="ru-RU" sz="2000" dirty="0" smtClean="0">
                <a:latin typeface="+mj-lt"/>
              </a:rPr>
              <a:t>(</a:t>
            </a:r>
            <a:r>
              <a:rPr lang="ru-RU" sz="2000" dirty="0" err="1" smtClean="0">
                <a:latin typeface="+mj-lt"/>
              </a:rPr>
              <a:t>Сколково</a:t>
            </a:r>
            <a:r>
              <a:rPr lang="ru-RU" sz="2000" dirty="0" smtClean="0">
                <a:latin typeface="+mj-lt"/>
              </a:rPr>
              <a:t>)</a:t>
            </a:r>
            <a:endParaRPr lang="ru-RU" sz="20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5857884" y="4994142"/>
            <a:ext cx="2214578" cy="7208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Сонда</a:t>
            </a:r>
          </a:p>
          <a:p>
            <a:pPr algn="ctr"/>
            <a:r>
              <a:rPr lang="ru-RU" sz="2000" dirty="0" smtClean="0">
                <a:latin typeface="+mj-lt"/>
              </a:rPr>
              <a:t>Скан</a:t>
            </a:r>
            <a:endParaRPr lang="ru-RU" sz="20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5929322" y="2971854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Головная</a:t>
            </a:r>
            <a:endParaRPr lang="ru-RU" sz="20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3428992" y="4829242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Дочерние</a:t>
            </a:r>
            <a:endParaRPr lang="ru-RU" sz="2000" dirty="0">
              <a:latin typeface="+mj-lt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2143108" y="3857628"/>
            <a:ext cx="928694" cy="928694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857884" y="3857628"/>
            <a:ext cx="1071570" cy="928694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6391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3419475"/>
            <a:ext cx="8929688" cy="1439863"/>
          </a:xfrm>
          <a:prstGeom prst="rect">
            <a:avLst/>
          </a:prstGeom>
          <a:gradFill>
            <a:gsLst>
              <a:gs pos="0">
                <a:srgbClr val="729DDC">
                  <a:alpha val="15000"/>
                </a:srgbClr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85750" y="1979613"/>
            <a:ext cx="8858250" cy="1439862"/>
          </a:xfrm>
          <a:prstGeom prst="rect">
            <a:avLst/>
          </a:prstGeom>
          <a:gradFill>
            <a:gsLst>
              <a:gs pos="0">
                <a:srgbClr val="729DDC">
                  <a:alpha val="15000"/>
                </a:srgbClr>
              </a:gs>
              <a:gs pos="100000">
                <a:srgbClr val="FFFFF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332" name="TextBox 22"/>
          <p:cNvSpPr txBox="1">
            <a:spLocks noChangeArrowheads="1"/>
          </p:cNvSpPr>
          <p:nvPr/>
        </p:nvSpPr>
        <p:spPr bwMode="auto">
          <a:xfrm>
            <a:off x="0" y="5000625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2060"/>
                </a:solidFill>
                <a:latin typeface="+mn-lt"/>
                <a:cs typeface="Arial" charset="0"/>
              </a:rPr>
              <a:t>456318, </a:t>
            </a:r>
            <a:r>
              <a:rPr lang="ru-RU" sz="2000" dirty="0" smtClean="0">
                <a:solidFill>
                  <a:srgbClr val="002060"/>
                </a:solidFill>
                <a:latin typeface="+mn-lt"/>
                <a:cs typeface="Arial" charset="0"/>
              </a:rPr>
              <a:t>г</a:t>
            </a:r>
            <a:r>
              <a:rPr lang="ru-RU" sz="2000" dirty="0">
                <a:solidFill>
                  <a:srgbClr val="002060"/>
                </a:solidFill>
                <a:latin typeface="+mn-lt"/>
                <a:cs typeface="Arial" charset="0"/>
              </a:rPr>
              <a:t>. Миасс, ул. Луначарского, 4 </a:t>
            </a:r>
            <a:endParaRPr lang="en-US" sz="2000" dirty="0">
              <a:solidFill>
                <a:srgbClr val="002060"/>
              </a:solidFill>
              <a:latin typeface="+mn-lt"/>
              <a:cs typeface="Arial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+mn-lt"/>
                <a:cs typeface="Arial" charset="0"/>
              </a:rPr>
              <a:t>тел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Arial" charset="0"/>
              </a:rPr>
              <a:t>./</a:t>
            </a:r>
            <a:r>
              <a:rPr lang="ru-RU" sz="2000" dirty="0">
                <a:solidFill>
                  <a:srgbClr val="002060"/>
                </a:solidFill>
                <a:latin typeface="+mn-lt"/>
                <a:cs typeface="Arial" charset="0"/>
              </a:rPr>
              <a:t>факс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Arial" charset="0"/>
              </a:rPr>
              <a:t>: +7 (3513) 530895, 546800</a:t>
            </a:r>
          </a:p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+mn-lt"/>
                <a:cs typeface="Arial" charset="0"/>
              </a:rPr>
              <a:t>Эл. почта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Arial" charset="0"/>
              </a:rPr>
              <a:t>: 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Arial" charset="0"/>
              </a:rPr>
              <a:t>sales@sonda-tech.com</a:t>
            </a:r>
          </a:p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+mn-lt"/>
                <a:cs typeface="Arial" charset="0"/>
              </a:rPr>
              <a:t>Сайт:</a:t>
            </a:r>
            <a:r>
              <a:rPr lang="ru-RU" sz="2000" dirty="0">
                <a:solidFill>
                  <a:srgbClr val="00B0F0"/>
                </a:solidFill>
                <a:latin typeface="+mn-lt"/>
                <a:cs typeface="Arial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Arial" charset="0"/>
              </a:rPr>
              <a:t>www.sonda-tech.com</a:t>
            </a:r>
            <a:endParaRPr lang="ru-RU" sz="2000" dirty="0">
              <a:solidFill>
                <a:srgbClr val="0070C0"/>
              </a:solidFill>
              <a:latin typeface="+mn-lt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69177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C831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Биометрические решения</a:t>
            </a:r>
          </a:p>
          <a:p>
            <a:pPr algn="ctr">
              <a:defRPr/>
            </a:pPr>
            <a:r>
              <a:rPr lang="ru-RU" sz="2400" b="1" dirty="0">
                <a:ln w="1905"/>
                <a:solidFill>
                  <a:srgbClr val="C831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защиты и </a:t>
            </a:r>
            <a:r>
              <a:rPr lang="ru-RU" sz="2400" b="1" dirty="0" smtClean="0">
                <a:ln w="1905"/>
                <a:solidFill>
                  <a:srgbClr val="C831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комфорта </a:t>
            </a:r>
            <a:r>
              <a:rPr lang="ru-RU" sz="2400" b="1" dirty="0">
                <a:ln w="1905"/>
                <a:solidFill>
                  <a:srgbClr val="C831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граждан</a:t>
            </a:r>
          </a:p>
        </p:txBody>
      </p:sp>
      <p:pic>
        <p:nvPicPr>
          <p:cNvPr id="45062" name="Picture 14" descr="D:\Sonda\!AI\book\2S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8650" y="1979613"/>
            <a:ext cx="14398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15" descr="D:\Sonda\!AI\book\1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8788" y="1979613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16" descr="D:\Sonda\!AI\book\3A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338" y="1979613"/>
            <a:ext cx="14414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17" descr="D:\Sonda\!AI\book\4A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68650" y="3419475"/>
            <a:ext cx="14398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18" descr="D:\Sonda\!AI\book\dia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8513" y="1979613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19" descr="D:\Sonda\!AI\book\5S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88238" y="3419475"/>
            <a:ext cx="14398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20" descr="D:\Sonda\!AI\book\scan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48375" y="3419475"/>
            <a:ext cx="14398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9" name="Picture 21" descr="D:\Sonda\!AI\book\devic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08513" y="3419475"/>
            <a:ext cx="14398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000" y="1571612"/>
            <a:ext cx="57476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58775" algn="just"/>
            <a:r>
              <a:rPr lang="ru-RU" sz="2000" dirty="0" smtClean="0">
                <a:solidFill>
                  <a:srgbClr val="002060"/>
                </a:solidFill>
              </a:rPr>
              <a:t>Компания «Сонда </a:t>
            </a:r>
            <a:r>
              <a:rPr lang="ru-RU" sz="2000" dirty="0" err="1" smtClean="0">
                <a:solidFill>
                  <a:srgbClr val="002060"/>
                </a:solidFill>
              </a:rPr>
              <a:t>Технолоджи</a:t>
            </a:r>
            <a:r>
              <a:rPr lang="ru-RU" sz="2000" dirty="0" smtClean="0">
                <a:solidFill>
                  <a:srgbClr val="002060"/>
                </a:solidFill>
              </a:rPr>
              <a:t>» с 1991 года занимается разработкой и внедрением биометрических решений, основанных на идентификации человека по отпечаткам пальцев и фотографии лица. </a:t>
            </a:r>
          </a:p>
        </p:txBody>
      </p:sp>
      <p:pic>
        <p:nvPicPr>
          <p:cNvPr id="8" name="Picture 8" descr="D:\obmen\BioScud\Pics\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7660"/>
            <a:ext cx="2500298" cy="250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праволпи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000108"/>
            <a:ext cx="239608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60000" y="792000"/>
            <a:ext cx="3996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ln w="1905"/>
                <a:solidFill>
                  <a:srgbClr val="C831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 лет</a:t>
            </a:r>
            <a:r>
              <a:rPr lang="en-US" sz="2400" b="1" dirty="0" smtClean="0">
                <a:ln w="1905"/>
                <a:solidFill>
                  <a:srgbClr val="C831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ln w="1905"/>
                <a:solidFill>
                  <a:srgbClr val="C831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биометрии</a:t>
            </a:r>
            <a:endParaRPr lang="ru-RU" sz="2400" b="1" dirty="0">
              <a:ln w="1905"/>
              <a:solidFill>
                <a:srgbClr val="C8310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5616000" y="214290"/>
            <a:ext cx="3240000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Технология Сонда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0298" y="3429000"/>
            <a:ext cx="62865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Алгоритмы идентификации и биометрические сканеры, разработанные нашей компанией, защищены </a:t>
            </a:r>
            <a:r>
              <a:rPr lang="en-US" sz="2000" dirty="0" smtClean="0">
                <a:solidFill>
                  <a:srgbClr val="002060"/>
                </a:solidFill>
              </a:rPr>
              <a:t>55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патентами, многократно проходили сертификационное тестирование в Национальном институте стандартов США и в Международной биометрической ассоциации и демонстрировали высокие показатели надежности идентификации на уровне лучших мировых систем, таких как </a:t>
            </a:r>
            <a:r>
              <a:rPr lang="en-US" sz="2000" dirty="0" smtClean="0">
                <a:solidFill>
                  <a:srgbClr val="002060"/>
                </a:solidFill>
              </a:rPr>
              <a:t>NEC</a:t>
            </a:r>
            <a:r>
              <a:rPr lang="ru-RU" sz="2000" dirty="0" smtClean="0">
                <a:solidFill>
                  <a:srgbClr val="002060"/>
                </a:solidFill>
              </a:rPr>
              <a:t> (Япония), </a:t>
            </a:r>
            <a:r>
              <a:rPr lang="en-US" sz="2000" dirty="0" err="1" smtClean="0">
                <a:solidFill>
                  <a:srgbClr val="002060"/>
                </a:solidFill>
              </a:rPr>
              <a:t>Sagem</a:t>
            </a:r>
            <a:r>
              <a:rPr lang="ru-RU" sz="2000" dirty="0" smtClean="0">
                <a:solidFill>
                  <a:srgbClr val="002060"/>
                </a:solidFill>
              </a:rPr>
              <a:t>/</a:t>
            </a:r>
            <a:r>
              <a:rPr lang="en-US" sz="2000" dirty="0" err="1" smtClean="0">
                <a:solidFill>
                  <a:srgbClr val="002060"/>
                </a:solidFill>
              </a:rPr>
              <a:t>Morpho</a:t>
            </a:r>
            <a:r>
              <a:rPr lang="ru-RU" sz="2000" dirty="0" smtClean="0">
                <a:solidFill>
                  <a:srgbClr val="002060"/>
                </a:solidFill>
              </a:rPr>
              <a:t> (Франция), </a:t>
            </a:r>
            <a:r>
              <a:rPr lang="en-US" sz="2000" dirty="0" smtClean="0">
                <a:solidFill>
                  <a:srgbClr val="002060"/>
                </a:solidFill>
              </a:rPr>
              <a:t>Cogent</a:t>
            </a:r>
            <a:r>
              <a:rPr lang="ru-RU" sz="2000" dirty="0" smtClean="0">
                <a:solidFill>
                  <a:srgbClr val="002060"/>
                </a:solidFill>
              </a:rPr>
              <a:t> (США).</a:t>
            </a:r>
          </a:p>
        </p:txBody>
      </p:sp>
    </p:spTree>
  </p:cSld>
  <p:clrMapOvr>
    <a:masterClrMapping/>
  </p:clrMapOvr>
  <p:transition advTm="2990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lines.png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2285992"/>
            <a:ext cx="91440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3">
            <a:lum bright="15000" contrast="-8000"/>
          </a:blip>
          <a:srcRect/>
          <a:stretch>
            <a:fillRect/>
          </a:stretch>
        </p:blipFill>
        <p:spPr bwMode="auto">
          <a:xfrm>
            <a:off x="6143618" y="2357444"/>
            <a:ext cx="3000382" cy="300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616000" y="214290"/>
            <a:ext cx="3240000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Технология Сонда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000" y="1571613"/>
            <a:ext cx="62122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solidFill>
                  <a:srgbClr val="002060"/>
                </a:solidFill>
              </a:rPr>
              <a:t>АДИС Сонда (автоматизированная дактилоскопическая идентификационная система) находится на уровне лучших мировых систем и успешно используется  полицией целого ряда стран - Россия, Украина, Гватемала, Индия, Киргизия, Китай, Корея, Латвия, Молдова, Перу, Сирия,  Узбекистан, Уругвай.</a:t>
            </a:r>
          </a:p>
          <a:p>
            <a:pPr algn="just"/>
            <a:endParaRPr lang="ru-RU" sz="2200" dirty="0" smtClean="0">
              <a:solidFill>
                <a:srgbClr val="002060"/>
              </a:solidFill>
            </a:endParaRPr>
          </a:p>
          <a:p>
            <a:pPr algn="just"/>
            <a:r>
              <a:rPr lang="ru-RU" sz="2200" dirty="0" smtClean="0">
                <a:solidFill>
                  <a:srgbClr val="002060"/>
                </a:solidFill>
              </a:rPr>
              <a:t>Наши биометрические системы гражданского  применения успешно эксплуатируются на многих предприятиях и объектах МВД РФ, ФСИН, а также в нескольких десятках школ и техникумов. 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000" y="792000"/>
            <a:ext cx="52835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ln w="1905"/>
                <a:solidFill>
                  <a:srgbClr val="C831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Надежность, точность, скорость</a:t>
            </a:r>
            <a:endParaRPr lang="ru-RU" sz="2400" b="1" dirty="0">
              <a:ln w="1905"/>
              <a:solidFill>
                <a:srgbClr val="C8310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3006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Sonda\!AP\ACD5_500.png"/>
          <p:cNvPicPr>
            <a:picLocks noChangeArrowheads="1"/>
          </p:cNvPicPr>
          <p:nvPr/>
        </p:nvPicPr>
        <p:blipFill>
          <a:blip r:embed="rId2">
            <a:lum bright="55000" contrast="-58000"/>
          </a:blip>
          <a:srcRect/>
          <a:stretch>
            <a:fillRect/>
          </a:stretch>
        </p:blipFill>
        <p:spPr bwMode="auto">
          <a:xfrm>
            <a:off x="4429124" y="2428890"/>
            <a:ext cx="315753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:\Sonda\!AP\Hand.png"/>
          <p:cNvPicPr>
            <a:picLocks noChangeArrowheads="1"/>
          </p:cNvPicPr>
          <p:nvPr/>
        </p:nvPicPr>
        <p:blipFill>
          <a:blip r:embed="rId3">
            <a:lum bright="55000" contrast="-69000"/>
          </a:blip>
          <a:srcRect/>
          <a:stretch>
            <a:fillRect/>
          </a:stretch>
        </p:blipFill>
        <p:spPr bwMode="auto">
          <a:xfrm>
            <a:off x="5500688" y="3938588"/>
            <a:ext cx="3978275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60000" y="1142984"/>
            <a:ext cx="835540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0" indent="-360000">
              <a:spcAft>
                <a:spcPts val="1200"/>
              </a:spcAft>
            </a:pPr>
            <a:r>
              <a:rPr lang="ru-RU" sz="2000" dirty="0" smtClean="0">
                <a:solidFill>
                  <a:srgbClr val="002060"/>
                </a:solidFill>
              </a:rPr>
              <a:t>	</a:t>
            </a:r>
            <a:r>
              <a:rPr lang="ru-RU" sz="2400" dirty="0" smtClean="0">
                <a:solidFill>
                  <a:srgbClr val="002060"/>
                </a:solidFill>
              </a:rPr>
              <a:t>В 2010 году компания подписала соглашение о получении инвестиций от фонда «С-групп» и РВК.</a:t>
            </a:r>
          </a:p>
          <a:p>
            <a:pPr marL="360000" indent="-360000">
              <a:spcAft>
                <a:spcPts val="1200"/>
              </a:spcAft>
            </a:pPr>
            <a:r>
              <a:rPr lang="ru-RU" sz="2400" dirty="0" smtClean="0">
                <a:solidFill>
                  <a:srgbClr val="002060"/>
                </a:solidFill>
              </a:rPr>
              <a:t>	Благодаря этим инвестициям, а также с помощью специалистов РВК за два года было выделено </a:t>
            </a:r>
            <a:r>
              <a:rPr lang="ru-RU" sz="2400" dirty="0" smtClean="0"/>
              <a:t>множество продуктов на основе модулей идентификации, перспективных для рынка. Среди этих продуктов есть классические, которые уже давно на рынке и есть совершенно новые продукты.</a:t>
            </a:r>
          </a:p>
          <a:p>
            <a:pPr marL="360000" indent="-360000">
              <a:spcAft>
                <a:spcPts val="1200"/>
              </a:spcAft>
            </a:pPr>
            <a:r>
              <a:rPr lang="ru-RU" sz="2400" dirty="0" smtClean="0"/>
              <a:t> 	</a:t>
            </a:r>
            <a:r>
              <a:rPr lang="ru-RU" sz="2800" b="1" dirty="0" smtClean="0"/>
              <a:t>Для каждого продукта необходимо уточнение своей ниши на рынке и создание своей модели бизнеса.</a:t>
            </a:r>
          </a:p>
          <a:p>
            <a:pPr marL="360000" indent="-360000">
              <a:spcAft>
                <a:spcPts val="1200"/>
              </a:spcAft>
            </a:pPr>
            <a:endParaRPr lang="ru-RU" sz="2400" dirty="0" smtClean="0"/>
          </a:p>
          <a:p>
            <a:pPr marL="360000" lvl="0" indent="-360000">
              <a:spcAft>
                <a:spcPts val="1200"/>
              </a:spcAft>
            </a:pP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616000" y="214290"/>
            <a:ext cx="3240000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Инвестор компании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000" y="1620000"/>
            <a:ext cx="82839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/>
              <a:t>	АДИС Сонда универсального </a:t>
            </a:r>
            <a:r>
              <a:rPr lang="ru-RU" sz="2400" dirty="0" smtClean="0"/>
              <a:t>назначения (как для криминалистов, так и для гражданских задач: контроль выборов и выдача удостоверений личности). </a:t>
            </a:r>
            <a:endParaRPr lang="ru-RU" sz="2400" dirty="0" smtClean="0"/>
          </a:p>
          <a:p>
            <a:pPr marL="358775" indent="-358775"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/>
              <a:t>	</a:t>
            </a:r>
            <a:r>
              <a:rPr lang="ru-RU" sz="2400" dirty="0" smtClean="0"/>
              <a:t>Ввиду </a:t>
            </a:r>
            <a:r>
              <a:rPr lang="ru-RU" sz="2400" dirty="0" smtClean="0"/>
              <a:t>высокой конкуренции и участия в тендерах очень крупных компаний </a:t>
            </a:r>
            <a:r>
              <a:rPr lang="ru-RU" sz="2400" dirty="0" smtClean="0"/>
              <a:t>мы нашли </a:t>
            </a:r>
            <a:r>
              <a:rPr lang="ru-RU" sz="2400" dirty="0" smtClean="0"/>
              <a:t>свою нишу: </a:t>
            </a:r>
            <a:r>
              <a:rPr lang="ru-RU" sz="2400" b="1" dirty="0" smtClean="0"/>
              <a:t>системы идентификации в реальном времени </a:t>
            </a:r>
            <a:r>
              <a:rPr lang="ru-RU" sz="2400" dirty="0" smtClean="0"/>
              <a:t>(на многомиллионных базах за несколько секунд). В этой нише конкуренция ниже и </a:t>
            </a:r>
            <a:r>
              <a:rPr lang="ru-RU" sz="2400" b="1" dirty="0" smtClean="0"/>
              <a:t>есть возможность стать одним из мировых лидеров</a:t>
            </a:r>
            <a:r>
              <a:rPr lang="ru-RU" sz="2400" dirty="0" smtClean="0"/>
              <a:t>.</a:t>
            </a:r>
          </a:p>
          <a:p>
            <a:pPr marL="358775" indent="-358775">
              <a:spcBef>
                <a:spcPts val="0"/>
              </a:spcBef>
              <a:spcAft>
                <a:spcPts val="600"/>
              </a:spcAft>
            </a:pP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5214942" y="214290"/>
            <a:ext cx="3641058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Особенности продуктов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360001" y="792000"/>
            <a:ext cx="6355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ln w="1905"/>
                <a:solidFill>
                  <a:srgbClr val="C831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АДИС</a:t>
            </a:r>
            <a:endParaRPr lang="ru-RU" sz="2400" b="1" dirty="0">
              <a:ln w="1905"/>
              <a:solidFill>
                <a:srgbClr val="C8310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1639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000" y="1620000"/>
            <a:ext cx="828396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/>
              <a:t>	</a:t>
            </a:r>
            <a:r>
              <a:rPr lang="ru-RU" sz="2400" dirty="0" smtClean="0"/>
              <a:t>Школьный проект – система Школьное окно. </a:t>
            </a:r>
            <a:endParaRPr lang="ru-RU" sz="2400" dirty="0" smtClean="0"/>
          </a:p>
          <a:p>
            <a:pPr marL="358775" indent="-358775"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/>
              <a:t>	</a:t>
            </a:r>
            <a:r>
              <a:rPr lang="ru-RU" sz="2400" dirty="0" smtClean="0"/>
              <a:t>Отличительная </a:t>
            </a:r>
            <a:r>
              <a:rPr lang="ru-RU" sz="2400" dirty="0" smtClean="0"/>
              <a:t>черта нашего проекта – интеграция с другими информационными системами и возможность надежной работы в режиме идентификации по отпечатку пальца. </a:t>
            </a:r>
            <a:endParaRPr lang="ru-RU" sz="2400" dirty="0" smtClean="0"/>
          </a:p>
          <a:p>
            <a:pPr marL="358775" indent="-358775"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/>
              <a:t>	</a:t>
            </a:r>
            <a:r>
              <a:rPr lang="ru-RU" sz="2400" dirty="0" smtClean="0"/>
              <a:t>Самая </a:t>
            </a:r>
            <a:r>
              <a:rPr lang="ru-RU" sz="2400" dirty="0" smtClean="0"/>
              <a:t>последняя новинка, чего нет ни у кого из конкурентов – </a:t>
            </a:r>
            <a:r>
              <a:rPr lang="ru-RU" sz="2400" b="1" dirty="0" smtClean="0"/>
              <a:t>безналичная оплата обедов в школьных столовых.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5214942" y="214290"/>
            <a:ext cx="3641058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Особенности продуктов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360001" y="792000"/>
            <a:ext cx="6355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ln w="1905"/>
                <a:solidFill>
                  <a:srgbClr val="C831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Система Школьное окно</a:t>
            </a:r>
            <a:endParaRPr lang="ru-RU" sz="2400" b="1" dirty="0">
              <a:ln w="1905"/>
              <a:solidFill>
                <a:srgbClr val="C8310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1639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000" y="1620000"/>
            <a:ext cx="8283966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/>
              <a:t>	</a:t>
            </a:r>
            <a:r>
              <a:rPr lang="ru-RU" sz="2400" dirty="0" smtClean="0"/>
              <a:t> </a:t>
            </a:r>
            <a:r>
              <a:rPr lang="ru-RU" sz="2400" dirty="0" smtClean="0"/>
              <a:t>Биометрическая СКУД Сонда.  </a:t>
            </a:r>
          </a:p>
          <a:p>
            <a:pPr marL="358775" indent="-358775">
              <a:spcBef>
                <a:spcPts val="0"/>
              </a:spcBef>
              <a:spcAft>
                <a:spcPts val="600"/>
              </a:spcAft>
            </a:pPr>
            <a:endParaRPr lang="ru-RU" sz="2400" dirty="0" smtClean="0"/>
          </a:p>
          <a:p>
            <a:pPr marL="358775" indent="-358775"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/>
              <a:t>	Отличительная </a:t>
            </a:r>
            <a:r>
              <a:rPr lang="ru-RU" sz="2400" dirty="0" smtClean="0"/>
              <a:t>особенность – возможность работы без карт, только по пальцу. </a:t>
            </a:r>
            <a:endParaRPr lang="ru-RU" sz="2400" dirty="0" smtClean="0"/>
          </a:p>
          <a:p>
            <a:pPr marL="358775" indent="-358775"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/>
              <a:t>	</a:t>
            </a:r>
            <a:r>
              <a:rPr lang="ru-RU" sz="2400" dirty="0" smtClean="0"/>
              <a:t>Но </a:t>
            </a:r>
            <a:r>
              <a:rPr lang="ru-RU" sz="2400" dirty="0" smtClean="0"/>
              <a:t>наша ниша – системы безопасности объектов, где объективно требуется биометрическая идентификация с целью исключения прохода по чужим картам. В основном это объекты транспортной безопасности (аэропорты, РЖД</a:t>
            </a:r>
            <a:r>
              <a:rPr lang="ru-RU" sz="2400" dirty="0" smtClean="0"/>
              <a:t>), банки, объекты ВПК.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5214942" y="214290"/>
            <a:ext cx="3641058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Особенности продуктов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360001" y="792000"/>
            <a:ext cx="6355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err="1" smtClean="0">
                <a:ln w="1905"/>
                <a:solidFill>
                  <a:srgbClr val="C831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Био</a:t>
            </a:r>
            <a:r>
              <a:rPr lang="ru-RU" sz="2400" b="1" dirty="0" smtClean="0">
                <a:ln w="1905"/>
                <a:solidFill>
                  <a:srgbClr val="C831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СКУД</a:t>
            </a:r>
            <a:endParaRPr lang="ru-RU" sz="2400" b="1" dirty="0">
              <a:ln w="1905"/>
              <a:solidFill>
                <a:srgbClr val="C8310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1639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000" y="1620000"/>
            <a:ext cx="828396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/>
              <a:t>	Системы </a:t>
            </a:r>
            <a:r>
              <a:rPr lang="ru-RU" sz="2400" dirty="0" smtClean="0"/>
              <a:t>контроля рабочего времени </a:t>
            </a:r>
            <a:r>
              <a:rPr lang="ru-RU" sz="2400" dirty="0" smtClean="0"/>
              <a:t>персонала магазинов  </a:t>
            </a:r>
            <a:r>
              <a:rPr lang="ru-RU" sz="2400" dirty="0" err="1" smtClean="0"/>
              <a:t>ритейлов</a:t>
            </a:r>
            <a:endParaRPr lang="ru-RU" sz="2400" dirty="0" smtClean="0"/>
          </a:p>
          <a:p>
            <a:pPr marL="360000" indent="-36000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Полная независимость работы системы от персонала и руководства магазина. Система  полностью автономна и не связана с другими информационными системами, используемыми в магазине.</a:t>
            </a:r>
          </a:p>
          <a:p>
            <a:pPr marL="360000" indent="-360000" algn="just">
              <a:buFont typeface="Wingdings" pitchFamily="2" charset="2"/>
              <a:buChar char="ü"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360000" lvl="0" indent="-36000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Контроль  прихода / ухода выполняется только по отпечаткам пальцев без использования смарт-карт, что исключает возможность передачи карты другому сотруднику.</a:t>
            </a:r>
          </a:p>
          <a:p>
            <a:pPr marL="358775" indent="-358775">
              <a:spcBef>
                <a:spcPts val="0"/>
              </a:spcBef>
              <a:spcAft>
                <a:spcPts val="600"/>
              </a:spcAft>
            </a:pPr>
            <a:endParaRPr lang="ru-RU" sz="2400" dirty="0" smtClean="0"/>
          </a:p>
          <a:p>
            <a:pPr marL="358775" indent="-358775"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/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5214942" y="214290"/>
            <a:ext cx="3641058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Особенности продуктов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360001" y="792000"/>
            <a:ext cx="6355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ln w="1905"/>
                <a:solidFill>
                  <a:srgbClr val="C831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Системы контроля рабочего времени</a:t>
            </a:r>
            <a:endParaRPr lang="ru-RU" sz="2400" b="1" dirty="0">
              <a:ln w="1905"/>
              <a:solidFill>
                <a:srgbClr val="C8310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1639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000" y="1620000"/>
            <a:ext cx="4712066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/>
              <a:t>	</a:t>
            </a:r>
          </a:p>
          <a:p>
            <a:pPr marL="358775" indent="-358775"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/>
              <a:t> 	Оплата покупок по отпечаткам в широком смысле:  в столовых, в магазинах, в интернете. </a:t>
            </a:r>
          </a:p>
          <a:p>
            <a:pPr marL="358775" indent="-358775"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/>
              <a:t>	</a:t>
            </a:r>
            <a:r>
              <a:rPr lang="ru-RU" sz="2400" dirty="0" smtClean="0"/>
              <a:t>Деньги снимаются либо с карт, либо электронных кошельков, либо с банковских счетов.</a:t>
            </a:r>
          </a:p>
          <a:p>
            <a:pPr marL="358775" indent="-358775">
              <a:spcBef>
                <a:spcPts val="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002060"/>
                </a:solidFill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</a:rPr>
              <a:t>Проект в начальной стадии развития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5214942" y="214290"/>
            <a:ext cx="3641058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Особенности продуктов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360001" y="792000"/>
            <a:ext cx="6355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ln w="1905"/>
                <a:solidFill>
                  <a:srgbClr val="C831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Платежи по отпечаткам пальцев</a:t>
            </a:r>
            <a:endParaRPr lang="ru-RU" sz="2400" b="1" dirty="0">
              <a:ln w="1905"/>
              <a:solidFill>
                <a:srgbClr val="C8310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 descr="D:\Sonda\!AP\ACD5_500.pn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285860"/>
            <a:ext cx="315753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Sonda\!AP\Hand.pn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786058"/>
            <a:ext cx="3978275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391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13634</TotalTime>
  <Words>335</Words>
  <Application>Microsoft Office PowerPoint</Application>
  <PresentationFormat>Экран (4:3)</PresentationFormat>
  <Paragraphs>115</Paragraphs>
  <Slides>19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Сонда Технолоджи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Компания “СОНДА Технолоджи” расположена в г. Миасс Челябинской области.  Имеет собственный офис.</dc:title>
  <dc:creator>Людмила Калиниченко</dc:creator>
  <cp:lastModifiedBy>Боков</cp:lastModifiedBy>
  <cp:revision>1214</cp:revision>
  <dcterms:created xsi:type="dcterms:W3CDTF">2008-06-07T04:28:29Z</dcterms:created>
  <dcterms:modified xsi:type="dcterms:W3CDTF">2012-06-08T05:42:33Z</dcterms:modified>
</cp:coreProperties>
</file>