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358" r:id="rId3"/>
    <p:sldId id="359" r:id="rId4"/>
    <p:sldId id="325" r:id="rId5"/>
    <p:sldId id="355" r:id="rId6"/>
    <p:sldId id="363" r:id="rId7"/>
    <p:sldId id="398" r:id="rId8"/>
    <p:sldId id="377" r:id="rId9"/>
    <p:sldId id="326" r:id="rId10"/>
    <p:sldId id="347" r:id="rId11"/>
    <p:sldId id="378" r:id="rId12"/>
    <p:sldId id="379" r:id="rId13"/>
    <p:sldId id="380" r:id="rId14"/>
    <p:sldId id="395" r:id="rId15"/>
    <p:sldId id="397" r:id="rId16"/>
    <p:sldId id="385" r:id="rId17"/>
    <p:sldId id="399" r:id="rId18"/>
    <p:sldId id="354" r:id="rId19"/>
    <p:sldId id="386" r:id="rId20"/>
    <p:sldId id="387" r:id="rId21"/>
    <p:sldId id="388" r:id="rId22"/>
    <p:sldId id="389" r:id="rId23"/>
    <p:sldId id="390" r:id="rId24"/>
    <p:sldId id="391" r:id="rId25"/>
    <p:sldId id="392" r:id="rId26"/>
    <p:sldId id="393" r:id="rId27"/>
    <p:sldId id="394" r:id="rId28"/>
    <p:sldId id="323" r:id="rId29"/>
  </p:sldIdLst>
  <p:sldSz cx="9144000" cy="6858000" type="screen4x3"/>
  <p:notesSz cx="6781800" cy="9918700"/>
  <p:defaultTextStyle>
    <a:defPPr>
      <a:defRPr lang="ru-RU"/>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8000"/>
    <a:srgbClr val="FF3300"/>
    <a:srgbClr val="FF0000"/>
    <a:srgbClr val="008080"/>
    <a:srgbClr val="333399"/>
    <a:srgbClr val="FF0066"/>
    <a:srgbClr val="FF7C80"/>
    <a:srgbClr val="99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67" autoAdjust="0"/>
    <p:restoredTop sz="88732" autoAdjust="0"/>
  </p:normalViewPr>
  <p:slideViewPr>
    <p:cSldViewPr>
      <p:cViewPr>
        <p:scale>
          <a:sx n="70" d="100"/>
          <a:sy n="70" d="100"/>
        </p:scale>
        <p:origin x="-1698"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1050;&#1085;&#1080;&#1075;&#1072;1"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manualLayout>
          <c:layoutTarget val="inner"/>
          <c:xMode val="edge"/>
          <c:yMode val="edge"/>
          <c:x val="0"/>
          <c:y val="0"/>
          <c:w val="0.99904939820670968"/>
          <c:h val="1"/>
        </c:manualLayout>
      </c:layout>
      <c:barChart>
        <c:barDir val="col"/>
        <c:grouping val="stacked"/>
        <c:ser>
          <c:idx val="1"/>
          <c:order val="0"/>
          <c:spPr>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6200000" scaled="1"/>
              <a:tileRect/>
            </a:gradFill>
            <a:ln w="76200">
              <a:noFill/>
            </a:ln>
          </c:spPr>
          <c:dLbls>
            <c:dLbl>
              <c:idx val="0"/>
              <c:layout>
                <c:manualLayout>
                  <c:x val="9.9814824443174039E-3"/>
                  <c:y val="-4.6783298288836667E-3"/>
                </c:manualLayout>
              </c:layout>
              <c:tx>
                <c:rich>
                  <a:bodyPr/>
                  <a:lstStyle/>
                  <a:p>
                    <a:pPr>
                      <a:defRPr sz="1800" b="0">
                        <a:solidFill>
                          <a:schemeClr val="bg1"/>
                        </a:solidFill>
                        <a:latin typeface="Calibri" pitchFamily="34" charset="0"/>
                        <a:cs typeface="Calibri" pitchFamily="34" charset="0"/>
                      </a:defRPr>
                    </a:pPr>
                    <a:r>
                      <a:rPr lang="en-US" b="1" dirty="0">
                        <a:solidFill>
                          <a:schemeClr val="bg1"/>
                        </a:solidFill>
                      </a:rPr>
                      <a:t>22%</a:t>
                    </a:r>
                  </a:p>
                </c:rich>
              </c:tx>
              <c:spPr/>
              <c:showVal val="1"/>
            </c:dLbl>
            <c:txPr>
              <a:bodyPr/>
              <a:lstStyle/>
              <a:p>
                <a:pPr>
                  <a:defRPr sz="1800" b="1">
                    <a:solidFill>
                      <a:schemeClr val="bg1"/>
                    </a:solidFill>
                    <a:latin typeface="Calibri" pitchFamily="34" charset="0"/>
                    <a:cs typeface="Calibri" pitchFamily="34" charset="0"/>
                  </a:defRPr>
                </a:pPr>
                <a:endParaRPr lang="ru-RU"/>
              </a:p>
            </c:txPr>
            <c:showVal val="1"/>
          </c:dLbls>
          <c:val>
            <c:numRef>
              <c:f>Лист1!$J$6</c:f>
              <c:numCache>
                <c:formatCode>0%</c:formatCode>
                <c:ptCount val="1"/>
                <c:pt idx="0">
                  <c:v>0.22000000000000017</c:v>
                </c:pt>
              </c:numCache>
            </c:numRef>
          </c:val>
        </c:ser>
        <c:ser>
          <c:idx val="0"/>
          <c:order val="1"/>
          <c:spPr>
            <a:solidFill>
              <a:srgbClr val="92D050"/>
            </a:solidFill>
            <a:ln w="76200">
              <a:noFill/>
            </a:ln>
          </c:spPr>
          <c:dLbls>
            <c:dLbl>
              <c:idx val="0"/>
              <c:layout>
                <c:manualLayout>
                  <c:x val="4.8293625241468408E-3"/>
                  <c:y val="-3.1322707507872236E-2"/>
                </c:manualLayout>
              </c:layout>
              <c:tx>
                <c:rich>
                  <a:bodyPr/>
                  <a:lstStyle/>
                  <a:p>
                    <a:r>
                      <a:rPr lang="en-US" sz="1800" dirty="0">
                        <a:latin typeface="Calibri" pitchFamily="34" charset="0"/>
                        <a:cs typeface="Calibri" pitchFamily="34" charset="0"/>
                      </a:rPr>
                      <a:t>78%</a:t>
                    </a:r>
                  </a:p>
                </c:rich>
              </c:tx>
              <c:showVal val="1"/>
            </c:dLbl>
            <c:txPr>
              <a:bodyPr/>
              <a:lstStyle/>
              <a:p>
                <a:pPr>
                  <a:defRPr sz="2400" b="1"/>
                </a:pPr>
                <a:endParaRPr lang="ru-RU"/>
              </a:p>
            </c:txPr>
            <c:showVal val="1"/>
          </c:dLbls>
          <c:val>
            <c:numRef>
              <c:f>Лист1!$J$5</c:f>
              <c:numCache>
                <c:formatCode>0%</c:formatCode>
                <c:ptCount val="1"/>
                <c:pt idx="0">
                  <c:v>0.78</c:v>
                </c:pt>
              </c:numCache>
            </c:numRef>
          </c:val>
        </c:ser>
        <c:overlap val="100"/>
        <c:axId val="57561472"/>
        <c:axId val="57563008"/>
      </c:barChart>
      <c:catAx>
        <c:axId val="57561472"/>
        <c:scaling>
          <c:orientation val="minMax"/>
        </c:scaling>
        <c:delete val="1"/>
        <c:axPos val="b"/>
        <c:tickLblPos val="none"/>
        <c:crossAx val="57563008"/>
        <c:crosses val="autoZero"/>
        <c:auto val="1"/>
        <c:lblAlgn val="ctr"/>
        <c:lblOffset val="100"/>
      </c:catAx>
      <c:valAx>
        <c:axId val="57563008"/>
        <c:scaling>
          <c:orientation val="minMax"/>
        </c:scaling>
        <c:delete val="1"/>
        <c:axPos val="l"/>
        <c:numFmt formatCode="0%" sourceLinked="1"/>
        <c:tickLblPos val="none"/>
        <c:crossAx val="57561472"/>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manualLayout>
          <c:layoutTarget val="inner"/>
          <c:xMode val="edge"/>
          <c:yMode val="edge"/>
          <c:x val="0"/>
          <c:y val="0"/>
          <c:w val="1"/>
          <c:h val="1"/>
        </c:manualLayout>
      </c:layout>
      <c:barChart>
        <c:barDir val="col"/>
        <c:grouping val="stacked"/>
        <c:ser>
          <c:idx val="1"/>
          <c:order val="0"/>
          <c:spPr>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6200000" scaled="1"/>
              <a:tileRect/>
            </a:gradFill>
            <a:ln>
              <a:noFill/>
            </a:ln>
          </c:spPr>
          <c:dPt>
            <c:idx val="0"/>
            <c:spPr>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6200000" scaled="1"/>
                <a:tileRect/>
              </a:gradFill>
              <a:ln w="76200">
                <a:noFill/>
              </a:ln>
            </c:spPr>
          </c:dPt>
          <c:dLbls>
            <c:dLbl>
              <c:idx val="0"/>
              <c:layout>
                <c:manualLayout>
                  <c:x val="3.9917433601467352E-3"/>
                  <c:y val="2.9200145580783573E-3"/>
                </c:manualLayout>
              </c:layout>
              <c:tx>
                <c:rich>
                  <a:bodyPr/>
                  <a:lstStyle/>
                  <a:p>
                    <a:r>
                      <a:rPr lang="en-US" dirty="0">
                        <a:solidFill>
                          <a:schemeClr val="bg1"/>
                        </a:solidFill>
                      </a:rPr>
                      <a:t>43%</a:t>
                    </a:r>
                  </a:p>
                </c:rich>
              </c:tx>
              <c:showVal val="1"/>
            </c:dLbl>
            <c:txPr>
              <a:bodyPr/>
              <a:lstStyle/>
              <a:p>
                <a:pPr>
                  <a:defRPr sz="1800" b="1">
                    <a:latin typeface="Calibri" pitchFamily="34" charset="0"/>
                    <a:cs typeface="Calibri" pitchFamily="34" charset="0"/>
                  </a:defRPr>
                </a:pPr>
                <a:endParaRPr lang="ru-RU"/>
              </a:p>
            </c:txPr>
            <c:showVal val="1"/>
          </c:dLbls>
          <c:val>
            <c:numRef>
              <c:f>Лист1!$L$6</c:f>
              <c:numCache>
                <c:formatCode>0%</c:formatCode>
                <c:ptCount val="1"/>
                <c:pt idx="0">
                  <c:v>0.43000000000000038</c:v>
                </c:pt>
              </c:numCache>
            </c:numRef>
          </c:val>
        </c:ser>
        <c:ser>
          <c:idx val="0"/>
          <c:order val="1"/>
          <c:spPr>
            <a:solidFill>
              <a:srgbClr val="92D050"/>
            </a:solidFill>
            <a:ln w="76200">
              <a:noFill/>
            </a:ln>
          </c:spPr>
          <c:dLbls>
            <c:dLbl>
              <c:idx val="0"/>
              <c:layout>
                <c:manualLayout>
                  <c:x val="1.0792197051610809E-2"/>
                  <c:y val="-1.2882343975039736E-2"/>
                </c:manualLayout>
              </c:layout>
              <c:tx>
                <c:rich>
                  <a:bodyPr/>
                  <a:lstStyle/>
                  <a:p>
                    <a:r>
                      <a:rPr lang="en-US" dirty="0">
                        <a:solidFill>
                          <a:schemeClr val="tx1"/>
                        </a:solidFill>
                      </a:rPr>
                      <a:t>57%</a:t>
                    </a:r>
                  </a:p>
                </c:rich>
              </c:tx>
              <c:showVal val="1"/>
            </c:dLbl>
            <c:txPr>
              <a:bodyPr/>
              <a:lstStyle/>
              <a:p>
                <a:pPr>
                  <a:defRPr sz="1800" b="1">
                    <a:solidFill>
                      <a:schemeClr val="bg1"/>
                    </a:solidFill>
                    <a:latin typeface="Calibri" pitchFamily="34" charset="0"/>
                    <a:cs typeface="Calibri" pitchFamily="34" charset="0"/>
                  </a:defRPr>
                </a:pPr>
                <a:endParaRPr lang="ru-RU"/>
              </a:p>
            </c:txPr>
            <c:showVal val="1"/>
          </c:dLbls>
          <c:val>
            <c:numRef>
              <c:f>Лист1!$L$5</c:f>
              <c:numCache>
                <c:formatCode>0%</c:formatCode>
                <c:ptCount val="1"/>
                <c:pt idx="0">
                  <c:v>0.56999999999999995</c:v>
                </c:pt>
              </c:numCache>
            </c:numRef>
          </c:val>
        </c:ser>
        <c:overlap val="100"/>
        <c:axId val="57621120"/>
        <c:axId val="57643392"/>
      </c:barChart>
      <c:catAx>
        <c:axId val="57621120"/>
        <c:scaling>
          <c:orientation val="minMax"/>
        </c:scaling>
        <c:delete val="1"/>
        <c:axPos val="b"/>
        <c:tickLblPos val="none"/>
        <c:crossAx val="57643392"/>
        <c:crosses val="autoZero"/>
        <c:auto val="1"/>
        <c:lblAlgn val="ctr"/>
        <c:lblOffset val="100"/>
      </c:catAx>
      <c:valAx>
        <c:axId val="57643392"/>
        <c:scaling>
          <c:orientation val="minMax"/>
        </c:scaling>
        <c:delete val="1"/>
        <c:axPos val="l"/>
        <c:numFmt formatCode="0%" sourceLinked="1"/>
        <c:tickLblPos val="none"/>
        <c:crossAx val="57621120"/>
        <c:crosses val="autoZero"/>
        <c:crossBetween val="between"/>
      </c:valAx>
      <c:spPr>
        <a:noFill/>
        <a:ln w="25400">
          <a:noFill/>
        </a:ln>
      </c:spPr>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3"/>
  <c:clrMapOvr bg1="lt1" tx1="dk1" bg2="lt2" tx2="dk2" accent1="accent1" accent2="accent2" accent3="accent3" accent4="accent4" accent5="accent5" accent6="accent6" hlink="hlink" folHlink="folHlink"/>
  <c:chart>
    <c:plotArea>
      <c:layout>
        <c:manualLayout>
          <c:layoutTarget val="inner"/>
          <c:xMode val="edge"/>
          <c:yMode val="edge"/>
          <c:x val="2.027457596495922E-3"/>
          <c:y val="0"/>
          <c:w val="0.99797254240350464"/>
          <c:h val="0.99973460646052148"/>
        </c:manualLayout>
      </c:layout>
      <c:barChart>
        <c:barDir val="col"/>
        <c:grouping val="stacked"/>
        <c:ser>
          <c:idx val="12"/>
          <c:order val="12"/>
          <c:val>
            <c:numRef>
              <c:f>Лист1!$F$5</c:f>
            </c:numRef>
          </c:val>
        </c:ser>
        <c:ser>
          <c:idx val="13"/>
          <c:order val="13"/>
          <c:spPr>
            <a:solidFill>
              <a:srgbClr val="0070C0"/>
            </a:solidFill>
          </c:spPr>
          <c:val>
            <c:numRef>
              <c:f>Лист1!$F$6</c:f>
            </c:numRef>
          </c:val>
        </c:ser>
        <c:ser>
          <c:idx val="14"/>
          <c:order val="14"/>
          <c:spPr>
            <a:solidFill>
              <a:schemeClr val="accent1"/>
            </a:solidFill>
            <a:ln>
              <a:solidFill>
                <a:srgbClr val="008000"/>
              </a:solidFill>
            </a:ln>
          </c:spPr>
          <c:val>
            <c:numRef>
              <c:f>Лист1!$F$7</c:f>
            </c:numRef>
          </c:val>
        </c:ser>
        <c:ser>
          <c:idx val="15"/>
          <c:order val="15"/>
          <c:val>
            <c:numRef>
              <c:f>Лист1!$F$5</c:f>
            </c:numRef>
          </c:val>
        </c:ser>
        <c:ser>
          <c:idx val="16"/>
          <c:order val="16"/>
          <c:spPr>
            <a:solidFill>
              <a:srgbClr val="0070C0"/>
            </a:solidFill>
          </c:spPr>
          <c:val>
            <c:numRef>
              <c:f>Лист1!$F$6</c:f>
            </c:numRef>
          </c:val>
        </c:ser>
        <c:ser>
          <c:idx val="17"/>
          <c:order val="17"/>
          <c:spPr>
            <a:solidFill>
              <a:schemeClr val="accent1"/>
            </a:solidFill>
            <a:ln>
              <a:solidFill>
                <a:srgbClr val="008000"/>
              </a:solidFill>
            </a:ln>
          </c:spPr>
          <c:val>
            <c:numRef>
              <c:f>Лист1!$F$7</c:f>
            </c:numRef>
          </c:val>
        </c:ser>
        <c:ser>
          <c:idx val="18"/>
          <c:order val="18"/>
          <c:val>
            <c:numRef>
              <c:f>Лист1!$F$5</c:f>
            </c:numRef>
          </c:val>
        </c:ser>
        <c:ser>
          <c:idx val="19"/>
          <c:order val="19"/>
          <c:spPr>
            <a:solidFill>
              <a:srgbClr val="0070C0"/>
            </a:solidFill>
          </c:spPr>
          <c:val>
            <c:numRef>
              <c:f>Лист1!$F$6</c:f>
            </c:numRef>
          </c:val>
        </c:ser>
        <c:ser>
          <c:idx val="20"/>
          <c:order val="20"/>
          <c:spPr>
            <a:solidFill>
              <a:schemeClr val="accent1"/>
            </a:solidFill>
            <a:ln>
              <a:solidFill>
                <a:srgbClr val="008000"/>
              </a:solidFill>
            </a:ln>
          </c:spPr>
          <c:val>
            <c:numRef>
              <c:f>Лист1!$F$7</c:f>
            </c:numRef>
          </c:val>
        </c:ser>
        <c:ser>
          <c:idx val="21"/>
          <c:order val="21"/>
          <c:val>
            <c:numRef>
              <c:f>Лист1!$F$5</c:f>
            </c:numRef>
          </c:val>
        </c:ser>
        <c:ser>
          <c:idx val="22"/>
          <c:order val="22"/>
          <c:spPr>
            <a:solidFill>
              <a:srgbClr val="0070C0"/>
            </a:solidFill>
          </c:spPr>
          <c:val>
            <c:numRef>
              <c:f>Лист1!$F$6</c:f>
            </c:numRef>
          </c:val>
        </c:ser>
        <c:ser>
          <c:idx val="23"/>
          <c:order val="23"/>
          <c:spPr>
            <a:solidFill>
              <a:schemeClr val="accent1"/>
            </a:solidFill>
            <a:ln>
              <a:solidFill>
                <a:srgbClr val="008000"/>
              </a:solidFill>
            </a:ln>
          </c:spPr>
          <c:val>
            <c:numRef>
              <c:f>Лист1!$F$7</c:f>
            </c:numRef>
          </c:val>
        </c:ser>
        <c:ser>
          <c:idx val="6"/>
          <c:order val="6"/>
          <c:val>
            <c:numRef>
              <c:f>Лист1!$F$5</c:f>
            </c:numRef>
          </c:val>
        </c:ser>
        <c:ser>
          <c:idx val="7"/>
          <c:order val="7"/>
          <c:spPr>
            <a:solidFill>
              <a:srgbClr val="0070C0"/>
            </a:solidFill>
          </c:spPr>
          <c:val>
            <c:numRef>
              <c:f>Лист1!$F$6</c:f>
            </c:numRef>
          </c:val>
        </c:ser>
        <c:ser>
          <c:idx val="8"/>
          <c:order val="8"/>
          <c:spPr>
            <a:solidFill>
              <a:schemeClr val="accent1"/>
            </a:solidFill>
            <a:ln>
              <a:solidFill>
                <a:srgbClr val="008000"/>
              </a:solidFill>
            </a:ln>
          </c:spPr>
          <c:val>
            <c:numRef>
              <c:f>Лист1!$F$7</c:f>
            </c:numRef>
          </c:val>
        </c:ser>
        <c:ser>
          <c:idx val="9"/>
          <c:order val="9"/>
          <c:val>
            <c:numRef>
              <c:f>Лист1!$F$5</c:f>
            </c:numRef>
          </c:val>
        </c:ser>
        <c:ser>
          <c:idx val="10"/>
          <c:order val="10"/>
          <c:spPr>
            <a:solidFill>
              <a:srgbClr val="0070C0"/>
            </a:solidFill>
          </c:spPr>
          <c:val>
            <c:numRef>
              <c:f>Лист1!$F$6</c:f>
            </c:numRef>
          </c:val>
        </c:ser>
        <c:ser>
          <c:idx val="11"/>
          <c:order val="11"/>
          <c:spPr>
            <a:solidFill>
              <a:schemeClr val="accent1"/>
            </a:solidFill>
            <a:ln>
              <a:solidFill>
                <a:srgbClr val="008000"/>
              </a:solidFill>
            </a:ln>
          </c:spPr>
          <c:val>
            <c:numRef>
              <c:f>Лист1!$F$7</c:f>
            </c:numRef>
          </c:val>
        </c:ser>
        <c:ser>
          <c:idx val="3"/>
          <c:order val="3"/>
          <c:val>
            <c:numRef>
              <c:f>Лист1!$F$5</c:f>
            </c:numRef>
          </c:val>
        </c:ser>
        <c:ser>
          <c:idx val="4"/>
          <c:order val="4"/>
          <c:spPr>
            <a:solidFill>
              <a:srgbClr val="0070C0"/>
            </a:solidFill>
          </c:spPr>
          <c:val>
            <c:numRef>
              <c:f>Лист1!$F$6</c:f>
            </c:numRef>
          </c:val>
        </c:ser>
        <c:ser>
          <c:idx val="5"/>
          <c:order val="5"/>
          <c:spPr>
            <a:solidFill>
              <a:schemeClr val="accent1"/>
            </a:solidFill>
            <a:ln>
              <a:solidFill>
                <a:srgbClr val="008000"/>
              </a:solidFill>
            </a:ln>
          </c:spPr>
          <c:val>
            <c:numRef>
              <c:f>Лист1!$F$7</c:f>
            </c:numRef>
          </c:val>
        </c:ser>
        <c:ser>
          <c:idx val="0"/>
          <c:order val="0"/>
          <c:dPt>
            <c:idx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c:spPr>
          </c:dPt>
          <c:dLbls>
            <c:dLbl>
              <c:idx val="0"/>
              <c:layout>
                <c:manualLayout>
                  <c:x val="6.0809620188958949E-4"/>
                  <c:y val="3.6226726843986388E-2"/>
                </c:manualLayout>
              </c:layout>
              <c:showVal val="1"/>
            </c:dLbl>
            <c:txPr>
              <a:bodyPr/>
              <a:lstStyle/>
              <a:p>
                <a:pPr>
                  <a:defRPr>
                    <a:solidFill>
                      <a:schemeClr val="bg1"/>
                    </a:solidFill>
                    <a:latin typeface="Calibri" pitchFamily="34" charset="0"/>
                    <a:cs typeface="Calibri" pitchFamily="34" charset="0"/>
                  </a:defRPr>
                </a:pPr>
                <a:endParaRPr lang="ru-RU"/>
              </a:p>
            </c:txPr>
            <c:showVal val="1"/>
          </c:dLbls>
          <c:val>
            <c:numRef>
              <c:f>Лист1!$F$5</c:f>
              <c:numCache>
                <c:formatCode>0%</c:formatCode>
                <c:ptCount val="1"/>
                <c:pt idx="0">
                  <c:v>0.85000000000000064</c:v>
                </c:pt>
              </c:numCache>
            </c:numRef>
          </c:val>
        </c:ser>
        <c:ser>
          <c:idx val="1"/>
          <c:order val="1"/>
          <c:spPr>
            <a:solidFill>
              <a:srgbClr val="0070C0"/>
            </a:solidFill>
          </c:spPr>
          <c:dLbls>
            <c:dLbl>
              <c:idx val="0"/>
              <c:layout>
                <c:manualLayout>
                  <c:x val="-0.29299614803787088"/>
                  <c:y val="2.9865641068712282E-3"/>
                </c:manualLayout>
              </c:layout>
              <c:showVal val="1"/>
            </c:dLbl>
            <c:txPr>
              <a:bodyPr/>
              <a:lstStyle/>
              <a:p>
                <a:pPr>
                  <a:defRPr>
                    <a:latin typeface="Calibri" pitchFamily="34" charset="0"/>
                    <a:cs typeface="Calibri" pitchFamily="34" charset="0"/>
                  </a:defRPr>
                </a:pPr>
                <a:endParaRPr lang="ru-RU"/>
              </a:p>
            </c:txPr>
            <c:showVal val="1"/>
          </c:dLbls>
          <c:val>
            <c:numRef>
              <c:f>Лист1!$F$6</c:f>
              <c:numCache>
                <c:formatCode>0%</c:formatCode>
                <c:ptCount val="1"/>
                <c:pt idx="0">
                  <c:v>7.0000000000000034E-2</c:v>
                </c:pt>
              </c:numCache>
            </c:numRef>
          </c:val>
        </c:ser>
        <c:ser>
          <c:idx val="2"/>
          <c:order val="2"/>
          <c:spPr>
            <a:solidFill>
              <a:schemeClr val="accent1"/>
            </a:solidFill>
            <a:ln>
              <a:solidFill>
                <a:srgbClr val="008000"/>
              </a:solidFill>
            </a:ln>
          </c:spPr>
          <c:dPt>
            <c:idx val="0"/>
            <c:spPr>
              <a:solidFill>
                <a:srgbClr val="00B050"/>
              </a:solidFill>
              <a:ln>
                <a:noFill/>
              </a:ln>
            </c:spPr>
          </c:dPt>
          <c:dLbls>
            <c:dLbl>
              <c:idx val="0"/>
              <c:layout>
                <c:manualLayout>
                  <c:x val="-0.29280840811366043"/>
                  <c:y val="-3.7036777811995741E-3"/>
                </c:manualLayout>
              </c:layout>
              <c:showVal val="1"/>
            </c:dLbl>
            <c:txPr>
              <a:bodyPr/>
              <a:lstStyle/>
              <a:p>
                <a:pPr>
                  <a:defRPr>
                    <a:latin typeface="Calibri" pitchFamily="34" charset="0"/>
                    <a:cs typeface="Calibri" pitchFamily="34" charset="0"/>
                  </a:defRPr>
                </a:pPr>
                <a:endParaRPr lang="ru-RU"/>
              </a:p>
            </c:txPr>
            <c:showVal val="1"/>
          </c:dLbls>
          <c:val>
            <c:numRef>
              <c:f>Лист1!$F$7</c:f>
              <c:numCache>
                <c:formatCode>0%</c:formatCode>
                <c:ptCount val="1"/>
                <c:pt idx="0">
                  <c:v>8.0000000000000127E-2</c:v>
                </c:pt>
              </c:numCache>
            </c:numRef>
          </c:val>
        </c:ser>
        <c:overlap val="100"/>
        <c:axId val="63405056"/>
        <c:axId val="63546112"/>
      </c:barChart>
      <c:catAx>
        <c:axId val="63405056"/>
        <c:scaling>
          <c:orientation val="minMax"/>
        </c:scaling>
        <c:delete val="1"/>
        <c:axPos val="b"/>
        <c:tickLblPos val="none"/>
        <c:crossAx val="63546112"/>
        <c:crosses val="autoZero"/>
        <c:auto val="1"/>
        <c:lblAlgn val="ctr"/>
        <c:lblOffset val="100"/>
      </c:catAx>
      <c:valAx>
        <c:axId val="63546112"/>
        <c:scaling>
          <c:orientation val="minMax"/>
          <c:min val="0"/>
        </c:scaling>
        <c:delete val="1"/>
        <c:axPos val="l"/>
        <c:numFmt formatCode="0%" sourceLinked="1"/>
        <c:tickLblPos val="none"/>
        <c:crossAx val="63405056"/>
        <c:crosses val="autoZero"/>
        <c:crossBetween val="between"/>
      </c:valAx>
    </c:plotArea>
    <c:plotVisOnly val="1"/>
  </c:chart>
  <c:txPr>
    <a:bodyPr/>
    <a:lstStyle/>
    <a:p>
      <a:pPr>
        <a:defRPr sz="1800"/>
      </a:pPr>
      <a:endParaRPr lang="ru-RU"/>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manualLayout>
          <c:layoutTarget val="inner"/>
          <c:xMode val="edge"/>
          <c:yMode val="edge"/>
          <c:x val="0"/>
          <c:y val="6.7085484338709207E-4"/>
          <c:w val="0.98517155735442963"/>
          <c:h val="0.99932914515661031"/>
        </c:manualLayout>
      </c:layout>
      <c:barChart>
        <c:barDir val="col"/>
        <c:grouping val="stacked"/>
        <c:ser>
          <c:idx val="1"/>
          <c:order val="0"/>
          <c:spPr>
            <a:solidFill>
              <a:schemeClr val="accent1"/>
            </a:solidFill>
          </c:spPr>
          <c:dPt>
            <c:idx val="0"/>
            <c:spPr>
              <a:solidFill>
                <a:srgbClr val="C00000"/>
              </a:solidFill>
            </c:spPr>
          </c:dPt>
          <c:dLbls>
            <c:dLbl>
              <c:idx val="0"/>
              <c:layout>
                <c:manualLayout>
                  <c:x val="0.29637207258751902"/>
                  <c:y val="0"/>
                </c:manualLayout>
              </c:layout>
              <c:showVal val="1"/>
            </c:dLbl>
            <c:txPr>
              <a:bodyPr/>
              <a:lstStyle/>
              <a:p>
                <a:pPr>
                  <a:defRPr sz="1800" b="1">
                    <a:latin typeface="Calibri" pitchFamily="34" charset="0"/>
                    <a:cs typeface="Calibri" pitchFamily="34" charset="0"/>
                  </a:defRPr>
                </a:pPr>
                <a:endParaRPr lang="ru-RU"/>
              </a:p>
            </c:txPr>
            <c:showVal val="1"/>
          </c:dLbls>
          <c:val>
            <c:numRef>
              <c:f>Лист1!$H$6</c:f>
              <c:numCache>
                <c:formatCode>0%</c:formatCode>
                <c:ptCount val="1"/>
                <c:pt idx="0">
                  <c:v>6.0000000000000032E-2</c:v>
                </c:pt>
              </c:numCache>
            </c:numRef>
          </c:val>
        </c:ser>
        <c:ser>
          <c:idx val="2"/>
          <c:order val="1"/>
          <c:spPr>
            <a:solidFill>
              <a:srgbClr val="0070C0"/>
            </a:solidFill>
          </c:spPr>
          <c:dLbls>
            <c:dLbl>
              <c:idx val="0"/>
              <c:layout>
                <c:manualLayout>
                  <c:x val="0.2940191181570993"/>
                  <c:y val="-7.8793089469543255E-3"/>
                </c:manualLayout>
              </c:layout>
              <c:tx>
                <c:rich>
                  <a:bodyPr/>
                  <a:lstStyle/>
                  <a:p>
                    <a:r>
                      <a:rPr lang="en-US" sz="1800" dirty="0">
                        <a:solidFill>
                          <a:schemeClr val="tx1"/>
                        </a:solidFill>
                        <a:latin typeface="Calibri" pitchFamily="34" charset="0"/>
                        <a:cs typeface="Calibri" pitchFamily="34" charset="0"/>
                      </a:rPr>
                      <a:t>15%</a:t>
                    </a:r>
                  </a:p>
                </c:rich>
              </c:tx>
              <c:showVal val="1"/>
            </c:dLbl>
            <c:txPr>
              <a:bodyPr/>
              <a:lstStyle/>
              <a:p>
                <a:pPr>
                  <a:defRPr sz="1800" b="1">
                    <a:solidFill>
                      <a:schemeClr val="tx1"/>
                    </a:solidFill>
                    <a:latin typeface="Calibri" pitchFamily="34" charset="0"/>
                    <a:cs typeface="Calibri" pitchFamily="34" charset="0"/>
                  </a:defRPr>
                </a:pPr>
                <a:endParaRPr lang="ru-RU"/>
              </a:p>
            </c:txPr>
            <c:showVal val="1"/>
          </c:dLbls>
          <c:val>
            <c:numRef>
              <c:f>Лист1!$H$7</c:f>
              <c:numCache>
                <c:formatCode>0%</c:formatCode>
                <c:ptCount val="1"/>
                <c:pt idx="0">
                  <c:v>0.15000000000000024</c:v>
                </c:pt>
              </c:numCache>
            </c:numRef>
          </c:val>
        </c:ser>
        <c:ser>
          <c:idx val="0"/>
          <c:order val="2"/>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c:spPr>
          <c:dPt>
            <c:idx val="0"/>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57150">
                <a:noFill/>
              </a:ln>
            </c:spPr>
          </c:dPt>
          <c:dLbls>
            <c:dLbl>
              <c:idx val="0"/>
              <c:layout>
                <c:manualLayout>
                  <c:x val="7.2415310941640948E-3"/>
                  <c:y val="0"/>
                </c:manualLayout>
              </c:layout>
              <c:tx>
                <c:rich>
                  <a:bodyPr/>
                  <a:lstStyle/>
                  <a:p>
                    <a:pPr>
                      <a:defRPr sz="1800" b="1">
                        <a:latin typeface="Calibri" pitchFamily="34" charset="0"/>
                        <a:cs typeface="Calibri" pitchFamily="34" charset="0"/>
                      </a:defRPr>
                    </a:pPr>
                    <a:r>
                      <a:rPr lang="en-US" sz="1800" dirty="0">
                        <a:solidFill>
                          <a:schemeClr val="bg1"/>
                        </a:solidFill>
                        <a:latin typeface="Calibri" pitchFamily="34" charset="0"/>
                        <a:cs typeface="Calibri" pitchFamily="34" charset="0"/>
                      </a:rPr>
                      <a:t>79%</a:t>
                    </a:r>
                  </a:p>
                </c:rich>
              </c:tx>
              <c:spPr/>
              <c:showVal val="1"/>
            </c:dLbl>
            <c:txPr>
              <a:bodyPr/>
              <a:lstStyle/>
              <a:p>
                <a:pPr>
                  <a:defRPr sz="2400" b="1"/>
                </a:pPr>
                <a:endParaRPr lang="ru-RU"/>
              </a:p>
            </c:txPr>
            <c:showVal val="1"/>
          </c:dLbls>
          <c:val>
            <c:numRef>
              <c:f>Лист1!$H$5</c:f>
              <c:numCache>
                <c:formatCode>0%</c:formatCode>
                <c:ptCount val="1"/>
                <c:pt idx="0">
                  <c:v>0.79</c:v>
                </c:pt>
              </c:numCache>
            </c:numRef>
          </c:val>
        </c:ser>
        <c:overlap val="100"/>
        <c:axId val="63659392"/>
        <c:axId val="63693952"/>
      </c:barChart>
      <c:catAx>
        <c:axId val="63659392"/>
        <c:scaling>
          <c:orientation val="minMax"/>
        </c:scaling>
        <c:delete val="1"/>
        <c:axPos val="b"/>
        <c:tickLblPos val="none"/>
        <c:crossAx val="63693952"/>
        <c:crosses val="autoZero"/>
        <c:auto val="1"/>
        <c:lblAlgn val="ctr"/>
        <c:lblOffset val="100"/>
      </c:catAx>
      <c:valAx>
        <c:axId val="63693952"/>
        <c:scaling>
          <c:orientation val="minMax"/>
        </c:scaling>
        <c:delete val="1"/>
        <c:axPos val="l"/>
        <c:numFmt formatCode="0%" sourceLinked="1"/>
        <c:tickLblPos val="none"/>
        <c:crossAx val="63659392"/>
        <c:crosses val="autoZero"/>
        <c:crossBetween val="between"/>
      </c:valAx>
      <c:spPr>
        <a:noFill/>
        <a:ln w="25400">
          <a:noFill/>
        </a:ln>
      </c:spPr>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508636385421303E-2"/>
          <c:y val="3.657063224818629E-2"/>
          <c:w val="0.94049136361458463"/>
          <c:h val="0.84828000702131501"/>
        </c:manualLayout>
      </c:layout>
      <c:lineChart>
        <c:grouping val="standard"/>
        <c:ser>
          <c:idx val="0"/>
          <c:order val="0"/>
          <c:tx>
            <c:v>Экономия по кварталам</c:v>
          </c:tx>
          <c:spPr>
            <a:ln>
              <a:solidFill>
                <a:srgbClr val="0070C0"/>
              </a:solidFill>
            </a:ln>
          </c:spPr>
          <c:marker>
            <c:spPr>
              <a:solidFill>
                <a:srgbClr val="0070C0"/>
              </a:solidFill>
              <a:ln>
                <a:solidFill>
                  <a:srgbClr val="0070C0"/>
                </a:solidFill>
              </a:ln>
            </c:spPr>
          </c:marker>
          <c:dLbls>
            <c:dLbl>
              <c:idx val="0"/>
              <c:layout>
                <c:manualLayout>
                  <c:x val="-4.7271830081207396E-2"/>
                  <c:y val="5.8092538432696322E-2"/>
                </c:manualLayout>
              </c:layout>
              <c:dLblPos val="r"/>
              <c:showVal val="1"/>
            </c:dLbl>
            <c:dLbl>
              <c:idx val="1"/>
              <c:layout>
                <c:manualLayout>
                  <c:x val="-6.5100031053654903E-2"/>
                  <c:y val="-6.6962729658792811E-2"/>
                </c:manualLayout>
              </c:layout>
              <c:dLblPos val="r"/>
              <c:showVal val="1"/>
            </c:dLbl>
            <c:dLbl>
              <c:idx val="2"/>
              <c:layout>
                <c:manualLayout>
                  <c:x val="-5.5375557795956216E-2"/>
                  <c:y val="6.2014548181477301E-2"/>
                </c:manualLayout>
              </c:layout>
              <c:dLblPos val="r"/>
              <c:showVal val="1"/>
            </c:dLbl>
            <c:dLbl>
              <c:idx val="3"/>
              <c:layout>
                <c:manualLayout>
                  <c:x val="-6.0237794424805924E-2"/>
                  <c:y val="-5.4382002249719341E-2"/>
                </c:manualLayout>
              </c:layout>
              <c:dLblPos val="r"/>
              <c:showVal val="1"/>
            </c:dLbl>
            <c:dLbl>
              <c:idx val="4"/>
              <c:layout>
                <c:manualLayout>
                  <c:x val="-4.4030338995308414E-2"/>
                  <c:y val="4.8878290213723433E-2"/>
                </c:manualLayout>
              </c:layout>
              <c:dLblPos val="r"/>
              <c:showVal val="1"/>
            </c:dLbl>
            <c:dLbl>
              <c:idx val="5"/>
              <c:layout>
                <c:manualLayout>
                  <c:x val="-3.2414910858995401E-3"/>
                  <c:y val="-6.7289688788901403E-2"/>
                </c:manualLayout>
              </c:layout>
              <c:dLblPos val="r"/>
              <c:showVal val="1"/>
            </c:dLbl>
            <c:numFmt formatCode="0.00%" sourceLinked="0"/>
            <c:txPr>
              <a:bodyPr/>
              <a:lstStyle/>
              <a:p>
                <a:pPr>
                  <a:defRPr sz="1200">
                    <a:latin typeface="Calibri" pitchFamily="34" charset="0"/>
                    <a:cs typeface="Calibri" pitchFamily="34" charset="0"/>
                  </a:defRPr>
                </a:pPr>
                <a:endParaRPr lang="ru-RU"/>
              </a:p>
            </c:txPr>
            <c:showVal val="1"/>
          </c:dLbls>
          <c:cat>
            <c:strRef>
              <c:f>'[1]Средняя экономия 3 пл.'!$A$58:$A$63</c:f>
              <c:strCache>
                <c:ptCount val="6"/>
                <c:pt idx="0">
                  <c:v>3 квартал 2009</c:v>
                </c:pt>
                <c:pt idx="1">
                  <c:v>4 квартал 2009</c:v>
                </c:pt>
                <c:pt idx="2">
                  <c:v>1 квартал 2010</c:v>
                </c:pt>
                <c:pt idx="3">
                  <c:v>2 квартал 2010 </c:v>
                </c:pt>
                <c:pt idx="4">
                  <c:v>3 квартал 2010</c:v>
                </c:pt>
                <c:pt idx="5">
                  <c:v>4 квартал 2010</c:v>
                </c:pt>
              </c:strCache>
            </c:strRef>
          </c:cat>
          <c:val>
            <c:numRef>
              <c:f>'[1]Средняя экономия 3 пл.'!$F$58:$F$63</c:f>
              <c:numCache>
                <c:formatCode>General</c:formatCode>
                <c:ptCount val="6"/>
                <c:pt idx="0">
                  <c:v>3.0643468104775987E-2</c:v>
                </c:pt>
                <c:pt idx="1">
                  <c:v>0.11198233979019988</c:v>
                </c:pt>
                <c:pt idx="2">
                  <c:v>0.11061676221558295</c:v>
                </c:pt>
                <c:pt idx="3">
                  <c:v>0.12507603834850217</c:v>
                </c:pt>
                <c:pt idx="4">
                  <c:v>0.10603083657167529</c:v>
                </c:pt>
                <c:pt idx="5">
                  <c:v>0.1095385672123084</c:v>
                </c:pt>
              </c:numCache>
            </c:numRef>
          </c:val>
        </c:ser>
        <c:marker val="1"/>
        <c:axId val="58168448"/>
        <c:axId val="58169984"/>
      </c:lineChart>
      <c:catAx>
        <c:axId val="58168448"/>
        <c:scaling>
          <c:orientation val="minMax"/>
        </c:scaling>
        <c:axPos val="b"/>
        <c:majorGridlines>
          <c:spPr>
            <a:ln>
              <a:noFill/>
            </a:ln>
          </c:spPr>
        </c:majorGridlines>
        <c:minorGridlines>
          <c:spPr>
            <a:ln>
              <a:solidFill>
                <a:schemeClr val="bg2">
                  <a:lumMod val="40000"/>
                  <a:lumOff val="60000"/>
                </a:schemeClr>
              </a:solidFill>
            </a:ln>
          </c:spPr>
        </c:minorGridlines>
        <c:numFmt formatCode="General" sourceLinked="1"/>
        <c:tickLblPos val="nextTo"/>
        <c:txPr>
          <a:bodyPr rot="0" vert="horz"/>
          <a:lstStyle/>
          <a:p>
            <a:pPr>
              <a:defRPr sz="1200">
                <a:latin typeface="Calibri" pitchFamily="34" charset="0"/>
                <a:cs typeface="Calibri" pitchFamily="34" charset="0"/>
              </a:defRPr>
            </a:pPr>
            <a:endParaRPr lang="ru-RU"/>
          </a:p>
        </c:txPr>
        <c:crossAx val="58169984"/>
        <c:crosses val="autoZero"/>
        <c:auto val="1"/>
        <c:lblAlgn val="ctr"/>
        <c:lblOffset val="100"/>
      </c:catAx>
      <c:valAx>
        <c:axId val="58169984"/>
        <c:scaling>
          <c:orientation val="minMax"/>
        </c:scaling>
        <c:axPos val="l"/>
        <c:majorGridlines>
          <c:spPr>
            <a:ln>
              <a:solidFill>
                <a:schemeClr val="bg2">
                  <a:lumMod val="40000"/>
                  <a:lumOff val="60000"/>
                </a:schemeClr>
              </a:solidFill>
            </a:ln>
          </c:spPr>
        </c:majorGridlines>
        <c:minorGridlines>
          <c:spPr>
            <a:ln>
              <a:noFill/>
            </a:ln>
          </c:spPr>
        </c:minorGridlines>
        <c:numFmt formatCode="0%" sourceLinked="0"/>
        <c:tickLblPos val="nextTo"/>
        <c:txPr>
          <a:bodyPr rot="0" vert="horz"/>
          <a:lstStyle/>
          <a:p>
            <a:pPr>
              <a:defRPr sz="1200">
                <a:latin typeface="Calibri" pitchFamily="34" charset="0"/>
                <a:cs typeface="Calibri" pitchFamily="34" charset="0"/>
              </a:defRPr>
            </a:pPr>
            <a:endParaRPr lang="ru-RU"/>
          </a:p>
        </c:txPr>
        <c:crossAx val="58168448"/>
        <c:crosses val="autoZero"/>
        <c:crossBetween val="between"/>
      </c:valAx>
      <c:spPr>
        <a:noFill/>
        <a:ln w="0">
          <a:solidFill>
            <a:schemeClr val="bg2">
              <a:lumMod val="60000"/>
              <a:lumOff val="40000"/>
            </a:schemeClr>
          </a:solidFill>
        </a:ln>
      </c:spPr>
    </c:plotArea>
    <c:plotVisOnly val="1"/>
    <c:dispBlanksAs val="gap"/>
  </c:chart>
  <c:txPr>
    <a:bodyPr/>
    <a:lstStyle/>
    <a:p>
      <a:pPr>
        <a:defRPr sz="1800"/>
      </a:pPr>
      <a:endParaRPr lang="ru-RU"/>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442061993111869E-2"/>
          <c:y val="4.8003052071782385E-3"/>
          <c:w val="0.94221159573763447"/>
          <c:h val="0.91154209483433946"/>
        </c:manualLayout>
      </c:layout>
      <c:barChart>
        <c:barDir val="col"/>
        <c:grouping val="clustered"/>
        <c:ser>
          <c:idx val="0"/>
          <c:order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c:spPr>
          <c:dLbls>
            <c:delete val="1"/>
          </c:dLbls>
          <c:cat>
            <c:multiLvlStrRef>
              <c:f>(Лист1!#ССЫЛКА!;Лист1!$A$6:$B$6)</c:f>
            </c:multiLvlStrRef>
          </c:cat>
          <c:val>
            <c:numRef>
              <c:f>Лист1!$A$4:$B$4</c:f>
              <c:numCache>
                <c:formatCode>General</c:formatCode>
                <c:ptCount val="2"/>
                <c:pt idx="0">
                  <c:v>8.4500000000000028</c:v>
                </c:pt>
                <c:pt idx="1">
                  <c:v>0.76000000000000334</c:v>
                </c:pt>
              </c:numCache>
            </c:numRef>
          </c:val>
        </c:ser>
        <c:dLbls>
          <c:showVal val="1"/>
        </c:dLbls>
        <c:gapWidth val="75"/>
        <c:axId val="58284288"/>
        <c:axId val="58286080"/>
      </c:barChart>
      <c:catAx>
        <c:axId val="58284288"/>
        <c:scaling>
          <c:orientation val="minMax"/>
        </c:scaling>
        <c:axPos val="b"/>
        <c:numFmt formatCode="General" sourceLinked="1"/>
        <c:majorTickMark val="none"/>
        <c:tickLblPos val="nextTo"/>
        <c:txPr>
          <a:bodyPr/>
          <a:lstStyle/>
          <a:p>
            <a:pPr>
              <a:defRPr sz="1600" b="1" i="1"/>
            </a:pPr>
            <a:endParaRPr lang="ru-RU"/>
          </a:p>
        </c:txPr>
        <c:crossAx val="58286080"/>
        <c:crosses val="autoZero"/>
        <c:auto val="1"/>
        <c:lblAlgn val="ctr"/>
        <c:lblOffset val="100"/>
      </c:catAx>
      <c:valAx>
        <c:axId val="58286080"/>
        <c:scaling>
          <c:orientation val="minMax"/>
        </c:scaling>
        <c:delete val="1"/>
        <c:axPos val="l"/>
        <c:numFmt formatCode="General" sourceLinked="1"/>
        <c:majorTickMark val="none"/>
        <c:tickLblPos val="none"/>
        <c:crossAx val="58284288"/>
        <c:crosses val="autoZero"/>
        <c:crossBetween val="between"/>
      </c:valAx>
    </c:plotArea>
    <c:plotVisOnly val="1"/>
  </c:chart>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0.62612</cdr:x>
      <cdr:y>0.71894</cdr:y>
    </cdr:from>
    <cdr:to>
      <cdr:x>0.8255</cdr:x>
      <cdr:y>0.81164</cdr:y>
    </cdr:to>
    <cdr:sp macro="" textlink="">
      <cdr:nvSpPr>
        <cdr:cNvPr id="2" name="TextBox 1"/>
        <cdr:cNvSpPr txBox="1"/>
      </cdr:nvSpPr>
      <cdr:spPr>
        <a:xfrm xmlns:a="http://schemas.openxmlformats.org/drawingml/2006/main">
          <a:off x="3000396" y="2571768"/>
          <a:ext cx="955446" cy="3316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800" b="1" dirty="0" smtClean="0">
              <a:latin typeface="Calibri" pitchFamily="34" charset="0"/>
              <a:cs typeface="Calibri" pitchFamily="34" charset="0"/>
            </a:rPr>
            <a:t>0.76%</a:t>
          </a:r>
          <a:endParaRPr lang="ru-RU" sz="1800" b="1" dirty="0">
            <a:latin typeface="Calibri" pitchFamily="34" charset="0"/>
            <a:cs typeface="Calibri"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lvl1pPr defTabSz="930275">
              <a:defRPr sz="1200">
                <a:latin typeface="Arial" pitchFamily="34" charset="0"/>
                <a:ea typeface="+mn-ea"/>
                <a:cs typeface="+mn-cs"/>
              </a:defRPr>
            </a:lvl1pPr>
          </a:lstStyle>
          <a:p>
            <a:pPr>
              <a:defRPr/>
            </a:pPr>
            <a:endParaRPr lang="ru-RU"/>
          </a:p>
        </p:txBody>
      </p:sp>
      <p:sp>
        <p:nvSpPr>
          <p:cNvPr id="172035"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lvl1pPr algn="r" defTabSz="930275">
              <a:defRPr sz="1200">
                <a:latin typeface="Arial" pitchFamily="34" charset="0"/>
                <a:ea typeface="+mn-ea"/>
                <a:cs typeface="+mn-cs"/>
              </a:defRPr>
            </a:lvl1pPr>
          </a:lstStyle>
          <a:p>
            <a:pPr>
              <a:defRPr/>
            </a:pPr>
            <a:endParaRPr lang="ru-RU"/>
          </a:p>
        </p:txBody>
      </p:sp>
      <p:sp>
        <p:nvSpPr>
          <p:cNvPr id="31748" name="Rectangle 4"/>
          <p:cNvSpPr>
            <a:spLocks noGrp="1" noRot="1" noChangeAspect="1" noChangeArrowheads="1" noTextEdit="1"/>
          </p:cNvSpPr>
          <p:nvPr>
            <p:ph type="sldImg" idx="2"/>
          </p:nvPr>
        </p:nvSpPr>
        <p:spPr bwMode="auto">
          <a:xfrm>
            <a:off x="912813" y="744538"/>
            <a:ext cx="4957762" cy="3717925"/>
          </a:xfrm>
          <a:prstGeom prst="rect">
            <a:avLst/>
          </a:prstGeom>
          <a:noFill/>
          <a:ln w="9525">
            <a:solidFill>
              <a:srgbClr val="000000"/>
            </a:solidFill>
            <a:miter lim="800000"/>
            <a:headEnd/>
            <a:tailEnd/>
          </a:ln>
        </p:spPr>
      </p:sp>
      <p:sp>
        <p:nvSpPr>
          <p:cNvPr id="172037" name="Rectangle 5"/>
          <p:cNvSpPr>
            <a:spLocks noGrp="1" noChangeArrowheads="1"/>
          </p:cNvSpPr>
          <p:nvPr>
            <p:ph type="body" sz="quarter" idx="3"/>
          </p:nvPr>
        </p:nvSpPr>
        <p:spPr bwMode="auto">
          <a:xfrm>
            <a:off x="677863" y="4710113"/>
            <a:ext cx="5426075" cy="4464050"/>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72038"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3013" tIns="46506" rIns="93013" bIns="46506" numCol="1" anchor="b" anchorCtr="0" compatLnSpc="1">
            <a:prstTxWarp prst="textNoShape">
              <a:avLst/>
            </a:prstTxWarp>
          </a:bodyPr>
          <a:lstStyle>
            <a:lvl1pPr defTabSz="930275">
              <a:defRPr sz="1200">
                <a:latin typeface="Arial" pitchFamily="34" charset="0"/>
                <a:ea typeface="+mn-ea"/>
                <a:cs typeface="+mn-cs"/>
              </a:defRPr>
            </a:lvl1pPr>
          </a:lstStyle>
          <a:p>
            <a:pPr>
              <a:defRPr/>
            </a:pPr>
            <a:endParaRPr lang="ru-RU"/>
          </a:p>
        </p:txBody>
      </p:sp>
      <p:sp>
        <p:nvSpPr>
          <p:cNvPr id="172039"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3013" tIns="46506" rIns="93013" bIns="46506" numCol="1" anchor="b" anchorCtr="0" compatLnSpc="1">
            <a:prstTxWarp prst="textNoShape">
              <a:avLst/>
            </a:prstTxWarp>
          </a:bodyPr>
          <a:lstStyle>
            <a:lvl1pPr algn="r" defTabSz="930275">
              <a:defRPr sz="1200">
                <a:latin typeface="Arial" charset="0"/>
                <a:ea typeface="ＭＳ Ｐゴシック" charset="-128"/>
                <a:cs typeface="+mn-cs"/>
              </a:defRPr>
            </a:lvl1pPr>
          </a:lstStyle>
          <a:p>
            <a:pPr>
              <a:defRPr/>
            </a:pPr>
            <a:fld id="{4962CE85-AFFC-4657-A487-DFA96624EBE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ln/>
        </p:spPr>
      </p:sp>
      <p:sp>
        <p:nvSpPr>
          <p:cNvPr id="32771" name="Заметки 2"/>
          <p:cNvSpPr>
            <a:spLocks noGrp="1"/>
          </p:cNvSpPr>
          <p:nvPr>
            <p:ph type="body" idx="1"/>
          </p:nvPr>
        </p:nvSpPr>
        <p:spPr>
          <a:noFill/>
          <a:ln/>
        </p:spPr>
        <p:txBody>
          <a:bodyPr/>
          <a:lstStyle/>
          <a:p>
            <a:endParaRPr lang="ru-RU" smtClean="0">
              <a:ea typeface="ＭＳ Ｐゴシック" pitchFamily="34" charset="-128"/>
            </a:endParaRPr>
          </a:p>
        </p:txBody>
      </p:sp>
      <p:sp>
        <p:nvSpPr>
          <p:cNvPr id="32772" name="Номер слайда 3"/>
          <p:cNvSpPr>
            <a:spLocks noGrp="1"/>
          </p:cNvSpPr>
          <p:nvPr>
            <p:ph type="sldNum" sz="quarter" idx="5"/>
          </p:nvPr>
        </p:nvSpPr>
        <p:spPr>
          <a:noFill/>
        </p:spPr>
        <p:txBody>
          <a:bodyPr/>
          <a:lstStyle/>
          <a:p>
            <a:fld id="{D4863F6D-8F60-4B6C-8B6F-55305248F8E7}" type="slidenum">
              <a:rPr lang="ru-RU" smtClean="0">
                <a:latin typeface="Arial" pitchFamily="34" charset="0"/>
                <a:ea typeface="ＭＳ Ｐゴシック" pitchFamily="34" charset="-128"/>
              </a:rPr>
              <a:pPr/>
              <a:t>5</a:t>
            </a:fld>
            <a:endParaRPr lang="ru-RU"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smtClean="0">
              <a:ea typeface="ＭＳ Ｐゴシック" pitchFamily="34" charset="-128"/>
            </a:endParaRPr>
          </a:p>
        </p:txBody>
      </p:sp>
      <p:sp>
        <p:nvSpPr>
          <p:cNvPr id="33796" name="Номер слайда 3"/>
          <p:cNvSpPr>
            <a:spLocks noGrp="1"/>
          </p:cNvSpPr>
          <p:nvPr>
            <p:ph type="sldNum" sz="quarter" idx="5"/>
          </p:nvPr>
        </p:nvSpPr>
        <p:spPr>
          <a:noFill/>
        </p:spPr>
        <p:txBody>
          <a:bodyPr/>
          <a:lstStyle/>
          <a:p>
            <a:fld id="{A3599432-C02D-4469-9EAE-552671821FD3}" type="slidenum">
              <a:rPr lang="ru-RU" smtClean="0">
                <a:latin typeface="Arial" pitchFamily="34" charset="0"/>
                <a:ea typeface="ＭＳ Ｐゴシック" pitchFamily="34" charset="-128"/>
              </a:rPr>
              <a:pPr/>
              <a:t>8</a:t>
            </a:fld>
            <a:endParaRPr lang="ru-RU"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a:ln/>
        </p:spPr>
      </p:sp>
      <p:sp>
        <p:nvSpPr>
          <p:cNvPr id="34819" name="Заметки 2"/>
          <p:cNvSpPr>
            <a:spLocks noGrp="1"/>
          </p:cNvSpPr>
          <p:nvPr>
            <p:ph type="body" idx="1"/>
          </p:nvPr>
        </p:nvSpPr>
        <p:spPr>
          <a:noFill/>
          <a:ln/>
        </p:spPr>
        <p:txBody>
          <a:bodyPr/>
          <a:lstStyle/>
          <a:p>
            <a:endParaRPr lang="ru-RU" smtClean="0">
              <a:ea typeface="ＭＳ Ｐゴシック" pitchFamily="34" charset="-128"/>
            </a:endParaRPr>
          </a:p>
        </p:txBody>
      </p:sp>
      <p:sp>
        <p:nvSpPr>
          <p:cNvPr id="34820" name="Номер слайда 3"/>
          <p:cNvSpPr>
            <a:spLocks noGrp="1"/>
          </p:cNvSpPr>
          <p:nvPr>
            <p:ph type="sldNum" sz="quarter" idx="5"/>
          </p:nvPr>
        </p:nvSpPr>
        <p:spPr>
          <a:noFill/>
        </p:spPr>
        <p:txBody>
          <a:bodyPr/>
          <a:lstStyle/>
          <a:p>
            <a:fld id="{6777B293-5DA9-43BB-99EB-711FF6143AB2}" type="slidenum">
              <a:rPr lang="ru-RU" smtClean="0">
                <a:latin typeface="Arial" pitchFamily="34" charset="0"/>
                <a:ea typeface="ＭＳ Ｐゴシック" pitchFamily="34" charset="-128"/>
              </a:rPr>
              <a:pPr/>
              <a:t>9</a:t>
            </a:fld>
            <a:endParaRPr lang="ru-RU"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p:spPr>
        <p:txBody>
          <a:bodyPr/>
          <a:lstStyle/>
          <a:p>
            <a:endParaRPr lang="ru-RU" smtClean="0">
              <a:ea typeface="ＭＳ Ｐゴシック" pitchFamily="34" charset="-128"/>
            </a:endParaRPr>
          </a:p>
        </p:txBody>
      </p:sp>
      <p:sp>
        <p:nvSpPr>
          <p:cNvPr id="35844" name="Номер слайда 3"/>
          <p:cNvSpPr>
            <a:spLocks noGrp="1"/>
          </p:cNvSpPr>
          <p:nvPr>
            <p:ph type="sldNum" sz="quarter" idx="5"/>
          </p:nvPr>
        </p:nvSpPr>
        <p:spPr>
          <a:noFill/>
        </p:spPr>
        <p:txBody>
          <a:bodyPr/>
          <a:lstStyle/>
          <a:p>
            <a:fld id="{0D7A1139-BF63-4C91-84A7-91656EB1BA75}" type="slidenum">
              <a:rPr lang="ru-RU" smtClean="0">
                <a:latin typeface="Arial" pitchFamily="34" charset="0"/>
                <a:ea typeface="ＭＳ Ｐゴシック" pitchFamily="34" charset="-128"/>
              </a:rPr>
              <a:pPr/>
              <a:t>10</a:t>
            </a:fld>
            <a:endParaRPr lang="ru-RU"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a:srcRect/>
          <a:stretch>
            <a:fillRect/>
          </a:stretch>
        </p:blipFill>
        <p:spPr bwMode="auto">
          <a:xfrm>
            <a:off x="0" y="0"/>
            <a:ext cx="9144000" cy="2638425"/>
          </a:xfrm>
          <a:prstGeom prst="rect">
            <a:avLst/>
          </a:prstGeom>
          <a:noFill/>
          <a:ln w="9525">
            <a:noFill/>
            <a:miter lim="800000"/>
            <a:headEnd/>
            <a:tailEnd/>
          </a:ln>
        </p:spPr>
      </p:pic>
      <p:pic>
        <p:nvPicPr>
          <p:cNvPr id="3" name="Picture 8" descr="пр2"/>
          <p:cNvPicPr>
            <a:picLocks noChangeAspect="1" noChangeArrowheads="1"/>
          </p:cNvPicPr>
          <p:nvPr userDrawn="1"/>
        </p:nvPicPr>
        <p:blipFill>
          <a:blip r:embed="rId3"/>
          <a:srcRect/>
          <a:stretch>
            <a:fillRect/>
          </a:stretch>
        </p:blipFill>
        <p:spPr bwMode="auto">
          <a:xfrm>
            <a:off x="0" y="6624638"/>
            <a:ext cx="9144000" cy="2603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3CD0F52E-2D6D-4FDB-81B3-F6DB1E0A2FC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12058304-DBD7-4BE0-9305-EC94189C25F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pPr>
              <a:defRPr/>
            </a:pPr>
            <a:fld id="{C9B6D1EF-DD0F-4B31-9814-F81B53E01E5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8200" y="1600200"/>
            <a:ext cx="4038600" cy="4525963"/>
          </a:xfrm>
        </p:spPr>
        <p:txBody>
          <a:bodyPr/>
          <a:lstStyle/>
          <a:p>
            <a:pPr lvl="0"/>
            <a:endParaRPr lang="ru-RU" noProof="0" smtClean="0"/>
          </a:p>
        </p:txBody>
      </p:sp>
      <p:sp>
        <p:nvSpPr>
          <p:cNvPr id="5" name="Rectangle 10"/>
          <p:cNvSpPr>
            <a:spLocks noGrp="1" noChangeArrowheads="1"/>
          </p:cNvSpPr>
          <p:nvPr>
            <p:ph type="sldNum" sz="quarter" idx="10"/>
          </p:nvPr>
        </p:nvSpPr>
        <p:spPr>
          <a:ln/>
        </p:spPr>
        <p:txBody>
          <a:bodyPr/>
          <a:lstStyle>
            <a:lvl1pPr>
              <a:defRPr/>
            </a:lvl1pPr>
          </a:lstStyle>
          <a:p>
            <a:pPr>
              <a:defRPr/>
            </a:pPr>
            <a:fld id="{C680BF0C-667E-4158-874F-5FC30FB8D588}"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10"/>
          <p:cNvSpPr>
            <a:spLocks noGrp="1" noChangeArrowheads="1"/>
          </p:cNvSpPr>
          <p:nvPr>
            <p:ph type="sldNum" sz="quarter" idx="10"/>
          </p:nvPr>
        </p:nvSpPr>
        <p:spPr>
          <a:ln/>
        </p:spPr>
        <p:txBody>
          <a:bodyPr/>
          <a:lstStyle>
            <a:lvl1pPr>
              <a:defRPr/>
            </a:lvl1pPr>
          </a:lstStyle>
          <a:p>
            <a:pPr>
              <a:defRPr/>
            </a:pPr>
            <a:fld id="{E98E8396-353C-4C16-89CE-8E58E85C795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EDB29603-C1D2-437F-B2E0-3B068791122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0"/>
          <p:cNvSpPr>
            <a:spLocks noGrp="1" noChangeArrowheads="1"/>
          </p:cNvSpPr>
          <p:nvPr>
            <p:ph type="sldNum" sz="quarter" idx="10"/>
          </p:nvPr>
        </p:nvSpPr>
        <p:spPr>
          <a:ln/>
        </p:spPr>
        <p:txBody>
          <a:bodyPr/>
          <a:lstStyle>
            <a:lvl1pPr>
              <a:defRPr/>
            </a:lvl1pPr>
          </a:lstStyle>
          <a:p>
            <a:pPr>
              <a:defRPr/>
            </a:pPr>
            <a:fld id="{C8BA1AF0-8ADE-4D22-AE30-2222DA85450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pPr>
              <a:defRPr/>
            </a:pPr>
            <a:fld id="{C16AB0AC-9660-4341-AF00-AB395173E12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0"/>
          <p:cNvSpPr>
            <a:spLocks noGrp="1" noChangeArrowheads="1"/>
          </p:cNvSpPr>
          <p:nvPr>
            <p:ph type="sldNum" sz="quarter" idx="10"/>
          </p:nvPr>
        </p:nvSpPr>
        <p:spPr>
          <a:ln/>
        </p:spPr>
        <p:txBody>
          <a:bodyPr/>
          <a:lstStyle>
            <a:lvl1pPr>
              <a:defRPr/>
            </a:lvl1pPr>
          </a:lstStyle>
          <a:p>
            <a:pPr>
              <a:defRPr/>
            </a:pPr>
            <a:fld id="{FEC184B1-7990-4FDE-B805-B4D0F7E44FD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0"/>
          <p:cNvSpPr>
            <a:spLocks noGrp="1" noChangeArrowheads="1"/>
          </p:cNvSpPr>
          <p:nvPr>
            <p:ph type="sldNum" sz="quarter" idx="10"/>
          </p:nvPr>
        </p:nvSpPr>
        <p:spPr>
          <a:ln/>
        </p:spPr>
        <p:txBody>
          <a:bodyPr/>
          <a:lstStyle>
            <a:lvl1pPr>
              <a:defRPr/>
            </a:lvl1pPr>
          </a:lstStyle>
          <a:p>
            <a:pPr>
              <a:defRPr/>
            </a:pPr>
            <a:fld id="{ABC8EAAE-A95C-412B-8EC7-22278FA98F7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42ABD5F1-3AAE-4963-BB06-0437C54E314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pPr>
              <a:defRPr/>
            </a:pPr>
            <a:fld id="{BE3FF032-BAF0-49DB-8DD7-49C43A92FFD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pPr>
              <a:defRPr/>
            </a:pPr>
            <a:fld id="{89956E2B-E656-41DC-9007-1A102D6973F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pic>
        <p:nvPicPr>
          <p:cNvPr id="3076" name="Picture 8" descr="пр2"/>
          <p:cNvPicPr>
            <a:picLocks noChangeAspect="1" noChangeArrowheads="1"/>
          </p:cNvPicPr>
          <p:nvPr/>
        </p:nvPicPr>
        <p:blipFill>
          <a:blip r:embed="rId17"/>
          <a:srcRect/>
          <a:stretch>
            <a:fillRect/>
          </a:stretch>
        </p:blipFill>
        <p:spPr bwMode="auto">
          <a:xfrm>
            <a:off x="0" y="6624638"/>
            <a:ext cx="9144000" cy="260350"/>
          </a:xfrm>
          <a:prstGeom prst="rect">
            <a:avLst/>
          </a:prstGeom>
          <a:noFill/>
          <a:ln w="9525">
            <a:noFill/>
            <a:miter lim="800000"/>
            <a:headEnd/>
            <a:tailEnd/>
          </a:ln>
        </p:spPr>
      </p:pic>
      <p:pic>
        <p:nvPicPr>
          <p:cNvPr id="3077" name="Picture 9" descr="пр 1"/>
          <p:cNvPicPr>
            <a:picLocks noChangeAspect="1" noChangeArrowheads="1"/>
          </p:cNvPicPr>
          <p:nvPr/>
        </p:nvPicPr>
        <p:blipFill>
          <a:blip r:embed="rId18"/>
          <a:srcRect/>
          <a:stretch>
            <a:fillRect/>
          </a:stretch>
        </p:blipFill>
        <p:spPr bwMode="auto">
          <a:xfrm>
            <a:off x="0" y="0"/>
            <a:ext cx="9144000" cy="908050"/>
          </a:xfrm>
          <a:prstGeom prst="rect">
            <a:avLst/>
          </a:prstGeom>
          <a:noFill/>
          <a:ln w="9525">
            <a:noFill/>
            <a:miter lim="800000"/>
            <a:headEnd/>
            <a:tailEnd/>
          </a:ln>
        </p:spPr>
      </p:pic>
      <p:sp>
        <p:nvSpPr>
          <p:cNvPr id="1034" name="Rectangle 10"/>
          <p:cNvSpPr>
            <a:spLocks noGrp="1" noChangeArrowheads="1"/>
          </p:cNvSpPr>
          <p:nvPr>
            <p:ph type="sldNum" sz="quarter" idx="4"/>
          </p:nvPr>
        </p:nvSpPr>
        <p:spPr bwMode="auto">
          <a:xfrm>
            <a:off x="7046913" y="6580188"/>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latin typeface="Arial" charset="0"/>
                <a:ea typeface="ＭＳ Ｐゴシック" charset="-128"/>
                <a:cs typeface="+mn-cs"/>
              </a:defRPr>
            </a:lvl1pPr>
          </a:lstStyle>
          <a:p>
            <a:pPr>
              <a:defRPr/>
            </a:pPr>
            <a:fld id="{E1AF7830-2831-439E-830D-1D0313F2DA2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63"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Lst>
  <p:hf hdr="0" ftr="0" dt="0"/>
  <p:txStyles>
    <p:titleStyle>
      <a:lvl1pPr algn="ctr" rtl="0" eaLnBrk="0" fontAlgn="base" hangingPunct="0">
        <a:spcBef>
          <a:spcPct val="0"/>
        </a:spcBef>
        <a:spcAft>
          <a:spcPct val="0"/>
        </a:spcAft>
        <a:defRPr sz="4400">
          <a:solidFill>
            <a:srgbClr val="333399"/>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333399"/>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rgbClr val="333399"/>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rgbClr val="333399"/>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rgbClr val="333399"/>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_____Microsoft_Office_Excel_97-20033.xls"/></Relationships>
</file>

<file path=ppt/slides/_rels/slide15.xml.rels><?xml version="1.0" encoding="UTF-8" standalone="yes"?>
<Relationships xmlns="http://schemas.openxmlformats.org/package/2006/relationships"><Relationship Id="rId2" Type="http://schemas.openxmlformats.org/officeDocument/2006/relationships/hyperlink" Target="http://www.zakupki.gov.r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6"/>
          <p:cNvSpPr>
            <a:spLocks noChangeArrowheads="1"/>
          </p:cNvSpPr>
          <p:nvPr/>
        </p:nvSpPr>
        <p:spPr bwMode="auto">
          <a:xfrm>
            <a:off x="1260475" y="1989138"/>
            <a:ext cx="7883525" cy="719137"/>
          </a:xfrm>
          <a:prstGeom prst="rect">
            <a:avLst/>
          </a:prstGeom>
          <a:noFill/>
          <a:ln w="9525">
            <a:noFill/>
            <a:miter lim="800000"/>
            <a:headEnd/>
            <a:tailEnd/>
          </a:ln>
        </p:spPr>
        <p:txBody>
          <a:bodyPr anchor="ctr"/>
          <a:lstStyle/>
          <a:p>
            <a:pPr algn="r"/>
            <a:r>
              <a:rPr lang="ru-RU" sz="2800" b="1">
                <a:solidFill>
                  <a:srgbClr val="008080"/>
                </a:solidFill>
                <a:latin typeface="Calibri" pitchFamily="34" charset="0"/>
              </a:rPr>
              <a:t>ФЕДЕРАЛЬНАЯ АНТИМОНОПОЛЬНАЯ СЛУЖБА</a:t>
            </a:r>
            <a:endParaRPr lang="en-US" sz="2800" b="1">
              <a:solidFill>
                <a:srgbClr val="008080"/>
              </a:solidFill>
              <a:latin typeface="Calibri" pitchFamily="34" charset="0"/>
            </a:endParaRPr>
          </a:p>
        </p:txBody>
      </p:sp>
      <p:sp>
        <p:nvSpPr>
          <p:cNvPr id="5123" name="Прямоугольник 3"/>
          <p:cNvSpPr>
            <a:spLocks noChangeArrowheads="1"/>
          </p:cNvSpPr>
          <p:nvPr/>
        </p:nvSpPr>
        <p:spPr bwMode="auto">
          <a:xfrm>
            <a:off x="395288" y="2852738"/>
            <a:ext cx="8286750" cy="3724275"/>
          </a:xfrm>
          <a:prstGeom prst="rect">
            <a:avLst/>
          </a:prstGeom>
          <a:noFill/>
          <a:ln w="9525">
            <a:noFill/>
            <a:miter lim="800000"/>
            <a:headEnd/>
            <a:tailEnd/>
          </a:ln>
        </p:spPr>
        <p:txBody>
          <a:bodyPr>
            <a:spAutoFit/>
          </a:bodyPr>
          <a:lstStyle/>
          <a:p>
            <a:pPr algn="ctr"/>
            <a:endParaRPr lang="ru-RU" sz="2800" b="1"/>
          </a:p>
          <a:p>
            <a:pPr algn="ctr"/>
            <a:r>
              <a:rPr lang="ru-RU" sz="2800" b="1"/>
              <a:t>ПРОЕКТ КОНЦЕПЦИИ НОВОЙ РЕДАКЦИИ ФЕДЕРАЛЬНОГО ЗАКОНА О РАЗМЕЩЕНИИ ЗАКАЗОВ (ВНЕСЕНИЕ ИЗМЕНЕНИЙ В 94-ФЗ)</a:t>
            </a:r>
            <a:endParaRPr lang="en-US" sz="2800" b="1"/>
          </a:p>
          <a:p>
            <a:pPr algn="ctr"/>
            <a:endParaRPr lang="ru-RU" sz="2800" b="1"/>
          </a:p>
          <a:p>
            <a:pPr algn="ctr"/>
            <a:r>
              <a:rPr lang="ru-RU" sz="1600" b="1"/>
              <a:t>В соответствии с поручением Президента РФ от 06.12.2010 №Пр-3534 и поручением Председателя Правительства РФ от 0</a:t>
            </a:r>
            <a:r>
              <a:rPr lang="en-US" sz="1600" b="1"/>
              <a:t>6</a:t>
            </a:r>
            <a:r>
              <a:rPr lang="ru-RU" sz="1600" b="1"/>
              <a:t>.12.2010 №ВП-П13-8383</a:t>
            </a:r>
          </a:p>
          <a:p>
            <a:pPr algn="ctr"/>
            <a:endParaRPr lang="ru-RU" sz="1600" b="1"/>
          </a:p>
          <a:p>
            <a:pPr algn="ctr"/>
            <a:endParaRPr lang="ru-RU" sz="1600" b="1"/>
          </a:p>
          <a:p>
            <a:pPr algn="ctr"/>
            <a:endParaRPr lang="ru-RU" sz="1600" b="1"/>
          </a:p>
          <a:p>
            <a:pPr algn="ctr"/>
            <a:r>
              <a:rPr lang="ru-RU" sz="1600" b="1"/>
              <a:t>Москва, 2011</a:t>
            </a:r>
            <a:endParaRPr lang="ru-RU"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15" name="Rectangle 2"/>
          <p:cNvSpPr>
            <a:spLocks noGrp="1" noChangeArrowheads="1"/>
          </p:cNvSpPr>
          <p:nvPr>
            <p:ph type="title"/>
          </p:nvPr>
        </p:nvSpPr>
        <p:spPr>
          <a:xfrm>
            <a:off x="0" y="0"/>
            <a:ext cx="9144000" cy="576263"/>
          </a:xfrm>
        </p:spPr>
        <p:txBody>
          <a:bodyPr/>
          <a:lstStyle/>
          <a:p>
            <a:pPr marL="342900" indent="-342900">
              <a:spcBef>
                <a:spcPct val="20000"/>
              </a:spcBef>
            </a:pPr>
            <a:r>
              <a:rPr lang="ru-RU" sz="1600" b="1" smtClean="0">
                <a:solidFill>
                  <a:schemeClr val="bg1"/>
                </a:solidFill>
                <a:latin typeface="Calibri" pitchFamily="34" charset="0"/>
                <a:ea typeface="ＭＳ Ｐゴシック" pitchFamily="34" charset="-128"/>
              </a:rPr>
              <a:t>Разница начальных (максимальных) цен, установленных заказчиками, и конечных цен по заключенным контрактам в результате проведения аукционов в электронной форме</a:t>
            </a:r>
          </a:p>
        </p:txBody>
      </p:sp>
      <p:sp>
        <p:nvSpPr>
          <p:cNvPr id="5" name="Скругленный прямоугольник 4"/>
          <p:cNvSpPr/>
          <p:nvPr/>
        </p:nvSpPr>
        <p:spPr>
          <a:xfrm>
            <a:off x="179388" y="4581525"/>
            <a:ext cx="8786812" cy="2024063"/>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28575">
            <a:solidFill>
              <a:schemeClr val="bg1"/>
            </a:solidFill>
          </a:ln>
        </p:spPr>
        <p:style>
          <a:lnRef idx="1">
            <a:schemeClr val="accent2"/>
          </a:lnRef>
          <a:fillRef idx="3">
            <a:schemeClr val="accent2"/>
          </a:fillRef>
          <a:effectRef idx="2">
            <a:schemeClr val="accent2"/>
          </a:effectRef>
          <a:fontRef idx="minor">
            <a:schemeClr val="lt1"/>
          </a:fontRef>
        </p:style>
        <p:txBody>
          <a:bodyPr/>
          <a:lstStyle/>
          <a:p>
            <a:pPr algn="just">
              <a:defRPr/>
            </a:pPr>
            <a:r>
              <a:rPr lang="ru-RU" sz="1700" b="1" dirty="0">
                <a:solidFill>
                  <a:schemeClr val="bg1"/>
                </a:solidFill>
                <a:latin typeface="Calibri" pitchFamily="34" charset="0"/>
                <a:cs typeface="Calibri" pitchFamily="34" charset="0"/>
              </a:rPr>
              <a:t>          Низкий процент экономии бюджетных средств (3,06%) зафиксирован в тот период, когда на электронных площадках еще не было достаточного количества предпринимателей. </a:t>
            </a:r>
          </a:p>
          <a:p>
            <a:pPr algn="just">
              <a:defRPr/>
            </a:pPr>
            <a:r>
              <a:rPr lang="ru-RU" sz="1700" b="1" dirty="0">
                <a:solidFill>
                  <a:schemeClr val="bg1"/>
                </a:solidFill>
                <a:latin typeface="Calibri" pitchFamily="34" charset="0"/>
                <a:cs typeface="Calibri" pitchFamily="34" charset="0"/>
              </a:rPr>
              <a:t>          Рост экономии бюджетных средств с 1 квартала 2010 года связан с установленной 94-ФЗ обязанностью федеральных заказчиков проводить электронные аукционы. На электронных площадках  появились заказчики - появились и предприниматели – появилась и экономия.</a:t>
            </a:r>
            <a:endParaRPr lang="en-US" sz="1700" b="1" dirty="0">
              <a:solidFill>
                <a:schemeClr val="bg1"/>
              </a:solidFill>
              <a:latin typeface="Calibri" pitchFamily="34" charset="0"/>
              <a:cs typeface="Calibri" pitchFamily="34" charset="0"/>
            </a:endParaRPr>
          </a:p>
        </p:txBody>
      </p:sp>
      <p:graphicFrame>
        <p:nvGraphicFramePr>
          <p:cNvPr id="8" name="Object 61"/>
          <p:cNvGraphicFramePr>
            <a:graphicFrameLocks noChangeAspect="1"/>
          </p:cNvGraphicFramePr>
          <p:nvPr/>
        </p:nvGraphicFramePr>
        <p:xfrm>
          <a:off x="214282" y="1000108"/>
          <a:ext cx="8715436" cy="3399745"/>
        </p:xfrm>
        <a:graphic>
          <a:graphicData uri="http://schemas.openxmlformats.org/drawingml/2006/chart">
            <c:chart xmlns:c="http://schemas.openxmlformats.org/drawingml/2006/chart" xmlns:r="http://schemas.openxmlformats.org/officeDocument/2006/relationships" r:id="rId3"/>
          </a:graphicData>
        </a:graphic>
      </p:graphicFrame>
      <p:sp>
        <p:nvSpPr>
          <p:cNvPr id="13318" name="Номер слайда 6"/>
          <p:cNvSpPr>
            <a:spLocks noGrp="1"/>
          </p:cNvSpPr>
          <p:nvPr>
            <p:ph type="sldNum" sz="quarter" idx="10"/>
          </p:nvPr>
        </p:nvSpPr>
        <p:spPr>
          <a:noFill/>
        </p:spPr>
        <p:txBody>
          <a:bodyPr/>
          <a:lstStyle/>
          <a:p>
            <a:fld id="{4A37854C-E286-4083-9AD4-473D27B1010F}" type="slidenum">
              <a:rPr lang="ru-RU" smtClean="0">
                <a:latin typeface="Arial" pitchFamily="34" charset="0"/>
                <a:ea typeface="ＭＳ Ｐゴシック" pitchFamily="34" charset="-128"/>
              </a:rPr>
              <a:pPr/>
              <a:t>10</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339" name="Rectangle 2"/>
          <p:cNvSpPr>
            <a:spLocks noGrp="1" noChangeArrowheads="1"/>
          </p:cNvSpPr>
          <p:nvPr>
            <p:ph type="title"/>
          </p:nvPr>
        </p:nvSpPr>
        <p:spPr>
          <a:xfrm>
            <a:off x="0" y="7938"/>
            <a:ext cx="9144000" cy="576262"/>
          </a:xfrm>
        </p:spPr>
        <p:txBody>
          <a:bodyPr/>
          <a:lstStyle/>
          <a:p>
            <a:r>
              <a:rPr lang="ru-RU" sz="1600" b="1" smtClean="0">
                <a:solidFill>
                  <a:schemeClr val="bg1"/>
                </a:solidFill>
                <a:latin typeface="Calibri" pitchFamily="34" charset="0"/>
                <a:ea typeface="ＭＳ Ｐゴシック" pitchFamily="34" charset="-128"/>
              </a:rPr>
              <a:t>Процент экономии на электронных аукционах в зависимости от числа участников </a:t>
            </a:r>
            <a:r>
              <a:rPr lang="en-US" sz="1600" b="1" smtClean="0">
                <a:solidFill>
                  <a:schemeClr val="bg1"/>
                </a:solidFill>
                <a:latin typeface="Calibri" pitchFamily="34" charset="0"/>
                <a:ea typeface="ＭＳ Ｐゴシック" pitchFamily="34" charset="-128"/>
              </a:rPr>
              <a:t/>
            </a:r>
            <a:br>
              <a:rPr lang="en-US" sz="1600" b="1" smtClean="0">
                <a:solidFill>
                  <a:schemeClr val="bg1"/>
                </a:solidFill>
                <a:latin typeface="Calibri" pitchFamily="34" charset="0"/>
                <a:ea typeface="ＭＳ Ｐゴシック" pitchFamily="34" charset="-128"/>
              </a:rPr>
            </a:br>
            <a:r>
              <a:rPr lang="ru-RU" sz="1600" b="1" smtClean="0">
                <a:solidFill>
                  <a:schemeClr val="bg1"/>
                </a:solidFill>
                <a:latin typeface="Calibri" pitchFamily="34" charset="0"/>
                <a:ea typeface="ＭＳ Ｐゴシック" pitchFamily="34" charset="-128"/>
              </a:rPr>
              <a:t>на строительство*</a:t>
            </a:r>
          </a:p>
        </p:txBody>
      </p:sp>
      <p:sp>
        <p:nvSpPr>
          <p:cNvPr id="14340" name="Прямоугольник 14"/>
          <p:cNvSpPr>
            <a:spLocks noChangeArrowheads="1"/>
          </p:cNvSpPr>
          <p:nvPr/>
        </p:nvSpPr>
        <p:spPr bwMode="auto">
          <a:xfrm>
            <a:off x="0" y="6021388"/>
            <a:ext cx="8640763" cy="461962"/>
          </a:xfrm>
          <a:prstGeom prst="rect">
            <a:avLst/>
          </a:prstGeom>
          <a:noFill/>
          <a:ln w="9525">
            <a:noFill/>
            <a:miter lim="800000"/>
            <a:headEnd/>
            <a:tailEnd/>
          </a:ln>
        </p:spPr>
        <p:txBody>
          <a:bodyPr>
            <a:spAutoFit/>
          </a:bodyPr>
          <a:lstStyle/>
          <a:p>
            <a:r>
              <a:rPr lang="en-US" sz="1200">
                <a:latin typeface="Calibri" pitchFamily="34" charset="0"/>
              </a:rPr>
              <a:t>* </a:t>
            </a:r>
            <a:r>
              <a:rPr lang="ru-RU" sz="1200">
                <a:latin typeface="Calibri" pitchFamily="34" charset="0"/>
              </a:rPr>
              <a:t>Данные представлены  ЗАО «Сбербанк  АСТ», ГУП «Агентство по государственному заказу РТ», </a:t>
            </a:r>
            <a:endParaRPr lang="en-US" sz="1200">
              <a:latin typeface="Calibri" pitchFamily="34" charset="0"/>
            </a:endParaRPr>
          </a:p>
          <a:p>
            <a:r>
              <a:rPr lang="en-US" sz="1200">
                <a:latin typeface="Calibri" pitchFamily="34" charset="0"/>
              </a:rPr>
              <a:t>   </a:t>
            </a:r>
            <a:r>
              <a:rPr lang="ru-RU" sz="1200">
                <a:latin typeface="Calibri" pitchFamily="34" charset="0"/>
              </a:rPr>
              <a:t>ОАО «ЕЭТП» за период с 01.07.2010 по 31.12.2010</a:t>
            </a:r>
          </a:p>
        </p:txBody>
      </p:sp>
      <p:sp>
        <p:nvSpPr>
          <p:cNvPr id="14341" name="Прямоугольник 30"/>
          <p:cNvSpPr>
            <a:spLocks noChangeArrowheads="1"/>
          </p:cNvSpPr>
          <p:nvPr/>
        </p:nvSpPr>
        <p:spPr bwMode="auto">
          <a:xfrm>
            <a:off x="179388" y="4724400"/>
            <a:ext cx="8786812" cy="1201738"/>
          </a:xfrm>
          <a:prstGeom prst="rect">
            <a:avLst/>
          </a:prstGeom>
          <a:noFill/>
          <a:ln w="9525">
            <a:noFill/>
            <a:miter lim="800000"/>
            <a:headEnd/>
            <a:tailEnd/>
          </a:ln>
        </p:spPr>
        <p:txBody>
          <a:bodyPr>
            <a:spAutoFit/>
          </a:bodyPr>
          <a:lstStyle/>
          <a:p>
            <a:pPr algn="just">
              <a:spcBef>
                <a:spcPts val="1200"/>
              </a:spcBef>
              <a:tabLst>
                <a:tab pos="361950" algn="l"/>
              </a:tabLst>
            </a:pPr>
            <a:r>
              <a:rPr lang="ru-RU">
                <a:solidFill>
                  <a:srgbClr val="FF0000"/>
                </a:solidFill>
                <a:latin typeface="Calibri" pitchFamily="34" charset="0"/>
              </a:rPr>
              <a:t>         Вывод:  </a:t>
            </a:r>
            <a:r>
              <a:rPr lang="ru-RU">
                <a:latin typeface="Calibri" pitchFamily="34" charset="0"/>
              </a:rPr>
              <a:t>увеличение количества участников приводит к большему снижению  начальных цен за счет увеличения конкуренции между участниками.</a:t>
            </a:r>
          </a:p>
        </p:txBody>
      </p:sp>
      <p:graphicFrame>
        <p:nvGraphicFramePr>
          <p:cNvPr id="32" name="Таблица 31"/>
          <p:cNvGraphicFramePr>
            <a:graphicFrameLocks noGrp="1"/>
          </p:cNvGraphicFramePr>
          <p:nvPr/>
        </p:nvGraphicFramePr>
        <p:xfrm>
          <a:off x="0" y="1071563"/>
          <a:ext cx="9144000" cy="3436937"/>
        </p:xfrm>
        <a:graphic>
          <a:graphicData uri="http://schemas.openxmlformats.org/drawingml/2006/table">
            <a:tbl>
              <a:tblPr firstRow="1" bandRow="1">
                <a:tableStyleId>{BC89EF96-8CEA-46FF-86C4-4CE0E7609802}</a:tableStyleId>
              </a:tblPr>
              <a:tblGrid>
                <a:gridCol w="1828800"/>
                <a:gridCol w="1828800"/>
                <a:gridCol w="1828800"/>
                <a:gridCol w="1828800"/>
                <a:gridCol w="1828800"/>
              </a:tblGrid>
              <a:tr h="841140">
                <a:tc>
                  <a:txBody>
                    <a:bodyPr/>
                    <a:lstStyle/>
                    <a:p>
                      <a:pPr algn="ctr"/>
                      <a:r>
                        <a:rPr lang="ru-RU" sz="1800" dirty="0" smtClean="0">
                          <a:latin typeface="Calibri" pitchFamily="34" charset="0"/>
                          <a:cs typeface="Calibri" pitchFamily="34" charset="0"/>
                        </a:rPr>
                        <a:t>Количество</a:t>
                      </a:r>
                      <a:r>
                        <a:rPr lang="ru-RU" sz="1800" baseline="0" dirty="0" smtClean="0">
                          <a:latin typeface="Calibri" pitchFamily="34" charset="0"/>
                          <a:cs typeface="Calibri" pitchFamily="34" charset="0"/>
                        </a:rPr>
                        <a:t> участников</a:t>
                      </a:r>
                      <a:endParaRPr lang="ru-RU" sz="1800" dirty="0">
                        <a:solidFill>
                          <a:schemeClr val="tx1"/>
                        </a:solidFill>
                        <a:latin typeface="Calibri" pitchFamily="34" charset="0"/>
                        <a:cs typeface="Calibri" pitchFamily="34" charset="0"/>
                      </a:endParaRPr>
                    </a:p>
                  </a:txBody>
                  <a:tcPr anchor="ctr"/>
                </a:tc>
                <a:tc>
                  <a:txBody>
                    <a:bodyPr/>
                    <a:lstStyle/>
                    <a:p>
                      <a:pPr algn="ctr"/>
                      <a:r>
                        <a:rPr lang="ru-RU" sz="1800" dirty="0" smtClean="0">
                          <a:latin typeface="Calibri" pitchFamily="34" charset="0"/>
                          <a:cs typeface="Calibri" pitchFamily="34" charset="0"/>
                        </a:rPr>
                        <a:t>до 15 млн.</a:t>
                      </a:r>
                      <a:r>
                        <a:rPr lang="ru-RU" sz="1800" baseline="0" dirty="0" smtClean="0">
                          <a:latin typeface="Calibri" pitchFamily="34" charset="0"/>
                          <a:cs typeface="Calibri" pitchFamily="34" charset="0"/>
                        </a:rPr>
                        <a:t> руб.</a:t>
                      </a:r>
                      <a:endParaRPr lang="ru-RU" sz="1800" dirty="0">
                        <a:solidFill>
                          <a:schemeClr val="tx1"/>
                        </a:solidFill>
                        <a:latin typeface="Calibri" pitchFamily="34" charset="0"/>
                        <a:cs typeface="Calibri" pitchFamily="34" charset="0"/>
                      </a:endParaRPr>
                    </a:p>
                  </a:txBody>
                  <a:tcPr anchor="ctr"/>
                </a:tc>
                <a:tc>
                  <a:txBody>
                    <a:bodyPr/>
                    <a:lstStyle/>
                    <a:p>
                      <a:pPr algn="ctr"/>
                      <a:r>
                        <a:rPr lang="ru-RU" sz="1800" dirty="0" smtClean="0">
                          <a:latin typeface="Calibri" pitchFamily="34" charset="0"/>
                          <a:cs typeface="Calibri" pitchFamily="34" charset="0"/>
                        </a:rPr>
                        <a:t>свыше 15 до 50 млн.</a:t>
                      </a:r>
                      <a:r>
                        <a:rPr lang="ru-RU" sz="1800" baseline="0" dirty="0" smtClean="0">
                          <a:latin typeface="Calibri" pitchFamily="34" charset="0"/>
                          <a:cs typeface="Calibri" pitchFamily="34" charset="0"/>
                        </a:rPr>
                        <a:t> руб.</a:t>
                      </a:r>
                      <a:endParaRPr lang="ru-RU" sz="1800" dirty="0">
                        <a:solidFill>
                          <a:schemeClr val="tx1"/>
                        </a:solidFill>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Calibri" pitchFamily="34" charset="0"/>
                          <a:cs typeface="Calibri" pitchFamily="34" charset="0"/>
                        </a:rPr>
                        <a:t>свыше 50 до 300 млн.</a:t>
                      </a:r>
                      <a:r>
                        <a:rPr lang="ru-RU" sz="1800" baseline="0" dirty="0" smtClean="0">
                          <a:latin typeface="Calibri" pitchFamily="34" charset="0"/>
                          <a:cs typeface="Calibri" pitchFamily="34" charset="0"/>
                        </a:rPr>
                        <a:t> руб.</a:t>
                      </a:r>
                      <a:endParaRPr lang="ru-RU" sz="1800" dirty="0" smtClean="0">
                        <a:solidFill>
                          <a:schemeClr val="tx1"/>
                        </a:solidFill>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Calibri" pitchFamily="34" charset="0"/>
                          <a:cs typeface="Calibri" pitchFamily="34" charset="0"/>
                        </a:rPr>
                        <a:t>свыше 300</a:t>
                      </a:r>
                      <a:r>
                        <a:rPr lang="ru-RU" sz="1800" baseline="0" dirty="0" smtClean="0">
                          <a:latin typeface="Calibri" pitchFamily="34" charset="0"/>
                          <a:cs typeface="Calibri" pitchFamily="34" charset="0"/>
                        </a:rPr>
                        <a:t> млн.</a:t>
                      </a:r>
                      <a:r>
                        <a:rPr lang="ru-RU" sz="1800" dirty="0" smtClean="0">
                          <a:latin typeface="Calibri" pitchFamily="34" charset="0"/>
                          <a:cs typeface="Calibri" pitchFamily="34" charset="0"/>
                        </a:rPr>
                        <a:t> до 1 млрд.</a:t>
                      </a:r>
                      <a:r>
                        <a:rPr lang="ru-RU" sz="1800" baseline="0" dirty="0" smtClean="0">
                          <a:latin typeface="Calibri" pitchFamily="34" charset="0"/>
                          <a:cs typeface="Calibri" pitchFamily="34" charset="0"/>
                        </a:rPr>
                        <a:t> руб.</a:t>
                      </a:r>
                      <a:endParaRPr lang="ru-RU" sz="1800" dirty="0" smtClean="0">
                        <a:solidFill>
                          <a:schemeClr val="tx1"/>
                        </a:solidFill>
                        <a:latin typeface="Calibri" pitchFamily="34" charset="0"/>
                        <a:cs typeface="Calibri" pitchFamily="34" charset="0"/>
                      </a:endParaRPr>
                    </a:p>
                  </a:txBody>
                  <a:tcPr anchor="ctr"/>
                </a:tc>
              </a:tr>
              <a:tr h="841140">
                <a:tc>
                  <a:txBody>
                    <a:bodyPr/>
                    <a:lstStyle/>
                    <a:p>
                      <a:pPr algn="ctr"/>
                      <a:r>
                        <a:rPr lang="ru-RU" sz="1800" b="1" dirty="0" smtClean="0">
                          <a:latin typeface="Calibri" pitchFamily="34" charset="0"/>
                          <a:cs typeface="Calibri" pitchFamily="34" charset="0"/>
                        </a:rPr>
                        <a:t>2-3</a:t>
                      </a:r>
                      <a:endParaRPr lang="ru-RU" sz="1800" b="1"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10,1</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10,2</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7,9</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7,1</a:t>
                      </a:r>
                      <a:endParaRPr lang="ru-RU" sz="3200" dirty="0">
                        <a:solidFill>
                          <a:schemeClr val="tx1"/>
                        </a:solidFill>
                        <a:latin typeface="Calibri" pitchFamily="34" charset="0"/>
                        <a:cs typeface="Calibri" pitchFamily="34" charset="0"/>
                      </a:endParaRPr>
                    </a:p>
                  </a:txBody>
                  <a:tcPr anchor="ctr"/>
                </a:tc>
              </a:tr>
              <a:tr h="841140">
                <a:tc>
                  <a:txBody>
                    <a:bodyPr/>
                    <a:lstStyle/>
                    <a:p>
                      <a:pPr algn="ctr"/>
                      <a:r>
                        <a:rPr lang="ru-RU" sz="1800" b="1" dirty="0" smtClean="0">
                          <a:latin typeface="Calibri" pitchFamily="34" charset="0"/>
                          <a:cs typeface="Calibri" pitchFamily="34" charset="0"/>
                        </a:rPr>
                        <a:t>4-6</a:t>
                      </a:r>
                      <a:endParaRPr lang="ru-RU" sz="1800" b="1"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19,1</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19,6</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14,7</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9,9</a:t>
                      </a:r>
                      <a:endParaRPr lang="ru-RU" sz="3200" dirty="0">
                        <a:solidFill>
                          <a:schemeClr val="tx1"/>
                        </a:solidFill>
                        <a:latin typeface="Calibri" pitchFamily="34" charset="0"/>
                        <a:cs typeface="Calibri" pitchFamily="34" charset="0"/>
                      </a:endParaRPr>
                    </a:p>
                  </a:txBody>
                  <a:tcPr anchor="ctr"/>
                </a:tc>
              </a:tr>
              <a:tr h="914137">
                <a:tc>
                  <a:txBody>
                    <a:bodyPr/>
                    <a:lstStyle/>
                    <a:p>
                      <a:pPr algn="ctr"/>
                      <a:r>
                        <a:rPr lang="ru-RU" sz="1800" b="1" dirty="0" smtClean="0">
                          <a:latin typeface="Calibri" pitchFamily="34" charset="0"/>
                          <a:cs typeface="Calibri" pitchFamily="34" charset="0"/>
                        </a:rPr>
                        <a:t>более 6</a:t>
                      </a:r>
                      <a:endParaRPr lang="ru-RU" sz="1800" b="1"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26,3</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27,3</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24,4</a:t>
                      </a:r>
                      <a:endParaRPr lang="ru-RU" sz="3200" dirty="0">
                        <a:solidFill>
                          <a:schemeClr val="tx1"/>
                        </a:solidFill>
                        <a:latin typeface="Calibri" pitchFamily="34" charset="0"/>
                        <a:cs typeface="Calibri" pitchFamily="34" charset="0"/>
                      </a:endParaRPr>
                    </a:p>
                  </a:txBody>
                  <a:tcPr anchor="ctr"/>
                </a:tc>
                <a:tc>
                  <a:txBody>
                    <a:bodyPr/>
                    <a:lstStyle/>
                    <a:p>
                      <a:pPr algn="ctr"/>
                      <a:r>
                        <a:rPr lang="ru-RU" sz="4800" b="1" dirty="0" smtClean="0">
                          <a:solidFill>
                            <a:srgbClr val="FF0000"/>
                          </a:solidFill>
                          <a:latin typeface="Calibri" pitchFamily="34" charset="0"/>
                          <a:cs typeface="Calibri" pitchFamily="34" charset="0"/>
                        </a:rPr>
                        <a:t>–</a:t>
                      </a:r>
                      <a:endParaRPr lang="ru-RU" sz="4800" b="1" dirty="0">
                        <a:solidFill>
                          <a:srgbClr val="FF0000"/>
                        </a:solidFill>
                        <a:latin typeface="Calibri" pitchFamily="34" charset="0"/>
                        <a:cs typeface="Calibri" pitchFamily="34" charset="0"/>
                      </a:endParaRPr>
                    </a:p>
                  </a:txBody>
                  <a:tcPr anchor="ctr"/>
                </a:tc>
              </a:tr>
            </a:tbl>
          </a:graphicData>
        </a:graphic>
      </p:graphicFrame>
      <p:sp>
        <p:nvSpPr>
          <p:cNvPr id="14374" name="Номер слайда 6"/>
          <p:cNvSpPr>
            <a:spLocks noGrp="1"/>
          </p:cNvSpPr>
          <p:nvPr>
            <p:ph type="sldNum" sz="quarter" idx="10"/>
          </p:nvPr>
        </p:nvSpPr>
        <p:spPr>
          <a:noFill/>
        </p:spPr>
        <p:txBody>
          <a:bodyPr/>
          <a:lstStyle/>
          <a:p>
            <a:fld id="{533DE974-4EE8-4F6F-BD13-B25B6BC647E3}" type="slidenum">
              <a:rPr lang="ru-RU" smtClean="0">
                <a:latin typeface="Arial" pitchFamily="34" charset="0"/>
                <a:ea typeface="ＭＳ Ｐゴシック" pitchFamily="34" charset="-128"/>
              </a:rPr>
              <a:pPr/>
              <a:t>11</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363" name="Rectangle 2"/>
          <p:cNvSpPr>
            <a:spLocks noGrp="1" noChangeArrowheads="1"/>
          </p:cNvSpPr>
          <p:nvPr>
            <p:ph type="title"/>
          </p:nvPr>
        </p:nvSpPr>
        <p:spPr>
          <a:xfrm>
            <a:off x="0" y="7938"/>
            <a:ext cx="9144000" cy="576262"/>
          </a:xfrm>
        </p:spPr>
        <p:txBody>
          <a:bodyPr/>
          <a:lstStyle/>
          <a:p>
            <a:r>
              <a:rPr lang="ru-RU" sz="1600" b="1" smtClean="0">
                <a:solidFill>
                  <a:schemeClr val="bg1"/>
                </a:solidFill>
                <a:latin typeface="Calibri" pitchFamily="34" charset="0"/>
                <a:ea typeface="ＭＳ Ｐゴシック" pitchFamily="34" charset="-128"/>
              </a:rPr>
              <a:t>Положительные примеры проведения  электронных аукционов на строительство</a:t>
            </a:r>
          </a:p>
        </p:txBody>
      </p:sp>
      <p:graphicFrame>
        <p:nvGraphicFramePr>
          <p:cNvPr id="9" name="Group 115"/>
          <p:cNvGraphicFramePr>
            <a:graphicFrameLocks noGrp="1"/>
          </p:cNvGraphicFramePr>
          <p:nvPr/>
        </p:nvGraphicFramePr>
        <p:xfrm>
          <a:off x="0" y="914400"/>
          <a:ext cx="9144000" cy="4514850"/>
        </p:xfrm>
        <a:graphic>
          <a:graphicData uri="http://schemas.openxmlformats.org/drawingml/2006/table">
            <a:tbl>
              <a:tblPr/>
              <a:tblGrid>
                <a:gridCol w="242888"/>
                <a:gridCol w="1685906"/>
                <a:gridCol w="1071570"/>
                <a:gridCol w="928694"/>
                <a:gridCol w="785818"/>
                <a:gridCol w="857256"/>
                <a:gridCol w="3571868"/>
              </a:tblGrid>
              <a:tr h="785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 </a:t>
                      </a:r>
                      <a:r>
                        <a:rPr kumimoji="0" lang="ru-RU" sz="1100" b="1" i="0" u="none" strike="noStrike" cap="none" normalizeH="0" baseline="0" dirty="0" err="1" smtClean="0">
                          <a:ln>
                            <a:noFill/>
                          </a:ln>
                          <a:solidFill>
                            <a:schemeClr val="tx1"/>
                          </a:solidFill>
                          <a:effectLst/>
                          <a:latin typeface="Calibri" pitchFamily="34" charset="0"/>
                          <a:ea typeface="MS PGothic" pitchFamily="34" charset="-128"/>
                          <a:cs typeface="Calibri" pitchFamily="34" charset="0"/>
                        </a:rPr>
                        <a:t>п</a:t>
                      </a:r>
                      <a:r>
                        <a:rPr kumimoji="0" lang="ru-RU" sz="11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a:t>
                      </a:r>
                      <a:r>
                        <a:rPr kumimoji="0" lang="ru-RU" sz="1100" b="1" i="0" u="none" strike="noStrike" cap="none" normalizeH="0" baseline="0" dirty="0" err="1" smtClean="0">
                          <a:ln>
                            <a:noFill/>
                          </a:ln>
                          <a:solidFill>
                            <a:schemeClr val="tx1"/>
                          </a:solidFill>
                          <a:effectLst/>
                          <a:latin typeface="Calibri" pitchFamily="34" charset="0"/>
                          <a:ea typeface="MS PGothic" pitchFamily="34" charset="-128"/>
                          <a:cs typeface="Calibri" pitchFamily="34" charset="0"/>
                        </a:rPr>
                        <a:t>п</a:t>
                      </a:r>
                      <a:endParaRPr kumimoji="0" lang="ru-RU" sz="1100" b="1"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Наименование электронного аукциона</a:t>
                      </a:r>
                      <a:endParaRPr kumimoji="0" lang="ru-RU" sz="1100" b="1"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Кол-во участников всего/ допущенных к аукциону</a:t>
                      </a:r>
                      <a:endParaRPr kumimoji="0" lang="ru-RU" sz="1100" b="1"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Начальная цена,                  рублей</a:t>
                      </a:r>
                      <a:endParaRPr kumimoji="0" lang="ru-RU" sz="1100" b="1"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Итоговая цена контракта, рублей</a:t>
                      </a:r>
                      <a:endParaRPr kumimoji="0" lang="ru-RU" sz="1100" b="1"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Процент снижения</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 </a:t>
                      </a:r>
                      <a:endParaRPr kumimoji="0" lang="ru-RU" sz="1100" b="1"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Наименование победителя</a:t>
                      </a:r>
                      <a:endParaRPr kumimoji="0" lang="ru-RU" sz="1100" b="1"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1</a:t>
                      </a:r>
                      <a:endParaRPr kumimoji="0" lang="ru-RU" sz="1100" b="1"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 Выполнение подрядных работ на очистных сооружениях для застройки микрорайона 11 Южное Бутово г. Москвы</a:t>
                      </a:r>
                      <a:endParaRPr kumimoji="0" lang="ru-RU" sz="1100" b="0"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MS PGothic" pitchFamily="34" charset="-128"/>
                          <a:cs typeface="Calibri" pitchFamily="34" charset="0"/>
                        </a:rPr>
                        <a:t>10/5</a:t>
                      </a:r>
                      <a:endParaRPr kumimoji="0" lang="ru-RU" sz="1100" b="0" i="0" u="none" strike="noStrike" cap="none" normalizeH="0" baseline="0" smtClean="0">
                        <a:ln>
                          <a:noFill/>
                        </a:ln>
                        <a:solidFill>
                          <a:srgbClr val="000000"/>
                        </a:solidFill>
                        <a:effectLst/>
                        <a:latin typeface="Calibri" pitchFamily="34" charset="0"/>
                        <a:ea typeface="MS PGothic" pitchFamily="34" charset="-128"/>
                        <a:cs typeface="Calibri" pitchFamily="34" charset="0"/>
                      </a:endParaRP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545 299 984</a:t>
                      </a:r>
                      <a:endParaRPr kumimoji="0" lang="ru-RU" sz="1100" b="0"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428 060 030</a:t>
                      </a:r>
                      <a:endParaRPr kumimoji="0" lang="ru-RU" sz="1100" b="0"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21 %</a:t>
                      </a: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ОАО «МОСИНЖСТРОЙ»</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Опыт: Триумфальная арка, Олимпийский спортивный комплекс в Лужниках, мемориальный ансамбль на Поклонной горе.</a:t>
                      </a:r>
                      <a:endParaRPr kumimoji="0" lang="ru-RU" sz="1100" b="0"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7334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alibri" pitchFamily="34" charset="0"/>
                          <a:ea typeface="MS PGothic" pitchFamily="34" charset="-128"/>
                          <a:cs typeface="Calibri" pitchFamily="34" charset="0"/>
                        </a:rPr>
                        <a:t>2 </a:t>
                      </a: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ea typeface="MS PGothic" pitchFamily="34" charset="-128"/>
                          <a:cs typeface="Calibri" pitchFamily="34" charset="0"/>
                        </a:rPr>
                        <a:t>Строительство трех жилых домов в войсковой части 51952</a:t>
                      </a: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ea typeface="MS PGothic" pitchFamily="34" charset="-128"/>
                          <a:cs typeface="Calibri" pitchFamily="34" charset="0"/>
                        </a:rPr>
                        <a:t>7/4</a:t>
                      </a: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ea typeface="MS PGothic" pitchFamily="34" charset="-128"/>
                          <a:cs typeface="Calibri" pitchFamily="34" charset="0"/>
                        </a:rPr>
                        <a:t>248 582 920</a:t>
                      </a: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ea typeface="MS PGothic" pitchFamily="34" charset="-128"/>
                          <a:cs typeface="Calibri" pitchFamily="34" charset="0"/>
                        </a:rPr>
                        <a:t>158 217 880</a:t>
                      </a: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36,4%</a:t>
                      </a: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MS PGothic" pitchFamily="34" charset="-128"/>
                          <a:cs typeface="Calibri" pitchFamily="34" charset="0"/>
                        </a:rPr>
                        <a:t>ООО «Строительная компания Премьер». Опыт: международный аэропорт «Шереметьево»</a:t>
                      </a: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936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3</a:t>
                      </a:r>
                      <a:endParaRPr kumimoji="0" lang="ru-RU" sz="1100" b="1"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MS PGothic" pitchFamily="34" charset="-128"/>
                          <a:cs typeface="Calibri" pitchFamily="34" charset="0"/>
                        </a:rPr>
                        <a:t>Строительство и реконструкция мультисервисной телекоммуникационной системы ГУВД по Краснодарскому краю</a:t>
                      </a:r>
                      <a:endParaRPr kumimoji="0" lang="ru-RU" sz="1100" b="0" i="0" u="none" strike="noStrike" cap="none" normalizeH="0" baseline="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MS PGothic" pitchFamily="34" charset="-128"/>
                          <a:cs typeface="Calibri" pitchFamily="34" charset="0"/>
                        </a:rPr>
                        <a:t>4/4</a:t>
                      </a:r>
                      <a:endParaRPr kumimoji="0" lang="ru-RU" sz="1100" b="0" i="0" u="none" strike="noStrike" cap="none" normalizeH="0" baseline="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41 211 200</a:t>
                      </a:r>
                      <a:endParaRPr kumimoji="0" lang="ru-RU" sz="1100" b="0"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29 793 990</a:t>
                      </a:r>
                      <a:endParaRPr kumimoji="0" lang="ru-RU" sz="1100" b="0"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27,7 %</a:t>
                      </a: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          ЗАО «Компания </a:t>
                      </a:r>
                      <a:r>
                        <a:rPr kumimoji="0" lang="ru-RU" sz="1100" b="0" i="0" u="none" strike="noStrike" cap="none" normalizeH="0" baseline="0" dirty="0" err="1" smtClean="0">
                          <a:ln>
                            <a:noFill/>
                          </a:ln>
                          <a:solidFill>
                            <a:schemeClr val="tx1"/>
                          </a:solidFill>
                          <a:effectLst/>
                          <a:latin typeface="Calibri" pitchFamily="34" charset="0"/>
                          <a:ea typeface="MS PGothic" pitchFamily="34" charset="-128"/>
                          <a:cs typeface="Calibri" pitchFamily="34" charset="0"/>
                        </a:rPr>
                        <a:t>ТрансТелеКом</a:t>
                      </a: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 Опыт: разработка и внедрение системных телекоммуникационных решений,  комплексное строительство объектов связи для ОАО «Сбербанк России», ОАО «</a:t>
                      </a:r>
                      <a:r>
                        <a:rPr kumimoji="0" lang="ru-RU" sz="1100" b="0" i="0" u="none" strike="noStrike" cap="none" normalizeH="0" baseline="0" dirty="0" err="1" smtClean="0">
                          <a:ln>
                            <a:noFill/>
                          </a:ln>
                          <a:solidFill>
                            <a:schemeClr val="tx1"/>
                          </a:solidFill>
                          <a:effectLst/>
                          <a:latin typeface="Calibri" pitchFamily="34" charset="0"/>
                          <a:ea typeface="MS PGothic" pitchFamily="34" charset="-128"/>
                          <a:cs typeface="Calibri" pitchFamily="34" charset="0"/>
                        </a:rPr>
                        <a:t>ВолгаТелеком</a:t>
                      </a: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 ОАО «</a:t>
                      </a:r>
                      <a:r>
                        <a:rPr kumimoji="0" lang="ru-RU" sz="1100" b="0" i="0" u="none" strike="noStrike" cap="none" normalizeH="0" baseline="0" dirty="0" err="1" smtClean="0">
                          <a:ln>
                            <a:noFill/>
                          </a:ln>
                          <a:solidFill>
                            <a:schemeClr val="tx1"/>
                          </a:solidFill>
                          <a:effectLst/>
                          <a:latin typeface="Calibri" pitchFamily="34" charset="0"/>
                          <a:ea typeface="MS PGothic" pitchFamily="34" charset="-128"/>
                          <a:cs typeface="Calibri" pitchFamily="34" charset="0"/>
                        </a:rPr>
                        <a:t>МегаФон</a:t>
                      </a: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 ЗАО «Самара -  </a:t>
                      </a:r>
                      <a:r>
                        <a:rPr kumimoji="0" lang="ru-RU" sz="1100" b="0" i="0" u="none" strike="noStrike" cap="none" normalizeH="0" baseline="0" dirty="0" err="1" smtClean="0">
                          <a:ln>
                            <a:noFill/>
                          </a:ln>
                          <a:solidFill>
                            <a:schemeClr val="tx1"/>
                          </a:solidFill>
                          <a:effectLst/>
                          <a:latin typeface="Calibri" pitchFamily="34" charset="0"/>
                          <a:ea typeface="MS PGothic" pitchFamily="34" charset="-128"/>
                          <a:cs typeface="Calibri" pitchFamily="34" charset="0"/>
                        </a:rPr>
                        <a:t>ТрансТелеком</a:t>
                      </a:r>
                      <a:r>
                        <a:rPr kumimoji="0" lang="ru-RU" sz="1100" b="0"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 ГУВД по Самарской области.</a:t>
                      </a:r>
                      <a:endParaRPr kumimoji="0" lang="ru-RU" sz="1100" b="0" i="0" u="none" strike="noStrike" cap="none" normalizeH="0" baseline="0" dirty="0" smtClean="0">
                        <a:ln>
                          <a:noFill/>
                        </a:ln>
                        <a:solidFill>
                          <a:srgbClr val="000000"/>
                        </a:solidFill>
                        <a:effectLst/>
                        <a:latin typeface="Calibri" pitchFamily="34" charset="0"/>
                        <a:ea typeface="MS PGothic" pitchFamily="34" charset="-128"/>
                        <a:cs typeface="Calibri" pitchFamily="34" charset="0"/>
                      </a:endParaRP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0604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alibri" pitchFamily="34" charset="0"/>
                          <a:ea typeface="MS PGothic" pitchFamily="34" charset="-128"/>
                          <a:cs typeface="Calibri" pitchFamily="34" charset="0"/>
                        </a:rPr>
                        <a:t>4</a:t>
                      </a:r>
                    </a:p>
                  </a:txBody>
                  <a:tcPr marL="2988" marR="2988" marT="2988"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MS PGothic" pitchFamily="34" charset="-128"/>
                          <a:cs typeface="Calibri" pitchFamily="34" charset="0"/>
                        </a:rPr>
                        <a:t>Реконструкция административного здания Калининградстата, с проведением работ по обследованию объекта</a:t>
                      </a:r>
                      <a:endParaRPr kumimoji="0" lang="ru-RU" sz="1100" b="0" i="0" u="none" strike="noStrike" cap="none" normalizeH="0" baseline="0" smtClean="0">
                        <a:ln>
                          <a:noFill/>
                        </a:ln>
                        <a:solidFill>
                          <a:srgbClr val="333399"/>
                        </a:solidFill>
                        <a:effectLst/>
                        <a:latin typeface="Calibri" pitchFamily="34" charset="0"/>
                        <a:ea typeface="MS PGothic" pitchFamily="34" charset="-128"/>
                        <a:cs typeface="Calibri" pitchFamily="34" charset="0"/>
                      </a:endParaRP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ea typeface="MS PGothic" pitchFamily="34" charset="-128"/>
                          <a:cs typeface="Calibri" pitchFamily="34" charset="0"/>
                        </a:rPr>
                        <a:t>5/5</a:t>
                      </a: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ea typeface="MS PGothic" pitchFamily="34" charset="-128"/>
                          <a:cs typeface="Calibri" pitchFamily="34" charset="0"/>
                        </a:rPr>
                        <a:t>30 900 000</a:t>
                      </a: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ea typeface="MS PGothic" pitchFamily="34" charset="-128"/>
                          <a:cs typeface="Calibri" pitchFamily="34" charset="0"/>
                        </a:rPr>
                        <a:t>21 509 533</a:t>
                      </a: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MS PGothic" pitchFamily="34" charset="-128"/>
                          <a:cs typeface="Calibri" pitchFamily="34" charset="0"/>
                        </a:rPr>
                        <a:t>30,4%</a:t>
                      </a: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MS PGothic" pitchFamily="34" charset="-128"/>
                          <a:cs typeface="Calibri" pitchFamily="34" charset="0"/>
                        </a:rPr>
                        <a:t>Инженерно-строительное ООО «</a:t>
                      </a:r>
                      <a:r>
                        <a:rPr kumimoji="0" lang="ru-RU" sz="1100" b="0" i="0" u="none" strike="noStrike" cap="none" normalizeH="0" baseline="0" dirty="0" err="1" smtClean="0">
                          <a:ln>
                            <a:noFill/>
                          </a:ln>
                          <a:solidFill>
                            <a:srgbClr val="000000"/>
                          </a:solidFill>
                          <a:effectLst/>
                          <a:latin typeface="Calibri" pitchFamily="34" charset="0"/>
                          <a:ea typeface="MS PGothic" pitchFamily="34" charset="-128"/>
                          <a:cs typeface="Calibri" pitchFamily="34" charset="0"/>
                        </a:rPr>
                        <a:t>Евроросс</a:t>
                      </a:r>
                      <a:r>
                        <a:rPr kumimoji="0" lang="ru-RU" sz="1100" b="0" i="0" u="none" strike="noStrike" cap="none" normalizeH="0" baseline="0" dirty="0" smtClean="0">
                          <a:ln>
                            <a:noFill/>
                          </a:ln>
                          <a:solidFill>
                            <a:srgbClr val="000000"/>
                          </a:solidFill>
                          <a:effectLst/>
                          <a:latin typeface="Calibri" pitchFamily="34" charset="0"/>
                          <a:ea typeface="MS PGothic" pitchFamily="34" charset="-128"/>
                          <a:cs typeface="Calibri" pitchFamily="34" charset="0"/>
                        </a:rPr>
                        <a:t>». В сферу деятельности компании входит: инвестирование, выполнение функций заказчика-застройщика и генподрядчика, а также осуществление строительно-монтажных работ в Калининграде и за его пределами.</a:t>
                      </a:r>
                    </a:p>
                  </a:txBody>
                  <a:tcPr marL="9525" marR="9525" marT="9525"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11" name="Скругленный прямоугольник 10"/>
          <p:cNvSpPr/>
          <p:nvPr/>
        </p:nvSpPr>
        <p:spPr>
          <a:xfrm>
            <a:off x="142875" y="5568950"/>
            <a:ext cx="8858250" cy="928688"/>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2100" dirty="0">
                <a:solidFill>
                  <a:srgbClr val="FF0000"/>
                </a:solidFill>
                <a:latin typeface="Calibri" pitchFamily="34" charset="0"/>
                <a:ea typeface="MS PGothic" pitchFamily="34" charset="-128"/>
                <a:cs typeface="Calibri" pitchFamily="34" charset="0"/>
              </a:rPr>
              <a:t>         Вывод: </a:t>
            </a:r>
            <a:r>
              <a:rPr lang="ru-RU" sz="2100" dirty="0">
                <a:solidFill>
                  <a:schemeClr val="bg1"/>
                </a:solidFill>
                <a:latin typeface="Calibri" pitchFamily="34" charset="0"/>
                <a:ea typeface="MS PGothic" pitchFamily="34" charset="-128"/>
                <a:cs typeface="Calibri" pitchFamily="34" charset="0"/>
              </a:rPr>
              <a:t>при существенном снижении (более 20%) прошедших госэкспертизу цен, победителями становятся крупные компании и контракты исполняются надлежащим образом.</a:t>
            </a:r>
          </a:p>
        </p:txBody>
      </p:sp>
      <p:sp>
        <p:nvSpPr>
          <p:cNvPr id="15415" name="Номер слайда 5"/>
          <p:cNvSpPr>
            <a:spLocks noGrp="1"/>
          </p:cNvSpPr>
          <p:nvPr>
            <p:ph type="sldNum" sz="quarter" idx="10"/>
          </p:nvPr>
        </p:nvSpPr>
        <p:spPr>
          <a:noFill/>
        </p:spPr>
        <p:txBody>
          <a:bodyPr/>
          <a:lstStyle/>
          <a:p>
            <a:fld id="{BD9763E5-31FD-4EF5-A47D-C528BD5AE52B}" type="slidenum">
              <a:rPr lang="ru-RU" smtClean="0">
                <a:latin typeface="Arial" pitchFamily="34" charset="0"/>
                <a:ea typeface="ＭＳ Ｐゴシック" pitchFamily="34" charset="-128"/>
              </a:rPr>
              <a:pPr/>
              <a:t>12</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387" name="Rectangle 2"/>
          <p:cNvSpPr>
            <a:spLocks noGrp="1" noChangeArrowheads="1"/>
          </p:cNvSpPr>
          <p:nvPr>
            <p:ph type="title"/>
          </p:nvPr>
        </p:nvSpPr>
        <p:spPr>
          <a:xfrm>
            <a:off x="0" y="7938"/>
            <a:ext cx="9144000" cy="576262"/>
          </a:xfrm>
        </p:spPr>
        <p:txBody>
          <a:bodyPr/>
          <a:lstStyle/>
          <a:p>
            <a:r>
              <a:rPr lang="ru-RU" sz="1600" b="1" smtClean="0">
                <a:solidFill>
                  <a:schemeClr val="bg1"/>
                </a:solidFill>
                <a:latin typeface="Calibri" pitchFamily="34" charset="0"/>
                <a:ea typeface="ＭＳ Ｐゴシック" pitchFamily="34" charset="-128"/>
              </a:rPr>
              <a:t>Процент экономии на электронных аукционах в зависимости от числа участников на  медицинское оборудование и лекарственные средства *</a:t>
            </a:r>
          </a:p>
        </p:txBody>
      </p:sp>
      <p:sp>
        <p:nvSpPr>
          <p:cNvPr id="16388" name="Прямоугольник 14"/>
          <p:cNvSpPr>
            <a:spLocks noChangeArrowheads="1"/>
          </p:cNvSpPr>
          <p:nvPr/>
        </p:nvSpPr>
        <p:spPr bwMode="auto">
          <a:xfrm>
            <a:off x="142875" y="6121400"/>
            <a:ext cx="8640763" cy="461963"/>
          </a:xfrm>
          <a:prstGeom prst="rect">
            <a:avLst/>
          </a:prstGeom>
          <a:noFill/>
          <a:ln w="9525">
            <a:noFill/>
            <a:miter lim="800000"/>
            <a:headEnd/>
            <a:tailEnd/>
          </a:ln>
        </p:spPr>
        <p:txBody>
          <a:bodyPr>
            <a:spAutoFit/>
          </a:bodyPr>
          <a:lstStyle/>
          <a:p>
            <a:r>
              <a:rPr lang="en-US" sz="1200">
                <a:latin typeface="Calibri" pitchFamily="34" charset="0"/>
              </a:rPr>
              <a:t>* </a:t>
            </a:r>
            <a:r>
              <a:rPr lang="ru-RU" sz="1200">
                <a:latin typeface="Calibri" pitchFamily="34" charset="0"/>
              </a:rPr>
              <a:t>Данные представлены  ЗАО «Сбербанк  АСТ», ГУП «Агентство по государственному заказу РТ», </a:t>
            </a:r>
            <a:endParaRPr lang="en-US" sz="1200">
              <a:latin typeface="Calibri" pitchFamily="34" charset="0"/>
            </a:endParaRPr>
          </a:p>
          <a:p>
            <a:r>
              <a:rPr lang="en-US" sz="1200">
                <a:latin typeface="Calibri" pitchFamily="34" charset="0"/>
              </a:rPr>
              <a:t>   </a:t>
            </a:r>
            <a:r>
              <a:rPr lang="ru-RU" sz="1200">
                <a:latin typeface="Calibri" pitchFamily="34" charset="0"/>
              </a:rPr>
              <a:t>ОАО «ЕЭТП» за период с 01.07.2010 по 31.12.2010</a:t>
            </a:r>
          </a:p>
        </p:txBody>
      </p:sp>
      <p:sp>
        <p:nvSpPr>
          <p:cNvPr id="16389" name="Прямоугольник 30"/>
          <p:cNvSpPr>
            <a:spLocks noChangeArrowheads="1"/>
          </p:cNvSpPr>
          <p:nvPr/>
        </p:nvSpPr>
        <p:spPr bwMode="auto">
          <a:xfrm>
            <a:off x="179388" y="4868863"/>
            <a:ext cx="8786812" cy="1200150"/>
          </a:xfrm>
          <a:prstGeom prst="rect">
            <a:avLst/>
          </a:prstGeom>
          <a:noFill/>
          <a:ln w="9525">
            <a:noFill/>
            <a:miter lim="800000"/>
            <a:headEnd/>
            <a:tailEnd/>
          </a:ln>
        </p:spPr>
        <p:txBody>
          <a:bodyPr>
            <a:spAutoFit/>
          </a:bodyPr>
          <a:lstStyle/>
          <a:p>
            <a:pPr algn="just"/>
            <a:r>
              <a:rPr lang="ru-RU" sz="1600">
                <a:solidFill>
                  <a:srgbClr val="FF0000"/>
                </a:solidFill>
                <a:latin typeface="Calibri" pitchFamily="34" charset="0"/>
              </a:rPr>
              <a:t>     </a:t>
            </a:r>
            <a:r>
              <a:rPr lang="ru-RU">
                <a:solidFill>
                  <a:srgbClr val="FF0000"/>
                </a:solidFill>
                <a:latin typeface="Calibri" pitchFamily="34" charset="0"/>
              </a:rPr>
              <a:t>Вывод:  </a:t>
            </a:r>
            <a:r>
              <a:rPr lang="ru-RU">
                <a:latin typeface="Calibri" pitchFamily="34" charset="0"/>
              </a:rPr>
              <a:t>увеличение количества участников приводит к большему снижению  начальных цен за счет увеличения конкуренции между участниками.</a:t>
            </a:r>
          </a:p>
        </p:txBody>
      </p:sp>
      <p:graphicFrame>
        <p:nvGraphicFramePr>
          <p:cNvPr id="32" name="Таблица 31"/>
          <p:cNvGraphicFramePr>
            <a:graphicFrameLocks noGrp="1"/>
          </p:cNvGraphicFramePr>
          <p:nvPr/>
        </p:nvGraphicFramePr>
        <p:xfrm>
          <a:off x="0" y="1071563"/>
          <a:ext cx="9144000" cy="3638550"/>
        </p:xfrm>
        <a:graphic>
          <a:graphicData uri="http://schemas.openxmlformats.org/drawingml/2006/table">
            <a:tbl>
              <a:tblPr firstRow="1" bandRow="1">
                <a:tableStyleId>{BC89EF96-8CEA-46FF-86C4-4CE0E7609802}</a:tableStyleId>
              </a:tblPr>
              <a:tblGrid>
                <a:gridCol w="2286000"/>
                <a:gridCol w="2286000"/>
                <a:gridCol w="2286000"/>
                <a:gridCol w="2286000"/>
              </a:tblGrid>
              <a:tr h="704094">
                <a:tc>
                  <a:txBody>
                    <a:bodyPr/>
                    <a:lstStyle/>
                    <a:p>
                      <a:pPr algn="ctr"/>
                      <a:r>
                        <a:rPr lang="ru-RU" sz="1800" dirty="0" smtClean="0">
                          <a:latin typeface="Calibri" pitchFamily="34" charset="0"/>
                          <a:cs typeface="Calibri" pitchFamily="34" charset="0"/>
                        </a:rPr>
                        <a:t>Количество</a:t>
                      </a:r>
                      <a:r>
                        <a:rPr lang="ru-RU" sz="1800" baseline="0" dirty="0" smtClean="0">
                          <a:latin typeface="Calibri" pitchFamily="34" charset="0"/>
                          <a:cs typeface="Calibri" pitchFamily="34" charset="0"/>
                        </a:rPr>
                        <a:t> участников</a:t>
                      </a:r>
                      <a:endParaRPr lang="ru-RU" sz="1800" dirty="0">
                        <a:solidFill>
                          <a:schemeClr val="tx1"/>
                        </a:solidFill>
                        <a:latin typeface="Calibri" pitchFamily="34" charset="0"/>
                        <a:cs typeface="Calibri" pitchFamily="34" charset="0"/>
                      </a:endParaRPr>
                    </a:p>
                  </a:txBody>
                  <a:tcPr anchor="ctr"/>
                </a:tc>
                <a:tc>
                  <a:txBody>
                    <a:bodyPr/>
                    <a:lstStyle/>
                    <a:p>
                      <a:pPr algn="ctr"/>
                      <a:r>
                        <a:rPr lang="ru-RU" sz="1800" dirty="0" smtClean="0">
                          <a:latin typeface="Calibri" pitchFamily="34" charset="0"/>
                          <a:cs typeface="Calibri" pitchFamily="34" charset="0"/>
                        </a:rPr>
                        <a:t>до 15 млн.</a:t>
                      </a:r>
                      <a:r>
                        <a:rPr lang="ru-RU" sz="1800" baseline="0" dirty="0" smtClean="0">
                          <a:latin typeface="Calibri" pitchFamily="34" charset="0"/>
                          <a:cs typeface="Calibri" pitchFamily="34" charset="0"/>
                        </a:rPr>
                        <a:t> руб.</a:t>
                      </a:r>
                      <a:endParaRPr lang="ru-RU" sz="1800" dirty="0">
                        <a:solidFill>
                          <a:schemeClr val="tx1"/>
                        </a:solidFill>
                        <a:latin typeface="Calibri" pitchFamily="34" charset="0"/>
                        <a:cs typeface="Calibri" pitchFamily="34" charset="0"/>
                      </a:endParaRPr>
                    </a:p>
                  </a:txBody>
                  <a:tcPr anchor="ctr"/>
                </a:tc>
                <a:tc>
                  <a:txBody>
                    <a:bodyPr/>
                    <a:lstStyle/>
                    <a:p>
                      <a:pPr algn="ctr"/>
                      <a:r>
                        <a:rPr lang="ru-RU" sz="1800" dirty="0" smtClean="0">
                          <a:latin typeface="Calibri" pitchFamily="34" charset="0"/>
                          <a:cs typeface="Calibri" pitchFamily="34" charset="0"/>
                        </a:rPr>
                        <a:t>свыше 15 до 50 млн.</a:t>
                      </a:r>
                      <a:r>
                        <a:rPr lang="ru-RU" sz="1800" baseline="0" dirty="0" smtClean="0">
                          <a:latin typeface="Calibri" pitchFamily="34" charset="0"/>
                          <a:cs typeface="Calibri" pitchFamily="34" charset="0"/>
                        </a:rPr>
                        <a:t> руб.</a:t>
                      </a:r>
                      <a:endParaRPr lang="ru-RU" sz="1800" dirty="0">
                        <a:solidFill>
                          <a:schemeClr val="tx1"/>
                        </a:solidFill>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Calibri" pitchFamily="34" charset="0"/>
                          <a:cs typeface="Calibri" pitchFamily="34" charset="0"/>
                        </a:rPr>
                        <a:t>свыше 50 до 300 млн.</a:t>
                      </a:r>
                      <a:r>
                        <a:rPr lang="ru-RU" sz="1800" baseline="0" dirty="0" smtClean="0">
                          <a:latin typeface="Calibri" pitchFamily="34" charset="0"/>
                          <a:cs typeface="Calibri" pitchFamily="34" charset="0"/>
                        </a:rPr>
                        <a:t> руб.</a:t>
                      </a:r>
                      <a:endParaRPr lang="ru-RU" sz="1800" dirty="0" smtClean="0">
                        <a:solidFill>
                          <a:schemeClr val="tx1"/>
                        </a:solidFill>
                        <a:latin typeface="Calibri" pitchFamily="34" charset="0"/>
                        <a:cs typeface="Calibri" pitchFamily="34" charset="0"/>
                      </a:endParaRPr>
                    </a:p>
                  </a:txBody>
                  <a:tcPr anchor="ctr"/>
                </a:tc>
              </a:tr>
              <a:tr h="704094">
                <a:tc>
                  <a:txBody>
                    <a:bodyPr/>
                    <a:lstStyle/>
                    <a:p>
                      <a:pPr algn="ctr"/>
                      <a:r>
                        <a:rPr lang="ru-RU" sz="1800" b="1" dirty="0" smtClean="0">
                          <a:latin typeface="Calibri" pitchFamily="34" charset="0"/>
                          <a:cs typeface="Calibri" pitchFamily="34" charset="0"/>
                        </a:rPr>
                        <a:t>1</a:t>
                      </a:r>
                      <a:endParaRPr lang="ru-RU" sz="1800" b="1" dirty="0">
                        <a:solidFill>
                          <a:schemeClr val="tx1"/>
                        </a:solidFill>
                        <a:latin typeface="Calibri" pitchFamily="34" charset="0"/>
                        <a:cs typeface="Calibri" pitchFamily="34" charset="0"/>
                      </a:endParaRPr>
                    </a:p>
                  </a:txBody>
                  <a:tcPr anchor="ctr"/>
                </a:tc>
                <a:tc>
                  <a:txBody>
                    <a:bodyPr/>
                    <a:lstStyle/>
                    <a:p>
                      <a:pPr algn="ctr"/>
                      <a:endParaRPr lang="ru-RU" sz="1800" dirty="0">
                        <a:solidFill>
                          <a:schemeClr val="tx1"/>
                        </a:solidFill>
                        <a:latin typeface="Calibri" pitchFamily="34" charset="0"/>
                        <a:cs typeface="Calibri" pitchFamily="34" charset="0"/>
                      </a:endParaRPr>
                    </a:p>
                  </a:txBody>
                  <a:tcPr anchor="ctr"/>
                </a:tc>
                <a:tc>
                  <a:txBody>
                    <a:bodyPr/>
                    <a:lstStyle/>
                    <a:p>
                      <a:pPr algn="ctr"/>
                      <a:endParaRPr lang="ru-RU" sz="1800">
                        <a:solidFill>
                          <a:schemeClr val="tx1"/>
                        </a:solidFill>
                        <a:latin typeface="Calibri" pitchFamily="34" charset="0"/>
                        <a:cs typeface="Calibri" pitchFamily="34" charset="0"/>
                      </a:endParaRPr>
                    </a:p>
                  </a:txBody>
                  <a:tcPr anchor="ctr"/>
                </a:tc>
                <a:tc>
                  <a:txBody>
                    <a:bodyPr/>
                    <a:lstStyle/>
                    <a:p>
                      <a:pPr algn="ctr"/>
                      <a:endParaRPr lang="ru-RU" sz="1800" dirty="0">
                        <a:solidFill>
                          <a:schemeClr val="tx1"/>
                        </a:solidFill>
                        <a:latin typeface="Calibri" pitchFamily="34" charset="0"/>
                        <a:cs typeface="Calibri" pitchFamily="34" charset="0"/>
                      </a:endParaRPr>
                    </a:p>
                  </a:txBody>
                  <a:tcPr anchor="ctr"/>
                </a:tc>
              </a:tr>
              <a:tr h="704094">
                <a:tc>
                  <a:txBody>
                    <a:bodyPr/>
                    <a:lstStyle/>
                    <a:p>
                      <a:pPr algn="ctr"/>
                      <a:r>
                        <a:rPr lang="ru-RU" sz="1800" b="1" dirty="0" smtClean="0">
                          <a:latin typeface="Calibri" pitchFamily="34" charset="0"/>
                          <a:cs typeface="Calibri" pitchFamily="34" charset="0"/>
                        </a:rPr>
                        <a:t>2-3</a:t>
                      </a:r>
                      <a:endParaRPr lang="ru-RU" sz="1800" b="1" dirty="0">
                        <a:solidFill>
                          <a:schemeClr val="tx1"/>
                        </a:solidFill>
                        <a:latin typeface="Calibri" pitchFamily="34" charset="0"/>
                        <a:cs typeface="Calibri" pitchFamily="34" charset="0"/>
                      </a:endParaRPr>
                    </a:p>
                  </a:txBody>
                  <a:tcPr anchor="ctr"/>
                </a:tc>
                <a:tc>
                  <a:txBody>
                    <a:bodyPr/>
                    <a:lstStyle/>
                    <a:p>
                      <a:pPr algn="ctr"/>
                      <a:r>
                        <a:rPr lang="ru-RU" sz="3200" dirty="0" smtClean="0">
                          <a:latin typeface="Calibri" pitchFamily="34" charset="0"/>
                          <a:cs typeface="Calibri" pitchFamily="34" charset="0"/>
                        </a:rPr>
                        <a:t>12,7</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solidFill>
                            <a:schemeClr val="tx1"/>
                          </a:solidFill>
                          <a:latin typeface="Calibri" pitchFamily="34" charset="0"/>
                          <a:cs typeface="Calibri" pitchFamily="34" charset="0"/>
                        </a:rPr>
                        <a:t>2,3</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solidFill>
                            <a:schemeClr val="tx1"/>
                          </a:solidFill>
                          <a:latin typeface="Calibri" pitchFamily="34" charset="0"/>
                          <a:cs typeface="Calibri" pitchFamily="34" charset="0"/>
                        </a:rPr>
                        <a:t>1,1</a:t>
                      </a:r>
                      <a:endParaRPr lang="ru-RU" sz="3200" dirty="0">
                        <a:solidFill>
                          <a:schemeClr val="tx1"/>
                        </a:solidFill>
                        <a:latin typeface="Calibri" pitchFamily="34" charset="0"/>
                        <a:cs typeface="Calibri" pitchFamily="34" charset="0"/>
                      </a:endParaRPr>
                    </a:p>
                  </a:txBody>
                  <a:tcPr anchor="ctr"/>
                </a:tc>
              </a:tr>
              <a:tr h="704094">
                <a:tc>
                  <a:txBody>
                    <a:bodyPr/>
                    <a:lstStyle/>
                    <a:p>
                      <a:pPr algn="ctr"/>
                      <a:r>
                        <a:rPr lang="ru-RU" sz="1800" b="1" dirty="0" smtClean="0">
                          <a:latin typeface="Calibri" pitchFamily="34" charset="0"/>
                          <a:cs typeface="Calibri" pitchFamily="34" charset="0"/>
                        </a:rPr>
                        <a:t>4-6</a:t>
                      </a:r>
                      <a:endParaRPr lang="ru-RU" sz="1800" b="1" dirty="0">
                        <a:solidFill>
                          <a:schemeClr val="tx1"/>
                        </a:solidFill>
                        <a:latin typeface="Calibri" pitchFamily="34" charset="0"/>
                        <a:cs typeface="Calibri" pitchFamily="34" charset="0"/>
                      </a:endParaRPr>
                    </a:p>
                  </a:txBody>
                  <a:tcPr anchor="ctr"/>
                </a:tc>
                <a:tc>
                  <a:txBody>
                    <a:bodyPr/>
                    <a:lstStyle/>
                    <a:p>
                      <a:pPr algn="ctr"/>
                      <a:r>
                        <a:rPr lang="ru-RU" sz="3200" dirty="0" smtClean="0">
                          <a:solidFill>
                            <a:schemeClr val="tx1"/>
                          </a:solidFill>
                          <a:latin typeface="Calibri" pitchFamily="34" charset="0"/>
                          <a:cs typeface="Calibri" pitchFamily="34" charset="0"/>
                        </a:rPr>
                        <a:t>29,0</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solidFill>
                            <a:schemeClr val="tx1"/>
                          </a:solidFill>
                          <a:latin typeface="Calibri" pitchFamily="34" charset="0"/>
                          <a:cs typeface="Calibri" pitchFamily="34" charset="0"/>
                        </a:rPr>
                        <a:t>8,9</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solidFill>
                            <a:schemeClr val="tx1"/>
                          </a:solidFill>
                          <a:latin typeface="Calibri" pitchFamily="34" charset="0"/>
                          <a:cs typeface="Calibri" pitchFamily="34" charset="0"/>
                        </a:rPr>
                        <a:t>7,2</a:t>
                      </a:r>
                      <a:endParaRPr lang="ru-RU" sz="3200" dirty="0">
                        <a:solidFill>
                          <a:schemeClr val="tx1"/>
                        </a:solidFill>
                        <a:latin typeface="Calibri" pitchFamily="34" charset="0"/>
                        <a:cs typeface="Calibri" pitchFamily="34" charset="0"/>
                      </a:endParaRPr>
                    </a:p>
                  </a:txBody>
                  <a:tcPr anchor="ctr"/>
                </a:tc>
              </a:tr>
              <a:tr h="765198">
                <a:tc>
                  <a:txBody>
                    <a:bodyPr/>
                    <a:lstStyle/>
                    <a:p>
                      <a:pPr algn="ctr"/>
                      <a:r>
                        <a:rPr lang="ru-RU" sz="1800" b="1" dirty="0" smtClean="0">
                          <a:latin typeface="Calibri" pitchFamily="34" charset="0"/>
                          <a:cs typeface="Calibri" pitchFamily="34" charset="0"/>
                        </a:rPr>
                        <a:t>более 6</a:t>
                      </a:r>
                      <a:endParaRPr lang="ru-RU" sz="1800" b="1" dirty="0">
                        <a:solidFill>
                          <a:schemeClr val="tx1"/>
                        </a:solidFill>
                        <a:latin typeface="Calibri" pitchFamily="34" charset="0"/>
                        <a:cs typeface="Calibri" pitchFamily="34" charset="0"/>
                      </a:endParaRPr>
                    </a:p>
                  </a:txBody>
                  <a:tcPr anchor="ctr"/>
                </a:tc>
                <a:tc>
                  <a:txBody>
                    <a:bodyPr/>
                    <a:lstStyle/>
                    <a:p>
                      <a:pPr algn="ctr"/>
                      <a:r>
                        <a:rPr lang="ru-RU" sz="3200" dirty="0" smtClean="0">
                          <a:solidFill>
                            <a:schemeClr val="tx1"/>
                          </a:solidFill>
                          <a:latin typeface="Calibri" pitchFamily="34" charset="0"/>
                          <a:cs typeface="Calibri" pitchFamily="34" charset="0"/>
                        </a:rPr>
                        <a:t>40,2</a:t>
                      </a:r>
                      <a:endParaRPr lang="ru-RU" sz="3200" dirty="0">
                        <a:solidFill>
                          <a:schemeClr val="tx1"/>
                        </a:solidFill>
                        <a:latin typeface="Calibri" pitchFamily="34" charset="0"/>
                        <a:cs typeface="Calibri" pitchFamily="34" charset="0"/>
                      </a:endParaRPr>
                    </a:p>
                  </a:txBody>
                  <a:tcPr anchor="ctr"/>
                </a:tc>
                <a:tc>
                  <a:txBody>
                    <a:bodyPr/>
                    <a:lstStyle/>
                    <a:p>
                      <a:pPr algn="ctr"/>
                      <a:r>
                        <a:rPr lang="ru-RU" sz="3200" dirty="0" smtClean="0">
                          <a:solidFill>
                            <a:schemeClr val="tx1"/>
                          </a:solidFill>
                          <a:latin typeface="Calibri" pitchFamily="34" charset="0"/>
                          <a:cs typeface="Calibri" pitchFamily="34" charset="0"/>
                        </a:rPr>
                        <a:t>9,2</a:t>
                      </a:r>
                      <a:endParaRPr lang="ru-RU" sz="3200" dirty="0">
                        <a:solidFill>
                          <a:schemeClr val="tx1"/>
                        </a:solidFill>
                        <a:latin typeface="Calibri" pitchFamily="34" charset="0"/>
                        <a:cs typeface="Calibri" pitchFamily="34" charset="0"/>
                      </a:endParaRPr>
                    </a:p>
                  </a:txBody>
                  <a:tcPr anchor="ctr"/>
                </a:tc>
                <a:tc>
                  <a:txBody>
                    <a:bodyPr/>
                    <a:lstStyle/>
                    <a:p>
                      <a:pPr algn="ctr"/>
                      <a:r>
                        <a:rPr lang="ru-RU" sz="4800" dirty="0" smtClean="0">
                          <a:solidFill>
                            <a:srgbClr val="FF0000"/>
                          </a:solidFill>
                          <a:latin typeface="Calibri" pitchFamily="34" charset="0"/>
                          <a:cs typeface="Calibri" pitchFamily="34" charset="0"/>
                        </a:rPr>
                        <a:t>–</a:t>
                      </a:r>
                      <a:endParaRPr lang="ru-RU" sz="4800" dirty="0">
                        <a:solidFill>
                          <a:srgbClr val="FF0000"/>
                        </a:solidFill>
                        <a:latin typeface="Calibri" pitchFamily="34" charset="0"/>
                        <a:cs typeface="Calibri" pitchFamily="34" charset="0"/>
                      </a:endParaRPr>
                    </a:p>
                  </a:txBody>
                  <a:tcPr anchor="ctr"/>
                </a:tc>
              </a:tr>
            </a:tbl>
          </a:graphicData>
        </a:graphic>
      </p:graphicFrame>
      <p:sp>
        <p:nvSpPr>
          <p:cNvPr id="16422" name="Номер слайда 6"/>
          <p:cNvSpPr>
            <a:spLocks noGrp="1"/>
          </p:cNvSpPr>
          <p:nvPr>
            <p:ph type="sldNum" sz="quarter" idx="10"/>
          </p:nvPr>
        </p:nvSpPr>
        <p:spPr>
          <a:noFill/>
        </p:spPr>
        <p:txBody>
          <a:bodyPr/>
          <a:lstStyle/>
          <a:p>
            <a:fld id="{E30D5A60-2F26-4941-A49E-9CE8384B20D4}" type="slidenum">
              <a:rPr lang="ru-RU" smtClean="0">
                <a:latin typeface="Arial" pitchFamily="34" charset="0"/>
                <a:ea typeface="ＭＳ Ｐゴシック" pitchFamily="34" charset="-128"/>
              </a:rPr>
              <a:pPr/>
              <a:t>13</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53" name="Rectangle 2"/>
          <p:cNvSpPr>
            <a:spLocks noGrp="1" noChangeArrowheads="1"/>
          </p:cNvSpPr>
          <p:nvPr>
            <p:ph type="title"/>
          </p:nvPr>
        </p:nvSpPr>
        <p:spPr>
          <a:xfrm>
            <a:off x="0" y="7938"/>
            <a:ext cx="9144000" cy="576262"/>
          </a:xfrm>
        </p:spPr>
        <p:txBody>
          <a:bodyPr/>
          <a:lstStyle/>
          <a:p>
            <a:r>
              <a:rPr lang="ru-RU" sz="1600" b="1" smtClean="0">
                <a:solidFill>
                  <a:schemeClr val="bg1"/>
                </a:solidFill>
                <a:latin typeface="Calibri" pitchFamily="34" charset="0"/>
                <a:ea typeface="ＭＳ Ｐゴシック" pitchFamily="34" charset="-128"/>
              </a:rPr>
              <a:t>Сравнение результатов состоявшихся торгов на конкурсе и на электронном аукционе </a:t>
            </a:r>
            <a:br>
              <a:rPr lang="ru-RU" sz="1600" b="1" smtClean="0">
                <a:solidFill>
                  <a:schemeClr val="bg1"/>
                </a:solidFill>
                <a:latin typeface="Calibri" pitchFamily="34" charset="0"/>
                <a:ea typeface="ＭＳ Ｐゴシック" pitchFamily="34" charset="-128"/>
              </a:rPr>
            </a:br>
            <a:r>
              <a:rPr lang="ru-RU" sz="1600" b="1" smtClean="0">
                <a:solidFill>
                  <a:schemeClr val="bg1"/>
                </a:solidFill>
                <a:latin typeface="Calibri" pitchFamily="34" charset="0"/>
                <a:ea typeface="ＭＳ Ｐゴシック" pitchFamily="34" charset="-128"/>
              </a:rPr>
              <a:t>по строительству и ремонту *</a:t>
            </a:r>
          </a:p>
        </p:txBody>
      </p:sp>
      <p:graphicFrame>
        <p:nvGraphicFramePr>
          <p:cNvPr id="11" name="Таблица 10"/>
          <p:cNvGraphicFramePr>
            <a:graphicFrameLocks noGrp="1"/>
          </p:cNvGraphicFramePr>
          <p:nvPr/>
        </p:nvGraphicFramePr>
        <p:xfrm>
          <a:off x="0" y="928688"/>
          <a:ext cx="9144000" cy="2073275"/>
        </p:xfrm>
        <a:graphic>
          <a:graphicData uri="http://schemas.openxmlformats.org/drawingml/2006/table">
            <a:tbl>
              <a:tblPr firstRow="1" bandRow="1">
                <a:tableStyleId>{BC89EF96-8CEA-46FF-86C4-4CE0E7609802}</a:tableStyleId>
              </a:tblPr>
              <a:tblGrid>
                <a:gridCol w="3571868"/>
                <a:gridCol w="1500198"/>
                <a:gridCol w="1285884"/>
                <a:gridCol w="1428760"/>
                <a:gridCol w="1357290"/>
              </a:tblGrid>
              <a:tr h="285751">
                <a:tc rowSpan="2">
                  <a:txBody>
                    <a:bodyPr/>
                    <a:lstStyle/>
                    <a:p>
                      <a:pPr algn="ctr"/>
                      <a:r>
                        <a:rPr lang="ru-RU" sz="1200" dirty="0" smtClean="0">
                          <a:latin typeface="Calibri" pitchFamily="34" charset="0"/>
                          <a:cs typeface="Calibri" pitchFamily="34" charset="0"/>
                        </a:rPr>
                        <a:t>Показатель</a:t>
                      </a:r>
                      <a:endParaRPr lang="ru-RU" sz="1200" dirty="0">
                        <a:latin typeface="Calibri" pitchFamily="34" charset="0"/>
                        <a:cs typeface="Calibri" pitchFamily="34" charset="0"/>
                      </a:endParaRPr>
                    </a:p>
                  </a:txBody>
                  <a:tcPr anchor="ctr"/>
                </a:tc>
                <a:tc>
                  <a:txBody>
                    <a:bodyPr/>
                    <a:lstStyle/>
                    <a:p>
                      <a:pPr algn="ctr"/>
                      <a:r>
                        <a:rPr lang="ru-RU" sz="1200" dirty="0" smtClean="0">
                          <a:latin typeface="Calibri" pitchFamily="34" charset="0"/>
                          <a:cs typeface="Calibri" pitchFamily="34" charset="0"/>
                        </a:rPr>
                        <a:t>Электронный</a:t>
                      </a:r>
                      <a:r>
                        <a:rPr lang="ru-RU" sz="1200" baseline="0" dirty="0" smtClean="0">
                          <a:latin typeface="Calibri" pitchFamily="34" charset="0"/>
                          <a:cs typeface="Calibri" pitchFamily="34" charset="0"/>
                        </a:rPr>
                        <a:t> аукцион</a:t>
                      </a:r>
                      <a:endParaRPr lang="ru-RU" sz="1200" dirty="0">
                        <a:latin typeface="Calibri" pitchFamily="34" charset="0"/>
                        <a:cs typeface="Calibri" pitchFamily="34" charset="0"/>
                      </a:endParaRPr>
                    </a:p>
                  </a:txBody>
                  <a:tcPr anchor="ctr"/>
                </a:tc>
                <a:tc>
                  <a:txBody>
                    <a:bodyPr/>
                    <a:lstStyle/>
                    <a:p>
                      <a:pPr algn="ctr"/>
                      <a:r>
                        <a:rPr lang="ru-RU" sz="1200" dirty="0" smtClean="0">
                          <a:latin typeface="Calibri" pitchFamily="34" charset="0"/>
                          <a:cs typeface="Calibri" pitchFamily="34" charset="0"/>
                        </a:rPr>
                        <a:t>Открытый конкурс</a:t>
                      </a:r>
                      <a:endParaRPr lang="ru-RU" sz="120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Электронный</a:t>
                      </a:r>
                      <a:r>
                        <a:rPr lang="ru-RU" sz="1200" baseline="0" dirty="0" smtClean="0">
                          <a:latin typeface="Calibri" pitchFamily="34" charset="0"/>
                          <a:cs typeface="Calibri" pitchFamily="34" charset="0"/>
                        </a:rPr>
                        <a:t> аукцион</a:t>
                      </a:r>
                      <a:endParaRPr lang="ru-RU" sz="1200" dirty="0" smtClean="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Открытый конкурс</a:t>
                      </a:r>
                    </a:p>
                  </a:txBody>
                  <a:tcPr anchor="ctr"/>
                </a:tc>
              </a:tr>
              <a:tr h="239929">
                <a:tc vMerge="1">
                  <a:txBody>
                    <a:bodyPr/>
                    <a:lstStyle/>
                    <a:p>
                      <a:pPr algn="ctr"/>
                      <a:endParaRPr lang="ru-RU" sz="1600" dirty="0">
                        <a:latin typeface="Calibri" pitchFamily="34" charset="0"/>
                        <a:cs typeface="Calibri" pitchFamily="34" charset="0"/>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00000"/>
                          </a:solidFill>
                          <a:latin typeface="Calibri" pitchFamily="34" charset="0"/>
                          <a:cs typeface="Calibri" pitchFamily="34" charset="0"/>
                        </a:rPr>
                        <a:t>Торги </a:t>
                      </a:r>
                      <a:r>
                        <a:rPr lang="en-US" sz="1200" b="1" dirty="0" smtClean="0">
                          <a:solidFill>
                            <a:srgbClr val="C00000"/>
                          </a:solidFill>
                          <a:latin typeface="Calibri" pitchFamily="34" charset="0"/>
                          <a:cs typeface="Calibri" pitchFamily="34" charset="0"/>
                        </a:rPr>
                        <a:t>&lt;</a:t>
                      </a:r>
                      <a:r>
                        <a:rPr lang="ru-RU" sz="1200" b="1" dirty="0" smtClean="0">
                          <a:solidFill>
                            <a:srgbClr val="C00000"/>
                          </a:solidFill>
                          <a:latin typeface="Calibri" pitchFamily="34" charset="0"/>
                          <a:cs typeface="Calibri" pitchFamily="34" charset="0"/>
                        </a:rPr>
                        <a:t> 50 млн. рублей</a:t>
                      </a:r>
                    </a:p>
                  </a:txBody>
                  <a:tcPr anchor="ct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00000"/>
                          </a:solidFill>
                          <a:latin typeface="Calibri" pitchFamily="34" charset="0"/>
                          <a:cs typeface="Calibri" pitchFamily="34" charset="0"/>
                        </a:rPr>
                        <a:t>Торги </a:t>
                      </a:r>
                      <a:r>
                        <a:rPr lang="en-US" sz="1200" b="1" dirty="0" smtClean="0">
                          <a:solidFill>
                            <a:srgbClr val="C00000"/>
                          </a:solidFill>
                          <a:latin typeface="Calibri" pitchFamily="34" charset="0"/>
                          <a:cs typeface="Calibri" pitchFamily="34" charset="0"/>
                        </a:rPr>
                        <a:t>&gt; 50 </a:t>
                      </a:r>
                      <a:r>
                        <a:rPr lang="ru-RU" sz="1200" b="1" dirty="0" smtClean="0">
                          <a:solidFill>
                            <a:srgbClr val="C00000"/>
                          </a:solidFill>
                          <a:latin typeface="Calibri" pitchFamily="34" charset="0"/>
                          <a:cs typeface="Calibri" pitchFamily="34" charset="0"/>
                        </a:rPr>
                        <a:t>млн. рублей</a:t>
                      </a:r>
                    </a:p>
                  </a:txBody>
                  <a:tcPr anchor="ctr"/>
                </a:tc>
                <a:tc hMerge="1">
                  <a:txBody>
                    <a:bodyPr/>
                    <a:lstStyle/>
                    <a:p>
                      <a:endParaRPr lang="ru-RU"/>
                    </a:p>
                  </a:txBody>
                  <a:tcPr/>
                </a:tc>
              </a:tr>
              <a:tr h="1257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Среднее кол-во участников, подавших заявки</a:t>
                      </a:r>
                    </a:p>
                  </a:txBody>
                  <a:tcPr anchor="ctr"/>
                </a:tc>
                <a:tc>
                  <a:txBody>
                    <a:bodyPr/>
                    <a:lstStyle/>
                    <a:p>
                      <a:pPr algn="ctr"/>
                      <a:r>
                        <a:rPr lang="ru-RU" sz="1400" b="1" dirty="0" smtClean="0">
                          <a:latin typeface="Calibri" pitchFamily="34" charset="0"/>
                          <a:cs typeface="Calibri" pitchFamily="34" charset="0"/>
                        </a:rPr>
                        <a:t>4,8</a:t>
                      </a:r>
                      <a:endParaRPr lang="ru-RU" sz="1400" b="1" dirty="0">
                        <a:latin typeface="Calibri" pitchFamily="34" charset="0"/>
                        <a:cs typeface="Calibri" pitchFamily="34" charset="0"/>
                      </a:endParaRPr>
                    </a:p>
                  </a:txBody>
                  <a:tcPr anchor="ctr"/>
                </a:tc>
                <a:tc>
                  <a:txBody>
                    <a:bodyPr/>
                    <a:lstStyle/>
                    <a:p>
                      <a:pPr algn="ctr"/>
                      <a:r>
                        <a:rPr lang="ru-RU" sz="1400" b="1" dirty="0" smtClean="0">
                          <a:latin typeface="Calibri" pitchFamily="34" charset="0"/>
                          <a:cs typeface="Calibri" pitchFamily="34" charset="0"/>
                        </a:rPr>
                        <a:t>2,1</a:t>
                      </a:r>
                      <a:endParaRPr lang="ru-RU" sz="1400" b="1" dirty="0">
                        <a:latin typeface="Calibri" pitchFamily="34" charset="0"/>
                        <a:cs typeface="Calibri" pitchFamily="34" charset="0"/>
                      </a:endParaRPr>
                    </a:p>
                  </a:txBody>
                  <a:tcPr anchor="ctr"/>
                </a:tc>
                <a:tc>
                  <a:txBody>
                    <a:bodyPr/>
                    <a:lstStyle/>
                    <a:p>
                      <a:pPr algn="ctr"/>
                      <a:r>
                        <a:rPr lang="ru-RU" sz="1400" b="1" dirty="0" smtClean="0">
                          <a:latin typeface="Calibri" pitchFamily="34" charset="0"/>
                          <a:cs typeface="Calibri" pitchFamily="34" charset="0"/>
                        </a:rPr>
                        <a:t>4,9</a:t>
                      </a:r>
                      <a:endParaRPr lang="ru-RU" sz="1400" b="1" dirty="0">
                        <a:latin typeface="Calibri" pitchFamily="34" charset="0"/>
                        <a:cs typeface="Calibri" pitchFamily="34" charset="0"/>
                      </a:endParaRPr>
                    </a:p>
                  </a:txBody>
                  <a:tcPr anchor="ctr"/>
                </a:tc>
                <a:tc>
                  <a:txBody>
                    <a:bodyPr/>
                    <a:lstStyle/>
                    <a:p>
                      <a:pPr algn="ctr"/>
                      <a:r>
                        <a:rPr lang="ru-RU" sz="1400" b="1" dirty="0" smtClean="0">
                          <a:latin typeface="Calibri" pitchFamily="34" charset="0"/>
                          <a:cs typeface="Calibri" pitchFamily="34" charset="0"/>
                        </a:rPr>
                        <a:t>2,4</a:t>
                      </a:r>
                      <a:endParaRPr lang="ru-RU" sz="1400" b="1" dirty="0">
                        <a:latin typeface="Calibri" pitchFamily="34" charset="0"/>
                        <a:cs typeface="Calibri" pitchFamily="34" charset="0"/>
                      </a:endParaRPr>
                    </a:p>
                  </a:txBody>
                  <a:tcPr anchor="ctr"/>
                </a:tc>
              </a:tr>
              <a:tr h="1371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Среднее кол-во участников,  допущенных к торгам</a:t>
                      </a:r>
                    </a:p>
                  </a:txBody>
                  <a:tcPr anchor="ctr"/>
                </a:tc>
                <a:tc>
                  <a:txBody>
                    <a:bodyPr/>
                    <a:lstStyle/>
                    <a:p>
                      <a:pPr algn="ctr"/>
                      <a:r>
                        <a:rPr lang="ru-RU" sz="1200" dirty="0" smtClean="0">
                          <a:latin typeface="Calibri" pitchFamily="34" charset="0"/>
                          <a:cs typeface="Calibri" pitchFamily="34" charset="0"/>
                        </a:rPr>
                        <a:t>3,5</a:t>
                      </a:r>
                      <a:endParaRPr lang="ru-RU" sz="1200" dirty="0">
                        <a:latin typeface="Calibri" pitchFamily="34" charset="0"/>
                        <a:cs typeface="Calibri" pitchFamily="34" charset="0"/>
                      </a:endParaRPr>
                    </a:p>
                  </a:txBody>
                  <a:tcPr anchor="ctr"/>
                </a:tc>
                <a:tc>
                  <a:txBody>
                    <a:bodyPr/>
                    <a:lstStyle/>
                    <a:p>
                      <a:pPr algn="ctr"/>
                      <a:r>
                        <a:rPr lang="ru-RU" sz="1200" dirty="0" smtClean="0">
                          <a:latin typeface="Calibri" pitchFamily="34" charset="0"/>
                          <a:cs typeface="Calibri" pitchFamily="34" charset="0"/>
                        </a:rPr>
                        <a:t>1,8</a:t>
                      </a:r>
                      <a:endParaRPr lang="ru-RU" sz="1200" dirty="0">
                        <a:latin typeface="Calibri" pitchFamily="34" charset="0"/>
                        <a:cs typeface="Calibri" pitchFamily="34" charset="0"/>
                      </a:endParaRPr>
                    </a:p>
                  </a:txBody>
                  <a:tcPr anchor="ctr"/>
                </a:tc>
                <a:tc>
                  <a:txBody>
                    <a:bodyPr/>
                    <a:lstStyle/>
                    <a:p>
                      <a:pPr algn="ctr"/>
                      <a:r>
                        <a:rPr lang="ru-RU" sz="1200" dirty="0" smtClean="0">
                          <a:latin typeface="Calibri" pitchFamily="34" charset="0"/>
                          <a:cs typeface="Calibri" pitchFamily="34" charset="0"/>
                        </a:rPr>
                        <a:t>3,8</a:t>
                      </a:r>
                      <a:endParaRPr lang="ru-RU" sz="1200" dirty="0">
                        <a:latin typeface="Calibri" pitchFamily="34" charset="0"/>
                        <a:cs typeface="Calibri" pitchFamily="34" charset="0"/>
                      </a:endParaRPr>
                    </a:p>
                  </a:txBody>
                  <a:tcPr anchor="ctr"/>
                </a:tc>
                <a:tc>
                  <a:txBody>
                    <a:bodyPr/>
                    <a:lstStyle/>
                    <a:p>
                      <a:pPr algn="ctr"/>
                      <a:r>
                        <a:rPr lang="ru-RU" sz="1200" dirty="0" smtClean="0">
                          <a:latin typeface="Calibri" pitchFamily="34" charset="0"/>
                          <a:cs typeface="Calibri" pitchFamily="34" charset="0"/>
                        </a:rPr>
                        <a:t>1,9</a:t>
                      </a:r>
                      <a:endParaRPr lang="ru-RU" sz="1200" dirty="0">
                        <a:latin typeface="Calibri" pitchFamily="34" charset="0"/>
                        <a:cs typeface="Calibri" pitchFamily="34" charset="0"/>
                      </a:endParaRPr>
                    </a:p>
                  </a:txBody>
                  <a:tcPr anchor="ctr"/>
                </a:tc>
              </a:tr>
              <a:tr h="1485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Среднее количество участников, подававших предложения о цене</a:t>
                      </a:r>
                    </a:p>
                  </a:txBody>
                  <a:tcPr anchor="ctr"/>
                </a:tc>
                <a:tc>
                  <a:txBody>
                    <a:bodyPr/>
                    <a:lstStyle/>
                    <a:p>
                      <a:pPr algn="ctr"/>
                      <a:r>
                        <a:rPr lang="ru-RU" sz="1200" dirty="0" smtClean="0">
                          <a:latin typeface="Calibri" pitchFamily="34" charset="0"/>
                          <a:cs typeface="Calibri" pitchFamily="34" charset="0"/>
                        </a:rPr>
                        <a:t>2,7</a:t>
                      </a:r>
                      <a:endParaRPr lang="ru-RU" sz="1200" dirty="0">
                        <a:latin typeface="Calibri" pitchFamily="34" charset="0"/>
                        <a:cs typeface="Calibri" pitchFamily="34" charset="0"/>
                      </a:endParaRPr>
                    </a:p>
                  </a:txBody>
                  <a:tcPr anchor="ctr"/>
                </a:tc>
                <a:tc>
                  <a:txBody>
                    <a:bodyPr/>
                    <a:lstStyle/>
                    <a:p>
                      <a:pPr algn="ctr"/>
                      <a:r>
                        <a:rPr lang="ru-RU" sz="1200" dirty="0" smtClean="0"/>
                        <a:t>–</a:t>
                      </a:r>
                      <a:endParaRPr lang="ru-RU" sz="1200" dirty="0"/>
                    </a:p>
                  </a:txBody>
                  <a:tcPr anchor="ctr"/>
                </a:tc>
                <a:tc>
                  <a:txBody>
                    <a:bodyPr/>
                    <a:lstStyle/>
                    <a:p>
                      <a:pPr algn="ctr"/>
                      <a:r>
                        <a:rPr lang="ru-RU" sz="1200" dirty="0" smtClean="0">
                          <a:latin typeface="Calibri" pitchFamily="34" charset="0"/>
                          <a:cs typeface="Calibri" pitchFamily="34" charset="0"/>
                        </a:rPr>
                        <a:t>3,2</a:t>
                      </a:r>
                      <a:endParaRPr lang="ru-RU" sz="1200" dirty="0">
                        <a:latin typeface="Calibri" pitchFamily="34" charset="0"/>
                        <a:cs typeface="Calibri" pitchFamily="34" charset="0"/>
                      </a:endParaRPr>
                    </a:p>
                  </a:txBody>
                  <a:tcPr anchor="ctr"/>
                </a:tc>
                <a:tc>
                  <a:txBody>
                    <a:bodyPr/>
                    <a:lstStyle/>
                    <a:p>
                      <a:pPr algn="ctr"/>
                      <a:r>
                        <a:rPr lang="ru-RU" sz="1200" dirty="0" smtClean="0"/>
                        <a:t>–</a:t>
                      </a:r>
                      <a:endParaRPr lang="ru-RU" sz="1200" dirty="0"/>
                    </a:p>
                  </a:txBody>
                  <a:tcPr anchor="ctr"/>
                </a:tc>
              </a:tr>
              <a:tr h="2740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Средняя достигнутая экономия (%)</a:t>
                      </a:r>
                    </a:p>
                  </a:txBody>
                  <a:tcPr anchor="ctr"/>
                </a:tc>
                <a:tc>
                  <a:txBody>
                    <a:bodyPr/>
                    <a:lstStyle/>
                    <a:p>
                      <a:pPr algn="ctr"/>
                      <a:r>
                        <a:rPr lang="ru-RU" sz="1400" b="1" dirty="0" smtClean="0">
                          <a:latin typeface="Calibri" pitchFamily="34" charset="0"/>
                          <a:cs typeface="Calibri" pitchFamily="34" charset="0"/>
                        </a:rPr>
                        <a:t>20,3</a:t>
                      </a:r>
                      <a:endParaRPr lang="ru-RU" sz="1400" b="1" dirty="0">
                        <a:latin typeface="Calibri" pitchFamily="34" charset="0"/>
                        <a:cs typeface="Calibri" pitchFamily="34" charset="0"/>
                      </a:endParaRPr>
                    </a:p>
                  </a:txBody>
                  <a:tcPr anchor="ctr"/>
                </a:tc>
                <a:tc>
                  <a:txBody>
                    <a:bodyPr/>
                    <a:lstStyle/>
                    <a:p>
                      <a:pPr algn="ctr"/>
                      <a:r>
                        <a:rPr lang="ru-RU" sz="1400" b="1" dirty="0" smtClean="0">
                          <a:latin typeface="Calibri" pitchFamily="34" charset="0"/>
                          <a:cs typeface="Calibri" pitchFamily="34" charset="0"/>
                        </a:rPr>
                        <a:t>10,9</a:t>
                      </a:r>
                      <a:endParaRPr lang="ru-RU" sz="1400" b="1" dirty="0">
                        <a:latin typeface="Calibri" pitchFamily="34" charset="0"/>
                        <a:cs typeface="Calibri" pitchFamily="34" charset="0"/>
                      </a:endParaRPr>
                    </a:p>
                  </a:txBody>
                  <a:tcPr anchor="ctr"/>
                </a:tc>
                <a:tc>
                  <a:txBody>
                    <a:bodyPr/>
                    <a:lstStyle/>
                    <a:p>
                      <a:pPr algn="ctr"/>
                      <a:r>
                        <a:rPr lang="ru-RU" sz="1400" b="1" dirty="0" smtClean="0">
                          <a:latin typeface="Calibri" pitchFamily="34" charset="0"/>
                          <a:cs typeface="Calibri" pitchFamily="34" charset="0"/>
                        </a:rPr>
                        <a:t>13,2</a:t>
                      </a:r>
                      <a:endParaRPr lang="ru-RU" sz="1400" b="1" dirty="0">
                        <a:latin typeface="Calibri" pitchFamily="34" charset="0"/>
                        <a:cs typeface="Calibri" pitchFamily="34" charset="0"/>
                      </a:endParaRPr>
                    </a:p>
                  </a:txBody>
                  <a:tcPr anchor="ctr"/>
                </a:tc>
                <a:tc>
                  <a:txBody>
                    <a:bodyPr/>
                    <a:lstStyle/>
                    <a:p>
                      <a:pPr algn="ctr"/>
                      <a:r>
                        <a:rPr lang="ru-RU" sz="1400" b="1" dirty="0" smtClean="0">
                          <a:latin typeface="Calibri" pitchFamily="34" charset="0"/>
                          <a:cs typeface="Calibri" pitchFamily="34" charset="0"/>
                        </a:rPr>
                        <a:t>4,0</a:t>
                      </a:r>
                      <a:endParaRPr lang="ru-RU" sz="1400" b="1" dirty="0">
                        <a:latin typeface="Calibri" pitchFamily="34" charset="0"/>
                        <a:cs typeface="Calibri" pitchFamily="34" charset="0"/>
                      </a:endParaRPr>
                    </a:p>
                  </a:txBody>
                  <a:tcPr anchor="ctr"/>
                </a:tc>
              </a:tr>
            </a:tbl>
          </a:graphicData>
        </a:graphic>
      </p:graphicFrame>
      <p:sp>
        <p:nvSpPr>
          <p:cNvPr id="2100" name="Прямоугольник 12"/>
          <p:cNvSpPr>
            <a:spLocks noChangeArrowheads="1"/>
          </p:cNvSpPr>
          <p:nvPr/>
        </p:nvSpPr>
        <p:spPr bwMode="auto">
          <a:xfrm>
            <a:off x="0" y="6457950"/>
            <a:ext cx="8858250" cy="400050"/>
          </a:xfrm>
          <a:prstGeom prst="rect">
            <a:avLst/>
          </a:prstGeom>
          <a:noFill/>
          <a:ln w="9525">
            <a:noFill/>
            <a:miter lim="800000"/>
            <a:headEnd/>
            <a:tailEnd/>
          </a:ln>
        </p:spPr>
        <p:txBody>
          <a:bodyPr>
            <a:spAutoFit/>
          </a:bodyPr>
          <a:lstStyle/>
          <a:p>
            <a:r>
              <a:rPr lang="ru-RU" sz="1000">
                <a:latin typeface="Calibri" pitchFamily="34" charset="0"/>
              </a:rPr>
              <a:t>* По информации, представленной электронными площадками Сбербанка, Москвы и Татарстана и данных    с официального сайта </a:t>
            </a:r>
            <a:r>
              <a:rPr lang="en-US" sz="1000">
                <a:latin typeface="Calibri" pitchFamily="34" charset="0"/>
              </a:rPr>
              <a:t>www.zakupki.gov.ru </a:t>
            </a:r>
            <a:r>
              <a:rPr lang="ru-RU" sz="1000">
                <a:latin typeface="Calibri" pitchFamily="34" charset="0"/>
              </a:rPr>
              <a:t>за период с 01.07.2010 по 31.12.2010</a:t>
            </a:r>
          </a:p>
        </p:txBody>
      </p:sp>
      <p:sp>
        <p:nvSpPr>
          <p:cNvPr id="7" name="Скругленный прямоугольник 6"/>
          <p:cNvSpPr/>
          <p:nvPr/>
        </p:nvSpPr>
        <p:spPr>
          <a:xfrm>
            <a:off x="0" y="3068638"/>
            <a:ext cx="9144000" cy="928687"/>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900" b="1" dirty="0">
                <a:solidFill>
                  <a:srgbClr val="FF0000"/>
                </a:solidFill>
                <a:latin typeface="Calibri" pitchFamily="34" charset="0"/>
                <a:cs typeface="Calibri" pitchFamily="34" charset="0"/>
              </a:rPr>
              <a:t>          Вывод:</a:t>
            </a:r>
            <a:r>
              <a:rPr lang="ru-RU" sz="1900" dirty="0">
                <a:solidFill>
                  <a:srgbClr val="FF0000"/>
                </a:solidFill>
                <a:latin typeface="Calibri" pitchFamily="34" charset="0"/>
              </a:rPr>
              <a:t> </a:t>
            </a:r>
            <a:r>
              <a:rPr lang="ru-RU" sz="1900" dirty="0">
                <a:latin typeface="Calibri" pitchFamily="34" charset="0"/>
                <a:cs typeface="Calibri" pitchFamily="34" charset="0"/>
              </a:rPr>
              <a:t>на электронных аукционах по сравнению с конкурсами в 2 раза увеличилось количество участников, что привело к увеличению экономии в 2-3 раза.</a:t>
            </a:r>
          </a:p>
        </p:txBody>
      </p:sp>
      <p:graphicFrame>
        <p:nvGraphicFramePr>
          <p:cNvPr id="2050" name="Object 2"/>
          <p:cNvGraphicFramePr>
            <a:graphicFrameLocks noChangeAspect="1"/>
          </p:cNvGraphicFramePr>
          <p:nvPr/>
        </p:nvGraphicFramePr>
        <p:xfrm>
          <a:off x="252413" y="4221163"/>
          <a:ext cx="3576637" cy="2384425"/>
        </p:xfrm>
        <a:graphic>
          <a:graphicData uri="http://schemas.openxmlformats.org/presentationml/2006/ole">
            <p:oleObj spid="_x0000_s2050" r:id="rId3" imgW="3145809" imgH="2097206" progId="Excel.Sheet.8">
              <p:embed/>
            </p:oleObj>
          </a:graphicData>
        </a:graphic>
      </p:graphicFrame>
      <p:graphicFrame>
        <p:nvGraphicFramePr>
          <p:cNvPr id="2051" name="Object 3"/>
          <p:cNvGraphicFramePr>
            <a:graphicFrameLocks noChangeAspect="1"/>
          </p:cNvGraphicFramePr>
          <p:nvPr/>
        </p:nvGraphicFramePr>
        <p:xfrm>
          <a:off x="4932363" y="4276725"/>
          <a:ext cx="3538537" cy="2279650"/>
        </p:xfrm>
        <a:graphic>
          <a:graphicData uri="http://schemas.openxmlformats.org/presentationml/2006/ole">
            <p:oleObj spid="_x0000_s2051" r:id="rId4" imgW="3176291" imgH="2048434" progId="Excel.Sheet.8">
              <p:embed/>
            </p:oleObj>
          </a:graphicData>
        </a:graphic>
      </p:graphicFrame>
      <p:sp>
        <p:nvSpPr>
          <p:cNvPr id="2102" name="Прямоугольник 17"/>
          <p:cNvSpPr>
            <a:spLocks noChangeArrowheads="1"/>
          </p:cNvSpPr>
          <p:nvPr/>
        </p:nvSpPr>
        <p:spPr bwMode="auto">
          <a:xfrm>
            <a:off x="1692275" y="4149725"/>
            <a:ext cx="4286250" cy="338138"/>
          </a:xfrm>
          <a:prstGeom prst="rect">
            <a:avLst/>
          </a:prstGeom>
          <a:noFill/>
          <a:ln w="9525">
            <a:noFill/>
            <a:miter lim="800000"/>
            <a:headEnd/>
            <a:tailEnd/>
          </a:ln>
        </p:spPr>
        <p:txBody>
          <a:bodyPr>
            <a:spAutoFit/>
          </a:bodyPr>
          <a:lstStyle/>
          <a:p>
            <a:pPr algn="ctr"/>
            <a:r>
              <a:rPr lang="ru-RU" sz="1600" b="1">
                <a:latin typeface="Calibri" pitchFamily="34" charset="0"/>
              </a:rPr>
              <a:t>Средняя достигнутая экономия (%)</a:t>
            </a:r>
            <a:endParaRPr lang="ru-RU" sz="1600" b="1" i="1">
              <a:latin typeface="Calibri" pitchFamily="34" charset="0"/>
            </a:endParaRPr>
          </a:p>
        </p:txBody>
      </p:sp>
      <p:sp>
        <p:nvSpPr>
          <p:cNvPr id="2103" name="Номер слайда 14"/>
          <p:cNvSpPr>
            <a:spLocks noGrp="1"/>
          </p:cNvSpPr>
          <p:nvPr>
            <p:ph type="sldNum" sz="quarter" idx="10"/>
          </p:nvPr>
        </p:nvSpPr>
        <p:spPr>
          <a:noFill/>
        </p:spPr>
        <p:txBody>
          <a:bodyPr/>
          <a:lstStyle/>
          <a:p>
            <a:fld id="{AA1C8CEE-C0B5-4214-B854-04F8BD7BDEE7}" type="slidenum">
              <a:rPr lang="ru-RU" smtClean="0">
                <a:latin typeface="Arial" pitchFamily="34" charset="0"/>
                <a:ea typeface="ＭＳ Ｐゴシック" pitchFamily="34" charset="-128"/>
              </a:rPr>
              <a:pPr/>
              <a:t>14</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11" name="Rectangle 2"/>
          <p:cNvSpPr>
            <a:spLocks noGrp="1" noChangeArrowheads="1"/>
          </p:cNvSpPr>
          <p:nvPr>
            <p:ph type="title"/>
          </p:nvPr>
        </p:nvSpPr>
        <p:spPr>
          <a:xfrm>
            <a:off x="0" y="7938"/>
            <a:ext cx="9144000" cy="576262"/>
          </a:xfrm>
        </p:spPr>
        <p:txBody>
          <a:bodyPr/>
          <a:lstStyle/>
          <a:p>
            <a:r>
              <a:rPr lang="ru-RU" sz="1600" b="1" smtClean="0">
                <a:solidFill>
                  <a:schemeClr val="bg1"/>
                </a:solidFill>
                <a:latin typeface="Calibri" pitchFamily="34" charset="0"/>
                <a:ea typeface="ＭＳ Ｐゴシック" pitchFamily="34" charset="-128"/>
              </a:rPr>
              <a:t>Использование критериев оценки заявок на конкурсах </a:t>
            </a:r>
            <a:br>
              <a:rPr lang="ru-RU" sz="1600" b="1" smtClean="0">
                <a:solidFill>
                  <a:schemeClr val="bg1"/>
                </a:solidFill>
                <a:latin typeface="Calibri" pitchFamily="34" charset="0"/>
                <a:ea typeface="ＭＳ Ｐゴシック" pitchFamily="34" charset="-128"/>
              </a:rPr>
            </a:br>
            <a:r>
              <a:rPr lang="ru-RU" sz="1600" b="1" smtClean="0">
                <a:solidFill>
                  <a:schemeClr val="bg1"/>
                </a:solidFill>
                <a:latin typeface="Calibri" pitchFamily="34" charset="0"/>
                <a:ea typeface="ＭＳ Ｐゴシック" pitchFamily="34" charset="-128"/>
              </a:rPr>
              <a:t>на примере закупки медицинского оборудования*</a:t>
            </a:r>
          </a:p>
        </p:txBody>
      </p:sp>
      <p:sp>
        <p:nvSpPr>
          <p:cNvPr id="17412" name="Прямоугольник 14"/>
          <p:cNvSpPr>
            <a:spLocks noChangeArrowheads="1"/>
          </p:cNvSpPr>
          <p:nvPr/>
        </p:nvSpPr>
        <p:spPr bwMode="auto">
          <a:xfrm>
            <a:off x="142875" y="6072188"/>
            <a:ext cx="8640763" cy="461962"/>
          </a:xfrm>
          <a:prstGeom prst="rect">
            <a:avLst/>
          </a:prstGeom>
          <a:noFill/>
          <a:ln w="9525">
            <a:noFill/>
            <a:miter lim="800000"/>
            <a:headEnd/>
            <a:tailEnd/>
          </a:ln>
        </p:spPr>
        <p:txBody>
          <a:bodyPr>
            <a:spAutoFit/>
          </a:bodyPr>
          <a:lstStyle/>
          <a:p>
            <a:pPr algn="just"/>
            <a:r>
              <a:rPr lang="en-US" sz="1200">
                <a:latin typeface="Calibri" pitchFamily="34" charset="0"/>
              </a:rPr>
              <a:t>* </a:t>
            </a:r>
            <a:r>
              <a:rPr lang="ru-RU" sz="1200">
                <a:latin typeface="Calibri" pitchFamily="34" charset="0"/>
              </a:rPr>
              <a:t>По данным официального сайта </a:t>
            </a:r>
            <a:r>
              <a:rPr lang="en-US" sz="1200">
                <a:latin typeface="Calibri" pitchFamily="34" charset="0"/>
                <a:hlinkClick r:id="rId2"/>
              </a:rPr>
              <a:t>www.zakupki.gov.ru</a:t>
            </a:r>
            <a:r>
              <a:rPr lang="ru-RU" sz="1200">
                <a:latin typeface="Calibri" pitchFamily="34" charset="0"/>
              </a:rPr>
              <a:t>. Указанная информация получена по результатам анализа 100 конкурсов, отобранных методом случайной выборки.</a:t>
            </a:r>
          </a:p>
        </p:txBody>
      </p:sp>
      <p:sp>
        <p:nvSpPr>
          <p:cNvPr id="17413" name="Прямоугольник 19"/>
          <p:cNvSpPr>
            <a:spLocks noChangeArrowheads="1"/>
          </p:cNvSpPr>
          <p:nvPr/>
        </p:nvSpPr>
        <p:spPr bwMode="auto">
          <a:xfrm>
            <a:off x="0" y="5013325"/>
            <a:ext cx="9144000" cy="1154113"/>
          </a:xfrm>
          <a:prstGeom prst="rect">
            <a:avLst/>
          </a:prstGeom>
          <a:noFill/>
          <a:ln w="9525">
            <a:noFill/>
            <a:miter lim="800000"/>
            <a:headEnd/>
            <a:tailEnd/>
          </a:ln>
        </p:spPr>
        <p:txBody>
          <a:bodyPr>
            <a:spAutoFit/>
          </a:bodyPr>
          <a:lstStyle/>
          <a:p>
            <a:pPr algn="just"/>
            <a:r>
              <a:rPr lang="ru-RU" sz="2300" b="1">
                <a:solidFill>
                  <a:srgbClr val="FF0000"/>
                </a:solidFill>
                <a:latin typeface="Calibri" pitchFamily="34" charset="0"/>
              </a:rPr>
              <a:t>Вывод:</a:t>
            </a:r>
            <a:r>
              <a:rPr lang="ru-RU" sz="2300" b="1">
                <a:latin typeface="Calibri" pitchFamily="34" charset="0"/>
              </a:rPr>
              <a:t> </a:t>
            </a:r>
            <a:r>
              <a:rPr lang="ru-RU" sz="2300">
                <a:latin typeface="Calibri" pitchFamily="34" charset="0"/>
              </a:rPr>
              <a:t>Из 7 критериев оценки заявок на участие в конкурсе 3 критерия практически не используются, то есть эти критерии заказчикам не нужны.</a:t>
            </a:r>
          </a:p>
        </p:txBody>
      </p:sp>
      <p:graphicFrame>
        <p:nvGraphicFramePr>
          <p:cNvPr id="8" name="Таблица 7"/>
          <p:cNvGraphicFramePr>
            <a:graphicFrameLocks noGrp="1"/>
          </p:cNvGraphicFramePr>
          <p:nvPr/>
        </p:nvGraphicFramePr>
        <p:xfrm>
          <a:off x="0" y="908050"/>
          <a:ext cx="9144000" cy="3989388"/>
        </p:xfrm>
        <a:graphic>
          <a:graphicData uri="http://schemas.openxmlformats.org/drawingml/2006/table">
            <a:tbl>
              <a:tblPr>
                <a:tableStyleId>{BC89EF96-8CEA-46FF-86C4-4CE0E7609802}</a:tableStyleId>
              </a:tblPr>
              <a:tblGrid>
                <a:gridCol w="6072198"/>
                <a:gridCol w="3071802"/>
              </a:tblGrid>
              <a:tr h="824833">
                <a:tc>
                  <a:txBody>
                    <a:bodyPr/>
                    <a:lstStyle/>
                    <a:p>
                      <a:pPr algn="ctr" fontAlgn="ctr"/>
                      <a:r>
                        <a:rPr lang="ru-RU" sz="1600" b="1" u="none" strike="noStrike" dirty="0">
                          <a:latin typeface="Calibri" pitchFamily="34" charset="0"/>
                          <a:cs typeface="Calibri" pitchFamily="34" charset="0"/>
                        </a:rPr>
                        <a:t>Наименование критерия</a:t>
                      </a:r>
                      <a:endParaRPr lang="ru-RU" sz="1600" b="1" i="0" u="none" strike="noStrike" dirty="0">
                        <a:solidFill>
                          <a:srgbClr val="000000"/>
                        </a:solidFill>
                        <a:latin typeface="Calibri" pitchFamily="34" charset="0"/>
                        <a:cs typeface="Calibri" pitchFamily="34" charset="0"/>
                      </a:endParaRPr>
                    </a:p>
                  </a:txBody>
                  <a:tcPr marL="9525" marR="9525" marT="9525" marB="0" anchor="ctr">
                    <a:solidFill>
                      <a:schemeClr val="accent1">
                        <a:lumMod val="90000"/>
                      </a:schemeClr>
                    </a:solidFill>
                  </a:tcPr>
                </a:tc>
                <a:tc>
                  <a:txBody>
                    <a:bodyPr/>
                    <a:lstStyle/>
                    <a:p>
                      <a:pPr algn="ctr" fontAlgn="ctr"/>
                      <a:r>
                        <a:rPr lang="ru-RU" sz="1600" b="1" u="none" strike="noStrike" dirty="0">
                          <a:latin typeface="Calibri" pitchFamily="34" charset="0"/>
                          <a:cs typeface="Calibri" pitchFamily="34" charset="0"/>
                        </a:rPr>
                        <a:t>Процент применения</a:t>
                      </a:r>
                      <a:endParaRPr lang="ru-RU" sz="1600" b="1" i="0" u="none" strike="noStrike" dirty="0">
                        <a:solidFill>
                          <a:srgbClr val="000000"/>
                        </a:solidFill>
                        <a:latin typeface="Calibri" pitchFamily="34" charset="0"/>
                        <a:cs typeface="Calibri" pitchFamily="34" charset="0"/>
                      </a:endParaRPr>
                    </a:p>
                  </a:txBody>
                  <a:tcPr marL="9525" marR="9525" marT="9525" marB="0" anchor="ctr">
                    <a:solidFill>
                      <a:schemeClr val="accent1">
                        <a:lumMod val="90000"/>
                      </a:schemeClr>
                    </a:solidFill>
                  </a:tcPr>
                </a:tc>
              </a:tr>
              <a:tr h="461051">
                <a:tc>
                  <a:txBody>
                    <a:bodyPr/>
                    <a:lstStyle/>
                    <a:p>
                      <a:pPr lvl="0" algn="l" fontAlgn="b"/>
                      <a:r>
                        <a:rPr lang="ru-RU" sz="1600" b="1" u="none" strike="noStrike" dirty="0" smtClean="0">
                          <a:latin typeface="Calibri" pitchFamily="34" charset="0"/>
                          <a:cs typeface="Calibri" pitchFamily="34" charset="0"/>
                        </a:rPr>
                        <a:t>   Цена</a:t>
                      </a:r>
                      <a:endParaRPr lang="ru-RU" sz="1600" b="1"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b"/>
                      <a:r>
                        <a:rPr lang="ru-RU" sz="1600" b="1" u="none" strike="noStrike" dirty="0" smtClean="0">
                          <a:latin typeface="Calibri" pitchFamily="34" charset="0"/>
                          <a:cs typeface="Calibri" pitchFamily="34" charset="0"/>
                        </a:rPr>
                        <a:t>100</a:t>
                      </a:r>
                      <a:r>
                        <a:rPr lang="en-US" sz="1600" b="1" u="none" strike="noStrike" dirty="0" smtClean="0">
                          <a:latin typeface="Calibri" pitchFamily="34" charset="0"/>
                          <a:cs typeface="Calibri" pitchFamily="34" charset="0"/>
                        </a:rPr>
                        <a:t>%</a:t>
                      </a:r>
                      <a:endParaRPr lang="ru-RU" sz="1600" b="1" i="0" u="none" strike="noStrike" dirty="0">
                        <a:solidFill>
                          <a:srgbClr val="000000"/>
                        </a:solidFill>
                        <a:latin typeface="Calibri" pitchFamily="34" charset="0"/>
                        <a:cs typeface="Calibri" pitchFamily="34" charset="0"/>
                      </a:endParaRPr>
                    </a:p>
                  </a:txBody>
                  <a:tcPr marL="9525" marR="9525" marT="9525" marB="0" anchor="ctr"/>
                </a:tc>
              </a:tr>
              <a:tr h="395450">
                <a:tc>
                  <a:txBody>
                    <a:bodyPr/>
                    <a:lstStyle/>
                    <a:p>
                      <a:pPr lvl="0" algn="l" fontAlgn="b"/>
                      <a:r>
                        <a:rPr lang="ru-RU" sz="1600" b="1" u="none" strike="noStrike" dirty="0" smtClean="0">
                          <a:latin typeface="Calibri" pitchFamily="34" charset="0"/>
                          <a:cs typeface="Calibri" pitchFamily="34" charset="0"/>
                        </a:rPr>
                        <a:t>   Сроки </a:t>
                      </a:r>
                      <a:r>
                        <a:rPr lang="ru-RU" sz="1600" b="1" u="none" strike="noStrike" dirty="0">
                          <a:latin typeface="Calibri" pitchFamily="34" charset="0"/>
                          <a:cs typeface="Calibri" pitchFamily="34" charset="0"/>
                        </a:rPr>
                        <a:t>(периоды) поставки товара</a:t>
                      </a:r>
                      <a:endParaRPr lang="ru-RU" sz="1600" b="1"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b"/>
                      <a:r>
                        <a:rPr lang="ru-RU" sz="1600" b="1" u="none" strike="noStrike" dirty="0" smtClean="0">
                          <a:latin typeface="Calibri" pitchFamily="34" charset="0"/>
                          <a:cs typeface="Calibri" pitchFamily="34" charset="0"/>
                        </a:rPr>
                        <a:t>74</a:t>
                      </a:r>
                      <a:r>
                        <a:rPr lang="en-US" sz="1600" b="1" u="none" strike="noStrike" dirty="0" smtClean="0">
                          <a:latin typeface="Calibri" pitchFamily="34" charset="0"/>
                          <a:cs typeface="Calibri" pitchFamily="34" charset="0"/>
                        </a:rPr>
                        <a:t>%</a:t>
                      </a:r>
                      <a:endParaRPr lang="ru-RU" sz="1600" b="1" i="0" u="none" strike="noStrike" dirty="0">
                        <a:solidFill>
                          <a:srgbClr val="000000"/>
                        </a:solidFill>
                        <a:latin typeface="Calibri" pitchFamily="34" charset="0"/>
                        <a:cs typeface="Calibri" pitchFamily="34" charset="0"/>
                      </a:endParaRPr>
                    </a:p>
                  </a:txBody>
                  <a:tcPr marL="9525" marR="9525" marT="9525" marB="0" anchor="ctr"/>
                </a:tc>
              </a:tr>
              <a:tr h="726432">
                <a:tc>
                  <a:txBody>
                    <a:bodyPr/>
                    <a:lstStyle/>
                    <a:p>
                      <a:pPr lvl="0" algn="l" fontAlgn="b"/>
                      <a:r>
                        <a:rPr lang="ru-RU" sz="1600" b="1" u="none" strike="noStrike" dirty="0" smtClean="0">
                          <a:latin typeface="Calibri" pitchFamily="34" charset="0"/>
                          <a:cs typeface="Calibri" pitchFamily="34" charset="0"/>
                        </a:rPr>
                        <a:t>   Функциональные </a:t>
                      </a:r>
                      <a:r>
                        <a:rPr lang="ru-RU" sz="1600" b="1" u="none" strike="noStrike" dirty="0">
                          <a:latin typeface="Calibri" pitchFamily="34" charset="0"/>
                          <a:cs typeface="Calibri" pitchFamily="34" charset="0"/>
                        </a:rPr>
                        <a:t>характеристики (потребительские свойства) </a:t>
                      </a:r>
                      <a:endParaRPr lang="ru-RU" sz="1600" b="1" u="none" strike="noStrike" dirty="0" smtClean="0">
                        <a:latin typeface="Calibri" pitchFamily="34" charset="0"/>
                        <a:cs typeface="Calibri" pitchFamily="34" charset="0"/>
                      </a:endParaRPr>
                    </a:p>
                    <a:p>
                      <a:pPr lvl="0" algn="l" fontAlgn="b"/>
                      <a:r>
                        <a:rPr lang="ru-RU" sz="1600" b="1" u="none" strike="noStrike" dirty="0" smtClean="0">
                          <a:latin typeface="Calibri" pitchFamily="34" charset="0"/>
                          <a:cs typeface="Calibri" pitchFamily="34" charset="0"/>
                        </a:rPr>
                        <a:t>   или </a:t>
                      </a:r>
                      <a:r>
                        <a:rPr lang="ru-RU" sz="1600" b="1" u="none" strike="noStrike" dirty="0">
                          <a:latin typeface="Calibri" pitchFamily="34" charset="0"/>
                          <a:cs typeface="Calibri" pitchFamily="34" charset="0"/>
                        </a:rPr>
                        <a:t>качественные характеристики товара</a:t>
                      </a:r>
                      <a:endParaRPr lang="ru-RU" sz="1600" b="1" i="0" u="none" strike="noStrike" dirty="0">
                        <a:solidFill>
                          <a:srgbClr val="000000"/>
                        </a:solidFill>
                        <a:latin typeface="Calibri" pitchFamily="34" charset="0"/>
                        <a:cs typeface="Calibri" pitchFamily="34" charset="0"/>
                      </a:endParaRPr>
                    </a:p>
                  </a:txBody>
                  <a:tcPr marL="9525" marR="9525" marT="9525" marB="0" anchor="ctr"/>
                </a:tc>
                <a:tc>
                  <a:txBody>
                    <a:bodyPr/>
                    <a:lstStyle/>
                    <a:p>
                      <a:pPr marL="342900" indent="-342900" algn="ctr" fontAlgn="b">
                        <a:buFont typeface="+mj-lt"/>
                        <a:buNone/>
                      </a:pPr>
                      <a:r>
                        <a:rPr lang="ru-RU" sz="1600" b="1" u="none" strike="noStrike" dirty="0" smtClean="0">
                          <a:latin typeface="Calibri" pitchFamily="34" charset="0"/>
                          <a:cs typeface="Calibri" pitchFamily="34" charset="0"/>
                        </a:rPr>
                        <a:t>72</a:t>
                      </a:r>
                      <a:r>
                        <a:rPr lang="en-US" sz="1600" b="1" u="none" strike="noStrike" dirty="0" smtClean="0">
                          <a:latin typeface="Calibri" pitchFamily="34" charset="0"/>
                          <a:cs typeface="Calibri" pitchFamily="34" charset="0"/>
                        </a:rPr>
                        <a:t>%</a:t>
                      </a:r>
                      <a:endParaRPr lang="ru-RU" sz="1600" b="1" i="0" u="none" strike="noStrike" dirty="0">
                        <a:solidFill>
                          <a:srgbClr val="000000"/>
                        </a:solidFill>
                        <a:latin typeface="Calibri" pitchFamily="34" charset="0"/>
                        <a:cs typeface="Calibri" pitchFamily="34" charset="0"/>
                      </a:endParaRPr>
                    </a:p>
                  </a:txBody>
                  <a:tcPr marL="9525" marR="9525" marT="9525" marB="0" anchor="ctr"/>
                </a:tc>
              </a:tr>
              <a:tr h="395450">
                <a:tc>
                  <a:txBody>
                    <a:bodyPr/>
                    <a:lstStyle/>
                    <a:p>
                      <a:pPr lvl="0" algn="l" fontAlgn="b"/>
                      <a:r>
                        <a:rPr lang="ru-RU" sz="1600" b="1" u="none" strike="noStrike" dirty="0" smtClean="0">
                          <a:latin typeface="Calibri" pitchFamily="34" charset="0"/>
                          <a:cs typeface="Calibri" pitchFamily="34" charset="0"/>
                        </a:rPr>
                        <a:t>   Срок </a:t>
                      </a:r>
                      <a:r>
                        <a:rPr lang="ru-RU" sz="1600" b="1" u="none" strike="noStrike" dirty="0">
                          <a:latin typeface="Calibri" pitchFamily="34" charset="0"/>
                          <a:cs typeface="Calibri" pitchFamily="34" charset="0"/>
                        </a:rPr>
                        <a:t>предоставления гарантии качества товара</a:t>
                      </a:r>
                      <a:endParaRPr lang="ru-RU" sz="1600" b="1"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b"/>
                      <a:r>
                        <a:rPr lang="ru-RU" sz="1600" b="1" u="none" strike="noStrike" dirty="0" smtClean="0">
                          <a:latin typeface="Calibri" pitchFamily="34" charset="0"/>
                          <a:cs typeface="Calibri" pitchFamily="34" charset="0"/>
                        </a:rPr>
                        <a:t>58</a:t>
                      </a:r>
                      <a:r>
                        <a:rPr lang="en-US" sz="1600" b="1" u="none" strike="noStrike" dirty="0" smtClean="0">
                          <a:latin typeface="Calibri" pitchFamily="34" charset="0"/>
                          <a:cs typeface="Calibri" pitchFamily="34" charset="0"/>
                        </a:rPr>
                        <a:t>%</a:t>
                      </a:r>
                      <a:endParaRPr lang="ru-RU" sz="1600" b="1" i="0" u="none" strike="noStrike" dirty="0">
                        <a:solidFill>
                          <a:srgbClr val="000000"/>
                        </a:solidFill>
                        <a:latin typeface="Calibri" pitchFamily="34" charset="0"/>
                        <a:cs typeface="Calibri" pitchFamily="34" charset="0"/>
                      </a:endParaRPr>
                    </a:p>
                  </a:txBody>
                  <a:tcPr marL="9525" marR="9525" marT="9525" marB="0" anchor="ctr"/>
                </a:tc>
              </a:tr>
              <a:tr h="395450">
                <a:tc>
                  <a:txBody>
                    <a:bodyPr/>
                    <a:lstStyle/>
                    <a:p>
                      <a:pPr lvl="0" algn="l" fontAlgn="b"/>
                      <a:r>
                        <a:rPr lang="ru-RU" sz="1600" u="none" strike="noStrike" dirty="0" smtClean="0">
                          <a:latin typeface="Calibri" pitchFamily="34" charset="0"/>
                          <a:cs typeface="Calibri" pitchFamily="34" charset="0"/>
                        </a:rPr>
                        <a:t>   Расходы </a:t>
                      </a:r>
                      <a:r>
                        <a:rPr lang="ru-RU" sz="1600" u="none" strike="noStrike" dirty="0">
                          <a:latin typeface="Calibri" pitchFamily="34" charset="0"/>
                          <a:cs typeface="Calibri" pitchFamily="34" charset="0"/>
                        </a:rPr>
                        <a:t>на техническое обслуживание товара</a:t>
                      </a:r>
                      <a:endParaRPr lang="ru-RU" sz="16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b"/>
                      <a:r>
                        <a:rPr lang="ru-RU" sz="1600" u="none" strike="noStrike" dirty="0" smtClean="0">
                          <a:latin typeface="Calibri" pitchFamily="34" charset="0"/>
                          <a:cs typeface="Calibri" pitchFamily="34" charset="0"/>
                        </a:rPr>
                        <a:t>5</a:t>
                      </a:r>
                      <a:r>
                        <a:rPr lang="en-US" sz="1600" u="none" strike="noStrike" dirty="0" smtClean="0">
                          <a:latin typeface="Calibri" pitchFamily="34" charset="0"/>
                          <a:cs typeface="Calibri" pitchFamily="34" charset="0"/>
                        </a:rPr>
                        <a:t>%</a:t>
                      </a:r>
                      <a:endParaRPr lang="ru-RU" sz="1600" b="0" i="0" u="none" strike="noStrike" dirty="0">
                        <a:solidFill>
                          <a:srgbClr val="000000"/>
                        </a:solidFill>
                        <a:latin typeface="Calibri" pitchFamily="34" charset="0"/>
                        <a:cs typeface="Calibri" pitchFamily="34" charset="0"/>
                      </a:endParaRPr>
                    </a:p>
                  </a:txBody>
                  <a:tcPr marL="9525" marR="9525" marT="9525" marB="0" anchor="ctr"/>
                </a:tc>
              </a:tr>
              <a:tr h="395450">
                <a:tc>
                  <a:txBody>
                    <a:bodyPr/>
                    <a:lstStyle/>
                    <a:p>
                      <a:pPr lvl="0" algn="l" fontAlgn="b"/>
                      <a:r>
                        <a:rPr lang="ru-RU" sz="1600" u="none" strike="noStrike" dirty="0" smtClean="0">
                          <a:latin typeface="Calibri" pitchFamily="34" charset="0"/>
                          <a:cs typeface="Calibri" pitchFamily="34" charset="0"/>
                        </a:rPr>
                        <a:t>   Расходы </a:t>
                      </a:r>
                      <a:r>
                        <a:rPr lang="ru-RU" sz="1600" u="none" strike="noStrike" dirty="0">
                          <a:latin typeface="Calibri" pitchFamily="34" charset="0"/>
                          <a:cs typeface="Calibri" pitchFamily="34" charset="0"/>
                        </a:rPr>
                        <a:t>на эксплуатацию товара</a:t>
                      </a:r>
                      <a:endParaRPr lang="ru-RU" sz="16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b"/>
                      <a:r>
                        <a:rPr lang="ru-RU" sz="1600" u="none" strike="noStrike" dirty="0" smtClean="0">
                          <a:latin typeface="Calibri" pitchFamily="34" charset="0"/>
                          <a:cs typeface="Calibri" pitchFamily="34" charset="0"/>
                        </a:rPr>
                        <a:t>5</a:t>
                      </a:r>
                      <a:r>
                        <a:rPr lang="en-US" sz="1600" u="none" strike="noStrike" dirty="0" smtClean="0">
                          <a:latin typeface="Calibri" pitchFamily="34" charset="0"/>
                          <a:cs typeface="Calibri" pitchFamily="34" charset="0"/>
                        </a:rPr>
                        <a:t>%</a:t>
                      </a:r>
                      <a:endParaRPr lang="ru-RU" sz="1600" b="0" i="0" u="none" strike="noStrike" dirty="0">
                        <a:solidFill>
                          <a:srgbClr val="000000"/>
                        </a:solidFill>
                        <a:latin typeface="Calibri" pitchFamily="34" charset="0"/>
                        <a:cs typeface="Calibri" pitchFamily="34" charset="0"/>
                      </a:endParaRPr>
                    </a:p>
                  </a:txBody>
                  <a:tcPr marL="9525" marR="9525" marT="9525" marB="0" anchor="ctr"/>
                </a:tc>
              </a:tr>
              <a:tr h="395450">
                <a:tc>
                  <a:txBody>
                    <a:bodyPr/>
                    <a:lstStyle/>
                    <a:p>
                      <a:pPr lvl="0" algn="l" fontAlgn="b"/>
                      <a:r>
                        <a:rPr lang="ru-RU" sz="1600" u="none" strike="noStrike" dirty="0" smtClean="0">
                          <a:latin typeface="Calibri" pitchFamily="34" charset="0"/>
                          <a:cs typeface="Calibri" pitchFamily="34" charset="0"/>
                        </a:rPr>
                        <a:t>   Объем </a:t>
                      </a:r>
                      <a:r>
                        <a:rPr lang="ru-RU" sz="1600" u="none" strike="noStrike" dirty="0">
                          <a:latin typeface="Calibri" pitchFamily="34" charset="0"/>
                          <a:cs typeface="Calibri" pitchFamily="34" charset="0"/>
                        </a:rPr>
                        <a:t>предоставления гарантий качества товара</a:t>
                      </a:r>
                      <a:endParaRPr lang="ru-RU" sz="1600" b="0" i="0" u="none" strike="noStrike" dirty="0">
                        <a:solidFill>
                          <a:srgbClr val="000000"/>
                        </a:solidFill>
                        <a:latin typeface="Calibri" pitchFamily="34" charset="0"/>
                        <a:cs typeface="Calibri" pitchFamily="34" charset="0"/>
                      </a:endParaRPr>
                    </a:p>
                  </a:txBody>
                  <a:tcPr marL="9525" marR="9525" marT="9525" marB="0" anchor="ctr"/>
                </a:tc>
                <a:tc>
                  <a:txBody>
                    <a:bodyPr/>
                    <a:lstStyle/>
                    <a:p>
                      <a:pPr algn="ctr" fontAlgn="b"/>
                      <a:r>
                        <a:rPr lang="ru-RU" sz="1600" u="none" strike="noStrike" dirty="0" smtClean="0">
                          <a:latin typeface="Calibri" pitchFamily="34" charset="0"/>
                          <a:cs typeface="Calibri" pitchFamily="34" charset="0"/>
                        </a:rPr>
                        <a:t>1</a:t>
                      </a:r>
                      <a:r>
                        <a:rPr lang="en-US" sz="1600" u="none" strike="noStrike" dirty="0" smtClean="0">
                          <a:latin typeface="Calibri" pitchFamily="34" charset="0"/>
                          <a:cs typeface="Calibri" pitchFamily="34" charset="0"/>
                        </a:rPr>
                        <a:t>%</a:t>
                      </a:r>
                      <a:endParaRPr lang="ru-RU" sz="1600" b="0" i="0" u="none" strike="noStrike" dirty="0">
                        <a:solidFill>
                          <a:srgbClr val="000000"/>
                        </a:solidFill>
                        <a:latin typeface="Calibri" pitchFamily="34" charset="0"/>
                        <a:cs typeface="Calibri" pitchFamily="34" charset="0"/>
                      </a:endParaRPr>
                    </a:p>
                  </a:txBody>
                  <a:tcPr marL="9525" marR="9525" marT="9525" marB="0" anchor="ctr"/>
                </a:tc>
              </a:tr>
            </a:tbl>
          </a:graphicData>
        </a:graphic>
      </p:graphicFrame>
      <p:sp>
        <p:nvSpPr>
          <p:cNvPr id="17443" name="Номер слайда 6"/>
          <p:cNvSpPr>
            <a:spLocks noGrp="1"/>
          </p:cNvSpPr>
          <p:nvPr>
            <p:ph type="sldNum" sz="quarter" idx="10"/>
          </p:nvPr>
        </p:nvSpPr>
        <p:spPr>
          <a:noFill/>
        </p:spPr>
        <p:txBody>
          <a:bodyPr/>
          <a:lstStyle/>
          <a:p>
            <a:fld id="{5350A78F-20B1-4F3A-8615-5B6C2C8AC7B4}" type="slidenum">
              <a:rPr lang="ru-RU" smtClean="0">
                <a:latin typeface="Arial" pitchFamily="34" charset="0"/>
                <a:ea typeface="ＭＳ Ｐゴシック" pitchFamily="34" charset="-128"/>
              </a:rPr>
              <a:pPr/>
              <a:t>15</a:t>
            </a:fld>
            <a:endParaRPr lang="ru-RU" smtClean="0">
              <a:latin typeface="Arial" pitchFamily="34" charset="0"/>
              <a:ea typeface="ＭＳ Ｐゴシック"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35" name="TextBox 5"/>
          <p:cNvSpPr txBox="1">
            <a:spLocks noChangeArrowheads="1"/>
          </p:cNvSpPr>
          <p:nvPr/>
        </p:nvSpPr>
        <p:spPr bwMode="auto">
          <a:xfrm>
            <a:off x="785813" y="928688"/>
            <a:ext cx="3533775" cy="647700"/>
          </a:xfrm>
          <a:prstGeom prst="rect">
            <a:avLst/>
          </a:prstGeom>
          <a:noFill/>
          <a:ln w="9525">
            <a:noFill/>
            <a:miter lim="800000"/>
            <a:headEnd/>
            <a:tailEnd/>
          </a:ln>
        </p:spPr>
        <p:txBody>
          <a:bodyPr>
            <a:spAutoFit/>
          </a:bodyPr>
          <a:lstStyle/>
          <a:p>
            <a:pPr algn="ctr"/>
            <a:r>
              <a:rPr lang="ru-RU" sz="1800" b="1">
                <a:latin typeface="Calibri" pitchFamily="34" charset="0"/>
              </a:rPr>
              <a:t>Неисполненные контракты </a:t>
            </a:r>
          </a:p>
          <a:p>
            <a:pPr algn="ctr"/>
            <a:r>
              <a:rPr lang="ru-RU" sz="1800" b="1">
                <a:latin typeface="Calibri" pitchFamily="34" charset="0"/>
              </a:rPr>
              <a:t> по вине поставщика </a:t>
            </a:r>
          </a:p>
        </p:txBody>
      </p:sp>
      <p:graphicFrame>
        <p:nvGraphicFramePr>
          <p:cNvPr id="16" name="Содержимое 15"/>
          <p:cNvGraphicFramePr>
            <a:graphicFrameLocks noGrp="1"/>
          </p:cNvGraphicFramePr>
          <p:nvPr>
            <p:ph idx="1"/>
          </p:nvPr>
        </p:nvGraphicFramePr>
        <p:xfrm>
          <a:off x="214282" y="1714488"/>
          <a:ext cx="4792046" cy="3577161"/>
        </p:xfrm>
        <a:graphic>
          <a:graphicData uri="http://schemas.openxmlformats.org/drawingml/2006/chart">
            <c:chart xmlns:c="http://schemas.openxmlformats.org/drawingml/2006/chart" xmlns:r="http://schemas.openxmlformats.org/officeDocument/2006/relationships" r:id="rId2"/>
          </a:graphicData>
        </a:graphic>
      </p:graphicFrame>
      <p:sp>
        <p:nvSpPr>
          <p:cNvPr id="18437" name="TextBox 16"/>
          <p:cNvSpPr txBox="1">
            <a:spLocks noChangeArrowheads="1"/>
          </p:cNvSpPr>
          <p:nvPr/>
        </p:nvSpPr>
        <p:spPr bwMode="auto">
          <a:xfrm>
            <a:off x="928688" y="1500188"/>
            <a:ext cx="1081087" cy="369887"/>
          </a:xfrm>
          <a:prstGeom prst="rect">
            <a:avLst/>
          </a:prstGeom>
          <a:noFill/>
          <a:ln w="9525">
            <a:noFill/>
            <a:miter lim="800000"/>
            <a:headEnd/>
            <a:tailEnd/>
          </a:ln>
        </p:spPr>
        <p:txBody>
          <a:bodyPr>
            <a:spAutoFit/>
          </a:bodyPr>
          <a:lstStyle/>
          <a:p>
            <a:pPr algn="ctr"/>
            <a:r>
              <a:rPr lang="ru-RU" sz="1800" b="1">
                <a:latin typeface="Calibri" pitchFamily="34" charset="0"/>
              </a:rPr>
              <a:t>8.45%</a:t>
            </a:r>
          </a:p>
        </p:txBody>
      </p:sp>
      <p:sp>
        <p:nvSpPr>
          <p:cNvPr id="18438" name="TextBox 17"/>
          <p:cNvSpPr txBox="1">
            <a:spLocks noChangeArrowheads="1"/>
          </p:cNvSpPr>
          <p:nvPr/>
        </p:nvSpPr>
        <p:spPr bwMode="auto">
          <a:xfrm>
            <a:off x="785813" y="5000625"/>
            <a:ext cx="1241425" cy="369888"/>
          </a:xfrm>
          <a:prstGeom prst="rect">
            <a:avLst/>
          </a:prstGeom>
          <a:noFill/>
          <a:ln w="9525">
            <a:noFill/>
            <a:miter lim="800000"/>
            <a:headEnd/>
            <a:tailEnd/>
          </a:ln>
        </p:spPr>
        <p:txBody>
          <a:bodyPr>
            <a:spAutoFit/>
          </a:bodyPr>
          <a:lstStyle/>
          <a:p>
            <a:pPr algn="ctr"/>
            <a:r>
              <a:rPr lang="ru-RU" sz="1800" b="1">
                <a:latin typeface="Calibri" pitchFamily="34" charset="0"/>
              </a:rPr>
              <a:t>2008 год</a:t>
            </a:r>
          </a:p>
        </p:txBody>
      </p:sp>
      <p:sp>
        <p:nvSpPr>
          <p:cNvPr id="18439" name="TextBox 18"/>
          <p:cNvSpPr txBox="1">
            <a:spLocks noChangeArrowheads="1"/>
          </p:cNvSpPr>
          <p:nvPr/>
        </p:nvSpPr>
        <p:spPr bwMode="auto">
          <a:xfrm>
            <a:off x="2928938" y="5000625"/>
            <a:ext cx="1512887" cy="369888"/>
          </a:xfrm>
          <a:prstGeom prst="rect">
            <a:avLst/>
          </a:prstGeom>
          <a:noFill/>
          <a:ln w="9525">
            <a:noFill/>
            <a:miter lim="800000"/>
            <a:headEnd/>
            <a:tailEnd/>
          </a:ln>
        </p:spPr>
        <p:txBody>
          <a:bodyPr>
            <a:spAutoFit/>
          </a:bodyPr>
          <a:lstStyle/>
          <a:p>
            <a:pPr algn="ctr"/>
            <a:r>
              <a:rPr lang="ru-RU" sz="1800" b="1">
                <a:latin typeface="Calibri" pitchFamily="34" charset="0"/>
              </a:rPr>
              <a:t>2010 год</a:t>
            </a:r>
          </a:p>
        </p:txBody>
      </p:sp>
      <p:sp>
        <p:nvSpPr>
          <p:cNvPr id="18440"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Исполнение контрактов*</a:t>
            </a:r>
          </a:p>
        </p:txBody>
      </p:sp>
      <p:sp>
        <p:nvSpPr>
          <p:cNvPr id="18441" name="Прямоугольник 14"/>
          <p:cNvSpPr>
            <a:spLocks noChangeArrowheads="1"/>
          </p:cNvSpPr>
          <p:nvPr/>
        </p:nvSpPr>
        <p:spPr bwMode="auto">
          <a:xfrm>
            <a:off x="142875" y="6286500"/>
            <a:ext cx="8640763" cy="277813"/>
          </a:xfrm>
          <a:prstGeom prst="rect">
            <a:avLst/>
          </a:prstGeom>
          <a:noFill/>
          <a:ln w="9525">
            <a:noFill/>
            <a:miter lim="800000"/>
            <a:headEnd/>
            <a:tailEnd/>
          </a:ln>
        </p:spPr>
        <p:txBody>
          <a:bodyPr>
            <a:spAutoFit/>
          </a:bodyPr>
          <a:lstStyle/>
          <a:p>
            <a:r>
              <a:rPr lang="en-US" sz="1200">
                <a:latin typeface="Calibri" pitchFamily="34" charset="0"/>
              </a:rPr>
              <a:t>* </a:t>
            </a:r>
            <a:r>
              <a:rPr lang="ru-RU" sz="1200">
                <a:latin typeface="Calibri" pitchFamily="34" charset="0"/>
              </a:rPr>
              <a:t>По закупкам более 50 млн.руб. Правительства Москвы.</a:t>
            </a:r>
          </a:p>
        </p:txBody>
      </p:sp>
      <p:sp>
        <p:nvSpPr>
          <p:cNvPr id="17" name="Скругленный прямоугольник 16"/>
          <p:cNvSpPr/>
          <p:nvPr/>
        </p:nvSpPr>
        <p:spPr>
          <a:xfrm>
            <a:off x="1428750" y="5500688"/>
            <a:ext cx="6000750" cy="642937"/>
          </a:xfrm>
          <a:prstGeom prst="roundRect">
            <a:avLst>
              <a:gd name="adj" fmla="val 769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bg1"/>
                </a:solidFill>
                <a:latin typeface="Calibri" pitchFamily="34" charset="0"/>
                <a:cs typeface="Calibri" pitchFamily="34" charset="0"/>
              </a:rPr>
              <a:t>Более 99% </a:t>
            </a:r>
            <a:r>
              <a:rPr lang="ru-RU" sz="2000" b="1">
                <a:solidFill>
                  <a:schemeClr val="bg1"/>
                </a:solidFill>
                <a:latin typeface="Calibri" pitchFamily="34" charset="0"/>
                <a:cs typeface="Calibri" pitchFamily="34" charset="0"/>
              </a:rPr>
              <a:t>контрактов  — </a:t>
            </a:r>
            <a:r>
              <a:rPr lang="ru-RU" sz="2000" b="1" dirty="0">
                <a:solidFill>
                  <a:schemeClr val="bg1"/>
                </a:solidFill>
                <a:latin typeface="Calibri" pitchFamily="34" charset="0"/>
                <a:cs typeface="Calibri" pitchFamily="34" charset="0"/>
              </a:rPr>
              <a:t>исполнены</a:t>
            </a:r>
          </a:p>
        </p:txBody>
      </p:sp>
      <p:sp>
        <p:nvSpPr>
          <p:cNvPr id="18443" name="Прямоугольник 17"/>
          <p:cNvSpPr>
            <a:spLocks noChangeArrowheads="1"/>
          </p:cNvSpPr>
          <p:nvPr/>
        </p:nvSpPr>
        <p:spPr bwMode="auto">
          <a:xfrm>
            <a:off x="5072063" y="2000250"/>
            <a:ext cx="3786187" cy="2492375"/>
          </a:xfrm>
          <a:prstGeom prst="rect">
            <a:avLst/>
          </a:prstGeom>
          <a:noFill/>
          <a:ln w="9525">
            <a:noFill/>
            <a:miter lim="800000"/>
            <a:headEnd/>
            <a:tailEnd/>
          </a:ln>
        </p:spPr>
        <p:txBody>
          <a:bodyPr>
            <a:spAutoFit/>
          </a:bodyPr>
          <a:lstStyle/>
          <a:p>
            <a:pPr algn="just"/>
            <a:r>
              <a:rPr lang="ru-RU" sz="2000">
                <a:solidFill>
                  <a:srgbClr val="FF0000"/>
                </a:solidFill>
                <a:latin typeface="Calibri" pitchFamily="34" charset="0"/>
              </a:rPr>
              <a:t>          Вывод: </a:t>
            </a:r>
            <a:r>
              <a:rPr lang="ru-RU" sz="2000">
                <a:latin typeface="Calibri" pitchFamily="34" charset="0"/>
              </a:rPr>
              <a:t>исключение возможности предоставления некачественного обеспечения (страхования ответственности) снизило количество неисполненных контрактов  </a:t>
            </a:r>
          </a:p>
          <a:p>
            <a:pPr algn="ctr"/>
            <a:r>
              <a:rPr lang="ru-RU" sz="3600" b="1">
                <a:latin typeface="Calibri" pitchFamily="34" charset="0"/>
              </a:rPr>
              <a:t>в 11 раз</a:t>
            </a:r>
          </a:p>
        </p:txBody>
      </p:sp>
      <p:sp>
        <p:nvSpPr>
          <p:cNvPr id="18444" name="Номер слайда 12"/>
          <p:cNvSpPr>
            <a:spLocks noGrp="1"/>
          </p:cNvSpPr>
          <p:nvPr>
            <p:ph type="sldNum" sz="quarter" idx="10"/>
          </p:nvPr>
        </p:nvSpPr>
        <p:spPr>
          <a:noFill/>
        </p:spPr>
        <p:txBody>
          <a:bodyPr/>
          <a:lstStyle/>
          <a:p>
            <a:fld id="{B46496BE-F9F7-40C9-8F8F-5B416A0F11A4}" type="slidenum">
              <a:rPr lang="ru-RU" smtClean="0">
                <a:latin typeface="Arial" pitchFamily="34" charset="0"/>
                <a:ea typeface="ＭＳ Ｐゴシック" pitchFamily="34" charset="-128"/>
              </a:rPr>
              <a:pPr/>
              <a:t>16</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459"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94-ФЗ — как проект по модернизации страны</a:t>
            </a:r>
          </a:p>
        </p:txBody>
      </p:sp>
      <p:graphicFrame>
        <p:nvGraphicFramePr>
          <p:cNvPr id="31" name="Group 45"/>
          <p:cNvGraphicFramePr>
            <a:graphicFrameLocks noGrp="1"/>
          </p:cNvGraphicFramePr>
          <p:nvPr/>
        </p:nvGraphicFramePr>
        <p:xfrm>
          <a:off x="0" y="928688"/>
          <a:ext cx="9144000" cy="5668962"/>
        </p:xfrm>
        <a:graphic>
          <a:graphicData uri="http://schemas.openxmlformats.org/drawingml/2006/table">
            <a:tbl>
              <a:tblPr>
                <a:tableStyleId>{BC89EF96-8CEA-46FF-86C4-4CE0E7609802}</a:tableStyleId>
              </a:tblPr>
              <a:tblGrid>
                <a:gridCol w="3923928"/>
                <a:gridCol w="5220072"/>
              </a:tblGrid>
              <a:tr h="1097354">
                <a:tc>
                  <a:txBody>
                    <a:bodyPr/>
                    <a:lstStyle/>
                    <a:p>
                      <a:pPr algn="l"/>
                      <a:r>
                        <a:rPr lang="ru-RU" sz="1550" dirty="0" smtClean="0">
                          <a:latin typeface="+mn-lt"/>
                        </a:rPr>
                        <a:t>          Количество аккредитованных</a:t>
                      </a:r>
                      <a:r>
                        <a:rPr lang="ru-RU" sz="1550" baseline="0" dirty="0" smtClean="0">
                          <a:latin typeface="+mn-lt"/>
                        </a:rPr>
                        <a:t> участников.</a:t>
                      </a:r>
                      <a:endParaRPr lang="ru-RU" sz="1550" dirty="0">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50" b="0" i="0" u="none" strike="noStrike" cap="none" normalizeH="0" baseline="0" dirty="0" smtClean="0">
                          <a:ln>
                            <a:noFill/>
                          </a:ln>
                          <a:solidFill>
                            <a:schemeClr val="tx1"/>
                          </a:solidFill>
                          <a:effectLst/>
                          <a:latin typeface="+mn-lt"/>
                          <a:cs typeface="Calibri" pitchFamily="34" charset="0"/>
                        </a:rPr>
                        <a:t>          Около 50 тыс. компаний. При этом ожидаемое количество 300 – 500 тыс. компаний.</a:t>
                      </a:r>
                    </a:p>
                  </a:txBody>
                  <a:tcPr horzOverflow="overflow"/>
                </a:tc>
              </a:tr>
              <a:tr h="1189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550" b="0" i="0" u="none" strike="noStrike" cap="none" normalizeH="0" baseline="0" dirty="0" smtClean="0">
                          <a:ln>
                            <a:noFill/>
                          </a:ln>
                          <a:solidFill>
                            <a:schemeClr val="tx1"/>
                          </a:solidFill>
                          <a:effectLst/>
                          <a:latin typeface="+mn-lt"/>
                          <a:cs typeface="Calibri" pitchFamily="34" charset="0"/>
                        </a:rPr>
                        <a:t>          Количество заказчиков, зарегистрированных на общероссийском портале.</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50" b="0" i="0" u="none" strike="noStrike" cap="none" normalizeH="0" baseline="0" dirty="0" smtClean="0">
                          <a:ln>
                            <a:noFill/>
                          </a:ln>
                          <a:solidFill>
                            <a:schemeClr val="tx1"/>
                          </a:solidFill>
                          <a:effectLst/>
                          <a:latin typeface="+mn-lt"/>
                          <a:cs typeface="Calibri" pitchFamily="34" charset="0"/>
                        </a:rPr>
                        <a:t>          Около 155 тыс. заказчиков. При этом ожидаемое количество заказчиков - около 200 тыс. </a:t>
                      </a:r>
                    </a:p>
                  </a:txBody>
                  <a:tcPr horzOverflow="overflow"/>
                </a:tc>
              </a:tr>
              <a:tr h="8946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550" b="0" i="0" u="none" strike="noStrike" cap="none" normalizeH="0" baseline="0" dirty="0" smtClean="0">
                          <a:ln>
                            <a:noFill/>
                          </a:ln>
                          <a:solidFill>
                            <a:schemeClr val="tx1"/>
                          </a:solidFill>
                          <a:effectLst/>
                          <a:latin typeface="+mn-lt"/>
                          <a:cs typeface="Calibri" pitchFamily="34" charset="0"/>
                        </a:rPr>
                        <a:t>          Количество ЭЦП, полученных сотрудниками заказчиков.</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550" b="0" i="0" u="none" strike="noStrike" cap="none" normalizeH="0" baseline="0" dirty="0" smtClean="0">
                          <a:ln>
                            <a:noFill/>
                          </a:ln>
                          <a:solidFill>
                            <a:schemeClr val="tx1"/>
                          </a:solidFill>
                          <a:effectLst/>
                          <a:latin typeface="+mn-lt"/>
                          <a:cs typeface="Calibri" pitchFamily="34" charset="0"/>
                        </a:rPr>
                        <a:t>          Около 300 тыс.</a:t>
                      </a:r>
                    </a:p>
                  </a:txBody>
                  <a:tcPr horzOverflow="overflow"/>
                </a:tc>
              </a:tr>
              <a:tr h="13902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550" b="0" i="0" u="none" strike="noStrike" cap="none" normalizeH="0" baseline="0" dirty="0" smtClean="0">
                          <a:ln>
                            <a:noFill/>
                          </a:ln>
                          <a:solidFill>
                            <a:schemeClr val="tx1"/>
                          </a:solidFill>
                          <a:effectLst/>
                          <a:latin typeface="+mn-lt"/>
                          <a:cs typeface="Calibri" pitchFamily="34" charset="0"/>
                        </a:rPr>
                        <a:t>          Предполагаемое количество человек, которые получат ЭЦП (сотрудники предпринимателей и заказчиков в совокупности).</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50" b="0" i="0" u="none" strike="noStrike" cap="none" normalizeH="0" baseline="0" dirty="0" smtClean="0">
                          <a:ln>
                            <a:noFill/>
                          </a:ln>
                          <a:solidFill>
                            <a:schemeClr val="tx1"/>
                          </a:solidFill>
                          <a:effectLst/>
                          <a:latin typeface="+mn-lt"/>
                          <a:cs typeface="Calibri" pitchFamily="34" charset="0"/>
                        </a:rPr>
                        <a:t>          От 1,5 до 2 млн. человек.</a:t>
                      </a:r>
                    </a:p>
                  </a:txBody>
                  <a:tcPr horzOverflow="overflow"/>
                </a:tc>
              </a:tr>
              <a:tr h="10973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550" b="0" i="0" u="none" strike="noStrike" cap="none" normalizeH="0" baseline="0" dirty="0" smtClean="0">
                          <a:ln>
                            <a:noFill/>
                          </a:ln>
                          <a:solidFill>
                            <a:schemeClr val="tx1"/>
                          </a:solidFill>
                          <a:effectLst/>
                          <a:latin typeface="+mn-lt"/>
                          <a:cs typeface="Calibri" pitchFamily="34" charset="0"/>
                        </a:rPr>
                        <a:t>         Количество запросов </a:t>
                      </a:r>
                      <a:r>
                        <a:rPr kumimoji="0" lang="ru-RU" sz="1550" b="0" i="0" u="none" strike="noStrike" cap="none" normalizeH="0" baseline="0" dirty="0" err="1" smtClean="0">
                          <a:ln>
                            <a:noFill/>
                          </a:ln>
                          <a:solidFill>
                            <a:schemeClr val="tx1"/>
                          </a:solidFill>
                          <a:effectLst/>
                          <a:latin typeface="+mn-lt"/>
                          <a:cs typeface="Calibri" pitchFamily="34" charset="0"/>
                        </a:rPr>
                        <a:t>интернет-пользователей</a:t>
                      </a:r>
                      <a:r>
                        <a:rPr kumimoji="0" lang="ru-RU" sz="1550" b="0" i="0" u="none" strike="noStrike" cap="none" normalizeH="0" baseline="0" dirty="0" smtClean="0">
                          <a:ln>
                            <a:noFill/>
                          </a:ln>
                          <a:solidFill>
                            <a:schemeClr val="tx1"/>
                          </a:solidFill>
                          <a:effectLst/>
                          <a:latin typeface="+mn-lt"/>
                          <a:cs typeface="Calibri" pitchFamily="34" charset="0"/>
                        </a:rPr>
                        <a:t> к общероссийскому порталу </a:t>
                      </a:r>
                      <a:r>
                        <a:rPr kumimoji="0" lang="ru-RU" sz="1550" b="0" i="0" u="none" strike="noStrike" cap="none" normalizeH="0" baseline="0" dirty="0" err="1" smtClean="0">
                          <a:ln>
                            <a:noFill/>
                          </a:ln>
                          <a:solidFill>
                            <a:schemeClr val="tx1"/>
                          </a:solidFill>
                          <a:effectLst/>
                          <a:latin typeface="+mn-lt"/>
                          <a:cs typeface="Calibri" pitchFamily="34" charset="0"/>
                        </a:rPr>
                        <a:t>госзакупок</a:t>
                      </a:r>
                      <a:r>
                        <a:rPr kumimoji="0" lang="ru-RU" sz="1550" b="0" i="0" u="none" strike="noStrike" cap="none" normalizeH="0" baseline="0" dirty="0" smtClean="0">
                          <a:ln>
                            <a:noFill/>
                          </a:ln>
                          <a:solidFill>
                            <a:schemeClr val="tx1"/>
                          </a:solidFill>
                          <a:effectLst/>
                          <a:latin typeface="+mn-lt"/>
                          <a:cs typeface="Calibri" pitchFamily="34" charset="0"/>
                        </a:rPr>
                        <a:t>.</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50" b="0" i="0" u="none" strike="noStrike" cap="none" normalizeH="0" baseline="0" dirty="0" smtClean="0">
                          <a:ln>
                            <a:noFill/>
                          </a:ln>
                          <a:solidFill>
                            <a:schemeClr val="tx1"/>
                          </a:solidFill>
                          <a:effectLst/>
                          <a:latin typeface="+mn-lt"/>
                          <a:cs typeface="Calibri" pitchFamily="34" charset="0"/>
                        </a:rPr>
                        <a:t>          Более 2, 5 млн. запросов в день.</a:t>
                      </a:r>
                    </a:p>
                  </a:txBody>
                  <a:tcPr horzOverflow="overflow"/>
                </a:tc>
              </a:tr>
            </a:tbl>
          </a:graphicData>
        </a:graphic>
      </p:graphicFrame>
      <p:sp>
        <p:nvSpPr>
          <p:cNvPr id="19480" name="Номер слайда 4"/>
          <p:cNvSpPr>
            <a:spLocks noGrp="1"/>
          </p:cNvSpPr>
          <p:nvPr>
            <p:ph type="sldNum" sz="quarter" idx="10"/>
          </p:nvPr>
        </p:nvSpPr>
        <p:spPr>
          <a:noFill/>
        </p:spPr>
        <p:txBody>
          <a:bodyPr/>
          <a:lstStyle/>
          <a:p>
            <a:fld id="{CDE20CFB-4DAD-4C65-9F79-B54987AC657B}" type="slidenum">
              <a:rPr lang="ru-RU" smtClean="0">
                <a:latin typeface="Arial" pitchFamily="34" charset="0"/>
                <a:ea typeface="ＭＳ Ｐゴシック" pitchFamily="34" charset="-128"/>
              </a:rPr>
              <a:pPr/>
              <a:t>17</a:t>
            </a:fld>
            <a:endParaRPr lang="ru-RU" smtClean="0">
              <a:latin typeface="Arial" pitchFamily="34" charset="0"/>
              <a:ea typeface="ＭＳ Ｐゴシック"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483"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94-ФЗ — как проект по модернизации страны</a:t>
            </a:r>
          </a:p>
        </p:txBody>
      </p:sp>
      <p:sp>
        <p:nvSpPr>
          <p:cNvPr id="22" name="TextBox 21"/>
          <p:cNvSpPr txBox="1">
            <a:spLocks noChangeArrowheads="1"/>
          </p:cNvSpPr>
          <p:nvPr/>
        </p:nvSpPr>
        <p:spPr bwMode="auto">
          <a:xfrm>
            <a:off x="250825" y="2708275"/>
            <a:ext cx="8715375" cy="3908425"/>
          </a:xfrm>
          <a:prstGeom prst="rect">
            <a:avLst/>
          </a:prstGeom>
          <a:noFill/>
          <a:ln w="9525">
            <a:noFill/>
            <a:miter lim="800000"/>
            <a:headEnd/>
            <a:tailEnd/>
          </a:ln>
        </p:spPr>
        <p:txBody>
          <a:bodyPr>
            <a:spAutoFit/>
          </a:bodyPr>
          <a:lstStyle/>
          <a:p>
            <a:pPr algn="just">
              <a:spcBef>
                <a:spcPts val="1200"/>
              </a:spcBef>
            </a:pPr>
            <a:r>
              <a:rPr lang="ru-RU" sz="1600">
                <a:latin typeface="Calibri" pitchFamily="34" charset="0"/>
              </a:rPr>
              <a:t>          За счет информационной открытости 94-ФЗ показал происходящее в сфере госзаказа и предложил введение электронных аукционов.</a:t>
            </a:r>
          </a:p>
          <a:p>
            <a:pPr algn="just">
              <a:spcBef>
                <a:spcPts val="1200"/>
              </a:spcBef>
            </a:pPr>
            <a:r>
              <a:rPr lang="ru-RU" sz="1600">
                <a:latin typeface="Calibri" pitchFamily="34" charset="0"/>
              </a:rPr>
              <a:t>          В результате </a:t>
            </a:r>
            <a:r>
              <a:rPr lang="en-US" sz="1600">
                <a:latin typeface="Calibri" pitchFamily="34" charset="0"/>
              </a:rPr>
              <a:t>—</a:t>
            </a:r>
            <a:r>
              <a:rPr lang="ru-RU" sz="1600">
                <a:latin typeface="Calibri" pitchFamily="34" charset="0"/>
              </a:rPr>
              <a:t> общество увидело масштабы коррупции в госзаказе и выразило свое возмущение. </a:t>
            </a:r>
          </a:p>
          <a:p>
            <a:pPr algn="just">
              <a:spcBef>
                <a:spcPts val="1200"/>
              </a:spcBef>
            </a:pPr>
            <a:r>
              <a:rPr lang="ru-RU" sz="1600">
                <a:latin typeface="Calibri" pitchFamily="34" charset="0"/>
              </a:rPr>
              <a:t>          Однако вместо поддержания дальнейшего развития реформы в данной сфере сложилось впечатление, что в происходящем виноват сам 94-ФЗ (логическая ошибка). В то же время 94-ФЗ не регулируются вопросы планирования закупки, определения начальной цены, требований к продукции </a:t>
            </a:r>
            <a:r>
              <a:rPr lang="en-US" sz="1600">
                <a:latin typeface="Calibri" pitchFamily="34" charset="0"/>
              </a:rPr>
              <a:t>—</a:t>
            </a:r>
            <a:r>
              <a:rPr lang="ru-RU" sz="1600">
                <a:latin typeface="Calibri" pitchFamily="34" charset="0"/>
              </a:rPr>
              <a:t> эти вопросы еще не решены.</a:t>
            </a:r>
          </a:p>
          <a:p>
            <a:pPr algn="just">
              <a:spcBef>
                <a:spcPts val="1200"/>
              </a:spcBef>
            </a:pPr>
            <a:r>
              <a:rPr lang="ru-RU" sz="1600">
                <a:latin typeface="Calibri" pitchFamily="34" charset="0"/>
              </a:rPr>
              <a:t>          По естественным монополиям и госкорпорациям возмущение общества  отсутствует, поскольку в принципе никто не знает, что происходит с их закупками.  </a:t>
            </a:r>
          </a:p>
          <a:p>
            <a:pPr algn="just">
              <a:spcBef>
                <a:spcPts val="1200"/>
              </a:spcBef>
            </a:pPr>
            <a:r>
              <a:rPr lang="ru-RU" sz="1600">
                <a:solidFill>
                  <a:srgbClr val="C00000"/>
                </a:solidFill>
                <a:latin typeface="Calibri" pitchFamily="34" charset="0"/>
              </a:rPr>
              <a:t>          94-ФЗ – закон, наступающий на многие финансовые интересы, и именно поэтому он вызывает такое острое недовольство как некоторых представителей органов власти, так и крупного бизнеса, которым конкуренция не нужна. </a:t>
            </a:r>
          </a:p>
        </p:txBody>
      </p:sp>
      <p:sp>
        <p:nvSpPr>
          <p:cNvPr id="24" name="TextBox 23"/>
          <p:cNvSpPr txBox="1">
            <a:spLocks noChangeArrowheads="1"/>
          </p:cNvSpPr>
          <p:nvPr/>
        </p:nvSpPr>
        <p:spPr bwMode="auto">
          <a:xfrm>
            <a:off x="1042988" y="1700213"/>
            <a:ext cx="7715250" cy="831850"/>
          </a:xfrm>
          <a:prstGeom prst="rect">
            <a:avLst/>
          </a:prstGeom>
          <a:noFill/>
          <a:ln w="9525">
            <a:noFill/>
            <a:miter lim="800000"/>
            <a:headEnd/>
            <a:tailEnd/>
          </a:ln>
        </p:spPr>
        <p:txBody>
          <a:bodyPr>
            <a:spAutoFit/>
          </a:bodyPr>
          <a:lstStyle/>
          <a:p>
            <a:pPr algn="just"/>
            <a:r>
              <a:rPr lang="ru-RU" sz="1600">
                <a:latin typeface="Calibri" pitchFamily="34" charset="0"/>
              </a:rPr>
              <a:t>автоматическое внедрение информационных технологий по всей территории страны (более 1,5 млн.человек получат ЭЦП;  исключительно электронный  документооборот).</a:t>
            </a:r>
          </a:p>
        </p:txBody>
      </p:sp>
      <p:sp>
        <p:nvSpPr>
          <p:cNvPr id="26" name="TextBox 25"/>
          <p:cNvSpPr txBox="1">
            <a:spLocks noChangeArrowheads="1"/>
          </p:cNvSpPr>
          <p:nvPr/>
        </p:nvSpPr>
        <p:spPr bwMode="auto">
          <a:xfrm>
            <a:off x="250825" y="981075"/>
            <a:ext cx="8604250" cy="338138"/>
          </a:xfrm>
          <a:prstGeom prst="rect">
            <a:avLst/>
          </a:prstGeom>
          <a:noFill/>
          <a:ln w="9525">
            <a:noFill/>
            <a:miter lim="800000"/>
            <a:headEnd/>
            <a:tailEnd/>
          </a:ln>
        </p:spPr>
        <p:txBody>
          <a:bodyPr>
            <a:spAutoFit/>
          </a:bodyPr>
          <a:lstStyle/>
          <a:p>
            <a:r>
              <a:rPr lang="ru-RU" sz="1600">
                <a:latin typeface="Calibri" pitchFamily="34" charset="0"/>
              </a:rPr>
              <a:t>Электронные аукционы - это:</a:t>
            </a:r>
          </a:p>
        </p:txBody>
      </p:sp>
      <p:sp>
        <p:nvSpPr>
          <p:cNvPr id="27" name="TextBox 26"/>
          <p:cNvSpPr txBox="1">
            <a:spLocks noChangeArrowheads="1"/>
          </p:cNvSpPr>
          <p:nvPr/>
        </p:nvSpPr>
        <p:spPr bwMode="auto">
          <a:xfrm>
            <a:off x="1042988" y="1341438"/>
            <a:ext cx="7215187" cy="338137"/>
          </a:xfrm>
          <a:prstGeom prst="rect">
            <a:avLst/>
          </a:prstGeom>
          <a:noFill/>
          <a:ln w="9525">
            <a:noFill/>
            <a:miter lim="800000"/>
            <a:headEnd/>
            <a:tailEnd/>
          </a:ln>
        </p:spPr>
        <p:txBody>
          <a:bodyPr>
            <a:spAutoFit/>
          </a:bodyPr>
          <a:lstStyle/>
          <a:p>
            <a:pPr algn="just"/>
            <a:r>
              <a:rPr lang="ru-RU" sz="1600">
                <a:latin typeface="Calibri" pitchFamily="34" charset="0"/>
              </a:rPr>
              <a:t>создание единого экономического пространства;</a:t>
            </a:r>
          </a:p>
        </p:txBody>
      </p:sp>
      <p:sp>
        <p:nvSpPr>
          <p:cNvPr id="28" name="WordArt 10"/>
          <p:cNvSpPr>
            <a:spLocks noChangeArrowheads="1" noChangeShapeType="1" noTextEdit="1"/>
          </p:cNvSpPr>
          <p:nvPr/>
        </p:nvSpPr>
        <p:spPr bwMode="auto">
          <a:xfrm>
            <a:off x="395536" y="1340768"/>
            <a:ext cx="377780" cy="378032"/>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kern="10" spc="50" dirty="0">
                <a:ln w="11430">
                  <a:noFill/>
                </a:ln>
                <a:solidFill>
                  <a:srgbClr val="0070C0"/>
                </a:solidFill>
                <a:effectLst>
                  <a:outerShdw blurRad="50800" dist="38100" dir="2700000" algn="tl" rotWithShape="0">
                    <a:prstClr val="black">
                      <a:alpha val="40000"/>
                    </a:prstClr>
                  </a:outerShdw>
                </a:effectLst>
                <a:latin typeface="Webdings"/>
                <a:ea typeface="ＭＳ Ｐゴシック" charset="-128"/>
              </a:rPr>
              <a:t>a</a:t>
            </a:r>
            <a:endParaRPr lang="ru-RU" sz="3600" b="1" kern="10" spc="50" dirty="0">
              <a:ln w="11430">
                <a:noFill/>
              </a:ln>
              <a:solidFill>
                <a:srgbClr val="0070C0"/>
              </a:solidFill>
              <a:effectLst>
                <a:outerShdw blurRad="50800" dist="38100" dir="2700000" algn="tl" rotWithShape="0">
                  <a:prstClr val="black">
                    <a:alpha val="40000"/>
                  </a:prstClr>
                </a:outerShdw>
              </a:effectLst>
              <a:latin typeface="Arial" charset="0"/>
              <a:ea typeface="ＭＳ Ｐゴシック" charset="-128"/>
            </a:endParaRPr>
          </a:p>
        </p:txBody>
      </p:sp>
      <p:sp>
        <p:nvSpPr>
          <p:cNvPr id="29" name="WordArt 10"/>
          <p:cNvSpPr>
            <a:spLocks noChangeArrowheads="1" noChangeShapeType="1" noTextEdit="1"/>
          </p:cNvSpPr>
          <p:nvPr/>
        </p:nvSpPr>
        <p:spPr bwMode="auto">
          <a:xfrm>
            <a:off x="395536" y="1916832"/>
            <a:ext cx="377780" cy="378032"/>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kern="10" spc="50" dirty="0">
                <a:ln w="11430">
                  <a:noFill/>
                </a:ln>
                <a:solidFill>
                  <a:srgbClr val="0070C0"/>
                </a:solidFill>
                <a:effectLst>
                  <a:outerShdw blurRad="50800" dist="38100" dir="2700000" algn="tl" rotWithShape="0">
                    <a:prstClr val="black">
                      <a:alpha val="40000"/>
                    </a:prstClr>
                  </a:outerShdw>
                </a:effectLst>
                <a:latin typeface="Webdings"/>
                <a:ea typeface="ＭＳ Ｐゴシック" charset="-128"/>
              </a:rPr>
              <a:t>a</a:t>
            </a:r>
            <a:endParaRPr lang="ru-RU" sz="3600" b="1" kern="10" spc="50" dirty="0">
              <a:ln w="11430">
                <a:noFill/>
              </a:ln>
              <a:solidFill>
                <a:srgbClr val="0070C0"/>
              </a:solidFill>
              <a:effectLst>
                <a:outerShdw blurRad="50800" dist="38100" dir="2700000" algn="tl" rotWithShape="0">
                  <a:prstClr val="black">
                    <a:alpha val="40000"/>
                  </a:prstClr>
                </a:outerShdw>
              </a:effectLst>
              <a:latin typeface="Arial" charset="0"/>
              <a:ea typeface="ＭＳ Ｐゴシック" charset="-128"/>
            </a:endParaRPr>
          </a:p>
        </p:txBody>
      </p:sp>
      <p:sp>
        <p:nvSpPr>
          <p:cNvPr id="20490" name="Номер слайда 9"/>
          <p:cNvSpPr>
            <a:spLocks noGrp="1"/>
          </p:cNvSpPr>
          <p:nvPr>
            <p:ph type="sldNum" sz="quarter" idx="10"/>
          </p:nvPr>
        </p:nvSpPr>
        <p:spPr>
          <a:noFill/>
        </p:spPr>
        <p:txBody>
          <a:bodyPr/>
          <a:lstStyle/>
          <a:p>
            <a:fld id="{363F83E8-6E08-48F8-91F1-515968625D5A}" type="slidenum">
              <a:rPr lang="ru-RU" smtClean="0">
                <a:latin typeface="Arial" pitchFamily="34" charset="0"/>
                <a:ea typeface="ＭＳ Ｐゴシック" pitchFamily="34" charset="-128"/>
              </a:rPr>
              <a:pPr/>
              <a:t>18</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ppt_x</p:attrName>
                                        </p:attrNameLst>
                                      </p:cBhvr>
                                      <p:tavLst>
                                        <p:tav tm="0">
                                          <p:val>
                                            <p:strVal val="#ppt_x-.2"/>
                                          </p:val>
                                        </p:tav>
                                        <p:tav tm="100000">
                                          <p:val>
                                            <p:strVal val="#ppt_x"/>
                                          </p:val>
                                        </p:tav>
                                      </p:tavLst>
                                    </p:anim>
                                    <p:anim calcmode="lin" valueType="num">
                                      <p:cBhvr>
                                        <p:cTn id="1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ppt_x</p:attrName>
                                        </p:attrNameLst>
                                      </p:cBhvr>
                                      <p:tavLst>
                                        <p:tav tm="0">
                                          <p:val>
                                            <p:strVal val="#ppt_x-.2"/>
                                          </p:val>
                                        </p:tav>
                                        <p:tav tm="100000">
                                          <p:val>
                                            <p:strVal val="#ppt_x"/>
                                          </p:val>
                                        </p:tav>
                                      </p:tavLst>
                                    </p:anim>
                                    <p:anim calcmode="lin" valueType="num">
                                      <p:cBhvr>
                                        <p:cTn id="1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ppt_x</p:attrName>
                                        </p:attrNameLst>
                                      </p:cBhvr>
                                      <p:tavLst>
                                        <p:tav tm="0">
                                          <p:val>
                                            <p:strVal val="#ppt_x-.2"/>
                                          </p:val>
                                        </p:tav>
                                        <p:tav tm="100000">
                                          <p:val>
                                            <p:strVal val="#ppt_x"/>
                                          </p:val>
                                        </p:tav>
                                      </p:tavLst>
                                    </p:anim>
                                    <p:anim calcmode="lin" valueType="num">
                                      <p:cBhvr>
                                        <p:cTn id="2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507" name="Rectangle 2"/>
          <p:cNvSpPr>
            <a:spLocks noGrp="1" noChangeArrowheads="1"/>
          </p:cNvSpPr>
          <p:nvPr>
            <p:ph type="title"/>
          </p:nvPr>
        </p:nvSpPr>
        <p:spPr>
          <a:xfrm>
            <a:off x="0" y="7938"/>
            <a:ext cx="9144000" cy="576262"/>
          </a:xfrm>
        </p:spPr>
        <p:txBody>
          <a:bodyPr/>
          <a:lstStyle/>
          <a:p>
            <a:r>
              <a:rPr lang="ru-RU" sz="1600" b="1" smtClean="0">
                <a:solidFill>
                  <a:schemeClr val="bg1"/>
                </a:solidFill>
                <a:latin typeface="Calibri" pitchFamily="34" charset="0"/>
                <a:ea typeface="ＭＳ Ｐゴシック" pitchFamily="34" charset="-128"/>
              </a:rPr>
              <a:t>Закупки, осуществляемые госкорпорациями  (компаниями) и естественными монополиями (ЕМ) </a:t>
            </a:r>
          </a:p>
        </p:txBody>
      </p:sp>
      <p:graphicFrame>
        <p:nvGraphicFramePr>
          <p:cNvPr id="8" name="Group 31"/>
          <p:cNvGraphicFramePr>
            <a:graphicFrameLocks noGrp="1"/>
          </p:cNvGraphicFramePr>
          <p:nvPr/>
        </p:nvGraphicFramePr>
        <p:xfrm>
          <a:off x="0" y="1643063"/>
          <a:ext cx="9144000" cy="2000250"/>
        </p:xfrm>
        <a:graphic>
          <a:graphicData uri="http://schemas.openxmlformats.org/drawingml/2006/table">
            <a:tbl>
              <a:tblPr>
                <a:tableStyleId>{BC89EF96-8CEA-46FF-86C4-4CE0E7609802}</a:tableStyleId>
              </a:tblPr>
              <a:tblGrid>
                <a:gridCol w="1985511"/>
                <a:gridCol w="2156676"/>
                <a:gridCol w="2069191"/>
                <a:gridCol w="2932622"/>
              </a:tblGrid>
              <a:tr h="1000132">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b="1" u="none" strike="noStrike" cap="none" normalizeH="0" baseline="0" dirty="0" smtClean="0">
                          <a:ln>
                            <a:noFill/>
                          </a:ln>
                          <a:effectLst/>
                          <a:latin typeface="Calibri" pitchFamily="34" charset="0"/>
                          <a:cs typeface="Calibri" pitchFamily="34" charset="0"/>
                        </a:rPr>
                        <a:t>Размещение документации о закупке</a:t>
                      </a:r>
                      <a:endParaRPr kumimoji="0" lang="ru-RU" sz="16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b="1" u="none" strike="noStrike" cap="none" normalizeH="0" baseline="0" dirty="0" smtClean="0">
                          <a:ln>
                            <a:noFill/>
                          </a:ln>
                          <a:effectLst/>
                          <a:latin typeface="Calibri" pitchFamily="34" charset="0"/>
                          <a:cs typeface="Calibri" pitchFamily="34" charset="0"/>
                        </a:rPr>
                        <a:t>Размещение порядка оценки заявок</a:t>
                      </a:r>
                      <a:endParaRPr kumimoji="0" lang="ru-RU" sz="16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b="1" u="none" strike="noStrike" cap="none" normalizeH="0" baseline="0" dirty="0" smtClean="0">
                          <a:ln>
                            <a:noFill/>
                          </a:ln>
                          <a:effectLst/>
                          <a:latin typeface="Calibri" pitchFamily="34" charset="0"/>
                          <a:cs typeface="Calibri" pitchFamily="34" charset="0"/>
                        </a:rPr>
                        <a:t>Размещение результатов проведения закупки</a:t>
                      </a:r>
                      <a:endParaRPr kumimoji="0" lang="ru-RU" sz="16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b="1" u="none" strike="noStrike" cap="none" normalizeH="0" baseline="0" dirty="0" smtClean="0">
                          <a:ln>
                            <a:noFill/>
                          </a:ln>
                          <a:effectLst/>
                          <a:latin typeface="Calibri" pitchFamily="34" charset="0"/>
                          <a:cs typeface="Calibri" pitchFamily="34" charset="0"/>
                        </a:rPr>
                        <a:t>Размещение информации о заключении/исполнении контракта</a:t>
                      </a:r>
                      <a:endParaRPr kumimoji="0" lang="ru-RU" sz="16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r h="1000132">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latin typeface="Calibri" pitchFamily="34" charset="0"/>
                          <a:cs typeface="Calibri" pitchFamily="34" charset="0"/>
                        </a:rPr>
                        <a:t>35 %</a:t>
                      </a:r>
                      <a:endParaRPr kumimoji="0" lang="ru-RU" sz="32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latin typeface="Calibri" pitchFamily="34" charset="0"/>
                          <a:cs typeface="Calibri" pitchFamily="34" charset="0"/>
                        </a:rPr>
                        <a:t>25 %</a:t>
                      </a:r>
                      <a:endParaRPr kumimoji="0" lang="ru-RU" sz="32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latin typeface="Calibri" pitchFamily="34" charset="0"/>
                          <a:cs typeface="Calibri" pitchFamily="34" charset="0"/>
                        </a:rPr>
                        <a:t>17,5 %</a:t>
                      </a:r>
                      <a:endParaRPr kumimoji="0" lang="ru-RU" sz="32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latin typeface="Calibri" pitchFamily="34" charset="0"/>
                          <a:cs typeface="Calibri" pitchFamily="34" charset="0"/>
                        </a:rPr>
                        <a:t>0 %</a:t>
                      </a:r>
                      <a:endParaRPr kumimoji="0" lang="ru-RU" sz="32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bl>
          </a:graphicData>
        </a:graphic>
      </p:graphicFrame>
      <p:sp>
        <p:nvSpPr>
          <p:cNvPr id="21525" name="Прямоугольник 8"/>
          <p:cNvSpPr>
            <a:spLocks noChangeArrowheads="1"/>
          </p:cNvSpPr>
          <p:nvPr/>
        </p:nvSpPr>
        <p:spPr bwMode="auto">
          <a:xfrm>
            <a:off x="142875" y="3908425"/>
            <a:ext cx="8858250" cy="1878013"/>
          </a:xfrm>
          <a:prstGeom prst="rect">
            <a:avLst/>
          </a:prstGeom>
          <a:noFill/>
          <a:ln w="9525">
            <a:noFill/>
            <a:miter lim="800000"/>
            <a:headEnd/>
            <a:tailEnd/>
          </a:ln>
        </p:spPr>
        <p:txBody>
          <a:bodyPr>
            <a:spAutoFit/>
          </a:bodyPr>
          <a:lstStyle/>
          <a:p>
            <a:r>
              <a:rPr lang="ru-RU" sz="1600" b="1">
                <a:latin typeface="Calibri" pitchFamily="34" charset="0"/>
              </a:rPr>
              <a:t>Вывод: </a:t>
            </a:r>
          </a:p>
          <a:p>
            <a:pPr algn="just">
              <a:spcBef>
                <a:spcPts val="1200"/>
              </a:spcBef>
            </a:pPr>
            <a:r>
              <a:rPr lang="ru-RU" sz="1600">
                <a:latin typeface="Calibri" pitchFamily="34" charset="0"/>
              </a:rPr>
              <a:t>Анализ закупок крупных госкорпораций (компаний) и ЕМ в субъектах РФ показывает, что информация о размещении заказов практически отсутствует. По небольшим госкорпорациям (компаниям) и ЕМ информацию на сайтах найти в принципе не представляется возможным.</a:t>
            </a:r>
          </a:p>
          <a:p>
            <a:pPr algn="just">
              <a:spcBef>
                <a:spcPts val="1200"/>
              </a:spcBef>
            </a:pPr>
            <a:r>
              <a:rPr lang="ru-RU" sz="1600">
                <a:latin typeface="Calibri" pitchFamily="34" charset="0"/>
              </a:rPr>
              <a:t>По сравнению с госзаказом закупки подавляющего числа госкорпораций (компаний) и ЕМ являются абсолютно непрозрачными и общественно неконтролируемыми. </a:t>
            </a:r>
          </a:p>
        </p:txBody>
      </p:sp>
      <p:sp>
        <p:nvSpPr>
          <p:cNvPr id="21526" name="Rectangle 22"/>
          <p:cNvSpPr>
            <a:spLocks noChangeArrowheads="1"/>
          </p:cNvSpPr>
          <p:nvPr/>
        </p:nvSpPr>
        <p:spPr bwMode="auto">
          <a:xfrm>
            <a:off x="142875" y="6286500"/>
            <a:ext cx="3843338" cy="276225"/>
          </a:xfrm>
          <a:prstGeom prst="rect">
            <a:avLst/>
          </a:prstGeom>
          <a:noFill/>
          <a:ln w="9525">
            <a:noFill/>
            <a:miter lim="800000"/>
            <a:headEnd/>
            <a:tailEnd/>
          </a:ln>
        </p:spPr>
        <p:txBody>
          <a:bodyPr wrap="none">
            <a:spAutoFit/>
          </a:bodyPr>
          <a:lstStyle/>
          <a:p>
            <a:r>
              <a:rPr lang="ru-RU" sz="1200" b="1">
                <a:latin typeface="Calibri" pitchFamily="34" charset="0"/>
              </a:rPr>
              <a:t>* </a:t>
            </a:r>
            <a:r>
              <a:rPr lang="ru-RU" sz="1200">
                <a:latin typeface="Calibri" pitchFamily="34" charset="0"/>
              </a:rPr>
              <a:t>По данным 40 крупных компаний из 13 субъектов РФ</a:t>
            </a:r>
            <a:r>
              <a:rPr lang="ru-RU" sz="1200" b="1">
                <a:latin typeface="Calibri" pitchFamily="34" charset="0"/>
              </a:rPr>
              <a:t> </a:t>
            </a:r>
          </a:p>
        </p:txBody>
      </p:sp>
      <p:sp>
        <p:nvSpPr>
          <p:cNvPr id="21527" name="Номер слайда 6"/>
          <p:cNvSpPr>
            <a:spLocks noGrp="1"/>
          </p:cNvSpPr>
          <p:nvPr>
            <p:ph type="sldNum" sz="quarter" idx="10"/>
          </p:nvPr>
        </p:nvSpPr>
        <p:spPr>
          <a:noFill/>
        </p:spPr>
        <p:txBody>
          <a:bodyPr/>
          <a:lstStyle/>
          <a:p>
            <a:fld id="{E56333ED-7A74-4862-B517-13BC3E3D4601}" type="slidenum">
              <a:rPr lang="ru-RU" smtClean="0">
                <a:latin typeface="Arial" pitchFamily="34" charset="0"/>
                <a:ea typeface="ＭＳ Ｐゴシック" pitchFamily="34" charset="-128"/>
              </a:rPr>
              <a:pPr/>
              <a:t>19</a:t>
            </a:fld>
            <a:endParaRPr lang="ru-RU" smtClean="0">
              <a:latin typeface="Arial" pitchFamily="34" charset="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147"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Реформа госзаказа</a:t>
            </a:r>
          </a:p>
        </p:txBody>
      </p:sp>
      <p:sp>
        <p:nvSpPr>
          <p:cNvPr id="14" name="Стрелка вправо 13"/>
          <p:cNvSpPr/>
          <p:nvPr/>
        </p:nvSpPr>
        <p:spPr>
          <a:xfrm>
            <a:off x="2916238" y="3789363"/>
            <a:ext cx="1214437" cy="428625"/>
          </a:xfrm>
          <a:prstGeom prst="rightArrow">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Стрелка вправо 14"/>
          <p:cNvSpPr/>
          <p:nvPr/>
        </p:nvSpPr>
        <p:spPr>
          <a:xfrm>
            <a:off x="2903538" y="2143125"/>
            <a:ext cx="1214437" cy="428625"/>
          </a:xfrm>
          <a:prstGeom prst="rightArrow">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право 15"/>
          <p:cNvSpPr/>
          <p:nvPr/>
        </p:nvSpPr>
        <p:spPr>
          <a:xfrm>
            <a:off x="2916238" y="5661025"/>
            <a:ext cx="1214437" cy="428625"/>
          </a:xfrm>
          <a:prstGeom prst="rightArrow">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Скругленный прямоугольник 3"/>
          <p:cNvSpPr/>
          <p:nvPr/>
        </p:nvSpPr>
        <p:spPr>
          <a:xfrm>
            <a:off x="323850" y="1700213"/>
            <a:ext cx="2917825" cy="1284287"/>
          </a:xfrm>
          <a:prstGeom prst="roundRect">
            <a:avLst>
              <a:gd name="adj" fmla="val 9831"/>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latin typeface="Calibri" pitchFamily="34" charset="0"/>
              </a:rPr>
              <a:t>Информация размещалась только в печатных СМИ органов власти, т.е. была доступна только для местных предпринимателей </a:t>
            </a:r>
          </a:p>
        </p:txBody>
      </p:sp>
      <p:sp>
        <p:nvSpPr>
          <p:cNvPr id="6" name="Скругленный прямоугольник 5"/>
          <p:cNvSpPr/>
          <p:nvPr/>
        </p:nvSpPr>
        <p:spPr>
          <a:xfrm>
            <a:off x="323850" y="3141663"/>
            <a:ext cx="2879725" cy="1800225"/>
          </a:xfrm>
          <a:prstGeom prst="roundRect">
            <a:avLst>
              <a:gd name="adj" fmla="val 9831"/>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dirty="0">
                <a:latin typeface="Calibri" pitchFamily="34" charset="0"/>
              </a:rPr>
              <a:t>Чиновники устанавливали к участникам любые требования, т.е. описывали «свою» компанию и не пускали остальных (административная </a:t>
            </a:r>
            <a:r>
              <a:rPr lang="ru-RU" sz="1600" dirty="0" err="1">
                <a:latin typeface="Calibri" pitchFamily="34" charset="0"/>
              </a:rPr>
              <a:t>предквалификация</a:t>
            </a:r>
            <a:r>
              <a:rPr lang="ru-RU" sz="1600" dirty="0">
                <a:latin typeface="Calibri" pitchFamily="34" charset="0"/>
              </a:rPr>
              <a:t>)</a:t>
            </a:r>
          </a:p>
        </p:txBody>
      </p:sp>
      <p:sp>
        <p:nvSpPr>
          <p:cNvPr id="8" name="Скругленный прямоугольник 7"/>
          <p:cNvSpPr/>
          <p:nvPr/>
        </p:nvSpPr>
        <p:spPr>
          <a:xfrm>
            <a:off x="323850" y="5229225"/>
            <a:ext cx="2952750" cy="1295400"/>
          </a:xfrm>
          <a:prstGeom prst="roundRect">
            <a:avLst>
              <a:gd name="adj" fmla="val 9831"/>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latin typeface="Calibri" pitchFamily="34" charset="0"/>
                <a:cs typeface="Calibri" pitchFamily="34" charset="0"/>
              </a:rPr>
              <a:t>Любой чиновник мог произвольно определить победителем «свою» компанию </a:t>
            </a:r>
          </a:p>
        </p:txBody>
      </p:sp>
      <p:sp>
        <p:nvSpPr>
          <p:cNvPr id="10" name="Скругленный прямоугольник 9"/>
          <p:cNvSpPr/>
          <p:nvPr/>
        </p:nvSpPr>
        <p:spPr>
          <a:xfrm>
            <a:off x="4140200" y="1773238"/>
            <a:ext cx="4643438" cy="1223962"/>
          </a:xfrm>
          <a:prstGeom prst="roundRect">
            <a:avLst>
              <a:gd name="adj" fmla="val 983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latin typeface="Calibri" pitchFamily="34" charset="0"/>
                <a:cs typeface="Calibri" pitchFamily="34" charset="0"/>
              </a:rPr>
              <a:t>Вся информация о государственных закупках размещается на едином портале в сети Интернет (информация стала общедоступной, появился общественный контроль за </a:t>
            </a:r>
            <a:r>
              <a:rPr lang="ru-RU" sz="1600" dirty="0" err="1">
                <a:latin typeface="Calibri" pitchFamily="34" charset="0"/>
                <a:cs typeface="Calibri" pitchFamily="34" charset="0"/>
              </a:rPr>
              <a:t>госзакупками</a:t>
            </a:r>
            <a:r>
              <a:rPr lang="ru-RU" sz="1600" dirty="0">
                <a:latin typeface="Calibri" pitchFamily="34" charset="0"/>
                <a:cs typeface="Calibri" pitchFamily="34" charset="0"/>
              </a:rPr>
              <a:t>)</a:t>
            </a:r>
          </a:p>
        </p:txBody>
      </p:sp>
      <p:sp>
        <p:nvSpPr>
          <p:cNvPr id="11" name="Скругленный прямоугольник 10"/>
          <p:cNvSpPr/>
          <p:nvPr/>
        </p:nvSpPr>
        <p:spPr>
          <a:xfrm>
            <a:off x="4211638" y="3213100"/>
            <a:ext cx="4643437" cy="1655763"/>
          </a:xfrm>
          <a:prstGeom prst="roundRect">
            <a:avLst>
              <a:gd name="adj" fmla="val 983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latin typeface="Calibri" pitchFamily="34" charset="0"/>
              </a:rPr>
              <a:t>Произвольные требования чиновников заменены на </a:t>
            </a:r>
            <a:r>
              <a:rPr lang="ru-RU" sz="1600" u="sng" dirty="0">
                <a:latin typeface="Calibri" pitchFamily="34" charset="0"/>
              </a:rPr>
              <a:t>финансовое обеспечение качественного исполнения контракта</a:t>
            </a:r>
            <a:r>
              <a:rPr lang="ru-RU" sz="1600" dirty="0">
                <a:latin typeface="Calibri" pitchFamily="34" charset="0"/>
              </a:rPr>
              <a:t>  (административная </a:t>
            </a:r>
            <a:r>
              <a:rPr lang="ru-RU" sz="1600" dirty="0" err="1">
                <a:latin typeface="Calibri" pitchFamily="34" charset="0"/>
              </a:rPr>
              <a:t>предквалификация</a:t>
            </a:r>
            <a:r>
              <a:rPr lang="ru-RU" sz="1600" dirty="0">
                <a:latin typeface="Calibri" pitchFamily="34" charset="0"/>
              </a:rPr>
              <a:t> заменена на экономическую)</a:t>
            </a:r>
            <a:endParaRPr lang="ru-RU" sz="1600" dirty="0"/>
          </a:p>
        </p:txBody>
      </p:sp>
      <p:sp>
        <p:nvSpPr>
          <p:cNvPr id="12" name="Скругленный прямоугольник 11"/>
          <p:cNvSpPr/>
          <p:nvPr/>
        </p:nvSpPr>
        <p:spPr>
          <a:xfrm>
            <a:off x="4140200" y="5229225"/>
            <a:ext cx="4643438" cy="1295400"/>
          </a:xfrm>
          <a:prstGeom prst="roundRect">
            <a:avLst>
              <a:gd name="adj" fmla="val 983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latin typeface="Calibri" pitchFamily="34" charset="0"/>
                <a:cs typeface="Calibri" pitchFamily="34" charset="0"/>
              </a:rPr>
              <a:t>Введены аукционы в электронной форме, </a:t>
            </a:r>
            <a:r>
              <a:rPr lang="ru-RU" sz="1600" b="1" dirty="0">
                <a:latin typeface="Calibri" pitchFamily="34" charset="0"/>
                <a:cs typeface="Calibri" pitchFamily="34" charset="0"/>
              </a:rPr>
              <a:t>создана конкурентная среда</a:t>
            </a:r>
            <a:r>
              <a:rPr lang="ru-RU" sz="1600" dirty="0">
                <a:latin typeface="Calibri" pitchFamily="34" charset="0"/>
                <a:cs typeface="Calibri" pitchFamily="34" charset="0"/>
              </a:rPr>
              <a:t> (заказчик получает товар </a:t>
            </a:r>
            <a:r>
              <a:rPr lang="ru-RU" sz="1600" u="sng" dirty="0">
                <a:latin typeface="Calibri" pitchFamily="34" charset="0"/>
                <a:cs typeface="Calibri" pitchFamily="34" charset="0"/>
              </a:rPr>
              <a:t>заданного им качества </a:t>
            </a:r>
            <a:r>
              <a:rPr lang="ru-RU" sz="1600" dirty="0">
                <a:latin typeface="Calibri" pitchFamily="34" charset="0"/>
                <a:cs typeface="Calibri" pitchFamily="34" charset="0"/>
              </a:rPr>
              <a:t>по минимальной цене)</a:t>
            </a:r>
          </a:p>
        </p:txBody>
      </p:sp>
      <p:sp>
        <p:nvSpPr>
          <p:cNvPr id="18" name="Стрелка вправо 17"/>
          <p:cNvSpPr/>
          <p:nvPr/>
        </p:nvSpPr>
        <p:spPr>
          <a:xfrm>
            <a:off x="357188" y="1285875"/>
            <a:ext cx="8429625" cy="428625"/>
          </a:xfrm>
          <a:prstGeom prst="rightArrow">
            <a:avLst/>
          </a:prstGeom>
          <a:gradFill flip="none" rotWithShape="1">
            <a:gsLst>
              <a:gs pos="0">
                <a:schemeClr val="accent1">
                  <a:lumMod val="50000"/>
                </a:schemeClr>
              </a:gs>
              <a:gs pos="100000">
                <a:srgbClr val="0070C0"/>
              </a:gs>
            </a:gsLst>
            <a:lin ang="0" scaled="0"/>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18"/>
          <p:cNvSpPr>
            <a:spLocks noChangeArrowheads="1"/>
          </p:cNvSpPr>
          <p:nvPr/>
        </p:nvSpPr>
        <p:spPr bwMode="auto">
          <a:xfrm>
            <a:off x="357188" y="928688"/>
            <a:ext cx="3494087" cy="369887"/>
          </a:xfrm>
          <a:prstGeom prst="rect">
            <a:avLst/>
          </a:prstGeom>
          <a:noFill/>
          <a:ln w="9525">
            <a:noFill/>
            <a:miter lim="800000"/>
            <a:headEnd/>
            <a:tailEnd/>
          </a:ln>
        </p:spPr>
        <p:txBody>
          <a:bodyPr>
            <a:spAutoFit/>
          </a:bodyPr>
          <a:lstStyle/>
          <a:p>
            <a:pPr>
              <a:defRPr/>
            </a:pPr>
            <a:r>
              <a:rPr lang="ru-RU" sz="1800" b="1" dirty="0">
                <a:solidFill>
                  <a:schemeClr val="accent1">
                    <a:lumMod val="25000"/>
                  </a:schemeClr>
                </a:solidFill>
                <a:latin typeface="Calibri" pitchFamily="34" charset="0"/>
                <a:ea typeface="ＭＳ Ｐゴシック" charset="-128"/>
                <a:cs typeface="Calibri" pitchFamily="34" charset="0"/>
              </a:rPr>
              <a:t>До</a:t>
            </a:r>
            <a:r>
              <a:rPr lang="en-US" sz="1800" b="1" dirty="0">
                <a:solidFill>
                  <a:schemeClr val="accent1">
                    <a:lumMod val="25000"/>
                  </a:schemeClr>
                </a:solidFill>
                <a:latin typeface="Calibri" pitchFamily="34" charset="0"/>
                <a:ea typeface="ＭＳ Ｐゴシック" charset="-128"/>
                <a:cs typeface="Calibri" pitchFamily="34" charset="0"/>
              </a:rPr>
              <a:t> 94-</a:t>
            </a:r>
            <a:r>
              <a:rPr lang="ru-RU" sz="1800" b="1" dirty="0">
                <a:solidFill>
                  <a:schemeClr val="accent1">
                    <a:lumMod val="25000"/>
                  </a:schemeClr>
                </a:solidFill>
                <a:latin typeface="Calibri" pitchFamily="34" charset="0"/>
                <a:ea typeface="ＭＳ Ｐゴシック" charset="-128"/>
                <a:cs typeface="Calibri" pitchFamily="34" charset="0"/>
              </a:rPr>
              <a:t>ФЗ (до 1 января 2006 г.)</a:t>
            </a:r>
          </a:p>
        </p:txBody>
      </p:sp>
      <p:sp>
        <p:nvSpPr>
          <p:cNvPr id="20" name="Прямоугольник 19"/>
          <p:cNvSpPr>
            <a:spLocks noChangeArrowheads="1"/>
          </p:cNvSpPr>
          <p:nvPr/>
        </p:nvSpPr>
        <p:spPr bwMode="auto">
          <a:xfrm>
            <a:off x="3924300" y="928688"/>
            <a:ext cx="4895850" cy="369887"/>
          </a:xfrm>
          <a:prstGeom prst="rect">
            <a:avLst/>
          </a:prstGeom>
          <a:noFill/>
          <a:ln w="9525">
            <a:noFill/>
            <a:miter lim="800000"/>
            <a:headEnd/>
            <a:tailEnd/>
          </a:ln>
        </p:spPr>
        <p:txBody>
          <a:bodyPr>
            <a:spAutoFit/>
          </a:bodyPr>
          <a:lstStyle/>
          <a:p>
            <a:pPr algn="r"/>
            <a:r>
              <a:rPr lang="ru-RU" sz="1800" b="1">
                <a:solidFill>
                  <a:srgbClr val="0070C0"/>
                </a:solidFill>
                <a:latin typeface="Calibri" pitchFamily="34" charset="0"/>
              </a:rPr>
              <a:t>После принятия 94-ФЗ (после 1 января 2006 г.)</a:t>
            </a:r>
          </a:p>
        </p:txBody>
      </p:sp>
      <p:sp>
        <p:nvSpPr>
          <p:cNvPr id="6160" name="Номер слайда 16"/>
          <p:cNvSpPr>
            <a:spLocks noGrp="1"/>
          </p:cNvSpPr>
          <p:nvPr>
            <p:ph type="sldNum" sz="quarter" idx="10"/>
          </p:nvPr>
        </p:nvSpPr>
        <p:spPr>
          <a:noFill/>
        </p:spPr>
        <p:txBody>
          <a:bodyPr/>
          <a:lstStyle/>
          <a:p>
            <a:fld id="{F0D6BC6E-873F-4CD1-828B-050986BEB3F5}" type="slidenum">
              <a:rPr lang="ru-RU" smtClean="0">
                <a:latin typeface="Arial" pitchFamily="34" charset="0"/>
                <a:ea typeface="ＭＳ Ｐゴシック" pitchFamily="34" charset="-128"/>
              </a:rPr>
              <a:pPr/>
              <a:t>2</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heckerboard(across)">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531"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Наиболее острые вопросы 94-ФЗ</a:t>
            </a:r>
          </a:p>
        </p:txBody>
      </p:sp>
      <p:graphicFrame>
        <p:nvGraphicFramePr>
          <p:cNvPr id="31" name="Group 45"/>
          <p:cNvGraphicFramePr>
            <a:graphicFrameLocks noGrp="1"/>
          </p:cNvGraphicFramePr>
          <p:nvPr/>
        </p:nvGraphicFramePr>
        <p:xfrm>
          <a:off x="0" y="928688"/>
          <a:ext cx="9144000" cy="5643562"/>
        </p:xfrm>
        <a:graphic>
          <a:graphicData uri="http://schemas.openxmlformats.org/drawingml/2006/table">
            <a:tbl>
              <a:tblPr>
                <a:tableStyleId>{BC89EF96-8CEA-46FF-86C4-4CE0E7609802}</a:tableStyleId>
              </a:tblPr>
              <a:tblGrid>
                <a:gridCol w="2706688"/>
                <a:gridCol w="6437312"/>
              </a:tblGrid>
              <a:tr h="38175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400" b="1" i="0" u="none" strike="noStrike" cap="none" normalizeH="0" baseline="0" dirty="0" smtClean="0">
                          <a:ln>
                            <a:noFill/>
                          </a:ln>
                          <a:effectLst/>
                          <a:latin typeface="Calibri" pitchFamily="34" charset="0"/>
                          <a:cs typeface="Calibri" pitchFamily="34" charset="0"/>
                        </a:rPr>
                        <a:t>Вопрос</a:t>
                      </a:r>
                      <a:endParaRPr kumimoji="0" lang="ru-RU" sz="1400" b="1" i="0" u="none" strike="noStrike" cap="none" normalizeH="0" baseline="0" dirty="0" smtClean="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400" b="1" i="0" u="none" strike="noStrike" cap="none" normalizeH="0" baseline="0" dirty="0" smtClean="0">
                          <a:ln>
                            <a:noFill/>
                          </a:ln>
                          <a:effectLst/>
                          <a:latin typeface="Calibri" pitchFamily="34" charset="0"/>
                          <a:cs typeface="Calibri" pitchFamily="34" charset="0"/>
                        </a:rPr>
                        <a:t>Ответ</a:t>
                      </a:r>
                      <a:endParaRPr kumimoji="0" lang="ru-RU" sz="1400" b="1" i="0" u="none" strike="noStrike" cap="none" normalizeH="0" baseline="0" dirty="0" smtClean="0">
                        <a:ln>
                          <a:noFill/>
                        </a:ln>
                        <a:solidFill>
                          <a:schemeClr val="tx1"/>
                        </a:solidFill>
                        <a:effectLst/>
                        <a:latin typeface="Calibri" pitchFamily="34" charset="0"/>
                        <a:cs typeface="Calibri" pitchFamily="34" charset="0"/>
                      </a:endParaRPr>
                    </a:p>
                  </a:txBody>
                  <a:tcPr horzOverflow="overflow"/>
                </a:tc>
              </a:tr>
              <a:tr h="1069610">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ru-RU" sz="1400" u="none" strike="noStrike" cap="none" normalizeH="0" baseline="0" smtClean="0">
                          <a:ln>
                            <a:noFill/>
                          </a:ln>
                          <a:effectLst/>
                          <a:latin typeface="Calibri" pitchFamily="34" charset="0"/>
                          <a:cs typeface="Calibri" pitchFamily="34" charset="0"/>
                        </a:rPr>
                        <a:t>Демпинг,</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ru-RU" sz="1400" u="none" strike="noStrike" cap="none" normalizeH="0" baseline="0" smtClean="0">
                          <a:ln>
                            <a:noFill/>
                          </a:ln>
                          <a:effectLst/>
                          <a:latin typeface="Calibri" pitchFamily="34" charset="0"/>
                          <a:cs typeface="Calibri" pitchFamily="34" charset="0"/>
                        </a:rPr>
                        <a:t>фирмы – однодневки</a:t>
                      </a:r>
                      <a:endParaRPr kumimoji="0" lang="ru-RU" sz="1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В случае неисполнения контракта поставщик теряет денежные средства (финансовое обеспечение). С августа 2010 года вступили в действие поправки</a:t>
                      </a:r>
                      <a:r>
                        <a:rPr kumimoji="0" lang="en-US" sz="1400" u="none" strike="noStrike" cap="none" normalizeH="0" baseline="0" dirty="0" smtClean="0">
                          <a:ln>
                            <a:noFill/>
                          </a:ln>
                          <a:effectLst/>
                          <a:latin typeface="Calibri" pitchFamily="34" charset="0"/>
                          <a:cs typeface="Calibri" pitchFamily="34" charset="0"/>
                        </a:rPr>
                        <a:t>,</a:t>
                      </a:r>
                      <a:r>
                        <a:rPr kumimoji="0" lang="ru-RU" sz="1400" u="none" strike="noStrike" cap="none" normalizeH="0" baseline="0" dirty="0" smtClean="0">
                          <a:ln>
                            <a:noFill/>
                          </a:ln>
                          <a:effectLst/>
                          <a:latin typeface="Calibri" pitchFamily="34" charset="0"/>
                          <a:cs typeface="Calibri" pitchFamily="34" charset="0"/>
                        </a:rPr>
                        <a:t> исключающие некачественное финансовое обеспечение</a:t>
                      </a:r>
                      <a:r>
                        <a:rPr kumimoji="0" lang="en-US" sz="1400" u="none" strike="noStrike" cap="none" normalizeH="0" baseline="0" dirty="0" smtClean="0">
                          <a:ln>
                            <a:noFill/>
                          </a:ln>
                          <a:effectLst/>
                          <a:latin typeface="Calibri" pitchFamily="34" charset="0"/>
                          <a:cs typeface="Calibri" pitchFamily="34" charset="0"/>
                        </a:rPr>
                        <a:t>,</a:t>
                      </a:r>
                      <a:r>
                        <a:rPr kumimoji="0" lang="ru-RU" sz="1400" u="none" strike="noStrike" cap="none" normalizeH="0" baseline="0" dirty="0" smtClean="0">
                          <a:ln>
                            <a:noFill/>
                          </a:ln>
                          <a:effectLst/>
                          <a:latin typeface="Calibri" pitchFamily="34" charset="0"/>
                          <a:cs typeface="Calibri" pitchFamily="34" charset="0"/>
                        </a:rPr>
                        <a:t> фирмы-однодневки просто не смогут прийти на госзаказ.</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r h="110127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u="none" strike="noStrike" cap="none" normalizeH="0" baseline="0" smtClean="0">
                        <a:ln>
                          <a:noFill/>
                        </a:ln>
                        <a:effectLst/>
                        <a:latin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smtClean="0">
                          <a:ln>
                            <a:noFill/>
                          </a:ln>
                          <a:effectLst/>
                          <a:latin typeface="Calibri" pitchFamily="34" charset="0"/>
                          <a:cs typeface="Calibri" pitchFamily="34" charset="0"/>
                        </a:rPr>
                        <a:t>Перекупщики, посредники</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Зачастую дилеры (не прямые производители) предлагают существенно лучшие условия. Посредник может выиграть на аукционе только если он предложит ту же продукцию дешевле производителя. При этом производители часто сами не приходят на торги.</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r h="12332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Возврат от экономической к административной (чиновничьей) </a:t>
                      </a:r>
                      <a:r>
                        <a:rPr kumimoji="0" lang="ru-RU" sz="1400" u="none" strike="noStrike" cap="none" normalizeH="0" baseline="0" dirty="0" err="1" smtClean="0">
                          <a:ln>
                            <a:noFill/>
                          </a:ln>
                          <a:effectLst/>
                          <a:latin typeface="Calibri" pitchFamily="34" charset="0"/>
                          <a:cs typeface="Calibri" pitchFamily="34" charset="0"/>
                        </a:rPr>
                        <a:t>предквалификации</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Законом предусмотрена </a:t>
                      </a:r>
                      <a:r>
                        <a:rPr kumimoji="0" lang="ru-RU" sz="1400" u="none" strike="noStrike" cap="none" normalizeH="0" baseline="0" dirty="0" err="1" smtClean="0">
                          <a:ln>
                            <a:noFill/>
                          </a:ln>
                          <a:effectLst/>
                          <a:latin typeface="Calibri" pitchFamily="34" charset="0"/>
                          <a:cs typeface="Calibri" pitchFamily="34" charset="0"/>
                        </a:rPr>
                        <a:t>предквалификация</a:t>
                      </a:r>
                      <a:r>
                        <a:rPr kumimoji="0" lang="en-US" sz="1400" u="none" strike="noStrike" cap="none" normalizeH="0" baseline="0" dirty="0" smtClean="0">
                          <a:ln>
                            <a:noFill/>
                          </a:ln>
                          <a:effectLst/>
                          <a:latin typeface="Calibri" pitchFamily="34" charset="0"/>
                          <a:cs typeface="Calibri" pitchFamily="34" charset="0"/>
                        </a:rPr>
                        <a:t>,</a:t>
                      </a:r>
                      <a:r>
                        <a:rPr kumimoji="0" lang="ru-RU" sz="1400" u="none" strike="noStrike" cap="none" normalizeH="0" baseline="0" dirty="0" smtClean="0">
                          <a:ln>
                            <a:noFill/>
                          </a:ln>
                          <a:effectLst/>
                          <a:latin typeface="Calibri" pitchFamily="34" charset="0"/>
                          <a:cs typeface="Calibri" pitchFamily="34" charset="0"/>
                        </a:rPr>
                        <a:t> но она зависит не от субъективного мнения чиновника</a:t>
                      </a:r>
                      <a:r>
                        <a:rPr kumimoji="0" lang="en-US" sz="1400" u="none" strike="noStrike" cap="none" normalizeH="0" baseline="0" dirty="0" smtClean="0">
                          <a:ln>
                            <a:noFill/>
                          </a:ln>
                          <a:effectLst/>
                          <a:latin typeface="Calibri" pitchFamily="34" charset="0"/>
                          <a:cs typeface="Calibri" pitchFamily="34" charset="0"/>
                        </a:rPr>
                        <a:t>,</a:t>
                      </a:r>
                      <a:r>
                        <a:rPr kumimoji="0" lang="ru-RU" sz="1400" u="none" strike="noStrike" cap="none" normalizeH="0" baseline="0" dirty="0" smtClean="0">
                          <a:ln>
                            <a:noFill/>
                          </a:ln>
                          <a:effectLst/>
                          <a:latin typeface="Calibri" pitchFamily="34" charset="0"/>
                          <a:cs typeface="Calibri" pitchFamily="34" charset="0"/>
                        </a:rPr>
                        <a:t> а от экономической возможности компании исполнить контракт (участник предоставляет банковскую гарантию</a:t>
                      </a:r>
                      <a:r>
                        <a:rPr kumimoji="0" lang="en-US" sz="1400" u="none" strike="noStrike" cap="none" normalizeH="0" baseline="0" dirty="0" smtClean="0">
                          <a:ln>
                            <a:noFill/>
                          </a:ln>
                          <a:effectLst/>
                          <a:latin typeface="Calibri" pitchFamily="34" charset="0"/>
                          <a:cs typeface="Calibri" pitchFamily="34" charset="0"/>
                        </a:rPr>
                        <a:t>,</a:t>
                      </a:r>
                      <a:r>
                        <a:rPr kumimoji="0" lang="ru-RU" sz="1400" u="none" strike="noStrike" cap="none" normalizeH="0" baseline="0" dirty="0" smtClean="0">
                          <a:ln>
                            <a:noFill/>
                          </a:ln>
                          <a:effectLst/>
                          <a:latin typeface="Calibri" pitchFamily="34" charset="0"/>
                          <a:cs typeface="Calibri" pitchFamily="34" charset="0"/>
                        </a:rPr>
                        <a:t> поручительство крупного юридического лица или денежный залог).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r h="18577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u="none" strike="noStrike" cap="none" normalizeH="0" baseline="0" smtClean="0">
                          <a:ln>
                            <a:noFill/>
                          </a:ln>
                          <a:effectLst/>
                          <a:latin typeface="Calibri" pitchFamily="34" charset="0"/>
                          <a:cs typeface="Calibri" pitchFamily="34" charset="0"/>
                        </a:rPr>
                        <a:t>Победитель определяется только по цене, а качество не учитывается. Не понятно, как  закупать сложную (инновационную) продукцию</a:t>
                      </a:r>
                      <a:endParaRPr kumimoji="0" lang="ru-RU" sz="1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Заказчик должен заранее провести анализ имеющейся продукции на рынке и определиться, какое качество ему надо</a:t>
                      </a:r>
                      <a:r>
                        <a:rPr kumimoji="0" lang="ru-RU" sz="1400" u="sng" strike="noStrike" cap="none" normalizeH="0" baseline="0" dirty="0" smtClean="0">
                          <a:ln>
                            <a:noFill/>
                          </a:ln>
                          <a:effectLst/>
                          <a:latin typeface="Calibri" pitchFamily="34" charset="0"/>
                          <a:cs typeface="Calibri" pitchFamily="34" charset="0"/>
                        </a:rPr>
                        <a:t>. При этом качество предлагаемой продукции учитывается в первую очередь</a:t>
                      </a:r>
                      <a:r>
                        <a:rPr kumimoji="0" lang="en-US" sz="1400" u="sng" strike="noStrike" cap="none" normalizeH="0" baseline="0" dirty="0" smtClean="0">
                          <a:ln>
                            <a:noFill/>
                          </a:ln>
                          <a:effectLst/>
                          <a:latin typeface="Calibri" pitchFamily="34" charset="0"/>
                          <a:cs typeface="Calibri" pitchFamily="34" charset="0"/>
                        </a:rPr>
                        <a:t>,</a:t>
                      </a:r>
                      <a:r>
                        <a:rPr kumimoji="0" lang="ru-RU" sz="1400" u="sng" strike="noStrike" cap="none" normalizeH="0" baseline="0" dirty="0" smtClean="0">
                          <a:ln>
                            <a:noFill/>
                          </a:ln>
                          <a:effectLst/>
                          <a:latin typeface="Calibri" pitchFamily="34" charset="0"/>
                          <a:cs typeface="Calibri" pitchFamily="34" charset="0"/>
                        </a:rPr>
                        <a:t> т.к. является критерием допуска к госзаказу, т.е. допускаются к аукциону только те, кто предлагает требуемое заказчиком качество, а побеждает тот, кто предложил его по минимальной цене.</a:t>
                      </a:r>
                      <a:r>
                        <a:rPr kumimoji="0" lang="ru-RU" sz="1400" u="none" strike="noStrike" cap="none" normalizeH="0" baseline="0" dirty="0" smtClean="0">
                          <a:ln>
                            <a:noFill/>
                          </a:ln>
                          <a:effectLst/>
                          <a:latin typeface="Calibri" pitchFamily="34" charset="0"/>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Недопустимо расходование бюджетных средств заказчиком</a:t>
                      </a:r>
                      <a:r>
                        <a:rPr kumimoji="0" lang="en-US" sz="1400" u="none" strike="noStrike" cap="none" normalizeH="0" baseline="0" dirty="0" smtClean="0">
                          <a:ln>
                            <a:noFill/>
                          </a:ln>
                          <a:effectLst/>
                          <a:latin typeface="Calibri" pitchFamily="34" charset="0"/>
                          <a:cs typeface="Calibri" pitchFamily="34" charset="0"/>
                        </a:rPr>
                        <a:t>,</a:t>
                      </a:r>
                      <a:r>
                        <a:rPr kumimoji="0" lang="ru-RU" sz="1400" u="none" strike="noStrike" cap="none" normalizeH="0" baseline="0" dirty="0" smtClean="0">
                          <a:ln>
                            <a:noFill/>
                          </a:ln>
                          <a:effectLst/>
                          <a:latin typeface="Calibri" pitchFamily="34" charset="0"/>
                          <a:cs typeface="Calibri" pitchFamily="34" charset="0"/>
                        </a:rPr>
                        <a:t> пока  он не определится</a:t>
                      </a:r>
                      <a:r>
                        <a:rPr kumimoji="0" lang="en-US" sz="1400" u="none" strike="noStrike" cap="none" normalizeH="0" baseline="0" dirty="0" smtClean="0">
                          <a:ln>
                            <a:noFill/>
                          </a:ln>
                          <a:effectLst/>
                          <a:latin typeface="Calibri" pitchFamily="34" charset="0"/>
                          <a:cs typeface="Calibri" pitchFamily="34" charset="0"/>
                        </a:rPr>
                        <a:t>,</a:t>
                      </a:r>
                      <a:r>
                        <a:rPr kumimoji="0" lang="ru-RU" sz="1400" u="none" strike="noStrike" cap="none" normalizeH="0" baseline="0" dirty="0" smtClean="0">
                          <a:ln>
                            <a:noFill/>
                          </a:ln>
                          <a:effectLst/>
                          <a:latin typeface="Calibri" pitchFamily="34" charset="0"/>
                          <a:cs typeface="Calibri" pitchFamily="34" charset="0"/>
                        </a:rPr>
                        <a:t> что ему необходимо.</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bl>
          </a:graphicData>
        </a:graphic>
      </p:graphicFrame>
      <p:sp>
        <p:nvSpPr>
          <p:cNvPr id="22552" name="Номер слайда 4"/>
          <p:cNvSpPr>
            <a:spLocks noGrp="1"/>
          </p:cNvSpPr>
          <p:nvPr>
            <p:ph type="sldNum" sz="quarter" idx="10"/>
          </p:nvPr>
        </p:nvSpPr>
        <p:spPr>
          <a:noFill/>
        </p:spPr>
        <p:txBody>
          <a:bodyPr/>
          <a:lstStyle/>
          <a:p>
            <a:fld id="{73DD845B-9F70-4B57-8A12-C74FADCCD8D4}" type="slidenum">
              <a:rPr lang="ru-RU" smtClean="0">
                <a:latin typeface="Arial" pitchFamily="34" charset="0"/>
                <a:ea typeface="ＭＳ Ｐゴシック" pitchFamily="34" charset="-128"/>
              </a:rPr>
              <a:pPr/>
              <a:t>20</a:t>
            </a:fld>
            <a:endParaRPr lang="ru-RU" smtClean="0">
              <a:latin typeface="Arial" pitchFamily="34" charset="0"/>
              <a:ea typeface="ＭＳ Ｐゴシック"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555"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Проблемы госзаказа и их решение</a:t>
            </a:r>
          </a:p>
        </p:txBody>
      </p:sp>
      <p:graphicFrame>
        <p:nvGraphicFramePr>
          <p:cNvPr id="5" name="Group 91"/>
          <p:cNvGraphicFramePr>
            <a:graphicFrameLocks noGrp="1"/>
          </p:cNvGraphicFramePr>
          <p:nvPr/>
        </p:nvGraphicFramePr>
        <p:xfrm>
          <a:off x="0" y="1104900"/>
          <a:ext cx="9144000" cy="5492750"/>
        </p:xfrm>
        <a:graphic>
          <a:graphicData uri="http://schemas.openxmlformats.org/drawingml/2006/table">
            <a:tbl>
              <a:tblPr>
                <a:tableStyleId>{BC89EF96-8CEA-46FF-86C4-4CE0E7609802}</a:tableStyleId>
              </a:tblPr>
              <a:tblGrid>
                <a:gridCol w="3000364"/>
                <a:gridCol w="6143636"/>
              </a:tblGrid>
              <a:tr h="43610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Проблема</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Подходы к решению</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r>
              <a:tr h="225300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Заказчики тратят много времени на разработку требований при закупке типовой продукции и, зачастую, устанавливают либо некачественные требования, либо «затачивают» документацию под конкретного производителя или поставщика.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Необходимо обязать отраслевые федеральные ведомства разработать типовые требования (типовые контракты) к стандартным товарам, работам и услугам, в том числе и требования к гарантийным обязательствам исполнителя.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Указанные типовые требования должны быть размещены на сайте в сети Интернет и быть обязательными к применению при размещении заказов на типовые товары, работы и услуги.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tc>
              </a:tr>
              <a:tr h="280333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Многие заказчики не закладывают в технические задания инновационные требования к закупаемой продукции в связи с тем, что не понятно, какие инновационные требования необходимо закладывать и такие требования отсутствуют в публичном доступе.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Отраслевым федеральным ведомствам необходимо определить инновационные требования в своих отраслях (например закупка автомобилей экологического класса не ниже Евро-3) и заложить эти требования в типовые контракты при закупке заказчиками товаров, работ и услуг.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Указанные инновационные требования должны ежегодно пересматриваться</a:t>
                      </a:r>
                      <a:r>
                        <a:rPr kumimoji="0" lang="en-US" sz="1400" u="none" strike="noStrike" cap="none" normalizeH="0" baseline="0" dirty="0" smtClean="0">
                          <a:ln>
                            <a:noFill/>
                          </a:ln>
                          <a:effectLst/>
                          <a:latin typeface="Calibri" pitchFamily="34" charset="0"/>
                          <a:cs typeface="Calibri" pitchFamily="34" charset="0"/>
                        </a:rPr>
                        <a:t>,</a:t>
                      </a:r>
                      <a:r>
                        <a:rPr kumimoji="0" lang="ru-RU" sz="1400" u="none" strike="noStrike" cap="none" normalizeH="0" baseline="0" dirty="0" smtClean="0">
                          <a:ln>
                            <a:noFill/>
                          </a:ln>
                          <a:effectLst/>
                          <a:latin typeface="Calibri" pitchFamily="34" charset="0"/>
                          <a:cs typeface="Calibri" pitchFamily="34" charset="0"/>
                        </a:rPr>
                        <a:t> а также размещаться в публичном доступе на официальном общероссийском сайте госзаказа.</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tc>
              </a:tr>
            </a:tbl>
          </a:graphicData>
        </a:graphic>
      </p:graphicFrame>
      <p:sp>
        <p:nvSpPr>
          <p:cNvPr id="23570" name="Номер слайда 5"/>
          <p:cNvSpPr>
            <a:spLocks noGrp="1"/>
          </p:cNvSpPr>
          <p:nvPr>
            <p:ph type="sldNum" sz="quarter" idx="10"/>
          </p:nvPr>
        </p:nvSpPr>
        <p:spPr>
          <a:noFill/>
        </p:spPr>
        <p:txBody>
          <a:bodyPr/>
          <a:lstStyle/>
          <a:p>
            <a:fld id="{40961292-C80A-4BED-846E-0B5B4FED70F0}" type="slidenum">
              <a:rPr lang="ru-RU" smtClean="0">
                <a:latin typeface="Arial" pitchFamily="34" charset="0"/>
                <a:ea typeface="ＭＳ Ｐゴシック" pitchFamily="34" charset="-128"/>
              </a:rPr>
              <a:pPr/>
              <a:t>21</a:t>
            </a:fld>
            <a:endParaRPr lang="ru-RU" smtClean="0">
              <a:latin typeface="Arial" pitchFamily="34" charset="0"/>
              <a:ea typeface="ＭＳ Ｐゴシック"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579"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Проблемы госзаказа и их решение (продолжение)</a:t>
            </a:r>
          </a:p>
        </p:txBody>
      </p:sp>
      <p:graphicFrame>
        <p:nvGraphicFramePr>
          <p:cNvPr id="6" name="Group 91"/>
          <p:cNvGraphicFramePr>
            <a:graphicFrameLocks noGrp="1"/>
          </p:cNvGraphicFramePr>
          <p:nvPr/>
        </p:nvGraphicFramePr>
        <p:xfrm>
          <a:off x="0" y="1101725"/>
          <a:ext cx="9144000" cy="5495925"/>
        </p:xfrm>
        <a:graphic>
          <a:graphicData uri="http://schemas.openxmlformats.org/drawingml/2006/table">
            <a:tbl>
              <a:tblPr>
                <a:tableStyleId>{BC89EF96-8CEA-46FF-86C4-4CE0E7609802}</a:tableStyleId>
              </a:tblPr>
              <a:tblGrid>
                <a:gridCol w="2428875"/>
                <a:gridCol w="6715125"/>
              </a:tblGrid>
              <a:tr h="4952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Проблема</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Подходы к решению</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r>
              <a:tr h="133829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err="1" smtClean="0">
                          <a:ln>
                            <a:noFill/>
                          </a:ln>
                          <a:effectLst/>
                          <a:latin typeface="Calibri" pitchFamily="34" charset="0"/>
                          <a:cs typeface="Calibri" pitchFamily="34" charset="0"/>
                        </a:rPr>
                        <a:t>Низкоквалифицированное</a:t>
                      </a:r>
                      <a:r>
                        <a:rPr kumimoji="0" lang="ru-RU" sz="1400" u="none" strike="noStrike" cap="none" normalizeH="0" baseline="0" dirty="0" smtClean="0">
                          <a:ln>
                            <a:noFill/>
                          </a:ln>
                          <a:effectLst/>
                          <a:latin typeface="Calibri" pitchFamily="34" charset="0"/>
                          <a:cs typeface="Calibri" pitchFamily="34" charset="0"/>
                        </a:rPr>
                        <a:t> выставление требований к предмету и качеству закупки </a:t>
                      </a:r>
                      <a:endParaRPr kumimoji="0" lang="ru-RU" sz="14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Централизовать функции по размещению заказов на уровне уполномоченных органов субъектов РФ и федеральных  министерств по подведомственным учреждениям, что приведет к сокращению количества «непрофильных» сотрудников, исключит закупку не качественной продукции и позволит ввести инновационные требования.</a:t>
                      </a:r>
                      <a:endParaRPr kumimoji="0" lang="ru-RU" sz="14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r h="183134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Повышение профессионального качества поставщиков</a:t>
                      </a:r>
                      <a:endParaRPr kumimoji="0" lang="ru-RU" sz="14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effectLst/>
                          <a:latin typeface="Calibri" pitchFamily="34" charset="0"/>
                          <a:cs typeface="Calibri" pitchFamily="34" charset="0"/>
                        </a:rPr>
                        <a:t>          В целях повышения профессионализма поставщиков и качества конечного результата – предусмотреть в определенных случаях при приобретении  продукции количественно измеряемые и </a:t>
                      </a:r>
                      <a:r>
                        <a:rPr kumimoji="0" lang="ru-RU" sz="1400" u="none" strike="noStrike" kern="1200" cap="none" normalizeH="0" baseline="0" dirty="0" err="1" smtClean="0">
                          <a:ln>
                            <a:noFill/>
                          </a:ln>
                          <a:effectLst/>
                          <a:latin typeface="Calibri" pitchFamily="34" charset="0"/>
                          <a:cs typeface="Calibri" pitchFamily="34" charset="0"/>
                        </a:rPr>
                        <a:t>администрируемые</a:t>
                      </a:r>
                      <a:r>
                        <a:rPr kumimoji="0" lang="ru-RU" sz="1400" u="none" strike="noStrike" kern="1200" cap="none" normalizeH="0" baseline="0" dirty="0" smtClean="0">
                          <a:ln>
                            <a:noFill/>
                          </a:ln>
                          <a:effectLst/>
                          <a:latin typeface="Calibri" pitchFamily="34" charset="0"/>
                          <a:cs typeface="Calibri" pitchFamily="34" charset="0"/>
                        </a:rPr>
                        <a:t> дополнительные требования к участникам (например, по аналогии с имеющимися в настоящее время требованиями в 94-ФЗ по строительству). Особенно актуально введение данных требований для таких творческих сфер, как НИОКР, проведение экспертиз, оказание юридических услуг и т.д. </a:t>
                      </a:r>
                      <a:endParaRPr kumimoji="0" lang="ru-RU" sz="1400" b="1" i="0" u="none" strike="noStrike" kern="1200" cap="none" normalizeH="0" baseline="0" dirty="0" smtClean="0">
                        <a:ln>
                          <a:noFill/>
                        </a:ln>
                        <a:solidFill>
                          <a:schemeClr val="tx1"/>
                        </a:solidFill>
                        <a:effectLst/>
                        <a:latin typeface="Calibri" pitchFamily="34" charset="0"/>
                        <a:ea typeface="+mn-ea"/>
                        <a:cs typeface="Calibri" pitchFamily="34" charset="0"/>
                      </a:endParaRPr>
                    </a:p>
                  </a:txBody>
                  <a:tcPr anchor="ctr" horzOverflow="overflow"/>
                </a:tc>
              </a:tr>
              <a:tr h="183134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Длительная судебная процедура расторжения контрактов</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effectLst/>
                          <a:latin typeface="Calibri" pitchFamily="34" charset="0"/>
                          <a:cs typeface="Calibri" pitchFamily="34" charset="0"/>
                        </a:rPr>
                        <a:t>          Для быстрого рассмотрения вопросов о расторжении контрактов при их ненадлежащем исполнении - предусмотреть упрощенную (в течение 10 дней) административную процедуру их расторжения на основании решений специальных межведомственных комиссий с участием как федеральных контролирующих органов, так и финансовых и правоохранительных органов власти.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effectLst/>
                          <a:latin typeface="Calibri" pitchFamily="34" charset="0"/>
                          <a:cs typeface="Calibri" pitchFamily="34" charset="0"/>
                        </a:rPr>
                        <a:t>          Одностороннее расторжение контрактов недопустимо, так как приведет к произволу заказчиков в отношении предпринимателей.</a:t>
                      </a:r>
                      <a:endParaRPr kumimoji="0" lang="ru-RU" sz="1400" b="1" i="0" u="none" strike="noStrike" kern="1200" cap="none" normalizeH="0" baseline="0" dirty="0" smtClean="0">
                        <a:ln>
                          <a:noFill/>
                        </a:ln>
                        <a:solidFill>
                          <a:schemeClr val="tx1"/>
                        </a:solidFill>
                        <a:effectLst/>
                        <a:latin typeface="Calibri" pitchFamily="34" charset="0"/>
                        <a:ea typeface="+mn-ea"/>
                        <a:cs typeface="Calibri" pitchFamily="34" charset="0"/>
                      </a:endParaRPr>
                    </a:p>
                  </a:txBody>
                  <a:tcPr anchor="ctr" horzOverflow="overflow"/>
                </a:tc>
              </a:tr>
            </a:tbl>
          </a:graphicData>
        </a:graphic>
      </p:graphicFrame>
      <p:sp>
        <p:nvSpPr>
          <p:cNvPr id="24597" name="Номер слайда 4"/>
          <p:cNvSpPr>
            <a:spLocks noGrp="1"/>
          </p:cNvSpPr>
          <p:nvPr>
            <p:ph type="sldNum" sz="quarter" idx="10"/>
          </p:nvPr>
        </p:nvSpPr>
        <p:spPr>
          <a:noFill/>
        </p:spPr>
        <p:txBody>
          <a:bodyPr/>
          <a:lstStyle/>
          <a:p>
            <a:fld id="{3D018D92-A112-47B6-AC75-5FFAC4759812}" type="slidenum">
              <a:rPr lang="ru-RU" smtClean="0">
                <a:latin typeface="Arial" pitchFamily="34" charset="0"/>
                <a:ea typeface="ＭＳ Ｐゴシック" pitchFamily="34" charset="-128"/>
              </a:rPr>
              <a:pPr/>
              <a:t>22</a:t>
            </a:fld>
            <a:endParaRPr lang="ru-RU" smtClean="0">
              <a:latin typeface="Arial" pitchFamily="34" charset="0"/>
              <a:ea typeface="ＭＳ Ｐゴシック"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603"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Проблемы госзаказа и их решение (продолжение)</a:t>
            </a:r>
          </a:p>
        </p:txBody>
      </p:sp>
      <p:graphicFrame>
        <p:nvGraphicFramePr>
          <p:cNvPr id="5" name="Group 91"/>
          <p:cNvGraphicFramePr>
            <a:graphicFrameLocks noGrp="1"/>
          </p:cNvGraphicFramePr>
          <p:nvPr/>
        </p:nvGraphicFramePr>
        <p:xfrm>
          <a:off x="0" y="1090613"/>
          <a:ext cx="9144000" cy="5735637"/>
        </p:xfrm>
        <a:graphic>
          <a:graphicData uri="http://schemas.openxmlformats.org/drawingml/2006/table">
            <a:tbl>
              <a:tblPr>
                <a:tableStyleId>{BC89EF96-8CEA-46FF-86C4-4CE0E7609802}</a:tableStyleId>
              </a:tblPr>
              <a:tblGrid>
                <a:gridCol w="3500430"/>
                <a:gridCol w="5643570"/>
              </a:tblGrid>
              <a:tr h="5266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Проблема</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Подходы к решению</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horzOverflow="overflow"/>
                </a:tc>
              </a:tr>
              <a:tr h="199554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Отсутствие регламентации установления начальной (максимальной) цены контракта</a:t>
                      </a:r>
                      <a:endParaRPr kumimoji="0" lang="ru-RU" sz="1400" b="0" i="0" u="none" strike="noStrike" cap="none" normalizeH="0" baseline="0" dirty="0" smtClean="0">
                        <a:ln>
                          <a:noFill/>
                        </a:ln>
                        <a:solidFill>
                          <a:srgbClr val="F79646"/>
                        </a:solidFill>
                        <a:effectLst/>
                        <a:latin typeface="Calibri" pitchFamily="34" charset="0"/>
                        <a:cs typeface="Calibri"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Установление требования об обязательном составлении должностными лицами протоколов, содержащих обоснование установления начальной (максимальной) цены контракта, в т.ч. с указанием источников получения такой информации, и их размещение в составе документации о торгах.</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Обязательными источниками указанной информации должны быть сведения с общероссийского портала и сайтов производителей.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Профильным ведомствам необходимо разработать требования к определению начальных цен в своих сферах.</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a:t>
                      </a:r>
                    </a:p>
                  </a:txBody>
                  <a:tcPr horzOverflow="overflow"/>
                </a:tc>
              </a:tr>
              <a:tr h="298453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В настоящее время потребность заказчика в товарах определенной марки формируется самостоятельно. Нередки случаи закупки необоснованно дорогих автомобилей или «золотых кроватей».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Необходимо предусмотреть публичную процедуру защиты потребностей заказчиков. При этом должны быть установлены определенные ограничения по максимальной стоимости на отдельные товары, работы и услуги, закупаемые для нужд заказчика (например невозможность закупки для государственных и муниципальных нужд автомобилей </a:t>
                      </a:r>
                      <a:r>
                        <a:rPr kumimoji="0" lang="en-US" sz="1400" u="none" strike="noStrike" cap="none" normalizeH="0" baseline="0" dirty="0" smtClean="0">
                          <a:ln>
                            <a:noFill/>
                          </a:ln>
                          <a:effectLst/>
                          <a:latin typeface="Calibri" pitchFamily="34" charset="0"/>
                          <a:cs typeface="Calibri" pitchFamily="34" charset="0"/>
                        </a:rPr>
                        <a:t>Lexus, Infiniti </a:t>
                      </a:r>
                      <a:r>
                        <a:rPr kumimoji="0" lang="ru-RU" sz="1400" u="none" strike="noStrike" cap="none" normalizeH="0" baseline="0" dirty="0" smtClean="0">
                          <a:ln>
                            <a:noFill/>
                          </a:ln>
                          <a:effectLst/>
                          <a:latin typeface="Calibri" pitchFamily="34" charset="0"/>
                          <a:cs typeface="Calibri" pitchFamily="34" charset="0"/>
                        </a:rPr>
                        <a:t>и т.п.).</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tc>
              </a:tr>
            </a:tbl>
          </a:graphicData>
        </a:graphic>
      </p:graphicFrame>
      <p:sp>
        <p:nvSpPr>
          <p:cNvPr id="25618" name="Номер слайда 5"/>
          <p:cNvSpPr>
            <a:spLocks noGrp="1"/>
          </p:cNvSpPr>
          <p:nvPr>
            <p:ph type="sldNum" sz="quarter" idx="10"/>
          </p:nvPr>
        </p:nvSpPr>
        <p:spPr>
          <a:noFill/>
        </p:spPr>
        <p:txBody>
          <a:bodyPr/>
          <a:lstStyle/>
          <a:p>
            <a:fld id="{460BA34C-E67E-4F35-AE3E-B2A6CDA021DE}" type="slidenum">
              <a:rPr lang="ru-RU" smtClean="0">
                <a:latin typeface="Arial" pitchFamily="34" charset="0"/>
                <a:ea typeface="ＭＳ Ｐゴシック" pitchFamily="34" charset="-128"/>
              </a:rPr>
              <a:pPr/>
              <a:t>23</a:t>
            </a:fld>
            <a:endParaRPr lang="ru-RU" smtClean="0">
              <a:latin typeface="Arial" pitchFamily="34" charset="0"/>
              <a:ea typeface="ＭＳ Ｐゴシック"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627"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Проблемы госзаказа и их решение (продолжение)</a:t>
            </a:r>
          </a:p>
        </p:txBody>
      </p:sp>
      <p:graphicFrame>
        <p:nvGraphicFramePr>
          <p:cNvPr id="6" name="Group 91"/>
          <p:cNvGraphicFramePr>
            <a:graphicFrameLocks noGrp="1"/>
          </p:cNvGraphicFramePr>
          <p:nvPr/>
        </p:nvGraphicFramePr>
        <p:xfrm>
          <a:off x="0" y="1119188"/>
          <a:ext cx="9144000" cy="5449887"/>
        </p:xfrm>
        <a:graphic>
          <a:graphicData uri="http://schemas.openxmlformats.org/drawingml/2006/table">
            <a:tbl>
              <a:tblPr>
                <a:tableStyleId>{BC89EF96-8CEA-46FF-86C4-4CE0E7609802}</a:tableStyleId>
              </a:tblPr>
              <a:tblGrid>
                <a:gridCol w="3143240"/>
                <a:gridCol w="6000760"/>
              </a:tblGrid>
              <a:tr h="3655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Проблема</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Подходы к решению</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r>
              <a:tr h="3242912">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При неисполнении или ненадлежащем исполнении обязательств по контракту заказчик вправе применять или не применять предусмотренные контрактом штрафные санкции.</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При этом применение таких штрафных санкций зачастую зависит от личных отношений заказчика с исполнителем контракта. Это приводит к коррупции и исключению ответственности исполнителя.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Необходимо установить обязанность заказчика всегда применять санкции за неисполнение или ненадлежащее исполнение обязательств по контракту.</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Кроме того, необходимо установить унифицированный размер таких штрафных санкций.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Также необходимо  установить в законе максимальные сроки для оплаты заказчиками качественно исполненных предпринимателем контрактов и ответственность за нарушение таких сроков.</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tc>
              </a:tr>
              <a:tr h="1841609">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При размещении заказов нередки случаи многократных умышленных грубейших нарушений одними и теми же должностными лицами заказчиков действующего законодательства.</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u="none" strike="noStrike" cap="none" normalizeH="0" baseline="0" dirty="0" smtClean="0">
                          <a:ln>
                            <a:noFill/>
                          </a:ln>
                          <a:effectLst/>
                          <a:latin typeface="Calibri" pitchFamily="34" charset="0"/>
                          <a:cs typeface="Calibri" pitchFamily="34" charset="0"/>
                        </a:rPr>
                        <a:t>           Необходимо ввести процедуру дисквалификации должностных лиц заказчиков при грубейших нарушениях (по аналогии с законом о защите конкуренции), а также предусмотреть специальные составы уголовной ответственности для преднамеренных действий в сфере госзаказа.</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tc>
              </a:tr>
            </a:tbl>
          </a:graphicData>
        </a:graphic>
      </p:graphicFrame>
      <p:sp>
        <p:nvSpPr>
          <p:cNvPr id="26642" name="Номер слайда 4"/>
          <p:cNvSpPr>
            <a:spLocks noGrp="1"/>
          </p:cNvSpPr>
          <p:nvPr>
            <p:ph type="sldNum" sz="quarter" idx="10"/>
          </p:nvPr>
        </p:nvSpPr>
        <p:spPr>
          <a:noFill/>
        </p:spPr>
        <p:txBody>
          <a:bodyPr/>
          <a:lstStyle/>
          <a:p>
            <a:fld id="{BA84AA30-E8F0-4BF7-A5A5-2AD2CE337C7C}" type="slidenum">
              <a:rPr lang="ru-RU" smtClean="0">
                <a:latin typeface="Arial" pitchFamily="34" charset="0"/>
                <a:ea typeface="ＭＳ Ｐゴシック" pitchFamily="34" charset="-128"/>
              </a:rPr>
              <a:pPr/>
              <a:t>24</a:t>
            </a:fld>
            <a:endParaRPr lang="ru-RU" smtClean="0">
              <a:latin typeface="Arial" pitchFamily="34" charset="0"/>
              <a:ea typeface="ＭＳ Ｐゴシック"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651"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Проблемы госзаказа и их решение (продолжение)</a:t>
            </a:r>
          </a:p>
        </p:txBody>
      </p:sp>
      <p:graphicFrame>
        <p:nvGraphicFramePr>
          <p:cNvPr id="6" name="Group 91"/>
          <p:cNvGraphicFramePr>
            <a:graphicFrameLocks noGrp="1"/>
          </p:cNvGraphicFramePr>
          <p:nvPr/>
        </p:nvGraphicFramePr>
        <p:xfrm>
          <a:off x="0" y="1112838"/>
          <a:ext cx="9144000" cy="5484812"/>
        </p:xfrm>
        <a:graphic>
          <a:graphicData uri="http://schemas.openxmlformats.org/drawingml/2006/table">
            <a:tbl>
              <a:tblPr>
                <a:tableStyleId>{BC89EF96-8CEA-46FF-86C4-4CE0E7609802}</a:tableStyleId>
              </a:tblPr>
              <a:tblGrid>
                <a:gridCol w="3143240"/>
                <a:gridCol w="6000760"/>
              </a:tblGrid>
              <a:tr h="429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Проблема</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Подходы к решению</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horzOverflow="overflow"/>
                </a:tc>
              </a:tr>
              <a:tr h="4027654">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В настоящее время административная процедура обжалования результатов размещения заказов пользуется большой популярностью у предпринимателей в связи с возможностью быстрой и эффективной защиты своих прав  и законных интересов (около 28 тыс. жалоб в 2010 году, 47% обоснованны).</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В то же время недобросовестные предприниматели  злоупотребляют данным правом и подают неоднократные жалобы без наличия достаточных оснований.  </a:t>
                      </a:r>
                    </a:p>
                  </a:txBody>
                  <a:tcPr marL="68580" marR="68580"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Для исключения возможности злоупотребления предпринимателями своими правами, а также введения возможности электронного обжалования действий заказчиков необходимо предусмотреть государственную пошлину за подачу жалоб.</a:t>
                      </a:r>
                    </a:p>
                  </a:txBody>
                  <a:tcPr marL="68580" marR="68580" marT="0" marB="0" horzOverflow="overflow"/>
                </a:tc>
              </a:tr>
              <a:tr h="102704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Наличие запроса котировок, позволяющего выбирать «своего» поставщика</a:t>
                      </a:r>
                      <a:endParaRPr kumimoji="0" lang="ru-RU" sz="1400" b="0" i="0" u="none" strike="noStrike" cap="none" normalizeH="0" baseline="0" dirty="0" smtClean="0">
                        <a:ln>
                          <a:noFill/>
                        </a:ln>
                        <a:solidFill>
                          <a:srgbClr val="F79646"/>
                        </a:solidFill>
                        <a:effectLst/>
                        <a:latin typeface="Calibri" pitchFamily="34" charset="0"/>
                        <a:cs typeface="Calibri"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Замена запроса котировок процедурой короткого (7 дней) электронного аукциона, уже предусмотренного 94-ФЗ. </a:t>
                      </a:r>
                    </a:p>
                  </a:txBody>
                  <a:tcPr horzOverflow="overflow"/>
                </a:tc>
              </a:tr>
            </a:tbl>
          </a:graphicData>
        </a:graphic>
      </p:graphicFrame>
      <p:sp>
        <p:nvSpPr>
          <p:cNvPr id="27666" name="Номер слайда 4"/>
          <p:cNvSpPr>
            <a:spLocks noGrp="1"/>
          </p:cNvSpPr>
          <p:nvPr>
            <p:ph type="sldNum" sz="quarter" idx="10"/>
          </p:nvPr>
        </p:nvSpPr>
        <p:spPr>
          <a:noFill/>
        </p:spPr>
        <p:txBody>
          <a:bodyPr/>
          <a:lstStyle/>
          <a:p>
            <a:fld id="{6BD762E9-8BDE-48DC-B81B-E78EA0AE37A7}" type="slidenum">
              <a:rPr lang="ru-RU" smtClean="0">
                <a:latin typeface="Arial" pitchFamily="34" charset="0"/>
                <a:ea typeface="ＭＳ Ｐゴシック" pitchFamily="34" charset="-128"/>
              </a:rPr>
              <a:pPr/>
              <a:t>25</a:t>
            </a:fld>
            <a:endParaRPr lang="ru-RU" smtClean="0">
              <a:latin typeface="Arial" pitchFamily="34" charset="0"/>
              <a:ea typeface="ＭＳ Ｐゴシック"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675"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Проблемы госзаказа и их решение (продолжение)</a:t>
            </a:r>
          </a:p>
        </p:txBody>
      </p:sp>
      <p:graphicFrame>
        <p:nvGraphicFramePr>
          <p:cNvPr id="6" name="Group 91"/>
          <p:cNvGraphicFramePr>
            <a:graphicFrameLocks noGrp="1"/>
          </p:cNvGraphicFramePr>
          <p:nvPr/>
        </p:nvGraphicFramePr>
        <p:xfrm>
          <a:off x="0" y="1143000"/>
          <a:ext cx="9144000" cy="5454650"/>
        </p:xfrm>
        <a:graphic>
          <a:graphicData uri="http://schemas.openxmlformats.org/drawingml/2006/table">
            <a:tbl>
              <a:tblPr>
                <a:tableStyleId>{BC89EF96-8CEA-46FF-86C4-4CE0E7609802}</a:tableStyleId>
              </a:tblPr>
              <a:tblGrid>
                <a:gridCol w="3143240"/>
                <a:gridCol w="6000760"/>
              </a:tblGrid>
              <a:tr h="47469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Проблема</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Подходы к решению</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horzOverflow="overflow"/>
                </a:tc>
              </a:tr>
              <a:tr h="384414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На сегодняшний день заказчики самостоятельно устанавливают требования к финансовому обеспечению по контрактам (на что оно распространяется, какие риски покрывает).</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Это приводит к неквалифицированному выставлению таких требований, что не обеспечивает защиту государства при  ненадлежащем исполнении контрактов.   </a:t>
                      </a:r>
                    </a:p>
                  </a:txBody>
                  <a:tcPr marL="68580" marR="68580"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Необходимо установить законодательные требования к обеспечению контрактов, в том числе разработать и утвердить типовые формы банковских гарантий и поручительств</a:t>
                      </a:r>
                      <a:r>
                        <a:rPr kumimoji="0" lang="en-US" sz="1400" b="0" i="0" u="none" strike="noStrike" cap="none" normalizeH="0" baseline="0" dirty="0" smtClean="0">
                          <a:ln>
                            <a:noFill/>
                          </a:ln>
                          <a:solidFill>
                            <a:schemeClr val="tx1"/>
                          </a:solidFill>
                          <a:effectLst/>
                          <a:latin typeface="Calibri" pitchFamily="34" charset="0"/>
                          <a:cs typeface="Calibri" pitchFamily="34" charset="0"/>
                        </a:rPr>
                        <a:t>,</a:t>
                      </a:r>
                      <a:r>
                        <a:rPr kumimoji="0" lang="ru-RU" sz="1400" b="0" i="0" u="none" strike="noStrike" cap="none" normalizeH="0" baseline="0" dirty="0" smtClean="0">
                          <a:ln>
                            <a:noFill/>
                          </a:ln>
                          <a:solidFill>
                            <a:schemeClr val="tx1"/>
                          </a:solidFill>
                          <a:effectLst/>
                          <a:latin typeface="Calibri" pitchFamily="34" charset="0"/>
                          <a:cs typeface="Calibri" pitchFamily="34" charset="0"/>
                        </a:rPr>
                        <a:t> а также обязать заказчиков выставлять требования по финансовому обеспечению на все контракты.</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Также необходимо на федеральном уровне ввести реестр поручителей в сфере госзаказа, сведения в который будут включаться только после их централизованной проверки.</a:t>
                      </a:r>
                    </a:p>
                  </a:txBody>
                  <a:tcPr marL="68580" marR="68580" marT="0" marB="0" horzOverflow="overflow"/>
                </a:tc>
              </a:tr>
              <a:tr h="11355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Произвольная оценка заказчиком квалификации участников конкурса и качества их предложений</a:t>
                      </a: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Разработка объективных критериев и порядка оценки качества предлагаемой  продукции и квалификации участников конкурса.</a:t>
                      </a:r>
                    </a:p>
                  </a:txBody>
                  <a:tcPr horzOverflow="overflow"/>
                </a:tc>
              </a:tr>
            </a:tbl>
          </a:graphicData>
        </a:graphic>
      </p:graphicFrame>
      <p:sp>
        <p:nvSpPr>
          <p:cNvPr id="28690" name="Номер слайда 4"/>
          <p:cNvSpPr>
            <a:spLocks noGrp="1"/>
          </p:cNvSpPr>
          <p:nvPr>
            <p:ph type="sldNum" sz="quarter" idx="10"/>
          </p:nvPr>
        </p:nvSpPr>
        <p:spPr>
          <a:noFill/>
        </p:spPr>
        <p:txBody>
          <a:bodyPr/>
          <a:lstStyle/>
          <a:p>
            <a:fld id="{56BB86B7-FCD9-4389-B702-44178A0DADC5}" type="slidenum">
              <a:rPr lang="ru-RU" smtClean="0">
                <a:latin typeface="Arial" pitchFamily="34" charset="0"/>
                <a:ea typeface="ＭＳ Ｐゴシック" pitchFamily="34" charset="-128"/>
              </a:rPr>
              <a:pPr/>
              <a:t>26</a:t>
            </a:fld>
            <a:endParaRPr lang="ru-RU" smtClean="0">
              <a:latin typeface="Arial" pitchFamily="34" charset="0"/>
              <a:ea typeface="ＭＳ Ｐゴシック"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699"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Проблемы госзаказа и их решение (продолжение)</a:t>
            </a:r>
          </a:p>
        </p:txBody>
      </p:sp>
      <p:graphicFrame>
        <p:nvGraphicFramePr>
          <p:cNvPr id="6" name="Group 91"/>
          <p:cNvGraphicFramePr>
            <a:graphicFrameLocks noGrp="1"/>
          </p:cNvGraphicFramePr>
          <p:nvPr/>
        </p:nvGraphicFramePr>
        <p:xfrm>
          <a:off x="0" y="1082675"/>
          <a:ext cx="9144000" cy="5494338"/>
        </p:xfrm>
        <a:graphic>
          <a:graphicData uri="http://schemas.openxmlformats.org/drawingml/2006/table">
            <a:tbl>
              <a:tblPr>
                <a:tableStyleId>{BC89EF96-8CEA-46FF-86C4-4CE0E7609802}</a:tableStyleId>
              </a:tblPr>
              <a:tblGrid>
                <a:gridCol w="3143240"/>
                <a:gridCol w="6000760"/>
              </a:tblGrid>
              <a:tr h="48605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Проблема</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Calibri" pitchFamily="34" charset="0"/>
                          <a:cs typeface="Calibri" pitchFamily="34" charset="0"/>
                        </a:rPr>
                        <a:t>Подходы к решению</a:t>
                      </a:r>
                      <a:endParaRPr kumimoji="0" lang="ru-RU" sz="1400" b="1" i="0" u="none" strike="noStrike" cap="none" normalizeH="0" baseline="0" dirty="0" smtClean="0">
                        <a:ln>
                          <a:noFill/>
                        </a:ln>
                        <a:solidFill>
                          <a:srgbClr val="F79646"/>
                        </a:solidFill>
                        <a:effectLst/>
                        <a:latin typeface="Calibri" pitchFamily="34" charset="0"/>
                        <a:cs typeface="Calibri" pitchFamily="34" charset="0"/>
                      </a:endParaRPr>
                    </a:p>
                  </a:txBody>
                  <a:tcPr horzOverflow="overflow"/>
                </a:tc>
              </a:tr>
              <a:tr h="255481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Сведения о недобросовестных поставщиках, исполнителях и подрядчиках вносятся в </a:t>
                      </a:r>
                      <a:r>
                        <a:rPr kumimoji="0" lang="en-US" sz="1400" b="0" i="0" u="none" strike="noStrike" cap="none" normalizeH="0" baseline="0" dirty="0" smtClean="0">
                          <a:ln>
                            <a:noFill/>
                          </a:ln>
                          <a:solidFill>
                            <a:schemeClr val="tx1"/>
                          </a:solidFill>
                          <a:effectLst/>
                          <a:latin typeface="Calibri" pitchFamily="34" charset="0"/>
                          <a:cs typeface="Calibri" pitchFamily="34" charset="0"/>
                        </a:rPr>
                        <a:t> </a:t>
                      </a:r>
                      <a:r>
                        <a:rPr kumimoji="0" lang="ru-RU" sz="1400" b="0" i="0" u="none" strike="noStrike" cap="none" normalizeH="0" baseline="0" dirty="0" smtClean="0">
                          <a:ln>
                            <a:noFill/>
                          </a:ln>
                          <a:solidFill>
                            <a:schemeClr val="tx1"/>
                          </a:solidFill>
                          <a:effectLst/>
                          <a:latin typeface="Calibri" pitchFamily="34" charset="0"/>
                          <a:cs typeface="Calibri" pitchFamily="34" charset="0"/>
                        </a:rPr>
                        <a:t>РНП. Однако существует возможность создать новое юридическое лицо и снова участвовать в процедурах закупок.</a:t>
                      </a:r>
                    </a:p>
                  </a:txBody>
                  <a:tcPr marL="68580" marR="68580"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Необходимо предусмотреть необходимость включения сведений в РНП сведений не только о недобросовестном участнике размещения заказа, но и о физическом лице, осуществляющем управление соответствующим юридическим лицом. Также необходимо ограничить право участия в процедурах закупок всех юридических лиц, управление которыми осуществляет физическое лицо, сведения о котором включены в РНП.</a:t>
                      </a:r>
                    </a:p>
                  </a:txBody>
                  <a:tcPr marL="68580" marR="68580" marT="0" marB="0" horzOverflow="overflow"/>
                </a:tc>
              </a:tr>
              <a:tr h="2401799">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Отсутствие мотивации у добросовестно работающих должностных лиц заказчика.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Отсутствие мотивации у заказчика реализовывать финансовое обеспечение при ненадлежащем исполнении контракта.</a:t>
                      </a:r>
                    </a:p>
                  </a:txBody>
                  <a:tcPr marL="68580" marR="68580" marT="0" marB="0" horzOverflow="overflow"/>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Необходимо внести изменения в законодательство</a:t>
                      </a:r>
                      <a:r>
                        <a:rPr kumimoji="0" lang="en-US" sz="1400" b="0" i="0" u="none" strike="noStrike" cap="none" normalizeH="0" baseline="0" dirty="0" smtClean="0">
                          <a:ln>
                            <a:noFill/>
                          </a:ln>
                          <a:solidFill>
                            <a:schemeClr val="tx1"/>
                          </a:solidFill>
                          <a:effectLst/>
                          <a:latin typeface="Calibri" pitchFamily="34" charset="0"/>
                          <a:cs typeface="Calibri" pitchFamily="34" charset="0"/>
                        </a:rPr>
                        <a:t>,</a:t>
                      </a:r>
                      <a:r>
                        <a:rPr kumimoji="0" lang="ru-RU" sz="1400" b="0" i="0" u="none" strike="noStrike" cap="none" normalizeH="0" baseline="0" dirty="0" smtClean="0">
                          <a:ln>
                            <a:noFill/>
                          </a:ln>
                          <a:solidFill>
                            <a:schemeClr val="tx1"/>
                          </a:solidFill>
                          <a:effectLst/>
                          <a:latin typeface="Calibri" pitchFamily="34" charset="0"/>
                          <a:cs typeface="Calibri" pitchFamily="34" charset="0"/>
                        </a:rPr>
                        <a:t>  позволяющие заказчику распоряжаться средствами, полученными от реализации финансового обеспечения при ненадлежащем исполнении контракта .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cs typeface="Calibri" pitchFamily="34" charset="0"/>
                        </a:rPr>
                        <a:t>          Также необходимо предусмотреть, что часть полученной экономии должна направляться соответствующим решением Правительства Российской Федерации на инновационное развитие страны. При этом вторая часть полученной экономии  при корректности определения начальных цен должна направляться заказчику, в том числе и на  определенное увеличение его фонда оплаты труда.         </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horzOverflow="overflow"/>
                </a:tc>
              </a:tr>
            </a:tbl>
          </a:graphicData>
        </a:graphic>
      </p:graphicFrame>
      <p:sp>
        <p:nvSpPr>
          <p:cNvPr id="29714" name="Номер слайда 4"/>
          <p:cNvSpPr>
            <a:spLocks noGrp="1"/>
          </p:cNvSpPr>
          <p:nvPr>
            <p:ph type="sldNum" sz="quarter" idx="10"/>
          </p:nvPr>
        </p:nvSpPr>
        <p:spPr>
          <a:noFill/>
        </p:spPr>
        <p:txBody>
          <a:bodyPr/>
          <a:lstStyle/>
          <a:p>
            <a:fld id="{692CAFB0-1080-4D4C-B3CE-F399CB43F826}" type="slidenum">
              <a:rPr lang="ru-RU" smtClean="0">
                <a:latin typeface="Arial" pitchFamily="34" charset="0"/>
                <a:ea typeface="ＭＳ Ｐゴシック" pitchFamily="34" charset="-128"/>
              </a:rPr>
              <a:pPr/>
              <a:t>27</a:t>
            </a:fld>
            <a:endParaRPr lang="ru-RU" smtClean="0">
              <a:latin typeface="Arial" pitchFamily="34" charset="0"/>
              <a:ea typeface="ＭＳ Ｐゴシック"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482" name="Rectangle 3"/>
          <p:cNvSpPr>
            <a:spLocks noChangeArrowheads="1"/>
          </p:cNvSpPr>
          <p:nvPr/>
        </p:nvSpPr>
        <p:spPr bwMode="auto">
          <a:xfrm>
            <a:off x="971550" y="2708275"/>
            <a:ext cx="7345363" cy="1616075"/>
          </a:xfrm>
          <a:prstGeom prst="rect">
            <a:avLst/>
          </a:prstGeom>
          <a:noFill/>
          <a:ln w="9525">
            <a:noFill/>
            <a:miter lim="800000"/>
            <a:headEnd/>
            <a:tailEnd/>
          </a:ln>
        </p:spPr>
        <p:txBody>
          <a:bodyPr>
            <a:spAutoFit/>
          </a:bodyPr>
          <a:lstStyle/>
          <a:p>
            <a:pPr algn="ctr">
              <a:defRPr/>
            </a:pPr>
            <a:r>
              <a:rPr lang="ru-RU" sz="4000" b="1" dirty="0">
                <a:latin typeface="Calibri" pitchFamily="34" charset="0"/>
                <a:ea typeface="ＭＳ Ｐゴシック" charset="-128"/>
                <a:cs typeface="Calibri" pitchFamily="34" charset="0"/>
              </a:rPr>
              <a:t>СПАСИБО ЗА ВНИМАНИЕ!</a:t>
            </a:r>
          </a:p>
          <a:p>
            <a:pPr algn="ctr">
              <a:defRPr/>
            </a:pPr>
            <a:r>
              <a:rPr lang="en-US" sz="2000" b="1" dirty="0">
                <a:solidFill>
                  <a:srgbClr val="333399"/>
                </a:solidFill>
                <a:latin typeface="Calibri" pitchFamily="34" charset="0"/>
                <a:ea typeface="ＭＳ Ｐゴシック" charset="-128"/>
                <a:cs typeface="Calibri" pitchFamily="34" charset="0"/>
              </a:rPr>
              <a:t/>
            </a:r>
            <a:br>
              <a:rPr lang="en-US" sz="2000" b="1" dirty="0">
                <a:solidFill>
                  <a:srgbClr val="333399"/>
                </a:solidFill>
                <a:latin typeface="Calibri" pitchFamily="34" charset="0"/>
                <a:ea typeface="ＭＳ Ｐゴシック" charset="-128"/>
                <a:cs typeface="Calibri" pitchFamily="34" charset="0"/>
              </a:rPr>
            </a:br>
            <a:r>
              <a:rPr lang="en-US" sz="4000" b="1" u="sng" dirty="0">
                <a:solidFill>
                  <a:schemeClr val="accent1">
                    <a:lumMod val="50000"/>
                  </a:schemeClr>
                </a:solidFill>
                <a:latin typeface="Calibri" pitchFamily="34" charset="0"/>
                <a:ea typeface="ＭＳ Ｐゴシック" charset="-128"/>
                <a:cs typeface="Calibri" pitchFamily="34" charset="0"/>
              </a:rPr>
              <a:t>www.fas.gov.ru</a:t>
            </a:r>
            <a:endParaRPr lang="ru-RU" sz="4000" b="1" u="sng" dirty="0">
              <a:solidFill>
                <a:schemeClr val="accent1">
                  <a:lumMod val="50000"/>
                </a:schemeClr>
              </a:solidFill>
              <a:latin typeface="Calibri" pitchFamily="34" charset="0"/>
              <a:ea typeface="ＭＳ Ｐゴシック" charset="-128"/>
              <a:cs typeface="Calibri" pitchFamily="34" charset="0"/>
            </a:endParaRPr>
          </a:p>
        </p:txBody>
      </p:sp>
      <p:sp>
        <p:nvSpPr>
          <p:cNvPr id="30724" name="Номер слайда 3"/>
          <p:cNvSpPr>
            <a:spLocks noGrp="1"/>
          </p:cNvSpPr>
          <p:nvPr>
            <p:ph type="sldNum" sz="quarter" idx="10"/>
          </p:nvPr>
        </p:nvSpPr>
        <p:spPr>
          <a:noFill/>
        </p:spPr>
        <p:txBody>
          <a:bodyPr/>
          <a:lstStyle/>
          <a:p>
            <a:fld id="{8F5F19D3-6249-4D3E-BB54-E720325127FB}" type="slidenum">
              <a:rPr lang="ru-RU" smtClean="0">
                <a:latin typeface="Arial" pitchFamily="34" charset="0"/>
                <a:ea typeface="ＭＳ Ｐゴシック" pitchFamily="34" charset="-128"/>
              </a:rPr>
              <a:pPr/>
              <a:t>28</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171"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Реформа госзаказа</a:t>
            </a:r>
          </a:p>
        </p:txBody>
      </p:sp>
      <p:sp>
        <p:nvSpPr>
          <p:cNvPr id="16" name="Стрелка вправо 15"/>
          <p:cNvSpPr/>
          <p:nvPr/>
        </p:nvSpPr>
        <p:spPr>
          <a:xfrm>
            <a:off x="2916238" y="2276475"/>
            <a:ext cx="1214437" cy="428625"/>
          </a:xfrm>
          <a:prstGeom prst="rightArrow">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a:p>
        </p:txBody>
      </p:sp>
      <p:sp>
        <p:nvSpPr>
          <p:cNvPr id="17" name="Стрелка вправо 16"/>
          <p:cNvSpPr/>
          <p:nvPr/>
        </p:nvSpPr>
        <p:spPr>
          <a:xfrm>
            <a:off x="2870200" y="4083050"/>
            <a:ext cx="1214438" cy="563563"/>
          </a:xfrm>
          <a:prstGeom prst="rightArrow">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a:p>
        </p:txBody>
      </p:sp>
      <p:sp>
        <p:nvSpPr>
          <p:cNvPr id="9" name="Скругленный прямоугольник 8"/>
          <p:cNvSpPr/>
          <p:nvPr/>
        </p:nvSpPr>
        <p:spPr>
          <a:xfrm>
            <a:off x="323850" y="3500438"/>
            <a:ext cx="2928938" cy="1503362"/>
          </a:xfrm>
          <a:prstGeom prst="roundRect">
            <a:avLst>
              <a:gd name="adj" fmla="val 9831"/>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latin typeface="Calibri" pitchFamily="34" charset="0"/>
              </a:rPr>
              <a:t>Результаты торгов можно </a:t>
            </a:r>
          </a:p>
          <a:p>
            <a:pPr>
              <a:defRPr/>
            </a:pPr>
            <a:r>
              <a:rPr lang="ru-RU" sz="1600" dirty="0">
                <a:latin typeface="Calibri" pitchFamily="34" charset="0"/>
              </a:rPr>
              <a:t>обжаловать только в суде в течении многих месяцев</a:t>
            </a:r>
          </a:p>
          <a:p>
            <a:pPr>
              <a:defRPr/>
            </a:pPr>
            <a:r>
              <a:rPr lang="ru-RU" sz="1600" i="1" dirty="0">
                <a:latin typeface="Calibri" pitchFamily="34" charset="0"/>
              </a:rPr>
              <a:t>(к этому времени контракт исполнен)</a:t>
            </a:r>
          </a:p>
        </p:txBody>
      </p:sp>
      <p:sp>
        <p:nvSpPr>
          <p:cNvPr id="8" name="Скругленный прямоугольник 7"/>
          <p:cNvSpPr/>
          <p:nvPr/>
        </p:nvSpPr>
        <p:spPr>
          <a:xfrm>
            <a:off x="323850" y="1700213"/>
            <a:ext cx="2952750" cy="1657350"/>
          </a:xfrm>
          <a:prstGeom prst="roundRect">
            <a:avLst>
              <a:gd name="adj" fmla="val 9831"/>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latin typeface="Calibri" pitchFamily="34" charset="0"/>
              </a:rPr>
              <a:t>Возможность  изменения сторонами любых условий заключенных контрактов, в том числе увеличение цены контракта</a:t>
            </a:r>
          </a:p>
        </p:txBody>
      </p:sp>
      <p:sp>
        <p:nvSpPr>
          <p:cNvPr id="12" name="Скругленный прямоугольник 11"/>
          <p:cNvSpPr/>
          <p:nvPr/>
        </p:nvSpPr>
        <p:spPr>
          <a:xfrm>
            <a:off x="4110038" y="1700213"/>
            <a:ext cx="4565650" cy="1657350"/>
          </a:xfrm>
          <a:prstGeom prst="roundRect">
            <a:avLst>
              <a:gd name="adj" fmla="val 983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1600" b="1" dirty="0">
                <a:latin typeface="Calibri" pitchFamily="34" charset="0"/>
              </a:rPr>
              <a:t>Введены ограничения на возможность  произвольного изменения условий заключенных контрактов</a:t>
            </a:r>
          </a:p>
        </p:txBody>
      </p:sp>
      <p:sp>
        <p:nvSpPr>
          <p:cNvPr id="13" name="Скругленный прямоугольник 12"/>
          <p:cNvSpPr/>
          <p:nvPr/>
        </p:nvSpPr>
        <p:spPr>
          <a:xfrm>
            <a:off x="4110038" y="3500438"/>
            <a:ext cx="4643437" cy="1503362"/>
          </a:xfrm>
          <a:prstGeom prst="roundRect">
            <a:avLst>
              <a:gd name="adj" fmla="val 983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latin typeface="Calibri" pitchFamily="34" charset="0"/>
                <a:cs typeface="Calibri" pitchFamily="34" charset="0"/>
              </a:rPr>
              <a:t>Введена короткая процедура обжалования </a:t>
            </a:r>
            <a:r>
              <a:rPr lang="ru-RU" sz="1600" b="1" dirty="0">
                <a:latin typeface="Calibri" pitchFamily="34" charset="0"/>
                <a:cs typeface="Calibri" pitchFamily="34" charset="0"/>
              </a:rPr>
              <a:t>действий заказчика в </a:t>
            </a:r>
            <a:r>
              <a:rPr lang="ru-RU" sz="1600" b="1" dirty="0" err="1">
                <a:latin typeface="Calibri" pitchFamily="34" charset="0"/>
                <a:cs typeface="Calibri" pitchFamily="34" charset="0"/>
              </a:rPr>
              <a:t>ФАСе</a:t>
            </a:r>
            <a:r>
              <a:rPr lang="ru-RU" sz="1600" b="1" dirty="0">
                <a:latin typeface="Calibri" pitchFamily="34" charset="0"/>
                <a:cs typeface="Calibri" pitchFamily="34" charset="0"/>
              </a:rPr>
              <a:t>, </a:t>
            </a:r>
            <a:r>
              <a:rPr lang="ru-RU" sz="1600" b="1" dirty="0" err="1">
                <a:latin typeface="Calibri" pitchFamily="34" charset="0"/>
                <a:cs typeface="Calibri" pitchFamily="34" charset="0"/>
              </a:rPr>
              <a:t>Рособоронзаказе</a:t>
            </a:r>
            <a:r>
              <a:rPr lang="ru-RU" sz="1600" b="1" dirty="0">
                <a:latin typeface="Calibri" pitchFamily="34" charset="0"/>
                <a:cs typeface="Calibri" pitchFamily="34" charset="0"/>
              </a:rPr>
              <a:t> </a:t>
            </a:r>
            <a:r>
              <a:rPr lang="ru-RU" sz="1600" dirty="0">
                <a:latin typeface="Calibri" pitchFamily="34" charset="0"/>
                <a:cs typeface="Calibri" pitchFamily="34" charset="0"/>
              </a:rPr>
              <a:t>(решение - за 5 дней). У предпринимателей появилась возможность действенной защиты своих прав.</a:t>
            </a:r>
          </a:p>
        </p:txBody>
      </p:sp>
      <p:sp>
        <p:nvSpPr>
          <p:cNvPr id="18" name="Стрелка вправо 17"/>
          <p:cNvSpPr/>
          <p:nvPr/>
        </p:nvSpPr>
        <p:spPr>
          <a:xfrm>
            <a:off x="323850" y="1268413"/>
            <a:ext cx="8429625" cy="428625"/>
          </a:xfrm>
          <a:prstGeom prst="rightArrow">
            <a:avLst/>
          </a:prstGeom>
          <a:gradFill flip="none" rotWithShape="1">
            <a:gsLst>
              <a:gs pos="0">
                <a:schemeClr val="accent1">
                  <a:lumMod val="50000"/>
                </a:schemeClr>
              </a:gs>
              <a:gs pos="100000">
                <a:srgbClr val="0070C0"/>
              </a:gs>
            </a:gsLst>
            <a:lin ang="0" scaled="0"/>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TextBox 21"/>
          <p:cNvSpPr txBox="1"/>
          <p:nvPr/>
        </p:nvSpPr>
        <p:spPr>
          <a:xfrm>
            <a:off x="323850" y="5084763"/>
            <a:ext cx="8496300" cy="1477962"/>
          </a:xfrm>
          <a:prstGeom prst="rect">
            <a:avLst/>
          </a:prstGeom>
          <a:noFill/>
        </p:spPr>
        <p:txBody>
          <a:bodyPr>
            <a:spAutoFit/>
          </a:bodyPr>
          <a:lstStyle/>
          <a:p>
            <a:pPr algn="just" fontAlgn="auto">
              <a:spcBef>
                <a:spcPts val="0"/>
              </a:spcBef>
              <a:spcAft>
                <a:spcPts val="0"/>
              </a:spcAft>
              <a:defRPr/>
            </a:pPr>
            <a:r>
              <a:rPr lang="ru-RU" sz="1800" dirty="0">
                <a:solidFill>
                  <a:srgbClr val="FF0000"/>
                </a:solidFill>
                <a:latin typeface="+mn-lt"/>
              </a:rPr>
              <a:t>По данным Аналитического доклада «Неправильные» </a:t>
            </a:r>
            <a:r>
              <a:rPr lang="ru-RU" sz="1800" dirty="0" err="1">
                <a:solidFill>
                  <a:srgbClr val="FF0000"/>
                </a:solidFill>
                <a:latin typeface="+mn-lt"/>
              </a:rPr>
              <a:t>госзакупки</a:t>
            </a:r>
            <a:r>
              <a:rPr lang="ru-RU" sz="1800" dirty="0">
                <a:solidFill>
                  <a:srgbClr val="FF0000"/>
                </a:solidFill>
                <a:latin typeface="+mn-lt"/>
              </a:rPr>
              <a:t>» (И.А.Новиков, А.М. Калинин, </a:t>
            </a:r>
            <a:r>
              <a:rPr lang="ru-RU" sz="1800" dirty="0" err="1">
                <a:solidFill>
                  <a:srgbClr val="FF0000"/>
                </a:solidFill>
                <a:latin typeface="+mn-lt"/>
              </a:rPr>
              <a:t>Аудиторско-консалтинговая</a:t>
            </a:r>
            <a:r>
              <a:rPr lang="ru-RU" sz="1800" dirty="0">
                <a:solidFill>
                  <a:srgbClr val="FF0000"/>
                </a:solidFill>
                <a:latin typeface="+mn-lt"/>
              </a:rPr>
              <a:t> компания ФБК, 2004г.) до 94-ФЗ, в 2003-2004 годах, доля честных конкурсов (когда победитель не был известен заранее) в общем количестве процедур </a:t>
            </a:r>
            <a:r>
              <a:rPr lang="ru-RU" sz="1800" dirty="0" err="1">
                <a:solidFill>
                  <a:srgbClr val="FF0000"/>
                </a:solidFill>
                <a:latin typeface="+mn-lt"/>
              </a:rPr>
              <a:t>госзакупок</a:t>
            </a:r>
            <a:r>
              <a:rPr lang="ru-RU" sz="1800" dirty="0">
                <a:solidFill>
                  <a:srgbClr val="FF0000"/>
                </a:solidFill>
                <a:latin typeface="+mn-lt"/>
              </a:rPr>
              <a:t> не превышала 1 %.</a:t>
            </a:r>
            <a:r>
              <a:rPr lang="ru-RU" sz="1000" dirty="0">
                <a:latin typeface="+mn-lt"/>
              </a:rPr>
              <a:t> </a:t>
            </a:r>
          </a:p>
        </p:txBody>
      </p:sp>
      <p:sp>
        <p:nvSpPr>
          <p:cNvPr id="23" name="Прямоугольник 22"/>
          <p:cNvSpPr>
            <a:spLocks noChangeArrowheads="1"/>
          </p:cNvSpPr>
          <p:nvPr/>
        </p:nvSpPr>
        <p:spPr bwMode="auto">
          <a:xfrm>
            <a:off x="357188" y="928688"/>
            <a:ext cx="3494087" cy="369887"/>
          </a:xfrm>
          <a:prstGeom prst="rect">
            <a:avLst/>
          </a:prstGeom>
          <a:noFill/>
          <a:ln w="9525">
            <a:noFill/>
            <a:miter lim="800000"/>
            <a:headEnd/>
            <a:tailEnd/>
          </a:ln>
        </p:spPr>
        <p:txBody>
          <a:bodyPr>
            <a:spAutoFit/>
          </a:bodyPr>
          <a:lstStyle/>
          <a:p>
            <a:pPr>
              <a:defRPr/>
            </a:pPr>
            <a:r>
              <a:rPr lang="ru-RU" sz="1800" b="1" dirty="0">
                <a:solidFill>
                  <a:schemeClr val="accent1">
                    <a:lumMod val="25000"/>
                  </a:schemeClr>
                </a:solidFill>
                <a:latin typeface="Calibri" pitchFamily="34" charset="0"/>
                <a:ea typeface="ＭＳ Ｐゴシック" charset="-128"/>
                <a:cs typeface="Calibri" pitchFamily="34" charset="0"/>
              </a:rPr>
              <a:t>До</a:t>
            </a:r>
            <a:r>
              <a:rPr lang="en-US" sz="1800" b="1" dirty="0">
                <a:solidFill>
                  <a:schemeClr val="accent1">
                    <a:lumMod val="25000"/>
                  </a:schemeClr>
                </a:solidFill>
                <a:latin typeface="Calibri" pitchFamily="34" charset="0"/>
                <a:ea typeface="ＭＳ Ｐゴシック" charset="-128"/>
                <a:cs typeface="Calibri" pitchFamily="34" charset="0"/>
              </a:rPr>
              <a:t> 94-</a:t>
            </a:r>
            <a:r>
              <a:rPr lang="ru-RU" sz="1800" b="1" dirty="0">
                <a:solidFill>
                  <a:schemeClr val="accent1">
                    <a:lumMod val="25000"/>
                  </a:schemeClr>
                </a:solidFill>
                <a:latin typeface="Calibri" pitchFamily="34" charset="0"/>
                <a:ea typeface="ＭＳ Ｐゴシック" charset="-128"/>
                <a:cs typeface="Calibri" pitchFamily="34" charset="0"/>
              </a:rPr>
              <a:t>ФЗ (до 1 января 2006 г.)</a:t>
            </a:r>
          </a:p>
        </p:txBody>
      </p:sp>
      <p:sp>
        <p:nvSpPr>
          <p:cNvPr id="24" name="Прямоугольник 23"/>
          <p:cNvSpPr>
            <a:spLocks noChangeArrowheads="1"/>
          </p:cNvSpPr>
          <p:nvPr/>
        </p:nvSpPr>
        <p:spPr bwMode="auto">
          <a:xfrm>
            <a:off x="3924300" y="928688"/>
            <a:ext cx="4895850" cy="369887"/>
          </a:xfrm>
          <a:prstGeom prst="rect">
            <a:avLst/>
          </a:prstGeom>
          <a:noFill/>
          <a:ln w="9525">
            <a:noFill/>
            <a:miter lim="800000"/>
            <a:headEnd/>
            <a:tailEnd/>
          </a:ln>
        </p:spPr>
        <p:txBody>
          <a:bodyPr>
            <a:spAutoFit/>
          </a:bodyPr>
          <a:lstStyle/>
          <a:p>
            <a:pPr algn="r"/>
            <a:r>
              <a:rPr lang="ru-RU" sz="1800" b="1">
                <a:solidFill>
                  <a:srgbClr val="0070C0"/>
                </a:solidFill>
                <a:latin typeface="Calibri" pitchFamily="34" charset="0"/>
              </a:rPr>
              <a:t>После принятия 94-ФЗ (после 1 января 2006 г.)</a:t>
            </a:r>
          </a:p>
        </p:txBody>
      </p:sp>
      <p:sp>
        <p:nvSpPr>
          <p:cNvPr id="7182" name="Номер слайда 13"/>
          <p:cNvSpPr>
            <a:spLocks noGrp="1"/>
          </p:cNvSpPr>
          <p:nvPr>
            <p:ph type="sldNum" sz="quarter" idx="10"/>
          </p:nvPr>
        </p:nvSpPr>
        <p:spPr>
          <a:noFill/>
        </p:spPr>
        <p:txBody>
          <a:bodyPr/>
          <a:lstStyle/>
          <a:p>
            <a:fld id="{46885BE1-853A-426A-AAB8-6FB2F0D5ABDF}" type="slidenum">
              <a:rPr lang="ru-RU" smtClean="0">
                <a:latin typeface="Arial" pitchFamily="34" charset="0"/>
                <a:ea typeface="ＭＳ Ｐゴシック" pitchFamily="34" charset="-128"/>
              </a:rPr>
              <a:pPr/>
              <a:t>3</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checkerboard(across)">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6" name="Прямоугольник 65"/>
          <p:cNvSpPr/>
          <p:nvPr/>
        </p:nvSpPr>
        <p:spPr>
          <a:xfrm>
            <a:off x="0" y="3068638"/>
            <a:ext cx="5572125" cy="3529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n>
                <a:solidFill>
                  <a:schemeClr val="bg1"/>
                </a:solidFill>
              </a:ln>
            </a:endParaRPr>
          </a:p>
        </p:txBody>
      </p:sp>
      <p:sp>
        <p:nvSpPr>
          <p:cNvPr id="8196" name="Rectangle 2"/>
          <p:cNvSpPr>
            <a:spLocks noGrp="1" noChangeArrowheads="1"/>
          </p:cNvSpPr>
          <p:nvPr>
            <p:ph type="title"/>
          </p:nvPr>
        </p:nvSpPr>
        <p:spPr>
          <a:xfrm>
            <a:off x="0" y="0"/>
            <a:ext cx="9144000" cy="576263"/>
          </a:xfrm>
        </p:spPr>
        <p:txBody>
          <a:bodyPr/>
          <a:lstStyle/>
          <a:p>
            <a:r>
              <a:rPr lang="ru-RU" sz="1600" b="1" smtClean="0">
                <a:solidFill>
                  <a:schemeClr val="bg1"/>
                </a:solidFill>
                <a:latin typeface="Calibri" pitchFamily="34" charset="0"/>
                <a:ea typeface="ＭＳ Ｐゴシック" pitchFamily="34" charset="-128"/>
              </a:rPr>
              <a:t>Единое экономическое пространство размещения государственного заказа в </a:t>
            </a:r>
            <a:r>
              <a:rPr lang="en-US" sz="1600" b="1" smtClean="0">
                <a:solidFill>
                  <a:schemeClr val="bg1"/>
                </a:solidFill>
                <a:latin typeface="Calibri" pitchFamily="34" charset="0"/>
                <a:ea typeface="ＭＳ Ｐゴシック" pitchFamily="34" charset="-128"/>
              </a:rPr>
              <a:t/>
            </a:r>
            <a:br>
              <a:rPr lang="en-US" sz="1600" b="1" smtClean="0">
                <a:solidFill>
                  <a:schemeClr val="bg1"/>
                </a:solidFill>
                <a:latin typeface="Calibri" pitchFamily="34" charset="0"/>
                <a:ea typeface="ＭＳ Ｐゴシック" pitchFamily="34" charset="-128"/>
              </a:rPr>
            </a:br>
            <a:r>
              <a:rPr lang="ru-RU" sz="1600" b="1" smtClean="0">
                <a:solidFill>
                  <a:schemeClr val="bg1"/>
                </a:solidFill>
                <a:latin typeface="Calibri" pitchFamily="34" charset="0"/>
                <a:ea typeface="ＭＳ Ｐゴシック" pitchFamily="34" charset="-128"/>
              </a:rPr>
              <a:t>Российской Федерации</a:t>
            </a:r>
          </a:p>
        </p:txBody>
      </p:sp>
      <p:sp>
        <p:nvSpPr>
          <p:cNvPr id="19" name="Скругленный прямоугольник 18"/>
          <p:cNvSpPr/>
          <p:nvPr/>
        </p:nvSpPr>
        <p:spPr>
          <a:xfrm>
            <a:off x="995363" y="3286125"/>
            <a:ext cx="1571625" cy="1357313"/>
          </a:xfrm>
          <a:prstGeom prst="roundRect">
            <a:avLst/>
          </a:prstGeom>
          <a:solidFill>
            <a:schemeClr val="accent5"/>
          </a:solidFill>
          <a:ln>
            <a:solidFill>
              <a:schemeClr val="bg1"/>
            </a:solidFill>
          </a:ln>
          <a:effectLst>
            <a:outerShdw blurRad="50800" dist="38100" dir="5400000" algn="t" rotWithShape="0">
              <a:prstClr val="black">
                <a:alpha val="2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2" name="Двойная стрелка вверх/вниз 21"/>
          <p:cNvSpPr/>
          <p:nvPr/>
        </p:nvSpPr>
        <p:spPr>
          <a:xfrm>
            <a:off x="1614488" y="2508250"/>
            <a:ext cx="357187" cy="714375"/>
          </a:xfrm>
          <a:prstGeom prst="up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199" name="TextBox 31"/>
          <p:cNvSpPr txBox="1">
            <a:spLocks noChangeArrowheads="1"/>
          </p:cNvSpPr>
          <p:nvPr/>
        </p:nvSpPr>
        <p:spPr bwMode="auto">
          <a:xfrm>
            <a:off x="436563" y="6005513"/>
            <a:ext cx="4857750" cy="461962"/>
          </a:xfrm>
          <a:prstGeom prst="rect">
            <a:avLst/>
          </a:prstGeom>
          <a:noFill/>
          <a:ln w="9525">
            <a:noFill/>
            <a:miter lim="800000"/>
            <a:headEnd/>
            <a:tailEnd/>
          </a:ln>
        </p:spPr>
        <p:txBody>
          <a:bodyPr>
            <a:spAutoFit/>
          </a:bodyPr>
          <a:lstStyle/>
          <a:p>
            <a:r>
              <a:rPr lang="ru-RU">
                <a:latin typeface="Calibri" pitchFamily="34" charset="0"/>
              </a:rPr>
              <a:t>Операторы электронных площадок </a:t>
            </a:r>
          </a:p>
        </p:txBody>
      </p:sp>
      <p:sp>
        <p:nvSpPr>
          <p:cNvPr id="8200" name="TextBox 32"/>
          <p:cNvSpPr txBox="1">
            <a:spLocks noChangeArrowheads="1"/>
          </p:cNvSpPr>
          <p:nvPr/>
        </p:nvSpPr>
        <p:spPr bwMode="auto">
          <a:xfrm>
            <a:off x="1066800" y="4195763"/>
            <a:ext cx="1428750" cy="431800"/>
          </a:xfrm>
          <a:prstGeom prst="rect">
            <a:avLst/>
          </a:prstGeom>
          <a:noFill/>
          <a:ln w="9525">
            <a:noFill/>
            <a:miter lim="800000"/>
            <a:headEnd/>
            <a:tailEnd/>
          </a:ln>
        </p:spPr>
        <p:txBody>
          <a:bodyPr>
            <a:spAutoFit/>
          </a:bodyPr>
          <a:lstStyle/>
          <a:p>
            <a:pPr algn="ctr"/>
            <a:r>
              <a:rPr lang="ru-RU" sz="2200">
                <a:latin typeface="Calibri" pitchFamily="34" charset="0"/>
              </a:rPr>
              <a:t>Москва</a:t>
            </a:r>
          </a:p>
        </p:txBody>
      </p:sp>
      <p:pic>
        <p:nvPicPr>
          <p:cNvPr id="8201" name="Picture 3" descr="D:\work\fas\graphics\presentation\etpm.png"/>
          <p:cNvPicPr>
            <a:picLocks noChangeAspect="1" noChangeArrowheads="1"/>
          </p:cNvPicPr>
          <p:nvPr/>
        </p:nvPicPr>
        <p:blipFill>
          <a:blip r:embed="rId2"/>
          <a:srcRect/>
          <a:stretch>
            <a:fillRect/>
          </a:stretch>
        </p:blipFill>
        <p:spPr bwMode="auto">
          <a:xfrm>
            <a:off x="1357313" y="3357563"/>
            <a:ext cx="857250" cy="857250"/>
          </a:xfrm>
          <a:prstGeom prst="rect">
            <a:avLst/>
          </a:prstGeom>
          <a:noFill/>
          <a:ln w="9525">
            <a:noFill/>
            <a:miter lim="800000"/>
            <a:headEnd/>
            <a:tailEnd/>
          </a:ln>
        </p:spPr>
      </p:pic>
      <p:sp>
        <p:nvSpPr>
          <p:cNvPr id="43" name="Скругленный прямоугольник 42"/>
          <p:cNvSpPr/>
          <p:nvPr/>
        </p:nvSpPr>
        <p:spPr>
          <a:xfrm>
            <a:off x="3086100" y="3286125"/>
            <a:ext cx="1571625" cy="1357313"/>
          </a:xfrm>
          <a:prstGeom prst="roundRect">
            <a:avLst/>
          </a:prstGeom>
          <a:solidFill>
            <a:schemeClr val="accent5"/>
          </a:solidFill>
          <a:ln>
            <a:solidFill>
              <a:schemeClr val="bg1"/>
            </a:solidFill>
          </a:ln>
          <a:effectLst>
            <a:outerShdw blurRad="50800" dist="38100" dir="5400000" algn="t" rotWithShape="0">
              <a:prstClr val="black">
                <a:alpha val="2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8203" name="TextBox 33"/>
          <p:cNvSpPr txBox="1">
            <a:spLocks noChangeArrowheads="1"/>
          </p:cNvSpPr>
          <p:nvPr/>
        </p:nvSpPr>
        <p:spPr bwMode="auto">
          <a:xfrm>
            <a:off x="3071813" y="4179888"/>
            <a:ext cx="1570037" cy="430212"/>
          </a:xfrm>
          <a:prstGeom prst="rect">
            <a:avLst/>
          </a:prstGeom>
          <a:noFill/>
          <a:ln w="9525">
            <a:noFill/>
            <a:miter lim="800000"/>
            <a:headEnd/>
            <a:tailEnd/>
          </a:ln>
        </p:spPr>
        <p:txBody>
          <a:bodyPr>
            <a:spAutoFit/>
          </a:bodyPr>
          <a:lstStyle/>
          <a:p>
            <a:pPr algn="ctr"/>
            <a:r>
              <a:rPr lang="ru-RU" sz="2200">
                <a:latin typeface="Calibri" pitchFamily="34" charset="0"/>
              </a:rPr>
              <a:t>Сбербанк</a:t>
            </a:r>
          </a:p>
        </p:txBody>
      </p:sp>
      <p:pic>
        <p:nvPicPr>
          <p:cNvPr id="8204" name="Picture 4" descr="D:\work\fas\graphics\presentation\sber.png"/>
          <p:cNvPicPr>
            <a:picLocks noChangeAspect="1" noChangeArrowheads="1"/>
          </p:cNvPicPr>
          <p:nvPr/>
        </p:nvPicPr>
        <p:blipFill>
          <a:blip r:embed="rId3"/>
          <a:srcRect/>
          <a:stretch>
            <a:fillRect/>
          </a:stretch>
        </p:blipFill>
        <p:spPr bwMode="auto">
          <a:xfrm>
            <a:off x="3463925" y="3357563"/>
            <a:ext cx="785813" cy="785812"/>
          </a:xfrm>
          <a:prstGeom prst="rect">
            <a:avLst/>
          </a:prstGeom>
          <a:noFill/>
          <a:ln w="9525">
            <a:noFill/>
            <a:miter lim="800000"/>
            <a:headEnd/>
            <a:tailEnd/>
          </a:ln>
        </p:spPr>
      </p:pic>
      <p:sp>
        <p:nvSpPr>
          <p:cNvPr id="47" name="Скругленный прямоугольник 46"/>
          <p:cNvSpPr/>
          <p:nvPr/>
        </p:nvSpPr>
        <p:spPr>
          <a:xfrm>
            <a:off x="214313" y="4857750"/>
            <a:ext cx="1571625" cy="1071563"/>
          </a:xfrm>
          <a:prstGeom prst="roundRect">
            <a:avLst/>
          </a:prstGeom>
          <a:solidFill>
            <a:schemeClr val="accent5"/>
          </a:solidFill>
          <a:ln>
            <a:solidFill>
              <a:schemeClr val="bg1"/>
            </a:solidFill>
          </a:ln>
          <a:effectLst>
            <a:outerShdw blurRad="50800" dist="38100" dir="5400000" algn="t" rotWithShape="0">
              <a:prstClr val="black">
                <a:alpha val="2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8206" name="TextBox 34"/>
          <p:cNvSpPr txBox="1">
            <a:spLocks noChangeArrowheads="1"/>
          </p:cNvSpPr>
          <p:nvPr/>
        </p:nvSpPr>
        <p:spPr bwMode="auto">
          <a:xfrm>
            <a:off x="331788" y="5500688"/>
            <a:ext cx="1357312" cy="430212"/>
          </a:xfrm>
          <a:prstGeom prst="rect">
            <a:avLst/>
          </a:prstGeom>
          <a:noFill/>
          <a:ln w="9525">
            <a:noFill/>
            <a:miter lim="800000"/>
            <a:headEnd/>
            <a:tailEnd/>
          </a:ln>
        </p:spPr>
        <p:txBody>
          <a:bodyPr>
            <a:spAutoFit/>
          </a:bodyPr>
          <a:lstStyle/>
          <a:p>
            <a:pPr algn="ctr"/>
            <a:r>
              <a:rPr lang="ru-RU" sz="2200">
                <a:latin typeface="Calibri" pitchFamily="34" charset="0"/>
              </a:rPr>
              <a:t>Татарстан</a:t>
            </a:r>
          </a:p>
        </p:txBody>
      </p:sp>
      <p:pic>
        <p:nvPicPr>
          <p:cNvPr id="8207" name="Picture 2" descr="D:\work\fas\graphics\presentation\zakazrf.png"/>
          <p:cNvPicPr>
            <a:picLocks noChangeAspect="1" noChangeArrowheads="1"/>
          </p:cNvPicPr>
          <p:nvPr/>
        </p:nvPicPr>
        <p:blipFill>
          <a:blip r:embed="rId4"/>
          <a:srcRect/>
          <a:stretch>
            <a:fillRect/>
          </a:stretch>
        </p:blipFill>
        <p:spPr bwMode="auto">
          <a:xfrm>
            <a:off x="285750" y="4929188"/>
            <a:ext cx="1443038" cy="592137"/>
          </a:xfrm>
          <a:prstGeom prst="rect">
            <a:avLst/>
          </a:prstGeom>
          <a:noFill/>
          <a:ln w="9525">
            <a:noFill/>
            <a:miter lim="800000"/>
            <a:headEnd/>
            <a:tailEnd/>
          </a:ln>
        </p:spPr>
      </p:pic>
      <p:sp>
        <p:nvSpPr>
          <p:cNvPr id="50" name="Скругленный прямоугольник 49"/>
          <p:cNvSpPr/>
          <p:nvPr/>
        </p:nvSpPr>
        <p:spPr>
          <a:xfrm>
            <a:off x="2071688" y="4857750"/>
            <a:ext cx="1571625" cy="1071563"/>
          </a:xfrm>
          <a:prstGeom prst="roundRect">
            <a:avLst/>
          </a:prstGeom>
          <a:solidFill>
            <a:schemeClr val="accent5"/>
          </a:solidFill>
          <a:ln>
            <a:solidFill>
              <a:schemeClr val="bg1"/>
            </a:solidFill>
          </a:ln>
          <a:effectLst>
            <a:outerShdw blurRad="50800" dist="38100" dir="5400000" algn="t" rotWithShape="0">
              <a:prstClr val="black">
                <a:alpha val="2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pic>
        <p:nvPicPr>
          <p:cNvPr id="8209" name="Picture 4" descr="D:\work\fas\graphics\presentation\mmvb.png"/>
          <p:cNvPicPr>
            <a:picLocks noChangeAspect="1" noChangeArrowheads="1"/>
          </p:cNvPicPr>
          <p:nvPr/>
        </p:nvPicPr>
        <p:blipFill>
          <a:blip r:embed="rId5"/>
          <a:srcRect/>
          <a:stretch>
            <a:fillRect/>
          </a:stretch>
        </p:blipFill>
        <p:spPr bwMode="auto">
          <a:xfrm>
            <a:off x="2143125" y="5072063"/>
            <a:ext cx="1416050" cy="300037"/>
          </a:xfrm>
          <a:prstGeom prst="rect">
            <a:avLst/>
          </a:prstGeom>
          <a:noFill/>
          <a:ln w="9525">
            <a:noFill/>
            <a:miter lim="800000"/>
            <a:headEnd/>
            <a:tailEnd/>
          </a:ln>
        </p:spPr>
      </p:pic>
      <p:sp>
        <p:nvSpPr>
          <p:cNvPr id="8210" name="TextBox 34"/>
          <p:cNvSpPr txBox="1">
            <a:spLocks noChangeArrowheads="1"/>
          </p:cNvSpPr>
          <p:nvPr/>
        </p:nvSpPr>
        <p:spPr bwMode="auto">
          <a:xfrm>
            <a:off x="2178050" y="5500688"/>
            <a:ext cx="1357313" cy="430212"/>
          </a:xfrm>
          <a:prstGeom prst="rect">
            <a:avLst/>
          </a:prstGeom>
          <a:noFill/>
          <a:ln w="9525">
            <a:noFill/>
            <a:miter lim="800000"/>
            <a:headEnd/>
            <a:tailEnd/>
          </a:ln>
        </p:spPr>
        <p:txBody>
          <a:bodyPr>
            <a:spAutoFit/>
          </a:bodyPr>
          <a:lstStyle/>
          <a:p>
            <a:pPr algn="ctr"/>
            <a:r>
              <a:rPr lang="ru-RU" sz="2200">
                <a:latin typeface="Calibri" pitchFamily="34" charset="0"/>
              </a:rPr>
              <a:t>ММВБ</a:t>
            </a:r>
          </a:p>
        </p:txBody>
      </p:sp>
      <p:sp>
        <p:nvSpPr>
          <p:cNvPr id="52" name="Скругленный прямоугольник 51"/>
          <p:cNvSpPr/>
          <p:nvPr/>
        </p:nvSpPr>
        <p:spPr>
          <a:xfrm>
            <a:off x="3929063" y="4857750"/>
            <a:ext cx="1571625" cy="1071563"/>
          </a:xfrm>
          <a:prstGeom prst="roundRect">
            <a:avLst/>
          </a:prstGeom>
          <a:solidFill>
            <a:schemeClr val="accent5"/>
          </a:solidFill>
          <a:ln>
            <a:solidFill>
              <a:schemeClr val="bg1"/>
            </a:solidFill>
          </a:ln>
          <a:effectLst>
            <a:outerShdw blurRad="50800" dist="38100" dir="5400000" algn="t" rotWithShape="0">
              <a:prstClr val="black">
                <a:alpha val="2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pic>
        <p:nvPicPr>
          <p:cNvPr id="8212" name="Picture 2" descr="D:\work\fas\graphics\presentation\rts.png"/>
          <p:cNvPicPr>
            <a:picLocks noChangeAspect="1" noChangeArrowheads="1"/>
          </p:cNvPicPr>
          <p:nvPr/>
        </p:nvPicPr>
        <p:blipFill>
          <a:blip r:embed="rId6"/>
          <a:srcRect/>
          <a:stretch>
            <a:fillRect/>
          </a:stretch>
        </p:blipFill>
        <p:spPr bwMode="auto">
          <a:xfrm>
            <a:off x="4286250" y="5000625"/>
            <a:ext cx="868363" cy="438150"/>
          </a:xfrm>
          <a:prstGeom prst="rect">
            <a:avLst/>
          </a:prstGeom>
          <a:noFill/>
          <a:ln w="9525">
            <a:noFill/>
            <a:miter lim="800000"/>
            <a:headEnd/>
            <a:tailEnd/>
          </a:ln>
        </p:spPr>
      </p:pic>
      <p:sp>
        <p:nvSpPr>
          <p:cNvPr id="8213" name="TextBox 34"/>
          <p:cNvSpPr txBox="1">
            <a:spLocks noChangeArrowheads="1"/>
          </p:cNvSpPr>
          <p:nvPr/>
        </p:nvSpPr>
        <p:spPr bwMode="auto">
          <a:xfrm>
            <a:off x="4030663" y="5500688"/>
            <a:ext cx="1357312" cy="430212"/>
          </a:xfrm>
          <a:prstGeom prst="rect">
            <a:avLst/>
          </a:prstGeom>
          <a:noFill/>
          <a:ln w="9525">
            <a:noFill/>
            <a:miter lim="800000"/>
            <a:headEnd/>
            <a:tailEnd/>
          </a:ln>
        </p:spPr>
        <p:txBody>
          <a:bodyPr>
            <a:spAutoFit/>
          </a:bodyPr>
          <a:lstStyle/>
          <a:p>
            <a:pPr algn="ctr"/>
            <a:r>
              <a:rPr lang="ru-RU" sz="2200">
                <a:latin typeface="Calibri" pitchFamily="34" charset="0"/>
              </a:rPr>
              <a:t>РТС</a:t>
            </a:r>
          </a:p>
        </p:txBody>
      </p:sp>
      <p:sp>
        <p:nvSpPr>
          <p:cNvPr id="54" name="Двойная стрелка вверх/вниз 53"/>
          <p:cNvSpPr/>
          <p:nvPr/>
        </p:nvSpPr>
        <p:spPr>
          <a:xfrm>
            <a:off x="3665538" y="2508250"/>
            <a:ext cx="357187" cy="714375"/>
          </a:xfrm>
          <a:prstGeom prst="up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5" name="Двойная стрелка вверх/вниз 54"/>
          <p:cNvSpPr/>
          <p:nvPr/>
        </p:nvSpPr>
        <p:spPr>
          <a:xfrm>
            <a:off x="4845050" y="2508250"/>
            <a:ext cx="357188" cy="2311400"/>
          </a:xfrm>
          <a:prstGeom prst="up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6" name="Двойная стрелка вверх/вниз 55"/>
          <p:cNvSpPr/>
          <p:nvPr/>
        </p:nvSpPr>
        <p:spPr>
          <a:xfrm>
            <a:off x="428625" y="2508250"/>
            <a:ext cx="357188" cy="2311400"/>
          </a:xfrm>
          <a:prstGeom prst="up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1" name="Двойная стрелка вверх/вниз 60"/>
          <p:cNvSpPr/>
          <p:nvPr/>
        </p:nvSpPr>
        <p:spPr>
          <a:xfrm>
            <a:off x="2652713" y="2508250"/>
            <a:ext cx="357187" cy="2311400"/>
          </a:xfrm>
          <a:prstGeom prst="up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3" name="Двойная стрелка вверх/вниз 62"/>
          <p:cNvSpPr/>
          <p:nvPr/>
        </p:nvSpPr>
        <p:spPr>
          <a:xfrm>
            <a:off x="7615238" y="2508250"/>
            <a:ext cx="357187" cy="782638"/>
          </a:xfrm>
          <a:prstGeom prst="up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4" name="Скругленный прямоугольник 63"/>
          <p:cNvSpPr/>
          <p:nvPr/>
        </p:nvSpPr>
        <p:spPr>
          <a:xfrm>
            <a:off x="6810375" y="3343275"/>
            <a:ext cx="1976438" cy="2697163"/>
          </a:xfrm>
          <a:prstGeom prst="roundRect">
            <a:avLst/>
          </a:prstGeom>
          <a:solidFill>
            <a:schemeClr val="accent5"/>
          </a:solidFill>
          <a:ln>
            <a:solidFill>
              <a:schemeClr val="bg1"/>
            </a:solidFill>
          </a:ln>
          <a:effectLst>
            <a:outerShdw blurRad="50800" dist="38100" dir="5400000" algn="t" rotWithShape="0">
              <a:prstClr val="black">
                <a:alpha val="2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8220" name="TextBox 36"/>
          <p:cNvSpPr txBox="1">
            <a:spLocks noChangeArrowheads="1"/>
          </p:cNvSpPr>
          <p:nvPr/>
        </p:nvSpPr>
        <p:spPr bwMode="auto">
          <a:xfrm>
            <a:off x="6869113" y="5200650"/>
            <a:ext cx="1857375" cy="708025"/>
          </a:xfrm>
          <a:prstGeom prst="rect">
            <a:avLst/>
          </a:prstGeom>
          <a:noFill/>
          <a:ln w="9525">
            <a:noFill/>
            <a:miter lim="800000"/>
            <a:headEnd/>
            <a:tailEnd/>
          </a:ln>
        </p:spPr>
        <p:txBody>
          <a:bodyPr>
            <a:spAutoFit/>
          </a:bodyPr>
          <a:lstStyle/>
          <a:p>
            <a:pPr algn="ctr"/>
            <a:r>
              <a:rPr lang="ru-RU" sz="2000">
                <a:latin typeface="Calibri" pitchFamily="34" charset="0"/>
              </a:rPr>
              <a:t>Независимый регистратор</a:t>
            </a:r>
          </a:p>
        </p:txBody>
      </p:sp>
      <p:pic>
        <p:nvPicPr>
          <p:cNvPr id="8221" name="Picture 4" descr="company_transaction_256"/>
          <p:cNvPicPr>
            <a:picLocks noChangeAspect="1" noChangeArrowheads="1"/>
          </p:cNvPicPr>
          <p:nvPr/>
        </p:nvPicPr>
        <p:blipFill>
          <a:blip r:embed="rId7"/>
          <a:srcRect/>
          <a:stretch>
            <a:fillRect/>
          </a:stretch>
        </p:blipFill>
        <p:spPr bwMode="auto">
          <a:xfrm>
            <a:off x="7243763" y="3771900"/>
            <a:ext cx="1143000" cy="1214438"/>
          </a:xfrm>
          <a:prstGeom prst="rect">
            <a:avLst/>
          </a:prstGeom>
          <a:noFill/>
          <a:ln w="9525">
            <a:noFill/>
            <a:miter lim="800000"/>
            <a:headEnd/>
            <a:tailEnd/>
          </a:ln>
        </p:spPr>
      </p:pic>
      <p:sp>
        <p:nvSpPr>
          <p:cNvPr id="65" name="Двойная стрелка вверх/вниз 64"/>
          <p:cNvSpPr/>
          <p:nvPr/>
        </p:nvSpPr>
        <p:spPr>
          <a:xfrm rot="5400000">
            <a:off x="6060281" y="4077494"/>
            <a:ext cx="357188" cy="1060450"/>
          </a:xfrm>
          <a:prstGeom prst="up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8223" name="Picture 2" descr="C:\Users\gorbunov.AM\Desktop\Безымянный.png"/>
          <p:cNvPicPr>
            <a:picLocks noChangeAspect="1" noChangeArrowheads="1"/>
          </p:cNvPicPr>
          <p:nvPr/>
        </p:nvPicPr>
        <p:blipFill>
          <a:blip r:embed="rId8"/>
          <a:srcRect/>
          <a:stretch>
            <a:fillRect/>
          </a:stretch>
        </p:blipFill>
        <p:spPr bwMode="auto">
          <a:xfrm>
            <a:off x="285750" y="1000125"/>
            <a:ext cx="8501063" cy="1428750"/>
          </a:xfrm>
          <a:prstGeom prst="rect">
            <a:avLst/>
          </a:prstGeom>
          <a:noFill/>
          <a:ln w="76200">
            <a:solidFill>
              <a:srgbClr val="0070C0"/>
            </a:solidFill>
            <a:miter lim="800000"/>
            <a:headEnd/>
            <a:tailEnd/>
          </a:ln>
        </p:spPr>
      </p:pic>
      <p:sp>
        <p:nvSpPr>
          <p:cNvPr id="8224" name="Номер слайда 32"/>
          <p:cNvSpPr>
            <a:spLocks noGrp="1"/>
          </p:cNvSpPr>
          <p:nvPr>
            <p:ph type="sldNum" sz="quarter" idx="10"/>
          </p:nvPr>
        </p:nvSpPr>
        <p:spPr>
          <a:noFill/>
        </p:spPr>
        <p:txBody>
          <a:bodyPr/>
          <a:lstStyle/>
          <a:p>
            <a:fld id="{612C7757-948E-4538-A1F7-8299C51F6031}" type="slidenum">
              <a:rPr lang="ru-RU" smtClean="0">
                <a:latin typeface="Arial" pitchFamily="34" charset="0"/>
                <a:ea typeface="ＭＳ Ｐゴシック" pitchFamily="34" charset="-128"/>
              </a:rPr>
              <a:pPr/>
              <a:t>4</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19" name="Rectangle 2"/>
          <p:cNvSpPr>
            <a:spLocks noGrp="1" noChangeArrowheads="1"/>
          </p:cNvSpPr>
          <p:nvPr>
            <p:ph type="title"/>
          </p:nvPr>
        </p:nvSpPr>
        <p:spPr>
          <a:xfrm>
            <a:off x="0" y="0"/>
            <a:ext cx="9144000" cy="576263"/>
          </a:xfrm>
        </p:spPr>
        <p:txBody>
          <a:bodyPr/>
          <a:lstStyle/>
          <a:p>
            <a:r>
              <a:rPr lang="ru-RU" sz="2400" b="1" smtClean="0">
                <a:solidFill>
                  <a:schemeClr val="bg1"/>
                </a:solidFill>
                <a:latin typeface="Calibri" pitchFamily="34" charset="0"/>
                <a:ea typeface="ＭＳ Ｐゴシック" pitchFamily="34" charset="-128"/>
              </a:rPr>
              <a:t>Эффект электронных аукционов</a:t>
            </a:r>
          </a:p>
        </p:txBody>
      </p:sp>
      <p:graphicFrame>
        <p:nvGraphicFramePr>
          <p:cNvPr id="6" name="Group 63"/>
          <p:cNvGraphicFramePr>
            <a:graphicFrameLocks noGrp="1"/>
          </p:cNvGraphicFramePr>
          <p:nvPr/>
        </p:nvGraphicFramePr>
        <p:xfrm>
          <a:off x="71438" y="979488"/>
          <a:ext cx="9072561" cy="5664966"/>
        </p:xfrm>
        <a:graphic>
          <a:graphicData uri="http://schemas.openxmlformats.org/drawingml/2006/table">
            <a:tbl>
              <a:tblPr>
                <a:tableStyleId>{BC89EF96-8CEA-46FF-86C4-4CE0E7609802}</a:tableStyleId>
              </a:tblPr>
              <a:tblGrid>
                <a:gridCol w="2649205"/>
                <a:gridCol w="1161268"/>
                <a:gridCol w="1233847"/>
                <a:gridCol w="4028241"/>
              </a:tblGrid>
              <a:tr h="546055">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b="1" u="none" strike="noStrike" cap="none" normalizeH="0" baseline="0" dirty="0" smtClean="0">
                          <a:ln>
                            <a:noFill/>
                          </a:ln>
                          <a:effectLst/>
                          <a:latin typeface="Calibri" pitchFamily="34" charset="0"/>
                          <a:cs typeface="Calibri" pitchFamily="34" charset="0"/>
                        </a:rPr>
                        <a:t>Факторы, влияющие на экономию</a:t>
                      </a:r>
                      <a:endParaRPr kumimoji="0" lang="ru-RU" sz="16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b="1" u="none" strike="noStrike" cap="none" normalizeH="0" baseline="0" dirty="0" smtClean="0">
                          <a:ln>
                            <a:noFill/>
                          </a:ln>
                          <a:effectLst/>
                          <a:latin typeface="Calibri" pitchFamily="34" charset="0"/>
                          <a:cs typeface="Calibri" pitchFamily="34" charset="0"/>
                        </a:rPr>
                        <a:t>Конкурс</a:t>
                      </a:r>
                      <a:endParaRPr kumimoji="0" lang="ru-RU" sz="16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b="1" u="none" strike="noStrike" kern="1200" cap="none" normalizeH="0" baseline="0" dirty="0" smtClean="0">
                          <a:ln>
                            <a:noFill/>
                          </a:ln>
                          <a:solidFill>
                            <a:schemeClr val="tx1"/>
                          </a:solidFill>
                          <a:effectLst/>
                          <a:latin typeface="Calibri" pitchFamily="34" charset="0"/>
                          <a:ea typeface="+mn-ea"/>
                          <a:cs typeface="Calibri" pitchFamily="34" charset="0"/>
                        </a:rPr>
                        <a:t>Аукцион</a:t>
                      </a: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b="1" u="none" strike="noStrike" cap="none" normalizeH="0" baseline="0" dirty="0" smtClean="0">
                          <a:ln>
                            <a:noFill/>
                          </a:ln>
                          <a:effectLst/>
                          <a:latin typeface="Calibri" pitchFamily="34" charset="0"/>
                          <a:cs typeface="Calibri" pitchFamily="34" charset="0"/>
                        </a:rPr>
                        <a:t>Электронный аукцион</a:t>
                      </a:r>
                      <a:endParaRPr kumimoji="0" lang="ru-RU" sz="16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r>
              <a:tr h="775972">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Calibri" pitchFamily="34" charset="0"/>
                          <a:cs typeface="Calibri" pitchFamily="34" charset="0"/>
                        </a:rPr>
                        <a:t>Наличие субъективной оценки со стороны заказчика</a:t>
                      </a:r>
                      <a:endParaRPr kumimoji="0" lang="ru-RU" sz="16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rgbClr val="FF0000"/>
                          </a:solidFill>
                          <a:effectLst/>
                          <a:latin typeface="Calibri" pitchFamily="34" charset="0"/>
                          <a:cs typeface="Calibri" pitchFamily="34" charset="0"/>
                        </a:rPr>
                        <a:t>Да</a:t>
                      </a:r>
                    </a:p>
                  </a:txBody>
                  <a:tcPr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u="none" strike="noStrike" cap="none" normalizeH="0" baseline="0" dirty="0" smtClean="0">
                          <a:ln>
                            <a:noFill/>
                          </a:ln>
                          <a:solidFill>
                            <a:srgbClr val="008000"/>
                          </a:solidFill>
                          <a:effectLst/>
                          <a:latin typeface="Calibri" pitchFamily="34" charset="0"/>
                          <a:cs typeface="Calibri" pitchFamily="34" charset="0"/>
                        </a:rPr>
                        <a:t>НЕТ</a:t>
                      </a:r>
                      <a:endParaRPr lang="en-US" sz="3200" b="1" kern="10" spc="50" dirty="0">
                        <a:ln w="11430">
                          <a:noFill/>
                        </a:ln>
                        <a:solidFill>
                          <a:srgbClr val="008000"/>
                        </a:solidFill>
                        <a:effectLst>
                          <a:outerShdw blurRad="50800" dist="38100" dir="2700000" algn="tl" rotWithShape="0">
                            <a:prstClr val="black">
                              <a:alpha val="40000"/>
                            </a:prstClr>
                          </a:outerShdw>
                        </a:effectLst>
                        <a:latin typeface="Wingdings 2" pitchFamily="18" charset="2"/>
                        <a:ea typeface="ＭＳ Ｐゴシック" charset="-128"/>
                        <a:cs typeface="+mn-cs"/>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3200" b="1" u="none" strike="noStrike" cap="none" normalizeH="0" baseline="0" dirty="0" smtClean="0">
                          <a:ln>
                            <a:noFill/>
                          </a:ln>
                          <a:solidFill>
                            <a:srgbClr val="008000"/>
                          </a:solidFill>
                          <a:effectLst/>
                          <a:latin typeface="Calibri" pitchFamily="34" charset="0"/>
                          <a:cs typeface="Calibri" pitchFamily="34" charset="0"/>
                        </a:rPr>
                        <a:t>НЕТ</a:t>
                      </a:r>
                      <a:endParaRPr kumimoji="0" lang="ru-RU" sz="3200" u="none" strike="noStrike" cap="none" normalizeH="0" baseline="0" dirty="0" smtClean="0">
                        <a:ln>
                          <a:noFill/>
                        </a:ln>
                        <a:effectLst/>
                        <a:latin typeface="Calibri" pitchFamily="34" charset="0"/>
                        <a:cs typeface="Calibri" pitchFamily="34" charset="0"/>
                      </a:endParaRPr>
                    </a:p>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300" u="none" strike="noStrike" cap="none" normalizeH="0" baseline="0" dirty="0" smtClean="0">
                          <a:ln>
                            <a:noFill/>
                          </a:ln>
                          <a:effectLst/>
                          <a:latin typeface="Calibri" pitchFamily="34" charset="0"/>
                          <a:cs typeface="Calibri" pitchFamily="34" charset="0"/>
                        </a:rPr>
                        <a:t>Отсутствует субъективная оценка</a:t>
                      </a:r>
                      <a:endParaRPr kumimoji="0" lang="ru-RU" sz="13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r>
              <a:tr h="1300230">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Calibri" pitchFamily="34" charset="0"/>
                          <a:cs typeface="Calibri" pitchFamily="34" charset="0"/>
                        </a:rPr>
                        <a:t>Возможность оказывать давление на участников (использовать административный ресурс)</a:t>
                      </a:r>
                      <a:endParaRPr kumimoji="0" lang="ru-RU" sz="16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defRPr/>
                      </a:pPr>
                      <a:r>
                        <a:rPr kumimoji="0" lang="ru-RU" sz="2000" b="1" i="0" u="none" strike="noStrike" cap="none" normalizeH="0" baseline="0" dirty="0" smtClean="0">
                          <a:ln>
                            <a:noFill/>
                          </a:ln>
                          <a:solidFill>
                            <a:srgbClr val="FF0000"/>
                          </a:solidFill>
                          <a:effectLst/>
                          <a:latin typeface="Calibri" pitchFamily="34" charset="0"/>
                          <a:cs typeface="Calibri" pitchFamily="34" charset="0"/>
                        </a:rPr>
                        <a:t>Да</a:t>
                      </a: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2000" b="1" i="0" u="none" strike="noStrike" kern="1200" cap="none" normalizeH="0" baseline="0" dirty="0" smtClean="0">
                          <a:ln>
                            <a:noFill/>
                          </a:ln>
                          <a:solidFill>
                            <a:srgbClr val="FF0000"/>
                          </a:solidFill>
                          <a:effectLst/>
                          <a:latin typeface="Calibri" pitchFamily="34" charset="0"/>
                          <a:ea typeface="+mn-ea"/>
                          <a:cs typeface="Calibri" pitchFamily="34" charset="0"/>
                        </a:rPr>
                        <a:t>Да</a:t>
                      </a: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3200" b="1" u="none" strike="noStrike" cap="none" normalizeH="0" baseline="0" dirty="0" smtClean="0">
                          <a:ln>
                            <a:noFill/>
                          </a:ln>
                          <a:solidFill>
                            <a:srgbClr val="008000"/>
                          </a:solidFill>
                          <a:effectLst/>
                          <a:latin typeface="Calibri" pitchFamily="34" charset="0"/>
                          <a:cs typeface="Calibri" pitchFamily="34" charset="0"/>
                        </a:rPr>
                        <a:t>НЕТ</a:t>
                      </a:r>
                      <a:endParaRPr kumimoji="0" lang="en-US" sz="3200" u="none" strike="noStrike" cap="none" normalizeH="0" baseline="0" dirty="0" smtClean="0">
                        <a:ln>
                          <a:noFill/>
                        </a:ln>
                        <a:effectLst/>
                        <a:latin typeface="Calibri" pitchFamily="34" charset="0"/>
                        <a:cs typeface="Calibri" pitchFamily="34" charset="0"/>
                      </a:endParaRPr>
                    </a:p>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300" u="none" strike="noStrike" cap="none" normalizeH="0" baseline="0" dirty="0" smtClean="0">
                          <a:ln>
                            <a:noFill/>
                          </a:ln>
                          <a:effectLst/>
                          <a:latin typeface="Calibri" pitchFamily="34" charset="0"/>
                          <a:cs typeface="Calibri" pitchFamily="34" charset="0"/>
                        </a:rPr>
                        <a:t>Заказчик заранее не знает, кто является участником аукциона, так как сведения об участниках раскрываются только после проведения торгов</a:t>
                      </a:r>
                      <a:endParaRPr kumimoji="0" lang="ru-RU" sz="13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r>
              <a:tr h="1649660">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Calibri" pitchFamily="34" charset="0"/>
                          <a:cs typeface="Calibri" pitchFamily="34" charset="0"/>
                        </a:rPr>
                        <a:t>Возможность сговора между участниками на торгах</a:t>
                      </a:r>
                      <a:endParaRPr kumimoji="0" lang="ru-RU" sz="16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defRPr/>
                      </a:pPr>
                      <a:endParaRPr kumimoji="0" lang="ru-RU" sz="3200" b="1" u="none" strike="noStrike" cap="none" normalizeH="0" baseline="0" dirty="0" smtClean="0">
                        <a:ln>
                          <a:noFill/>
                        </a:ln>
                        <a:solidFill>
                          <a:srgbClr val="008000"/>
                        </a:solidFill>
                        <a:effectLst/>
                        <a:latin typeface="Calibri" pitchFamily="34" charset="0"/>
                        <a:cs typeface="Calibri" pitchFamily="34" charset="0"/>
                      </a:endParaRPr>
                    </a:p>
                    <a:p>
                      <a:pPr marL="0" marR="0" lvl="0" indent="0" algn="ctr" defTabSz="895350" rtl="0" eaLnBrk="1" fontAlgn="base" latinLnBrk="0" hangingPunct="1">
                        <a:lnSpc>
                          <a:spcPct val="100000"/>
                        </a:lnSpc>
                        <a:spcBef>
                          <a:spcPct val="20000"/>
                        </a:spcBef>
                        <a:spcAft>
                          <a:spcPct val="0"/>
                        </a:spcAft>
                        <a:buClrTx/>
                        <a:buSzTx/>
                        <a:buFontTx/>
                        <a:buNone/>
                        <a:tabLst/>
                        <a:defRPr/>
                      </a:pPr>
                      <a:r>
                        <a:rPr kumimoji="0" lang="ru-RU" sz="3200" b="1" u="none" strike="noStrike" cap="none" normalizeH="0" baseline="0" dirty="0" smtClean="0">
                          <a:ln>
                            <a:noFill/>
                          </a:ln>
                          <a:solidFill>
                            <a:srgbClr val="008000"/>
                          </a:solidFill>
                          <a:effectLst/>
                          <a:latin typeface="Calibri" pitchFamily="34" charset="0"/>
                          <a:cs typeface="Calibri" pitchFamily="34" charset="0"/>
                        </a:rPr>
                        <a:t>НЕТ</a:t>
                      </a:r>
                      <a:endParaRPr lang="en-US" sz="3200" b="1" kern="10" spc="50" dirty="0" smtClean="0">
                        <a:ln w="11430">
                          <a:noFill/>
                        </a:ln>
                        <a:solidFill>
                          <a:srgbClr val="008000"/>
                        </a:solidFill>
                        <a:effectLst>
                          <a:outerShdw blurRad="50800" dist="38100" dir="2700000" algn="tl" rotWithShape="0">
                            <a:prstClr val="black">
                              <a:alpha val="40000"/>
                            </a:prstClr>
                          </a:outerShdw>
                        </a:effectLst>
                        <a:latin typeface="Wingdings 2" pitchFamily="18" charset="2"/>
                        <a:ea typeface="ＭＳ Ｐゴシック" charset="-128"/>
                        <a:cs typeface="+mn-cs"/>
                      </a:endParaRPr>
                    </a:p>
                    <a:p>
                      <a:pPr marL="0" marR="0" lvl="0" indent="0" algn="ctr" defTabSz="895350" rtl="0" eaLnBrk="1" fontAlgn="base" latinLnBrk="0" hangingPunct="1">
                        <a:lnSpc>
                          <a:spcPct val="100000"/>
                        </a:lnSpc>
                        <a:spcBef>
                          <a:spcPct val="20000"/>
                        </a:spcBef>
                        <a:spcAft>
                          <a:spcPct val="0"/>
                        </a:spcAft>
                        <a:buClrTx/>
                        <a:buSzTx/>
                        <a:buFontTx/>
                        <a:buNone/>
                        <a:tabLst/>
                        <a:defRPr/>
                      </a:pPr>
                      <a:endParaRPr kumimoji="0" lang="ru-RU" sz="3200" b="1" i="0" u="none" strike="noStrike" cap="none" normalizeH="0" baseline="0" dirty="0" smtClean="0">
                        <a:ln>
                          <a:noFill/>
                        </a:ln>
                        <a:solidFill>
                          <a:srgbClr val="FF0000"/>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defRPr/>
                      </a:pPr>
                      <a:r>
                        <a:rPr kumimoji="0" lang="ru-RU" sz="2000" b="1" i="0" u="none" strike="noStrike" kern="1200" cap="none" normalizeH="0" baseline="0" dirty="0" smtClean="0">
                          <a:ln>
                            <a:noFill/>
                          </a:ln>
                          <a:solidFill>
                            <a:srgbClr val="FF0000"/>
                          </a:solidFill>
                          <a:effectLst/>
                          <a:latin typeface="Calibri" pitchFamily="34" charset="0"/>
                          <a:ea typeface="+mn-ea"/>
                          <a:cs typeface="Calibri" pitchFamily="34" charset="0"/>
                        </a:rPr>
                        <a:t>Да</a:t>
                      </a: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3200" b="1" u="none" strike="noStrike" cap="none" normalizeH="0" baseline="0" dirty="0" smtClean="0">
                          <a:ln>
                            <a:noFill/>
                          </a:ln>
                          <a:solidFill>
                            <a:srgbClr val="008000"/>
                          </a:solidFill>
                          <a:effectLst/>
                          <a:latin typeface="Calibri" pitchFamily="34" charset="0"/>
                          <a:cs typeface="Calibri" pitchFamily="34" charset="0"/>
                        </a:rPr>
                        <a:t>НЕТ</a:t>
                      </a:r>
                      <a:endParaRPr kumimoji="0" lang="ru-RU" sz="3200" u="none" strike="noStrike" kern="1200" cap="none" normalizeH="0" baseline="0" dirty="0" smtClean="0">
                        <a:ln>
                          <a:noFill/>
                        </a:ln>
                        <a:effectLst/>
                        <a:latin typeface="Calibri" pitchFamily="34" charset="0"/>
                        <a:cs typeface="Calibri" pitchFamily="34" charset="0"/>
                      </a:endParaRPr>
                    </a:p>
                    <a:p>
                      <a:pPr marL="0" marR="0" lvl="0" indent="0" algn="ctr" defTabSz="895350" rtl="0" eaLnBrk="1" fontAlgn="base" latinLnBrk="0" hangingPunct="1">
                        <a:lnSpc>
                          <a:spcPct val="100000"/>
                        </a:lnSpc>
                        <a:spcBef>
                          <a:spcPct val="20000"/>
                        </a:spcBef>
                        <a:spcAft>
                          <a:spcPct val="0"/>
                        </a:spcAft>
                        <a:buClrTx/>
                        <a:buSzTx/>
                        <a:buFontTx/>
                        <a:buNone/>
                        <a:tabLst/>
                        <a:defRPr/>
                      </a:pPr>
                      <a:r>
                        <a:rPr kumimoji="0" lang="ru-RU" sz="1300" u="none" strike="noStrike" cap="none" normalizeH="0" baseline="0" dirty="0" smtClean="0">
                          <a:ln>
                            <a:noFill/>
                          </a:ln>
                          <a:effectLst/>
                          <a:latin typeface="Calibri" pitchFamily="34" charset="0"/>
                          <a:cs typeface="Calibri" pitchFamily="34" charset="0"/>
                        </a:rPr>
                        <a:t>Участникам не известны конкуренты, сведения о других участниках раскрываются только после проведения торгов. Возможность сговора остается только </a:t>
                      </a:r>
                      <a:r>
                        <a:rPr kumimoji="0" lang="ru-RU" sz="1300" u="none" strike="noStrike" kern="1200" cap="none" normalizeH="0" baseline="0" dirty="0" smtClean="0">
                          <a:ln>
                            <a:noFill/>
                          </a:ln>
                          <a:effectLst/>
                          <a:latin typeface="Calibri" pitchFamily="34" charset="0"/>
                          <a:cs typeface="Calibri" pitchFamily="34" charset="0"/>
                        </a:rPr>
                        <a:t>на высококонцентрированных</a:t>
                      </a:r>
                      <a:r>
                        <a:rPr kumimoji="0" lang="ru-RU" sz="1300" u="none" strike="noStrike" cap="none" normalizeH="0" baseline="0" dirty="0" smtClean="0">
                          <a:ln>
                            <a:noFill/>
                          </a:ln>
                          <a:effectLst/>
                          <a:latin typeface="Calibri" pitchFamily="34" charset="0"/>
                          <a:cs typeface="Calibri" pitchFamily="34" charset="0"/>
                        </a:rPr>
                        <a:t>  рынках</a:t>
                      </a:r>
                      <a:endParaRPr kumimoji="0" lang="ru-RU" sz="13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r h="1191723">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Calibri" pitchFamily="34" charset="0"/>
                          <a:cs typeface="Calibri" pitchFamily="34" charset="0"/>
                        </a:rPr>
                        <a:t>Возможность сговора между участником и заказчиком</a:t>
                      </a:r>
                      <a:endParaRPr kumimoji="0" lang="ru-RU" sz="1600" b="1" i="0" u="none" strike="noStrike" cap="none" normalizeH="0" baseline="0" dirty="0" smtClean="0">
                        <a:ln>
                          <a:noFill/>
                        </a:ln>
                        <a:solidFill>
                          <a:srgbClr val="F79646"/>
                        </a:solidFill>
                        <a:effectLst/>
                        <a:latin typeface="Calibri" pitchFamily="34" charset="0"/>
                        <a:cs typeface="Calibri" pitchFamily="34" charset="0"/>
                      </a:endParaRP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rgbClr val="FF0000"/>
                          </a:solidFill>
                          <a:effectLst/>
                          <a:latin typeface="Calibri" pitchFamily="34" charset="0"/>
                          <a:cs typeface="Calibri" pitchFamily="34" charset="0"/>
                        </a:rPr>
                        <a:t>Да</a:t>
                      </a: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2000" b="1" i="0" u="none" strike="noStrike" kern="1200" cap="none" normalizeH="0" baseline="0" dirty="0" smtClean="0">
                          <a:ln>
                            <a:noFill/>
                          </a:ln>
                          <a:solidFill>
                            <a:srgbClr val="FF0000"/>
                          </a:solidFill>
                          <a:effectLst/>
                          <a:latin typeface="Calibri" pitchFamily="34" charset="0"/>
                          <a:ea typeface="+mn-ea"/>
                          <a:cs typeface="Calibri" pitchFamily="34" charset="0"/>
                        </a:rPr>
                        <a:t>Да</a:t>
                      </a:r>
                    </a:p>
                  </a:txBody>
                  <a:tcPr anchor="ctr" horzOverflow="overflow"/>
                </a:tc>
                <a:tc>
                  <a:txBody>
                    <a:bodyPr/>
                    <a:lstStyle/>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3200" b="1" u="none" strike="noStrike" cap="none" normalizeH="0" baseline="0" dirty="0" smtClean="0">
                          <a:ln>
                            <a:noFill/>
                          </a:ln>
                          <a:solidFill>
                            <a:srgbClr val="008000"/>
                          </a:solidFill>
                          <a:effectLst/>
                          <a:latin typeface="Calibri" pitchFamily="34" charset="0"/>
                          <a:cs typeface="Calibri" pitchFamily="34" charset="0"/>
                        </a:rPr>
                        <a:t>НЕТ</a:t>
                      </a:r>
                      <a:endParaRPr kumimoji="0" lang="en-US" sz="3200" u="none" strike="noStrike" cap="none" normalizeH="0" baseline="0" dirty="0" smtClean="0">
                        <a:ln>
                          <a:noFill/>
                        </a:ln>
                        <a:effectLst/>
                        <a:latin typeface="Calibri" pitchFamily="34" charset="0"/>
                        <a:cs typeface="Calibri" pitchFamily="34" charset="0"/>
                      </a:endParaRPr>
                    </a:p>
                    <a:p>
                      <a:pPr marL="0" marR="0" lvl="0" indent="0" algn="ctr" defTabSz="895350" rtl="0" eaLnBrk="1" fontAlgn="base" latinLnBrk="0" hangingPunct="1">
                        <a:lnSpc>
                          <a:spcPct val="100000"/>
                        </a:lnSpc>
                        <a:spcBef>
                          <a:spcPct val="20000"/>
                        </a:spcBef>
                        <a:spcAft>
                          <a:spcPct val="0"/>
                        </a:spcAft>
                        <a:buClrTx/>
                        <a:buSzTx/>
                        <a:buFontTx/>
                        <a:buNone/>
                        <a:tabLst/>
                      </a:pPr>
                      <a:r>
                        <a:rPr kumimoji="0" lang="ru-RU" sz="1300" u="none" strike="noStrike" cap="none" normalizeH="0" baseline="0" dirty="0" smtClean="0">
                          <a:ln>
                            <a:noFill/>
                          </a:ln>
                          <a:effectLst/>
                          <a:latin typeface="Calibri" pitchFamily="34" charset="0"/>
                          <a:cs typeface="Calibri" pitchFamily="34" charset="0"/>
                        </a:rPr>
                        <a:t>Заказчик заранее не знает, кто является участником аукциона, так как сведения об участниках раскрываются только после проведения торгов</a:t>
                      </a:r>
                      <a:endParaRPr kumimoji="0" lang="ru-RU" sz="1300" b="1"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tc>
              </a:tr>
            </a:tbl>
          </a:graphicData>
        </a:graphic>
      </p:graphicFrame>
      <p:sp>
        <p:nvSpPr>
          <p:cNvPr id="9252" name="Номер слайда 9"/>
          <p:cNvSpPr>
            <a:spLocks noGrp="1"/>
          </p:cNvSpPr>
          <p:nvPr>
            <p:ph type="sldNum" sz="quarter" idx="10"/>
          </p:nvPr>
        </p:nvSpPr>
        <p:spPr>
          <a:xfrm>
            <a:off x="7010400" y="6553200"/>
            <a:ext cx="2133600" cy="304800"/>
          </a:xfrm>
          <a:noFill/>
        </p:spPr>
        <p:txBody>
          <a:bodyPr/>
          <a:lstStyle/>
          <a:p>
            <a:fld id="{C2769312-EB80-421A-90F3-F1DC4A5E2720}" type="slidenum">
              <a:rPr lang="ru-RU" smtClean="0">
                <a:latin typeface="Arial" pitchFamily="34" charset="0"/>
                <a:ea typeface="ＭＳ Ｐゴシック" pitchFamily="34" charset="-128"/>
              </a:rPr>
              <a:pPr/>
              <a:t>5</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Соединительная линия уступом 34"/>
          <p:cNvCxnSpPr/>
          <p:nvPr/>
        </p:nvCxnSpPr>
        <p:spPr>
          <a:xfrm flipV="1">
            <a:off x="3643313" y="1844675"/>
            <a:ext cx="1289050" cy="727075"/>
          </a:xfrm>
          <a:prstGeom prst="straightConnector1">
            <a:avLst/>
          </a:prstGeom>
          <a:ln w="57150">
            <a:solidFill>
              <a:srgbClr val="0080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244" name="Rectangle 2"/>
          <p:cNvSpPr>
            <a:spLocks noGrp="1" noChangeArrowheads="1"/>
          </p:cNvSpPr>
          <p:nvPr>
            <p:ph type="title"/>
          </p:nvPr>
        </p:nvSpPr>
        <p:spPr>
          <a:xfrm>
            <a:off x="0" y="7938"/>
            <a:ext cx="9144000" cy="576262"/>
          </a:xfrm>
        </p:spPr>
        <p:txBody>
          <a:bodyPr/>
          <a:lstStyle/>
          <a:p>
            <a:r>
              <a:rPr lang="ru-RU" sz="2400" b="1" smtClean="0">
                <a:solidFill>
                  <a:schemeClr val="bg1"/>
                </a:solidFill>
                <a:latin typeface="Calibri" pitchFamily="34" charset="0"/>
                <a:ea typeface="ＭＳ Ｐゴシック" pitchFamily="34" charset="-128"/>
              </a:rPr>
              <a:t>Соотношение процедур размещения госзаказа*</a:t>
            </a:r>
          </a:p>
        </p:txBody>
      </p:sp>
      <p:sp>
        <p:nvSpPr>
          <p:cNvPr id="10245" name="Прямоугольник 10"/>
          <p:cNvSpPr>
            <a:spLocks noChangeArrowheads="1"/>
          </p:cNvSpPr>
          <p:nvPr/>
        </p:nvSpPr>
        <p:spPr bwMode="auto">
          <a:xfrm>
            <a:off x="142875" y="5072063"/>
            <a:ext cx="8858250" cy="1246187"/>
          </a:xfrm>
          <a:prstGeom prst="rect">
            <a:avLst/>
          </a:prstGeom>
          <a:noFill/>
          <a:ln w="9525">
            <a:noFill/>
            <a:miter lim="800000"/>
            <a:headEnd/>
            <a:tailEnd/>
          </a:ln>
        </p:spPr>
        <p:txBody>
          <a:bodyPr>
            <a:spAutoFit/>
          </a:bodyPr>
          <a:lstStyle/>
          <a:p>
            <a:pPr algn="just"/>
            <a:r>
              <a:rPr lang="ru-RU" sz="1500" b="1">
                <a:solidFill>
                  <a:srgbClr val="FF0000"/>
                </a:solidFill>
                <a:latin typeface="Calibri" pitchFamily="34" charset="0"/>
              </a:rPr>
              <a:t>Вывод: </a:t>
            </a:r>
            <a:r>
              <a:rPr lang="ru-RU" sz="1500">
                <a:latin typeface="Calibri" pitchFamily="34" charset="0"/>
              </a:rPr>
              <a:t>Доля контрактов, размещаемых до 100 т. р. в общей стоимости размещаемых заказов составляет не более  6%. Однако 79% средств госзаказа размещается на конкурентных процедурах. </a:t>
            </a:r>
          </a:p>
          <a:p>
            <a:pPr algn="just"/>
            <a:r>
              <a:rPr lang="ru-RU" sz="1500">
                <a:latin typeface="Calibri" pitchFamily="34" charset="0"/>
              </a:rPr>
              <a:t>             При этом несостоявшиеся процедуры в общем количестве процедур составляют 22%, а в стоимостном выражении их доля составляет 43%, поскольку несостоявшимися в основном являются крупные заказы, так как в настоящее время при их проведении конкурентная среда не развита.</a:t>
            </a:r>
          </a:p>
        </p:txBody>
      </p:sp>
      <p:sp>
        <p:nvSpPr>
          <p:cNvPr id="10246" name="Прямоугольник 12"/>
          <p:cNvSpPr>
            <a:spLocks noChangeArrowheads="1"/>
          </p:cNvSpPr>
          <p:nvPr/>
        </p:nvSpPr>
        <p:spPr bwMode="auto">
          <a:xfrm>
            <a:off x="0" y="6580188"/>
            <a:ext cx="8640763" cy="277812"/>
          </a:xfrm>
          <a:prstGeom prst="rect">
            <a:avLst/>
          </a:prstGeom>
          <a:noFill/>
          <a:ln w="9525">
            <a:noFill/>
            <a:miter lim="800000"/>
            <a:headEnd/>
            <a:tailEnd/>
          </a:ln>
        </p:spPr>
        <p:txBody>
          <a:bodyPr>
            <a:spAutoFit/>
          </a:bodyPr>
          <a:lstStyle/>
          <a:p>
            <a:pPr algn="just"/>
            <a:r>
              <a:rPr lang="ru-RU" sz="1200">
                <a:latin typeface="Calibri" pitchFamily="34" charset="0"/>
              </a:rPr>
              <a:t>* по информации Росстата за  9 месяцев 2010 года по федеральным и региональным заказам</a:t>
            </a:r>
          </a:p>
        </p:txBody>
      </p:sp>
      <p:graphicFrame>
        <p:nvGraphicFramePr>
          <p:cNvPr id="12" name="Диаграмма 11"/>
          <p:cNvGraphicFramePr/>
          <p:nvPr/>
        </p:nvGraphicFramePr>
        <p:xfrm>
          <a:off x="4283968" y="1124744"/>
          <a:ext cx="2500330" cy="2714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nvGraphicFramePr>
        <p:xfrm>
          <a:off x="6929454" y="1071546"/>
          <a:ext cx="2643206" cy="2714644"/>
        </p:xfrm>
        <a:graphic>
          <a:graphicData uri="http://schemas.openxmlformats.org/drawingml/2006/chart">
            <c:chart xmlns:c="http://schemas.openxmlformats.org/drawingml/2006/chart" xmlns:r="http://schemas.openxmlformats.org/officeDocument/2006/relationships" r:id="rId3"/>
          </a:graphicData>
        </a:graphic>
      </p:graphicFrame>
      <p:sp>
        <p:nvSpPr>
          <p:cNvPr id="16" name="Скругленный прямоугольник 15"/>
          <p:cNvSpPr/>
          <p:nvPr/>
        </p:nvSpPr>
        <p:spPr>
          <a:xfrm>
            <a:off x="142875" y="1000125"/>
            <a:ext cx="1643063" cy="357188"/>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bg1"/>
                </a:solidFill>
                <a:latin typeface="Calibri" pitchFamily="34" charset="0"/>
                <a:cs typeface="Calibri" pitchFamily="34" charset="0"/>
              </a:rPr>
              <a:t>В количестве</a:t>
            </a:r>
          </a:p>
        </p:txBody>
      </p:sp>
      <p:sp>
        <p:nvSpPr>
          <p:cNvPr id="19" name="Скругленный прямоугольник 18"/>
          <p:cNvSpPr/>
          <p:nvPr/>
        </p:nvSpPr>
        <p:spPr>
          <a:xfrm>
            <a:off x="2428875" y="1000125"/>
            <a:ext cx="1643063" cy="357188"/>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bg1"/>
                </a:solidFill>
                <a:latin typeface="Calibri" pitchFamily="34" charset="0"/>
                <a:cs typeface="Calibri" pitchFamily="34" charset="0"/>
              </a:rPr>
              <a:t>В деньгах</a:t>
            </a:r>
          </a:p>
        </p:txBody>
      </p:sp>
      <p:sp>
        <p:nvSpPr>
          <p:cNvPr id="21" name="Скругленный прямоугольник 20"/>
          <p:cNvSpPr/>
          <p:nvPr/>
        </p:nvSpPr>
        <p:spPr>
          <a:xfrm>
            <a:off x="7358063" y="1000125"/>
            <a:ext cx="1643062" cy="357188"/>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bg1"/>
                </a:solidFill>
                <a:latin typeface="Calibri" pitchFamily="34" charset="0"/>
                <a:cs typeface="Calibri" pitchFamily="34" charset="0"/>
              </a:rPr>
              <a:t>В деньгах</a:t>
            </a:r>
          </a:p>
        </p:txBody>
      </p:sp>
      <p:sp>
        <p:nvSpPr>
          <p:cNvPr id="22" name="Скругленный прямоугольник 21"/>
          <p:cNvSpPr/>
          <p:nvPr/>
        </p:nvSpPr>
        <p:spPr>
          <a:xfrm>
            <a:off x="4714875" y="1000125"/>
            <a:ext cx="1643063" cy="357188"/>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bg1"/>
                </a:solidFill>
                <a:latin typeface="Calibri" pitchFamily="34" charset="0"/>
                <a:cs typeface="Calibri" pitchFamily="34" charset="0"/>
              </a:rPr>
              <a:t>В количестве</a:t>
            </a:r>
          </a:p>
        </p:txBody>
      </p:sp>
      <p:sp>
        <p:nvSpPr>
          <p:cNvPr id="24" name="Двойная стрелка вверх/вниз 23"/>
          <p:cNvSpPr/>
          <p:nvPr/>
        </p:nvSpPr>
        <p:spPr>
          <a:xfrm rot="5400000">
            <a:off x="6643688" y="1285875"/>
            <a:ext cx="428625" cy="1571625"/>
          </a:xfrm>
          <a:prstGeom prst="upDownArrow">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Двойная стрелка вверх/вниз 26"/>
          <p:cNvSpPr/>
          <p:nvPr/>
        </p:nvSpPr>
        <p:spPr>
          <a:xfrm rot="5400000">
            <a:off x="6643688" y="2701925"/>
            <a:ext cx="428625" cy="1571625"/>
          </a:xfrm>
          <a:prstGeom prst="upDownArrow">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0255" name="Прямоугольник 27"/>
          <p:cNvSpPr>
            <a:spLocks noChangeArrowheads="1"/>
          </p:cNvSpPr>
          <p:nvPr/>
        </p:nvSpPr>
        <p:spPr bwMode="auto">
          <a:xfrm>
            <a:off x="6056313" y="1500188"/>
            <a:ext cx="1638300" cy="369887"/>
          </a:xfrm>
          <a:prstGeom prst="rect">
            <a:avLst/>
          </a:prstGeom>
          <a:noFill/>
          <a:ln w="9525">
            <a:noFill/>
            <a:miter lim="800000"/>
            <a:headEnd/>
            <a:tailEnd/>
          </a:ln>
        </p:spPr>
        <p:txBody>
          <a:bodyPr wrap="none">
            <a:spAutoFit/>
          </a:bodyPr>
          <a:lstStyle/>
          <a:p>
            <a:pPr algn="ctr"/>
            <a:r>
              <a:rPr lang="ru-RU" sz="1800" b="1">
                <a:latin typeface="Calibri" pitchFamily="34" charset="0"/>
              </a:rPr>
              <a:t>Состоявшиеся</a:t>
            </a:r>
            <a:r>
              <a:rPr lang="ru-RU" sz="1400" b="1">
                <a:latin typeface="Calibri" pitchFamily="34" charset="0"/>
              </a:rPr>
              <a:t> </a:t>
            </a:r>
          </a:p>
        </p:txBody>
      </p:sp>
      <p:sp>
        <p:nvSpPr>
          <p:cNvPr id="10256" name="Прямоугольник 28"/>
          <p:cNvSpPr>
            <a:spLocks noChangeArrowheads="1"/>
          </p:cNvSpPr>
          <p:nvPr/>
        </p:nvSpPr>
        <p:spPr bwMode="auto">
          <a:xfrm>
            <a:off x="5821363" y="3810000"/>
            <a:ext cx="2108200" cy="369888"/>
          </a:xfrm>
          <a:prstGeom prst="rect">
            <a:avLst/>
          </a:prstGeom>
          <a:noFill/>
          <a:ln w="9525">
            <a:noFill/>
            <a:miter lim="800000"/>
            <a:headEnd/>
            <a:tailEnd/>
          </a:ln>
        </p:spPr>
        <p:txBody>
          <a:bodyPr>
            <a:spAutoFit/>
          </a:bodyPr>
          <a:lstStyle/>
          <a:p>
            <a:pPr algn="ctr"/>
            <a:r>
              <a:rPr lang="ru-RU" sz="1800" b="1">
                <a:latin typeface="Calibri" pitchFamily="34" charset="0"/>
              </a:rPr>
              <a:t>Несостоявшиеся</a:t>
            </a:r>
          </a:p>
        </p:txBody>
      </p:sp>
      <p:cxnSp>
        <p:nvCxnSpPr>
          <p:cNvPr id="37" name="Соединительная линия уступом 36"/>
          <p:cNvCxnSpPr/>
          <p:nvPr/>
        </p:nvCxnSpPr>
        <p:spPr>
          <a:xfrm>
            <a:off x="3643313" y="2714625"/>
            <a:ext cx="1381125" cy="874713"/>
          </a:xfrm>
          <a:prstGeom prst="straightConnector1">
            <a:avLst/>
          </a:prstGeom>
          <a:ln w="57150">
            <a:solidFill>
              <a:srgbClr val="0080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Соединительная линия уступом 42"/>
          <p:cNvCxnSpPr/>
          <p:nvPr/>
        </p:nvCxnSpPr>
        <p:spPr>
          <a:xfrm>
            <a:off x="1285875" y="1643063"/>
            <a:ext cx="1428750" cy="1285875"/>
          </a:xfrm>
          <a:prstGeom prst="bentConnector3">
            <a:avLst>
              <a:gd name="adj1" fmla="val 73398"/>
            </a:avLst>
          </a:prstGeom>
          <a:ln w="57150">
            <a:solidFill>
              <a:srgbClr val="0080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Соединительная линия уступом 48"/>
          <p:cNvCxnSpPr/>
          <p:nvPr/>
        </p:nvCxnSpPr>
        <p:spPr>
          <a:xfrm>
            <a:off x="500063" y="1857375"/>
            <a:ext cx="2214562" cy="2143125"/>
          </a:xfrm>
          <a:prstGeom prst="bentConnector3">
            <a:avLst>
              <a:gd name="adj1" fmla="val 69091"/>
            </a:avLst>
          </a:prstGeom>
          <a:ln w="57150">
            <a:solidFill>
              <a:srgbClr val="0070C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Соединительная линия уступом 57"/>
          <p:cNvCxnSpPr/>
          <p:nvPr/>
        </p:nvCxnSpPr>
        <p:spPr>
          <a:xfrm>
            <a:off x="642938" y="3071813"/>
            <a:ext cx="2079625" cy="1184275"/>
          </a:xfrm>
          <a:prstGeom prst="bentConnector3">
            <a:avLst>
              <a:gd name="adj1" fmla="val 51892"/>
            </a:avLst>
          </a:prstGeom>
          <a:ln w="57150">
            <a:solidFill>
              <a:srgbClr val="C000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nvGraphicFramePr>
        <p:xfrm>
          <a:off x="-285784" y="928670"/>
          <a:ext cx="2428892" cy="34290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nvGraphicFramePr>
        <p:xfrm>
          <a:off x="2000232" y="928840"/>
          <a:ext cx="2485386" cy="3428854"/>
        </p:xfrm>
        <a:graphic>
          <a:graphicData uri="http://schemas.openxmlformats.org/drawingml/2006/chart">
            <c:chart xmlns:c="http://schemas.openxmlformats.org/drawingml/2006/chart" xmlns:r="http://schemas.openxmlformats.org/officeDocument/2006/relationships" r:id="rId5"/>
          </a:graphicData>
        </a:graphic>
      </p:graphicFrame>
      <p:sp>
        <p:nvSpPr>
          <p:cNvPr id="65" name="Прямоугольник 64"/>
          <p:cNvSpPr/>
          <p:nvPr/>
        </p:nvSpPr>
        <p:spPr>
          <a:xfrm>
            <a:off x="5715000" y="4572000"/>
            <a:ext cx="642938" cy="35718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264" name="TextBox 65"/>
          <p:cNvSpPr txBox="1">
            <a:spLocks noChangeArrowheads="1"/>
          </p:cNvSpPr>
          <p:nvPr/>
        </p:nvSpPr>
        <p:spPr bwMode="auto">
          <a:xfrm>
            <a:off x="900113" y="4508500"/>
            <a:ext cx="1843087" cy="585788"/>
          </a:xfrm>
          <a:prstGeom prst="rect">
            <a:avLst/>
          </a:prstGeom>
          <a:noFill/>
          <a:ln w="9525">
            <a:noFill/>
            <a:miter lim="800000"/>
            <a:headEnd/>
            <a:tailEnd/>
          </a:ln>
        </p:spPr>
        <p:txBody>
          <a:bodyPr>
            <a:spAutoFit/>
          </a:bodyPr>
          <a:lstStyle/>
          <a:p>
            <a:r>
              <a:rPr lang="ru-RU" sz="1600" b="1">
                <a:latin typeface="Calibri" pitchFamily="34" charset="0"/>
              </a:rPr>
              <a:t>Конкурентные  процедуры</a:t>
            </a:r>
          </a:p>
        </p:txBody>
      </p:sp>
      <p:sp>
        <p:nvSpPr>
          <p:cNvPr id="10265" name="Прямоугольник 66"/>
          <p:cNvSpPr>
            <a:spLocks noChangeArrowheads="1"/>
          </p:cNvSpPr>
          <p:nvPr/>
        </p:nvSpPr>
        <p:spPr bwMode="auto">
          <a:xfrm>
            <a:off x="2987675" y="4437063"/>
            <a:ext cx="3071813" cy="584200"/>
          </a:xfrm>
          <a:prstGeom prst="rect">
            <a:avLst/>
          </a:prstGeom>
          <a:noFill/>
          <a:ln w="9525">
            <a:noFill/>
            <a:miter lim="800000"/>
            <a:headEnd/>
            <a:tailEnd/>
          </a:ln>
        </p:spPr>
        <p:txBody>
          <a:bodyPr>
            <a:spAutoFit/>
          </a:bodyPr>
          <a:lstStyle/>
          <a:p>
            <a:r>
              <a:rPr lang="ru-RU" sz="1600" b="1">
                <a:latin typeface="Calibri" pitchFamily="34" charset="0"/>
              </a:rPr>
              <a:t>Единственный поставщик</a:t>
            </a:r>
            <a:endParaRPr lang="en-US" sz="1600" b="1">
              <a:latin typeface="Calibri" pitchFamily="34" charset="0"/>
            </a:endParaRPr>
          </a:p>
          <a:p>
            <a:r>
              <a:rPr lang="en-US" sz="1600" b="1">
                <a:latin typeface="Calibri" pitchFamily="34" charset="0"/>
              </a:rPr>
              <a:t>(</a:t>
            </a:r>
            <a:r>
              <a:rPr lang="ru-RU" sz="1600" b="1">
                <a:latin typeface="Calibri" pitchFamily="34" charset="0"/>
              </a:rPr>
              <a:t>коммунальные услуги и т.п.)</a:t>
            </a:r>
          </a:p>
        </p:txBody>
      </p:sp>
      <p:sp>
        <p:nvSpPr>
          <p:cNvPr id="68" name="Прямоугольник 67"/>
          <p:cNvSpPr/>
          <p:nvPr/>
        </p:nvSpPr>
        <p:spPr>
          <a:xfrm>
            <a:off x="2339975" y="4581525"/>
            <a:ext cx="642938" cy="35718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267" name="Прямоугольник 68"/>
          <p:cNvSpPr>
            <a:spLocks noChangeArrowheads="1"/>
          </p:cNvSpPr>
          <p:nvPr/>
        </p:nvSpPr>
        <p:spPr bwMode="auto">
          <a:xfrm>
            <a:off x="6391275" y="4581525"/>
            <a:ext cx="2752725" cy="338138"/>
          </a:xfrm>
          <a:prstGeom prst="rect">
            <a:avLst/>
          </a:prstGeom>
          <a:noFill/>
          <a:ln w="9525">
            <a:noFill/>
            <a:miter lim="800000"/>
            <a:headEnd/>
            <a:tailEnd/>
          </a:ln>
        </p:spPr>
        <p:txBody>
          <a:bodyPr>
            <a:spAutoFit/>
          </a:bodyPr>
          <a:lstStyle/>
          <a:p>
            <a:r>
              <a:rPr lang="ru-RU" sz="1600" b="1">
                <a:latin typeface="Calibri" pitchFamily="34" charset="0"/>
              </a:rPr>
              <a:t>Малые закупки (до 100 тыс.)</a:t>
            </a:r>
          </a:p>
        </p:txBody>
      </p:sp>
      <p:sp>
        <p:nvSpPr>
          <p:cNvPr id="70" name="Прямоугольник 69"/>
          <p:cNvSpPr/>
          <p:nvPr/>
        </p:nvSpPr>
        <p:spPr>
          <a:xfrm>
            <a:off x="179388" y="4581525"/>
            <a:ext cx="642937" cy="357188"/>
          </a:xfrm>
          <a:prstGeom prst="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269" name="Номер слайда 28"/>
          <p:cNvSpPr>
            <a:spLocks noGrp="1"/>
          </p:cNvSpPr>
          <p:nvPr>
            <p:ph type="sldNum" sz="quarter" idx="10"/>
          </p:nvPr>
        </p:nvSpPr>
        <p:spPr>
          <a:noFill/>
        </p:spPr>
        <p:txBody>
          <a:bodyPr/>
          <a:lstStyle/>
          <a:p>
            <a:fld id="{7CF85B36-F236-4890-AACC-50C0D3299C8D}" type="slidenum">
              <a:rPr lang="ru-RU" smtClean="0">
                <a:latin typeface="Arial" pitchFamily="34" charset="0"/>
                <a:ea typeface="ＭＳ Ｐゴシック" pitchFamily="34" charset="-128"/>
              </a:rPr>
              <a:pPr/>
              <a:t>6</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Скругленный прямоугольник 26"/>
          <p:cNvSpPr/>
          <p:nvPr/>
        </p:nvSpPr>
        <p:spPr>
          <a:xfrm>
            <a:off x="6443663" y="981075"/>
            <a:ext cx="2520950" cy="143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68" name="Rectangle 2"/>
          <p:cNvSpPr>
            <a:spLocks noGrp="1" noChangeArrowheads="1"/>
          </p:cNvSpPr>
          <p:nvPr>
            <p:ph type="title"/>
          </p:nvPr>
        </p:nvSpPr>
        <p:spPr>
          <a:xfrm>
            <a:off x="0" y="7938"/>
            <a:ext cx="9144000" cy="576262"/>
          </a:xfrm>
        </p:spPr>
        <p:txBody>
          <a:bodyPr/>
          <a:lstStyle/>
          <a:p>
            <a:r>
              <a:rPr lang="ru-RU" sz="1600" b="1" smtClean="0">
                <a:solidFill>
                  <a:schemeClr val="bg1"/>
                </a:solidFill>
                <a:latin typeface="Calibri" pitchFamily="34" charset="0"/>
                <a:ea typeface="ＭＳ Ｐゴシック" pitchFamily="34" charset="-128"/>
              </a:rPr>
              <a:t>Основные причины, по которым 26,4% электронных аукционов становятся не состоявшимися</a:t>
            </a:r>
          </a:p>
        </p:txBody>
      </p:sp>
      <p:sp>
        <p:nvSpPr>
          <p:cNvPr id="11269" name="Прямоугольник 14"/>
          <p:cNvSpPr>
            <a:spLocks noChangeArrowheads="1"/>
          </p:cNvSpPr>
          <p:nvPr/>
        </p:nvSpPr>
        <p:spPr bwMode="auto">
          <a:xfrm>
            <a:off x="142875" y="6286500"/>
            <a:ext cx="8640763" cy="277813"/>
          </a:xfrm>
          <a:prstGeom prst="rect">
            <a:avLst/>
          </a:prstGeom>
          <a:noFill/>
          <a:ln w="9525">
            <a:noFill/>
            <a:miter lim="800000"/>
            <a:headEnd/>
            <a:tailEnd/>
          </a:ln>
        </p:spPr>
        <p:txBody>
          <a:bodyPr>
            <a:spAutoFit/>
          </a:bodyPr>
          <a:lstStyle/>
          <a:p>
            <a:r>
              <a:rPr lang="ru-RU" sz="1200">
                <a:latin typeface="Calibri" pitchFamily="34" charset="0"/>
              </a:rPr>
              <a:t>*</a:t>
            </a:r>
            <a:r>
              <a:rPr lang="en-US" sz="1200">
                <a:latin typeface="Calibri" pitchFamily="34" charset="0"/>
              </a:rPr>
              <a:t> </a:t>
            </a:r>
            <a:r>
              <a:rPr lang="ru-RU" sz="1200">
                <a:latin typeface="Calibri" pitchFamily="34" charset="0"/>
              </a:rPr>
              <a:t>По данным  ЗАО «Сбербанк-АСТ», ОАО «ЕЭТП», ГУП «Агентство по государственному заказу  РТ»</a:t>
            </a:r>
          </a:p>
        </p:txBody>
      </p:sp>
      <p:sp>
        <p:nvSpPr>
          <p:cNvPr id="11270" name="Прямоугольник 19"/>
          <p:cNvSpPr>
            <a:spLocks noChangeArrowheads="1"/>
          </p:cNvSpPr>
          <p:nvPr/>
        </p:nvSpPr>
        <p:spPr bwMode="auto">
          <a:xfrm>
            <a:off x="142875" y="4000500"/>
            <a:ext cx="8858250" cy="338138"/>
          </a:xfrm>
          <a:prstGeom prst="rect">
            <a:avLst/>
          </a:prstGeom>
          <a:noFill/>
          <a:ln w="9525">
            <a:noFill/>
            <a:miter lim="800000"/>
            <a:headEnd/>
            <a:tailEnd/>
          </a:ln>
        </p:spPr>
        <p:txBody>
          <a:bodyPr>
            <a:spAutoFit/>
          </a:bodyPr>
          <a:lstStyle/>
          <a:p>
            <a:r>
              <a:rPr lang="ru-RU" sz="1600" b="1">
                <a:solidFill>
                  <a:srgbClr val="C00000"/>
                </a:solidFill>
                <a:latin typeface="Calibri" pitchFamily="34" charset="0"/>
              </a:rPr>
              <a:t>Выводы:</a:t>
            </a:r>
          </a:p>
        </p:txBody>
      </p:sp>
      <p:sp>
        <p:nvSpPr>
          <p:cNvPr id="17" name="Скругленный прямоугольник 16"/>
          <p:cNvSpPr/>
          <p:nvPr/>
        </p:nvSpPr>
        <p:spPr>
          <a:xfrm>
            <a:off x="6572250" y="1143000"/>
            <a:ext cx="1357313" cy="428625"/>
          </a:xfrm>
          <a:prstGeom prst="roundRect">
            <a:avLst>
              <a:gd name="adj" fmla="val 983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latin typeface="Calibri" pitchFamily="34" charset="0"/>
                <a:cs typeface="Calibri" pitchFamily="34" charset="0"/>
              </a:rPr>
              <a:t>64,3%</a:t>
            </a:r>
          </a:p>
        </p:txBody>
      </p:sp>
      <p:sp>
        <p:nvSpPr>
          <p:cNvPr id="18" name="Скругленный прямоугольник 17"/>
          <p:cNvSpPr/>
          <p:nvPr/>
        </p:nvSpPr>
        <p:spPr>
          <a:xfrm>
            <a:off x="6572250" y="1857375"/>
            <a:ext cx="1357313" cy="428625"/>
          </a:xfrm>
          <a:prstGeom prst="roundRect">
            <a:avLst>
              <a:gd name="adj" fmla="val 983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latin typeface="Calibri" pitchFamily="34" charset="0"/>
              </a:rPr>
              <a:t>26,9%</a:t>
            </a:r>
          </a:p>
        </p:txBody>
      </p:sp>
      <p:sp>
        <p:nvSpPr>
          <p:cNvPr id="21" name="Скругленный прямоугольник 20"/>
          <p:cNvSpPr/>
          <p:nvPr/>
        </p:nvSpPr>
        <p:spPr>
          <a:xfrm>
            <a:off x="6572250" y="3429000"/>
            <a:ext cx="1357313" cy="428625"/>
          </a:xfrm>
          <a:prstGeom prst="roundRect">
            <a:avLst>
              <a:gd name="adj" fmla="val 983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latin typeface="Calibri" pitchFamily="34" charset="0"/>
                <a:cs typeface="Calibri" pitchFamily="34" charset="0"/>
              </a:rPr>
              <a:t>6,4%</a:t>
            </a:r>
          </a:p>
        </p:txBody>
      </p:sp>
      <p:sp>
        <p:nvSpPr>
          <p:cNvPr id="22" name="Скругленный прямоугольник 21"/>
          <p:cNvSpPr/>
          <p:nvPr/>
        </p:nvSpPr>
        <p:spPr>
          <a:xfrm>
            <a:off x="6572250" y="2500313"/>
            <a:ext cx="1357313" cy="714375"/>
          </a:xfrm>
          <a:prstGeom prst="roundRect">
            <a:avLst>
              <a:gd name="adj" fmla="val 9831"/>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latin typeface="Calibri" pitchFamily="34" charset="0"/>
                <a:cs typeface="Calibri" pitchFamily="34" charset="0"/>
              </a:rPr>
              <a:t>2,4%</a:t>
            </a:r>
          </a:p>
        </p:txBody>
      </p:sp>
      <p:sp>
        <p:nvSpPr>
          <p:cNvPr id="23" name="Стрелка вправо 22"/>
          <p:cNvSpPr/>
          <p:nvPr/>
        </p:nvSpPr>
        <p:spPr>
          <a:xfrm>
            <a:off x="4857750" y="1143000"/>
            <a:ext cx="1643063" cy="428625"/>
          </a:xfrm>
          <a:prstGeom prst="rightArrow">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Стрелка вправо 23"/>
          <p:cNvSpPr/>
          <p:nvPr/>
        </p:nvSpPr>
        <p:spPr>
          <a:xfrm>
            <a:off x="4857750" y="1857375"/>
            <a:ext cx="1643063" cy="428625"/>
          </a:xfrm>
          <a:prstGeom prst="rightArrow">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Стрелка вправо 24"/>
          <p:cNvSpPr/>
          <p:nvPr/>
        </p:nvSpPr>
        <p:spPr>
          <a:xfrm>
            <a:off x="4857750" y="2643188"/>
            <a:ext cx="1643063" cy="428625"/>
          </a:xfrm>
          <a:prstGeom prst="rightArrow">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Стрелка вправо 25"/>
          <p:cNvSpPr/>
          <p:nvPr/>
        </p:nvSpPr>
        <p:spPr>
          <a:xfrm>
            <a:off x="4857750" y="3429000"/>
            <a:ext cx="1643063" cy="428625"/>
          </a:xfrm>
          <a:prstGeom prst="rightArrow">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Скругленный прямоугольник 7"/>
          <p:cNvSpPr/>
          <p:nvPr/>
        </p:nvSpPr>
        <p:spPr>
          <a:xfrm>
            <a:off x="571500" y="1143000"/>
            <a:ext cx="4500563" cy="428625"/>
          </a:xfrm>
          <a:prstGeom prst="roundRect">
            <a:avLst>
              <a:gd name="adj" fmla="val 9831"/>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latin typeface="Calibri" pitchFamily="34" charset="0"/>
                <a:cs typeface="Calibri" pitchFamily="34" charset="0"/>
              </a:rPr>
              <a:t>Подана только 1 заявка </a:t>
            </a:r>
          </a:p>
        </p:txBody>
      </p:sp>
      <p:sp>
        <p:nvSpPr>
          <p:cNvPr id="9" name="Скругленный прямоугольник 8"/>
          <p:cNvSpPr/>
          <p:nvPr/>
        </p:nvSpPr>
        <p:spPr>
          <a:xfrm>
            <a:off x="571500" y="1857375"/>
            <a:ext cx="4500563" cy="428625"/>
          </a:xfrm>
          <a:prstGeom prst="roundRect">
            <a:avLst>
              <a:gd name="adj" fmla="val 9831"/>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latin typeface="Calibri" pitchFamily="34" charset="0"/>
              </a:rPr>
              <a:t>Не подано ни одной заявки</a:t>
            </a:r>
          </a:p>
        </p:txBody>
      </p:sp>
      <p:sp>
        <p:nvSpPr>
          <p:cNvPr id="10" name="Скругленный прямоугольник 9"/>
          <p:cNvSpPr/>
          <p:nvPr/>
        </p:nvSpPr>
        <p:spPr>
          <a:xfrm>
            <a:off x="571500" y="2500313"/>
            <a:ext cx="4500563" cy="714375"/>
          </a:xfrm>
          <a:prstGeom prst="roundRect">
            <a:avLst>
              <a:gd name="adj" fmla="val 9831"/>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latin typeface="Calibri" pitchFamily="34" charset="0"/>
              </a:rPr>
              <a:t>Допущено несколько заявок, но было сделано  не более одного предложения о цене</a:t>
            </a:r>
          </a:p>
        </p:txBody>
      </p:sp>
      <p:sp>
        <p:nvSpPr>
          <p:cNvPr id="16" name="Скругленный прямоугольник 15"/>
          <p:cNvSpPr/>
          <p:nvPr/>
        </p:nvSpPr>
        <p:spPr>
          <a:xfrm>
            <a:off x="571500" y="3429000"/>
            <a:ext cx="4500563" cy="428625"/>
          </a:xfrm>
          <a:prstGeom prst="roundRect">
            <a:avLst>
              <a:gd name="adj" fmla="val 9831"/>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latin typeface="Calibri" pitchFamily="34" charset="0"/>
              </a:rPr>
              <a:t>Заявки отклонены по формальным основаниям</a:t>
            </a:r>
          </a:p>
        </p:txBody>
      </p:sp>
      <p:sp>
        <p:nvSpPr>
          <p:cNvPr id="11283" name="Прямоугольник 26"/>
          <p:cNvSpPr>
            <a:spLocks noChangeArrowheads="1"/>
          </p:cNvSpPr>
          <p:nvPr/>
        </p:nvSpPr>
        <p:spPr bwMode="auto">
          <a:xfrm>
            <a:off x="250825" y="4357688"/>
            <a:ext cx="8750300" cy="2032000"/>
          </a:xfrm>
          <a:prstGeom prst="rect">
            <a:avLst/>
          </a:prstGeom>
          <a:noFill/>
          <a:ln w="9525">
            <a:noFill/>
            <a:miter lim="800000"/>
            <a:headEnd/>
            <a:tailEnd/>
          </a:ln>
        </p:spPr>
        <p:txBody>
          <a:bodyPr>
            <a:spAutoFit/>
          </a:bodyPr>
          <a:lstStyle/>
          <a:p>
            <a:pPr algn="just">
              <a:tabLst>
                <a:tab pos="361950" algn="l"/>
              </a:tabLst>
            </a:pPr>
            <a:r>
              <a:rPr lang="ru-RU" sz="1800" b="1">
                <a:latin typeface="Calibri" pitchFamily="34" charset="0"/>
              </a:rPr>
              <a:t>          1.</a:t>
            </a:r>
            <a:r>
              <a:rPr lang="ru-RU" sz="1800">
                <a:latin typeface="Calibri" pitchFamily="34" charset="0"/>
              </a:rPr>
              <a:t> Основными причинами не состоявшихся электронных аукционов являются отсутствие заявок или подача только одной заявки (до</a:t>
            </a:r>
            <a:r>
              <a:rPr lang="ru-RU" sz="1800">
                <a:solidFill>
                  <a:srgbClr val="C00000"/>
                </a:solidFill>
                <a:latin typeface="Calibri" pitchFamily="34" charset="0"/>
              </a:rPr>
              <a:t> 91,2 %</a:t>
            </a:r>
            <a:r>
              <a:rPr lang="ru-RU" sz="1800">
                <a:latin typeface="Calibri" pitchFamily="34" charset="0"/>
              </a:rPr>
              <a:t>)</a:t>
            </a:r>
            <a:r>
              <a:rPr lang="ru-RU" sz="1800">
                <a:solidFill>
                  <a:srgbClr val="C00000"/>
                </a:solidFill>
                <a:latin typeface="Calibri" pitchFamily="34" charset="0"/>
              </a:rPr>
              <a:t> </a:t>
            </a:r>
            <a:r>
              <a:rPr lang="ru-RU" sz="1800">
                <a:latin typeface="Calibri" pitchFamily="34" charset="0"/>
              </a:rPr>
              <a:t>в результате затачивания  под конкретного производителя или поставщика.</a:t>
            </a:r>
          </a:p>
          <a:p>
            <a:pPr algn="just">
              <a:tabLst>
                <a:tab pos="361950" algn="l"/>
              </a:tabLst>
            </a:pPr>
            <a:r>
              <a:rPr lang="ru-RU" sz="1800" b="1">
                <a:latin typeface="Calibri" pitchFamily="34" charset="0"/>
              </a:rPr>
              <a:t>          2.</a:t>
            </a:r>
            <a:r>
              <a:rPr lang="ru-RU" sz="1800">
                <a:latin typeface="Calibri" pitchFamily="34" charset="0"/>
              </a:rPr>
              <a:t> Признаки сговора участников на электронных аукционах имеются только в </a:t>
            </a:r>
            <a:r>
              <a:rPr lang="ru-RU" sz="1800">
                <a:solidFill>
                  <a:srgbClr val="C00000"/>
                </a:solidFill>
                <a:latin typeface="Calibri" pitchFamily="34" charset="0"/>
              </a:rPr>
              <a:t>2,4%</a:t>
            </a:r>
            <a:r>
              <a:rPr lang="ru-RU" sz="1800">
                <a:latin typeface="Calibri" pitchFamily="34" charset="0"/>
              </a:rPr>
              <a:t> случаев.</a:t>
            </a:r>
          </a:p>
          <a:p>
            <a:pPr algn="just">
              <a:tabLst>
                <a:tab pos="361950" algn="l"/>
              </a:tabLst>
            </a:pPr>
            <a:r>
              <a:rPr lang="ru-RU" sz="1800" b="1">
                <a:latin typeface="Calibri" pitchFamily="34" charset="0"/>
              </a:rPr>
              <a:t>          3.</a:t>
            </a:r>
            <a:r>
              <a:rPr lang="ru-RU" sz="1800">
                <a:latin typeface="Calibri" pitchFamily="34" charset="0"/>
              </a:rPr>
              <a:t> На электронных аукционах, по сравнению с обычными торгами, исключены формальные причины отклонения заявок  (встречаются  только в </a:t>
            </a:r>
            <a:r>
              <a:rPr lang="ru-RU" sz="1800">
                <a:solidFill>
                  <a:srgbClr val="C00000"/>
                </a:solidFill>
                <a:latin typeface="Calibri" pitchFamily="34" charset="0"/>
              </a:rPr>
              <a:t>6,4%</a:t>
            </a:r>
            <a:r>
              <a:rPr lang="ru-RU" sz="1800">
                <a:latin typeface="Calibri" pitchFamily="34" charset="0"/>
              </a:rPr>
              <a:t> случаях).</a:t>
            </a:r>
          </a:p>
        </p:txBody>
      </p:sp>
      <p:sp>
        <p:nvSpPr>
          <p:cNvPr id="11284" name="Номер слайда 26"/>
          <p:cNvSpPr>
            <a:spLocks noGrp="1"/>
          </p:cNvSpPr>
          <p:nvPr>
            <p:ph type="sldNum" sz="quarter" idx="10"/>
          </p:nvPr>
        </p:nvSpPr>
        <p:spPr>
          <a:noFill/>
        </p:spPr>
        <p:txBody>
          <a:bodyPr/>
          <a:lstStyle/>
          <a:p>
            <a:fld id="{35FB6812-4082-4268-BD7E-314412E50BAA}" type="slidenum">
              <a:rPr lang="ru-RU" smtClean="0">
                <a:latin typeface="Arial" pitchFamily="34" charset="0"/>
                <a:ea typeface="ＭＳ Ｐゴシック" pitchFamily="34" charset="-128"/>
              </a:rPr>
              <a:pPr/>
              <a:t>7</a:t>
            </a:fld>
            <a:endParaRPr lang="ru-RU" smtClean="0">
              <a:latin typeface="Arial" pitchFamily="34" charset="0"/>
              <a:ea typeface="ＭＳ Ｐゴシック" pitchFamily="34" charset="-128"/>
            </a:endParaRPr>
          </a:p>
        </p:txBody>
      </p:sp>
      <p:sp>
        <p:nvSpPr>
          <p:cNvPr id="11285" name="TextBox 27"/>
          <p:cNvSpPr txBox="1">
            <a:spLocks noChangeArrowheads="1"/>
          </p:cNvSpPr>
          <p:nvPr/>
        </p:nvSpPr>
        <p:spPr bwMode="auto">
          <a:xfrm>
            <a:off x="7956550" y="1412875"/>
            <a:ext cx="1187450" cy="461963"/>
          </a:xfrm>
          <a:prstGeom prst="rect">
            <a:avLst/>
          </a:prstGeom>
          <a:noFill/>
          <a:ln w="9525">
            <a:noFill/>
            <a:miter lim="800000"/>
            <a:headEnd/>
            <a:tailEnd/>
          </a:ln>
        </p:spPr>
        <p:txBody>
          <a:bodyPr>
            <a:spAutoFit/>
          </a:bodyPr>
          <a:lstStyle/>
          <a:p>
            <a:pPr algn="ctr"/>
            <a:r>
              <a:rPr lang="ru-RU" b="1"/>
              <a:t>91,2</a:t>
            </a:r>
            <a:r>
              <a:rPr lang="ru-RU" sz="2200" b="1"/>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28" name="Rectangle 2"/>
          <p:cNvSpPr>
            <a:spLocks noGrp="1" noChangeArrowheads="1"/>
          </p:cNvSpPr>
          <p:nvPr>
            <p:ph type="title"/>
          </p:nvPr>
        </p:nvSpPr>
        <p:spPr>
          <a:xfrm>
            <a:off x="0" y="7938"/>
            <a:ext cx="9144000" cy="576262"/>
          </a:xfrm>
        </p:spPr>
        <p:txBody>
          <a:bodyPr/>
          <a:lstStyle/>
          <a:p>
            <a:r>
              <a:rPr lang="ru-RU" sz="2200" b="1" smtClean="0">
                <a:solidFill>
                  <a:schemeClr val="bg1"/>
                </a:solidFill>
                <a:latin typeface="Calibri" pitchFamily="34" charset="0"/>
                <a:ea typeface="ＭＳ Ｐゴシック" pitchFamily="34" charset="-128"/>
              </a:rPr>
              <a:t>Экономия средств бюджета </a:t>
            </a:r>
            <a:br>
              <a:rPr lang="ru-RU" sz="2200" b="1" smtClean="0">
                <a:solidFill>
                  <a:schemeClr val="bg1"/>
                </a:solidFill>
                <a:latin typeface="Calibri" pitchFamily="34" charset="0"/>
                <a:ea typeface="ＭＳ Ｐゴシック" pitchFamily="34" charset="-128"/>
              </a:rPr>
            </a:br>
            <a:r>
              <a:rPr lang="ru-RU" sz="2200" b="1" smtClean="0">
                <a:solidFill>
                  <a:schemeClr val="bg1"/>
                </a:solidFill>
                <a:latin typeface="Calibri" pitchFamily="34" charset="0"/>
                <a:ea typeface="ＭＳ Ｐゴシック" pitchFamily="34" charset="-128"/>
              </a:rPr>
              <a:t>(разница между начальной ценой и ценой по результатам торгов)</a:t>
            </a:r>
          </a:p>
        </p:txBody>
      </p:sp>
      <p:graphicFrame>
        <p:nvGraphicFramePr>
          <p:cNvPr id="1026" name="Диаграмма 8"/>
          <p:cNvGraphicFramePr>
            <a:graphicFrameLocks/>
          </p:cNvGraphicFramePr>
          <p:nvPr/>
        </p:nvGraphicFramePr>
        <p:xfrm>
          <a:off x="214313" y="1857375"/>
          <a:ext cx="4410075" cy="2230438"/>
        </p:xfrm>
        <a:graphic>
          <a:graphicData uri="http://schemas.openxmlformats.org/presentationml/2006/ole">
            <p:oleObj spid="_x0000_s1026" name="Worksheet" r:id="rId4" imgW="3771967" imgH="1838324" progId="Excel.Sheet.8">
              <p:embed/>
            </p:oleObj>
          </a:graphicData>
        </a:graphic>
      </p:graphicFrame>
      <p:sp>
        <p:nvSpPr>
          <p:cNvPr id="1029" name="TextBox 10"/>
          <p:cNvSpPr txBox="1">
            <a:spLocks noChangeArrowheads="1"/>
          </p:cNvSpPr>
          <p:nvPr/>
        </p:nvSpPr>
        <p:spPr bwMode="auto">
          <a:xfrm>
            <a:off x="357188" y="1071563"/>
            <a:ext cx="8501062" cy="701675"/>
          </a:xfrm>
          <a:prstGeom prst="rect">
            <a:avLst/>
          </a:prstGeom>
          <a:noFill/>
          <a:ln w="9525">
            <a:noFill/>
            <a:miter lim="800000"/>
            <a:headEnd/>
            <a:tailEnd/>
          </a:ln>
        </p:spPr>
        <p:txBody>
          <a:bodyPr>
            <a:spAutoFit/>
          </a:bodyPr>
          <a:lstStyle/>
          <a:p>
            <a:r>
              <a:rPr lang="ru-RU" sz="2000">
                <a:latin typeface="Calibri" pitchFamily="34" charset="0"/>
              </a:rPr>
              <a:t>Сравнение экономии средств </a:t>
            </a:r>
            <a:r>
              <a:rPr lang="ru-RU" sz="2000"/>
              <a:t>федерального </a:t>
            </a:r>
            <a:r>
              <a:rPr lang="ru-RU" sz="2000">
                <a:latin typeface="Calibri" pitchFamily="34" charset="0"/>
              </a:rPr>
              <a:t>бюджета за </a:t>
            </a:r>
          </a:p>
          <a:p>
            <a:r>
              <a:rPr lang="ru-RU" sz="2000">
                <a:latin typeface="Calibri" pitchFamily="34" charset="0"/>
              </a:rPr>
              <a:t>9 месяцев 2009 года и 9 месяцев 2010 года </a:t>
            </a:r>
            <a:r>
              <a:rPr lang="ru-RU" sz="2000" i="1">
                <a:latin typeface="Calibri" pitchFamily="34" charset="0"/>
              </a:rPr>
              <a:t>(млрд. руб.)</a:t>
            </a:r>
            <a:r>
              <a:rPr lang="ru-RU" sz="2000" i="1"/>
              <a:t>*</a:t>
            </a:r>
          </a:p>
        </p:txBody>
      </p:sp>
      <p:sp>
        <p:nvSpPr>
          <p:cNvPr id="1030" name="TextBox 16"/>
          <p:cNvSpPr txBox="1">
            <a:spLocks noChangeArrowheads="1"/>
          </p:cNvSpPr>
          <p:nvPr/>
        </p:nvSpPr>
        <p:spPr bwMode="auto">
          <a:xfrm>
            <a:off x="4643438" y="2852738"/>
            <a:ext cx="4321175" cy="1311275"/>
          </a:xfrm>
          <a:prstGeom prst="rect">
            <a:avLst/>
          </a:prstGeom>
          <a:noFill/>
          <a:ln w="9525">
            <a:noFill/>
            <a:miter lim="800000"/>
            <a:headEnd/>
            <a:tailEnd/>
          </a:ln>
        </p:spPr>
        <p:txBody>
          <a:bodyPr>
            <a:spAutoFit/>
          </a:bodyPr>
          <a:lstStyle/>
          <a:p>
            <a:pPr>
              <a:defRPr/>
            </a:pPr>
            <a:r>
              <a:rPr lang="ru-RU" sz="2000" i="1" dirty="0">
                <a:latin typeface="Calibri" pitchFamily="34" charset="0"/>
              </a:rPr>
              <a:t>Вывод: </a:t>
            </a:r>
            <a:endParaRPr lang="ru-RU" sz="2000" i="1" dirty="0"/>
          </a:p>
          <a:p>
            <a:pPr algn="just">
              <a:defRPr/>
            </a:pPr>
            <a:r>
              <a:rPr lang="ru-RU" sz="2000" dirty="0">
                <a:solidFill>
                  <a:srgbClr val="FF0000"/>
                </a:solidFill>
                <a:latin typeface="+mn-lt"/>
              </a:rPr>
              <a:t>за счет введения электронных аукционов экономия значительно выросла</a:t>
            </a:r>
            <a:r>
              <a:rPr lang="ru-RU" sz="2000" dirty="0">
                <a:solidFill>
                  <a:srgbClr val="C00000"/>
                </a:solidFill>
                <a:latin typeface="+mn-lt"/>
              </a:rPr>
              <a:t> </a:t>
            </a:r>
          </a:p>
        </p:txBody>
      </p:sp>
      <p:sp>
        <p:nvSpPr>
          <p:cNvPr id="1031" name="Прямоугольник 13"/>
          <p:cNvSpPr>
            <a:spLocks noChangeArrowheads="1"/>
          </p:cNvSpPr>
          <p:nvPr/>
        </p:nvSpPr>
        <p:spPr bwMode="auto">
          <a:xfrm>
            <a:off x="142875" y="4429125"/>
            <a:ext cx="8785225" cy="1677988"/>
          </a:xfrm>
          <a:prstGeom prst="rect">
            <a:avLst/>
          </a:prstGeom>
          <a:noFill/>
          <a:ln w="9525">
            <a:noFill/>
            <a:miter lim="800000"/>
            <a:headEnd/>
            <a:tailEnd/>
          </a:ln>
        </p:spPr>
        <p:txBody>
          <a:bodyPr>
            <a:spAutoFit/>
          </a:bodyPr>
          <a:lstStyle/>
          <a:p>
            <a:pPr>
              <a:defRPr/>
            </a:pPr>
            <a:r>
              <a:rPr lang="ru-RU" sz="2000" dirty="0">
                <a:latin typeface="Calibri" pitchFamily="34" charset="0"/>
              </a:rPr>
              <a:t>Всего за четыре года (2006-2009) </a:t>
            </a:r>
            <a:r>
              <a:rPr lang="ru-RU" sz="2000" dirty="0"/>
              <a:t>совокупная </a:t>
            </a:r>
            <a:r>
              <a:rPr lang="ru-RU" sz="2000" dirty="0">
                <a:latin typeface="Calibri" pitchFamily="34" charset="0"/>
              </a:rPr>
              <a:t>экономия бюджетов составила</a:t>
            </a:r>
          </a:p>
          <a:p>
            <a:pPr algn="ctr">
              <a:spcBef>
                <a:spcPts val="600"/>
              </a:spcBef>
              <a:defRPr/>
            </a:pPr>
            <a:r>
              <a:rPr lang="ru-RU" sz="2800" dirty="0">
                <a:solidFill>
                  <a:srgbClr val="C00000"/>
                </a:solidFill>
                <a:latin typeface="Calibri" pitchFamily="34" charset="0"/>
              </a:rPr>
              <a:t>более 770 млрд. руб. </a:t>
            </a:r>
          </a:p>
          <a:p>
            <a:pPr algn="just">
              <a:spcBef>
                <a:spcPts val="1200"/>
              </a:spcBef>
              <a:defRPr/>
            </a:pPr>
            <a:r>
              <a:rPr lang="ru-RU" sz="2000" dirty="0">
                <a:latin typeface="Calibri" pitchFamily="34" charset="0"/>
              </a:rPr>
              <a:t>— </a:t>
            </a:r>
            <a:r>
              <a:rPr lang="ru-RU" sz="2000" dirty="0">
                <a:latin typeface="+mn-lt"/>
              </a:rPr>
              <a:t>это новые возможности Правительства РФ по приобретению необходимых товаров, а также строительству инфраструктуры</a:t>
            </a:r>
          </a:p>
        </p:txBody>
      </p:sp>
      <p:sp>
        <p:nvSpPr>
          <p:cNvPr id="1032" name="Прямоугольник 12"/>
          <p:cNvSpPr>
            <a:spLocks noChangeArrowheads="1"/>
          </p:cNvSpPr>
          <p:nvPr/>
        </p:nvSpPr>
        <p:spPr bwMode="auto">
          <a:xfrm>
            <a:off x="250825" y="6165850"/>
            <a:ext cx="8640763" cy="460375"/>
          </a:xfrm>
          <a:prstGeom prst="rect">
            <a:avLst/>
          </a:prstGeom>
          <a:noFill/>
          <a:ln w="9525">
            <a:noFill/>
            <a:miter lim="800000"/>
            <a:headEnd/>
            <a:tailEnd/>
          </a:ln>
        </p:spPr>
        <p:txBody>
          <a:bodyPr>
            <a:spAutoFit/>
          </a:bodyPr>
          <a:lstStyle/>
          <a:p>
            <a:pPr algn="just"/>
            <a:r>
              <a:rPr lang="ru-RU">
                <a:latin typeface="Calibri" pitchFamily="34" charset="0"/>
              </a:rPr>
              <a:t>* </a:t>
            </a:r>
            <a:r>
              <a:rPr lang="ru-RU" sz="1600">
                <a:latin typeface="Calibri" pitchFamily="34" charset="0"/>
              </a:rPr>
              <a:t>по </a:t>
            </a:r>
            <a:r>
              <a:rPr lang="ru-RU" sz="1600"/>
              <a:t>данным Росстата</a:t>
            </a:r>
          </a:p>
        </p:txBody>
      </p:sp>
      <p:sp>
        <p:nvSpPr>
          <p:cNvPr id="1033" name="TextBox 16"/>
          <p:cNvSpPr txBox="1">
            <a:spLocks noChangeArrowheads="1"/>
          </p:cNvSpPr>
          <p:nvPr/>
        </p:nvSpPr>
        <p:spPr bwMode="auto">
          <a:xfrm>
            <a:off x="4643438" y="1844675"/>
            <a:ext cx="4357687" cy="915988"/>
          </a:xfrm>
          <a:prstGeom prst="rect">
            <a:avLst/>
          </a:prstGeom>
          <a:noFill/>
          <a:ln w="9525">
            <a:noFill/>
            <a:miter lim="800000"/>
            <a:headEnd/>
            <a:tailEnd/>
          </a:ln>
        </p:spPr>
        <p:txBody>
          <a:bodyPr>
            <a:spAutoFit/>
          </a:bodyPr>
          <a:lstStyle/>
          <a:p>
            <a:r>
              <a:rPr lang="ru-RU" sz="1800"/>
              <a:t>Средняя экономия за 9 месяцев 2010:</a:t>
            </a:r>
          </a:p>
          <a:p>
            <a:r>
              <a:rPr lang="ru-RU" sz="1800"/>
              <a:t>аукционы – 10,6%</a:t>
            </a:r>
          </a:p>
          <a:p>
            <a:r>
              <a:rPr lang="ru-RU" sz="1800"/>
              <a:t>конкурсы – 8,6%</a:t>
            </a:r>
          </a:p>
        </p:txBody>
      </p:sp>
      <p:sp>
        <p:nvSpPr>
          <p:cNvPr id="1034" name="Номер слайда 9"/>
          <p:cNvSpPr>
            <a:spLocks noGrp="1"/>
          </p:cNvSpPr>
          <p:nvPr>
            <p:ph type="sldNum" sz="quarter" idx="10"/>
          </p:nvPr>
        </p:nvSpPr>
        <p:spPr>
          <a:noFill/>
        </p:spPr>
        <p:txBody>
          <a:bodyPr/>
          <a:lstStyle/>
          <a:p>
            <a:fld id="{3C365DE3-F9A4-4C8A-B163-C9DD4189577B}" type="slidenum">
              <a:rPr lang="ru-RU" smtClean="0">
                <a:latin typeface="Arial" pitchFamily="34" charset="0"/>
                <a:ea typeface="ＭＳ Ｐゴシック" pitchFamily="34" charset="-128"/>
              </a:rPr>
              <a:pPr/>
              <a:t>8</a:t>
            </a:fld>
            <a:endParaRPr lang="ru-RU"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603250"/>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291" name="Rectangle 2"/>
          <p:cNvSpPr>
            <a:spLocks noGrp="1" noChangeArrowheads="1"/>
          </p:cNvSpPr>
          <p:nvPr>
            <p:ph type="title"/>
          </p:nvPr>
        </p:nvSpPr>
        <p:spPr>
          <a:xfrm>
            <a:off x="0" y="0"/>
            <a:ext cx="9144000" cy="571500"/>
          </a:xfrm>
        </p:spPr>
        <p:txBody>
          <a:bodyPr/>
          <a:lstStyle/>
          <a:p>
            <a:r>
              <a:rPr lang="ru-RU" sz="2400" b="1" smtClean="0">
                <a:solidFill>
                  <a:schemeClr val="bg1"/>
                </a:solidFill>
                <a:latin typeface="Calibri" pitchFamily="34" charset="0"/>
                <a:ea typeface="ＭＳ Ｐゴシック" pitchFamily="34" charset="-128"/>
              </a:rPr>
              <a:t>Экономический эффект</a:t>
            </a:r>
            <a:endParaRPr lang="ru-RU" sz="2400" smtClean="0">
              <a:solidFill>
                <a:schemeClr val="bg1"/>
              </a:solidFill>
              <a:latin typeface="Calibri" pitchFamily="34" charset="0"/>
              <a:ea typeface="ＭＳ Ｐゴシック" pitchFamily="34" charset="-128"/>
            </a:endParaRPr>
          </a:p>
        </p:txBody>
      </p:sp>
      <p:sp>
        <p:nvSpPr>
          <p:cNvPr id="5" name="TextBox 4"/>
          <p:cNvSpPr txBox="1">
            <a:spLocks noChangeArrowheads="1"/>
          </p:cNvSpPr>
          <p:nvPr/>
        </p:nvSpPr>
        <p:spPr bwMode="auto">
          <a:xfrm>
            <a:off x="179388" y="1125538"/>
            <a:ext cx="8713787" cy="4430712"/>
          </a:xfrm>
          <a:prstGeom prst="rect">
            <a:avLst/>
          </a:prstGeom>
          <a:noFill/>
          <a:ln w="9525">
            <a:noFill/>
            <a:miter lim="800000"/>
            <a:headEnd/>
            <a:tailEnd/>
          </a:ln>
        </p:spPr>
        <p:txBody>
          <a:bodyPr>
            <a:spAutoFit/>
          </a:bodyPr>
          <a:lstStyle/>
          <a:p>
            <a:pPr algn="just">
              <a:spcBef>
                <a:spcPts val="1200"/>
              </a:spcBef>
            </a:pPr>
            <a:r>
              <a:rPr lang="ru-RU" sz="2000">
                <a:solidFill>
                  <a:srgbClr val="FF0000"/>
                </a:solidFill>
                <a:latin typeface="Calibri" pitchFamily="34" charset="0"/>
              </a:rPr>
              <a:t>      </a:t>
            </a:r>
            <a:r>
              <a:rPr lang="ru-RU" sz="2800">
                <a:solidFill>
                  <a:srgbClr val="FF0000"/>
                </a:solidFill>
                <a:latin typeface="Calibri" pitchFamily="34" charset="0"/>
              </a:rPr>
              <a:t>Один из мифов про 94-ФЗ, что достигнутая экономия – это просто завышенные начальные цены.</a:t>
            </a:r>
          </a:p>
          <a:p>
            <a:pPr algn="just">
              <a:spcBef>
                <a:spcPts val="1200"/>
              </a:spcBef>
            </a:pPr>
            <a:endParaRPr lang="ru-RU" sz="2800">
              <a:solidFill>
                <a:srgbClr val="FF0000"/>
              </a:solidFill>
              <a:latin typeface="Calibri" pitchFamily="34" charset="0"/>
            </a:endParaRPr>
          </a:p>
          <a:p>
            <a:pPr algn="just">
              <a:spcBef>
                <a:spcPts val="1200"/>
              </a:spcBef>
            </a:pPr>
            <a:r>
              <a:rPr lang="ru-RU" sz="2800">
                <a:latin typeface="Calibri" pitchFamily="34" charset="0"/>
              </a:rPr>
              <a:t>      Действительно необходимо вводить процедуры определения начальной цены.</a:t>
            </a:r>
          </a:p>
          <a:p>
            <a:pPr algn="just">
              <a:spcBef>
                <a:spcPts val="1200"/>
              </a:spcBef>
            </a:pPr>
            <a:r>
              <a:rPr lang="ru-RU" sz="2800">
                <a:latin typeface="Calibri" pitchFamily="34" charset="0"/>
              </a:rPr>
              <a:t>      Однако отсутствие конкурентных процедур приведет к заключению контрактов по начальной цене — и цены всегда будут  завышены, а экономии не будет, как это было раньше до 94-ФЗ.</a:t>
            </a:r>
            <a:endParaRPr lang="ru-RU" sz="3200">
              <a:latin typeface="Calibri" pitchFamily="34" charset="0"/>
            </a:endParaRPr>
          </a:p>
        </p:txBody>
      </p:sp>
      <p:sp>
        <p:nvSpPr>
          <p:cNvPr id="9" name="WordArt 10"/>
          <p:cNvSpPr>
            <a:spLocks noChangeArrowheads="1" noChangeShapeType="1" noTextEdit="1"/>
          </p:cNvSpPr>
          <p:nvPr/>
        </p:nvSpPr>
        <p:spPr bwMode="auto">
          <a:xfrm>
            <a:off x="428596" y="3786190"/>
            <a:ext cx="571504" cy="57188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sz="3600" b="1" kern="10" spc="50" dirty="0">
              <a:ln w="11430">
                <a:noFill/>
              </a:ln>
              <a:solidFill>
                <a:srgbClr val="0070C0"/>
              </a:solidFill>
              <a:effectLst>
                <a:outerShdw blurRad="50800" dist="38100" dir="2700000" algn="tl" rotWithShape="0">
                  <a:prstClr val="black">
                    <a:alpha val="40000"/>
                  </a:prstClr>
                </a:outerShdw>
              </a:effectLst>
              <a:latin typeface="Arial" charset="0"/>
              <a:ea typeface="ＭＳ Ｐゴシック" charset="-128"/>
            </a:endParaRPr>
          </a:p>
        </p:txBody>
      </p:sp>
      <p:sp>
        <p:nvSpPr>
          <p:cNvPr id="12294" name="Номер слайда 10"/>
          <p:cNvSpPr>
            <a:spLocks noGrp="1"/>
          </p:cNvSpPr>
          <p:nvPr>
            <p:ph type="sldNum" sz="quarter" idx="10"/>
          </p:nvPr>
        </p:nvSpPr>
        <p:spPr>
          <a:noFill/>
        </p:spPr>
        <p:txBody>
          <a:bodyPr/>
          <a:lstStyle/>
          <a:p>
            <a:fld id="{A14D72B3-3617-48A4-A1FE-A64E1AE48D42}" type="slidenum">
              <a:rPr lang="ru-RU" smtClean="0">
                <a:latin typeface="Arial" pitchFamily="34" charset="0"/>
                <a:ea typeface="ＭＳ Ｐゴシック" pitchFamily="34" charset="-128"/>
              </a:rPr>
              <a:pPr/>
              <a:t>9</a:t>
            </a:fld>
            <a:endParaRPr lang="ru-RU" smtClean="0">
              <a:latin typeface="Arial" pitchFamily="34" charset="0"/>
              <a:ea typeface="ＭＳ Ｐゴシック" pitchFamily="34" charset="-128"/>
            </a:endParaRPr>
          </a:p>
        </p:txBody>
      </p:sp>
      <p:sp>
        <p:nvSpPr>
          <p:cNvPr id="13" name="WordArt 10"/>
          <p:cNvSpPr>
            <a:spLocks noChangeArrowheads="1" noChangeShapeType="1" noTextEdit="1"/>
          </p:cNvSpPr>
          <p:nvPr/>
        </p:nvSpPr>
        <p:spPr bwMode="auto">
          <a:xfrm>
            <a:off x="395536" y="5229200"/>
            <a:ext cx="571504" cy="57188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ru-RU" sz="3600" b="1" kern="10" spc="50" dirty="0">
              <a:ln w="11430">
                <a:noFill/>
              </a:ln>
              <a:solidFill>
                <a:srgbClr val="0070C0"/>
              </a:solidFill>
              <a:effectLst>
                <a:outerShdw blurRad="50800" dist="38100" dir="2700000" algn="tl" rotWithShape="0">
                  <a:prstClr val="black">
                    <a:alpha val="40000"/>
                  </a:prstClr>
                </a:outerShdw>
              </a:effectLst>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6335</TotalTime>
  <Words>3544</Words>
  <Application>Microsoft Office PowerPoint</Application>
  <PresentationFormat>Экран (4:3)</PresentationFormat>
  <Paragraphs>422</Paragraphs>
  <Slides>28</Slides>
  <Notes>4</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28</vt:i4>
      </vt:variant>
    </vt:vector>
  </HeadingPairs>
  <TitlesOfParts>
    <vt:vector size="36" baseType="lpstr">
      <vt:lpstr>Arial</vt:lpstr>
      <vt:lpstr>ＭＳ Ｐゴシック</vt:lpstr>
      <vt:lpstr>Calibri</vt:lpstr>
      <vt:lpstr>Wingdings 2</vt:lpstr>
      <vt:lpstr>+mj-lt</vt:lpstr>
      <vt:lpstr>Оформление по умолчанию</vt:lpstr>
      <vt:lpstr>Worksheet</vt:lpstr>
      <vt:lpstr>Лист Microsoft Office Excel 97-2003</vt:lpstr>
      <vt:lpstr>Слайд 1</vt:lpstr>
      <vt:lpstr>Реформа госзаказа</vt:lpstr>
      <vt:lpstr>Реформа госзаказа</vt:lpstr>
      <vt:lpstr>Единое экономическое пространство размещения государственного заказа в  Российской Федерации</vt:lpstr>
      <vt:lpstr>Эффект электронных аукционов</vt:lpstr>
      <vt:lpstr>Соотношение процедур размещения госзаказа*</vt:lpstr>
      <vt:lpstr>Основные причины, по которым 26,4% электронных аукционов становятся не состоявшимися</vt:lpstr>
      <vt:lpstr>Экономия средств бюджета  (разница между начальной ценой и ценой по результатам торгов)</vt:lpstr>
      <vt:lpstr>Экономический эффект</vt:lpstr>
      <vt:lpstr>Разница начальных (максимальных) цен, установленных заказчиками, и конечных цен по заключенным контрактам в результате проведения аукционов в электронной форме</vt:lpstr>
      <vt:lpstr>Процент экономии на электронных аукционах в зависимости от числа участников  на строительство*</vt:lpstr>
      <vt:lpstr>Положительные примеры проведения  электронных аукционов на строительство</vt:lpstr>
      <vt:lpstr>Процент экономии на электронных аукционах в зависимости от числа участников на  медицинское оборудование и лекарственные средства *</vt:lpstr>
      <vt:lpstr>Сравнение результатов состоявшихся торгов на конкурсе и на электронном аукционе  по строительству и ремонту *</vt:lpstr>
      <vt:lpstr>Использование критериев оценки заявок на конкурсах  на примере закупки медицинского оборудования*</vt:lpstr>
      <vt:lpstr>Исполнение контрактов*</vt:lpstr>
      <vt:lpstr>94-ФЗ — как проект по модернизации страны</vt:lpstr>
      <vt:lpstr>94-ФЗ — как проект по модернизации страны</vt:lpstr>
      <vt:lpstr>Закупки, осуществляемые госкорпорациями  (компаниями) и естественными монополиями (ЕМ) </vt:lpstr>
      <vt:lpstr>Наиболее острые вопросы 94-ФЗ</vt:lpstr>
      <vt:lpstr>Проблемы госзаказа и их решение</vt:lpstr>
      <vt:lpstr>Проблемы госзаказа и их решение (продолжение)</vt:lpstr>
      <vt:lpstr>Проблемы госзаказа и их решение (продолжение)</vt:lpstr>
      <vt:lpstr>Проблемы госзаказа и их решение (продолжение)</vt:lpstr>
      <vt:lpstr>Проблемы госзаказа и их решение (продолжение)</vt:lpstr>
      <vt:lpstr>Проблемы госзаказа и их решение (продолжение)</vt:lpstr>
      <vt:lpstr>Проблемы госзаказа и их решение (продолжение)</vt:lpstr>
      <vt:lpstr>Слайд 28</vt:lpstr>
    </vt:vector>
  </TitlesOfParts>
  <Company>ФАС России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alabyan</cp:lastModifiedBy>
  <cp:revision>269</cp:revision>
  <cp:lastPrinted>2010-03-02T18:14:00Z</cp:lastPrinted>
  <dcterms:created xsi:type="dcterms:W3CDTF">2010-09-23T12:59:34Z</dcterms:created>
  <dcterms:modified xsi:type="dcterms:W3CDTF">2011-03-09T07:55:58Z</dcterms:modified>
</cp:coreProperties>
</file>