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98" r:id="rId3"/>
    <p:sldId id="306" r:id="rId4"/>
    <p:sldId id="295" r:id="rId5"/>
    <p:sldId id="299" r:id="rId6"/>
    <p:sldId id="300" r:id="rId7"/>
    <p:sldId id="304" r:id="rId8"/>
    <p:sldId id="303" r:id="rId9"/>
    <p:sldId id="302" r:id="rId10"/>
    <p:sldId id="301" r:id="rId11"/>
    <p:sldId id="305" r:id="rId12"/>
    <p:sldId id="296" r:id="rId13"/>
    <p:sldId id="287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p" initials="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A"/>
    <a:srgbClr val="9BC62E"/>
    <a:srgbClr val="9BC6FF"/>
    <a:srgbClr val="DCE6F2"/>
    <a:srgbClr val="E9EDF4"/>
    <a:srgbClr val="EEEE96"/>
    <a:srgbClr val="C9E5FF"/>
    <a:srgbClr val="3BA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37" autoAdjust="0"/>
  </p:normalViewPr>
  <p:slideViewPr>
    <p:cSldViewPr>
      <p:cViewPr varScale="1">
        <p:scale>
          <a:sx n="90" d="100"/>
          <a:sy n="90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3F1AD-E3C6-491A-8345-8ABD390A7099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A975-9FD3-4017-AE54-C08E6BF1B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A62E6F-585E-4F0E-B5FD-256F3F12AC58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50BF11-EE37-4660-9672-13565B011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Производство электрических машин и электрооборудования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Производство судов, летательных и космических аппаратов и прочих транспортных средств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Обработка вторичного сырья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Здравоохранение и предоставление социальных услуг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Торговля автотранспортом и мотоциклами, их ТО и ремонт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Оптовая торговля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Отдых, развлечения, культура и спорт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Производство мебели и прочей продукции, не включенной в другие группировки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marR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Производство резиновых и пластмассовых изделий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0BF11-EE37-4660-9672-13565B0115D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Продажа мобильных устройств и </a:t>
            </a:r>
            <a:r>
              <a:rPr lang="ru-RU" sz="1200" dirty="0" err="1" smtClean="0">
                <a:solidFill>
                  <a:schemeClr val="tx1"/>
                </a:solidFill>
              </a:rPr>
              <a:t>гаджетов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Разработка программного обеспечения и консультирование в этой области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Обработка данных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Деятельность по созданию и использованию баз данных и информационных ресурсов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Деятельность в области права, бухгалтерского учета и аудита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Рекламная деятельность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Услуги в подборе персонала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Техническое обслуживание и ремонт офисных машин и вычислительной техники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Перевозка сборных грузов и товаров, приобретенных через интернет</a:t>
            </a:r>
          </a:p>
          <a:p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Интернет магазины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Продажа товаров через </a:t>
            </a:r>
            <a:r>
              <a:rPr lang="ru-RU" sz="1200" dirty="0" err="1" smtClean="0">
                <a:solidFill>
                  <a:schemeClr val="tx1"/>
                </a:solidFill>
              </a:rPr>
              <a:t>вендинговые</a:t>
            </a:r>
            <a:r>
              <a:rPr lang="ru-RU" sz="1200" dirty="0" smtClean="0">
                <a:solidFill>
                  <a:schemeClr val="tx1"/>
                </a:solidFill>
              </a:rPr>
              <a:t> автоматы</a:t>
            </a:r>
          </a:p>
          <a:p>
            <a:endParaRPr lang="ru-RU" dirty="0" smtClean="0"/>
          </a:p>
          <a:p>
            <a:pPr marL="342900" indent="-342900" fontAlgn="b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Производство станков</a:t>
            </a:r>
          </a:p>
          <a:p>
            <a:pPr marL="342900" indent="-342900" fontAlgn="b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Производство машин и оборудования спец. назначения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Аренда строительных машин и оборудования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Продажа спец. транспортных средств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</a:rPr>
              <a:t>Энергосервисные</a:t>
            </a:r>
            <a:r>
              <a:rPr lang="ru-RU" sz="1200" dirty="0" smtClean="0">
                <a:solidFill>
                  <a:schemeClr val="tx1"/>
                </a:solidFill>
              </a:rPr>
              <a:t> компании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НИР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Деятельность в области архитектуры и т.д.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Технические испытания, исследования и сертификация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0BF11-EE37-4660-9672-13565B0115D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86,5%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экспорта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88,7%, импорта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на страны дальнего зарубежья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0BF11-EE37-4660-9672-13565B0115D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6706-09DD-4445-889C-2506FB513858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3626-EB47-42A2-918D-B8D2D18315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42AE-A65C-4AC6-9852-A5D4A21A061A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1B91-C857-4E77-9C7C-4DC3B55027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D27D-591D-48D5-AA28-9420E16DEDCD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DC0C-4FD8-4817-A961-D437DA19DC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414F-BD9C-425F-95B7-7373339C1310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A481-3613-4F5F-B77A-79D035DE7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5EE7-0226-47D3-A1C5-CB4531446205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970A-FC03-4F19-892E-0FDEC5ED96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61E2-BD6F-44B7-8708-C46495C08396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635E-397F-4508-8AC4-EF3BBA960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9A65-8B97-4B7E-AA5D-C8BCBCE9AD35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0A12-A876-4834-8DDC-2EE07D323C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EFD2-676F-4A4F-A665-5CD1DC91A358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30AB-4464-4C88-ABCD-532A0DFC88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5F84-B269-4A6E-9592-4C405127A80D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1D44-DD7A-4F3B-81BC-4B13FCD5E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B5CE9-714B-4AD3-AF96-F4BAF176586F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992B-4899-489B-A187-F41E5C06C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8C0E-F350-47B4-91AA-1E8FB052FEC7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6EE3-6DE1-44E3-8DC4-A4245EBF9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90C74-E24D-45D8-8504-DBB4A75415DC}" type="datetimeFigureOut">
              <a:rPr lang="ru-RU"/>
              <a:pPr>
                <a:defRPr/>
              </a:pPr>
              <a:t>30.05.2014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A5332-540A-4B6B-A1F3-B5FE5A406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1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3.jpe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oleObject" Target="../embeddings/oleObject10.bin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3.xml"/><Relationship Id="rId21" Type="http://schemas.openxmlformats.org/officeDocument/2006/relationships/image" Target="../media/image1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image" Target="../media/image3.jpeg"/><Relationship Id="rId1" Type="http://schemas.openxmlformats.org/officeDocument/2006/relationships/vmlDrawing" Target="../drawings/vmlDrawing11.v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10" Type="http://schemas.openxmlformats.org/officeDocument/2006/relationships/tags" Target="../tags/tag190.xml"/><Relationship Id="rId19" Type="http://schemas.openxmlformats.org/officeDocument/2006/relationships/oleObject" Target="../embeddings/oleObject11.bin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image" Target="../media/image1.png"/><Relationship Id="rId2" Type="http://schemas.openxmlformats.org/officeDocument/2006/relationships/tags" Target="../tags/tag198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12.v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oleObject" Target="../embeddings/oleObject12.bin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11" Type="http://schemas.openxmlformats.org/officeDocument/2006/relationships/oleObject" Target="../embeddings/oleObject2.bin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.jpe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11" Type="http://schemas.openxmlformats.org/officeDocument/2006/relationships/image" Target="../media/image4.wmf"/><Relationship Id="rId5" Type="http://schemas.openxmlformats.org/officeDocument/2006/relationships/tags" Target="../tags/tag16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image" Target="../media/image3.jpeg"/><Relationship Id="rId39" Type="http://schemas.openxmlformats.org/officeDocument/2006/relationships/hyperlink" Target="http://stat17.privet.ru/lr/0a068ae6938aa99885b5639382f67ed3" TargetMode="External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34" Type="http://schemas.openxmlformats.org/officeDocument/2006/relationships/image" Target="../media/image8.jpeg"/><Relationship Id="rId42" Type="http://schemas.openxmlformats.org/officeDocument/2006/relationships/image" Target="../media/image12.gi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oleObject" Target="../embeddings/oleObject4.bin"/><Relationship Id="rId33" Type="http://schemas.openxmlformats.org/officeDocument/2006/relationships/image" Target="../media/image7.jpeg"/><Relationship Id="rId38" Type="http://schemas.openxmlformats.org/officeDocument/2006/relationships/image" Target="../media/image10.jpe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image" Target="../media/image5.jpeg"/><Relationship Id="rId41" Type="http://schemas.openxmlformats.org/officeDocument/2006/relationships/hyperlink" Target="http://stat18.privet.ru/lr/0a1dc576c124831a3a9894b663b65ccd" TargetMode="External"/><Relationship Id="rId1" Type="http://schemas.openxmlformats.org/officeDocument/2006/relationships/vmlDrawing" Target="../drawings/vmlDrawing4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notesSlide" Target="../notesSlides/notesSlide1.xml"/><Relationship Id="rId32" Type="http://schemas.openxmlformats.org/officeDocument/2006/relationships/hyperlink" Target="http://tpk-eti.ru/upload/iblock/1a1/1a13307d9f1ecab5ea5715790de12948.jpg" TargetMode="External"/><Relationship Id="rId37" Type="http://schemas.openxmlformats.org/officeDocument/2006/relationships/hyperlink" Target="http://images.yandex.ru/yandsearch?text=%D0%BE%D0%BF%D1%82%D0%BE%D0%B2%D0%B0%D1%8F%20%D1%82%D0%BE%D1%80%D0%B3%D0%BE%D0%B2%D0%BB%D1%8F&amp;fp=0&amp;img_url=http://www.bnews.kz/picture/380/news/c7992ce7f70449c4eadc40983dc8ff1c.jpg&amp;pos=1&amp;rpt=simage&amp;nojs=1" TargetMode="External"/><Relationship Id="rId40" Type="http://schemas.openxmlformats.org/officeDocument/2006/relationships/image" Target="../media/image11.gif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slideLayout" Target="../slideLayouts/slideLayout2.xml"/><Relationship Id="rId28" Type="http://schemas.openxmlformats.org/officeDocument/2006/relationships/hyperlink" Target="http://www.profi-forex.org/system/news/glonass_3.jpg" TargetMode="External"/><Relationship Id="rId36" Type="http://schemas.openxmlformats.org/officeDocument/2006/relationships/image" Target="../media/image9.jpeg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image" Target="../media/image6.jpe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image" Target="../media/image1.png"/><Relationship Id="rId30" Type="http://schemas.openxmlformats.org/officeDocument/2006/relationships/hyperlink" Target="http://www.polymer-torg.ru/upload/board_photo/kuplu_othodu_polimerov_pvh_pvd_pnd_streych__polipropilen__big_begi__4.jpg" TargetMode="External"/><Relationship Id="rId35" Type="http://schemas.openxmlformats.org/officeDocument/2006/relationships/hyperlink" Target="http://images.yandex.ru/yandsearch?text=%D0%BF%D0%BB%D0%B0%D1%81%D1%82%D0%BC%D0%B0%D1%81%D1%81%D0%B0&amp;fp=0&amp;img_url=http://www.biznes-portal.com/images/news/31578_picture.jpg&amp;pos=8&amp;rpt=simage&amp;nojs=1" TargetMode="External"/><Relationship Id="rId4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1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3.jpeg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9" Type="http://schemas.openxmlformats.org/officeDocument/2006/relationships/tags" Target="../tags/tag96.xml"/><Relationship Id="rId21" Type="http://schemas.openxmlformats.org/officeDocument/2006/relationships/tags" Target="../tags/tag78.xml"/><Relationship Id="rId34" Type="http://schemas.openxmlformats.org/officeDocument/2006/relationships/tags" Target="../tags/tag91.xml"/><Relationship Id="rId42" Type="http://schemas.openxmlformats.org/officeDocument/2006/relationships/tags" Target="../tags/tag99.xml"/><Relationship Id="rId47" Type="http://schemas.openxmlformats.org/officeDocument/2006/relationships/tags" Target="../tags/tag104.xml"/><Relationship Id="rId50" Type="http://schemas.openxmlformats.org/officeDocument/2006/relationships/tags" Target="../tags/tag107.xml"/><Relationship Id="rId55" Type="http://schemas.openxmlformats.org/officeDocument/2006/relationships/tags" Target="../tags/tag112.xml"/><Relationship Id="rId63" Type="http://schemas.openxmlformats.org/officeDocument/2006/relationships/oleObject" Target="../embeddings/oleObject6.bin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41" Type="http://schemas.openxmlformats.org/officeDocument/2006/relationships/tags" Target="../tags/tag98.xml"/><Relationship Id="rId54" Type="http://schemas.openxmlformats.org/officeDocument/2006/relationships/tags" Target="../tags/tag111.xml"/><Relationship Id="rId6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tags" Target="../tags/tag89.xml"/><Relationship Id="rId37" Type="http://schemas.openxmlformats.org/officeDocument/2006/relationships/tags" Target="../tags/tag94.xml"/><Relationship Id="rId40" Type="http://schemas.openxmlformats.org/officeDocument/2006/relationships/tags" Target="../tags/tag97.xml"/><Relationship Id="rId45" Type="http://schemas.openxmlformats.org/officeDocument/2006/relationships/tags" Target="../tags/tag102.xml"/><Relationship Id="rId53" Type="http://schemas.openxmlformats.org/officeDocument/2006/relationships/tags" Target="../tags/tag110.xml"/><Relationship Id="rId58" Type="http://schemas.openxmlformats.org/officeDocument/2006/relationships/tags" Target="../tags/tag115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36" Type="http://schemas.openxmlformats.org/officeDocument/2006/relationships/tags" Target="../tags/tag93.xml"/><Relationship Id="rId49" Type="http://schemas.openxmlformats.org/officeDocument/2006/relationships/tags" Target="../tags/tag106.xml"/><Relationship Id="rId57" Type="http://schemas.openxmlformats.org/officeDocument/2006/relationships/tags" Target="../tags/tag114.xml"/><Relationship Id="rId61" Type="http://schemas.openxmlformats.org/officeDocument/2006/relationships/tags" Target="../tags/tag118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tags" Target="../tags/tag88.xml"/><Relationship Id="rId44" Type="http://schemas.openxmlformats.org/officeDocument/2006/relationships/tags" Target="../tags/tag101.xml"/><Relationship Id="rId52" Type="http://schemas.openxmlformats.org/officeDocument/2006/relationships/tags" Target="../tags/tag109.xml"/><Relationship Id="rId60" Type="http://schemas.openxmlformats.org/officeDocument/2006/relationships/tags" Target="../tags/tag117.xml"/><Relationship Id="rId65" Type="http://schemas.openxmlformats.org/officeDocument/2006/relationships/image" Target="../media/image1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35" Type="http://schemas.openxmlformats.org/officeDocument/2006/relationships/tags" Target="../tags/tag92.xml"/><Relationship Id="rId43" Type="http://schemas.openxmlformats.org/officeDocument/2006/relationships/tags" Target="../tags/tag100.xml"/><Relationship Id="rId48" Type="http://schemas.openxmlformats.org/officeDocument/2006/relationships/tags" Target="../tags/tag105.xml"/><Relationship Id="rId56" Type="http://schemas.openxmlformats.org/officeDocument/2006/relationships/tags" Target="../tags/tag113.xml"/><Relationship Id="rId64" Type="http://schemas.openxmlformats.org/officeDocument/2006/relationships/image" Target="../media/image3.jpeg"/><Relationship Id="rId8" Type="http://schemas.openxmlformats.org/officeDocument/2006/relationships/tags" Target="../tags/tag65.xml"/><Relationship Id="rId51" Type="http://schemas.openxmlformats.org/officeDocument/2006/relationships/tags" Target="../tags/tag108.xml"/><Relationship Id="rId3" Type="http://schemas.openxmlformats.org/officeDocument/2006/relationships/tags" Target="../tags/tag60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tags" Target="../tags/tag90.xml"/><Relationship Id="rId38" Type="http://schemas.openxmlformats.org/officeDocument/2006/relationships/tags" Target="../tags/tag95.xml"/><Relationship Id="rId46" Type="http://schemas.openxmlformats.org/officeDocument/2006/relationships/tags" Target="../tags/tag103.xml"/><Relationship Id="rId59" Type="http://schemas.openxmlformats.org/officeDocument/2006/relationships/tags" Target="../tags/tag1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image" Target="../media/image1.png"/><Relationship Id="rId2" Type="http://schemas.openxmlformats.org/officeDocument/2006/relationships/tags" Target="../tags/tag119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7.v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image" Target="../media/image1.png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1" Type="http://schemas.openxmlformats.org/officeDocument/2006/relationships/vmlDrawing" Target="../drawings/vmlDrawing8.v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image" Target="../media/image3.jpeg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oleObject" Target="../embeddings/oleObject8.bin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image" Target="../media/image1.png"/><Relationship Id="rId2" Type="http://schemas.openxmlformats.org/officeDocument/2006/relationships/tags" Target="../tags/tag151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9.v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oleObject" Target="../embeddings/oleObject9.bin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55570" y="946116"/>
            <a:ext cx="7959834" cy="2984103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984807"/>
                </a:solidFill>
                <a:cs typeface="Arial" charset="0"/>
              </a:rPr>
              <a:t>Внутренние и внешние факторы развития бизнеса в кризис</a:t>
            </a:r>
          </a:p>
        </p:txBody>
      </p:sp>
      <p:graphicFrame>
        <p:nvGraphicFramePr>
          <p:cNvPr id="362498" name="Object 2"/>
          <p:cNvGraphicFramePr>
            <a:graphicFrameLocks noChangeAspect="1"/>
          </p:cNvGraphicFramePr>
          <p:nvPr/>
        </p:nvGraphicFramePr>
        <p:xfrm>
          <a:off x="6715140" y="5786454"/>
          <a:ext cx="2235200" cy="762000"/>
        </p:xfrm>
        <a:graphic>
          <a:graphicData uri="http://schemas.openxmlformats.org/presentationml/2006/ole">
            <p:oleObj spid="_x0000_s38914" name="Picture" r:id="rId6" imgW="0" imgH="0" progId="Word.Picture.8">
              <p:embed/>
            </p:oleObj>
          </a:graphicData>
        </a:graphic>
      </p:graphicFrame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-6350" y="5214950"/>
            <a:ext cx="9144000" cy="317501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" name="Rectangle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7213" y="763551"/>
            <a:ext cx="7229574" cy="106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984807"/>
                </a:solidFill>
                <a:latin typeface="+mj-lt"/>
                <a:ea typeface="+mj-ea"/>
              </a:rPr>
              <a:t>Всероссийский форум</a:t>
            </a:r>
          </a:p>
          <a:p>
            <a:pPr algn="ctr"/>
            <a:r>
              <a:rPr lang="ru-RU" sz="2000" b="1" dirty="0" smtClean="0">
                <a:solidFill>
                  <a:srgbClr val="984807"/>
                </a:solidFill>
                <a:latin typeface="+mj-lt"/>
                <a:ea typeface="+mj-ea"/>
              </a:rPr>
              <a:t>Кризис 2014</a:t>
            </a:r>
            <a:r>
              <a:rPr lang="en-US" sz="2000" b="1" dirty="0" smtClean="0">
                <a:solidFill>
                  <a:srgbClr val="984807"/>
                </a:solidFill>
                <a:latin typeface="+mj-lt"/>
                <a:ea typeface="+mj-ea"/>
              </a:rPr>
              <a:t>: </a:t>
            </a:r>
            <a:r>
              <a:rPr lang="ru-RU" sz="2000" b="1" dirty="0" smtClean="0">
                <a:solidFill>
                  <a:srgbClr val="984807"/>
                </a:solidFill>
                <a:latin typeface="+mj-lt"/>
                <a:ea typeface="+mj-ea"/>
              </a:rPr>
              <a:t>Кризис «неопределенности»</a:t>
            </a:r>
          </a:p>
        </p:txBody>
      </p:sp>
      <p:sp>
        <p:nvSpPr>
          <p:cNvPr id="9" name="Rectangle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10157" y="3063870"/>
            <a:ext cx="3870377" cy="204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+mj-lt"/>
                <a:ea typeface="+mj-ea"/>
              </a:rPr>
              <a:t>Буев Владимир</a:t>
            </a:r>
          </a:p>
          <a:p>
            <a:pPr lvl="0">
              <a:defRPr/>
            </a:pPr>
            <a:r>
              <a:rPr lang="ru-RU" sz="1400" dirty="0" smtClean="0">
                <a:solidFill>
                  <a:srgbClr val="984807"/>
                </a:solidFill>
                <a:latin typeface="+mj-lt"/>
                <a:ea typeface="+mj-ea"/>
              </a:rPr>
              <a:t>Вице-президент «НИСИПП»</a:t>
            </a:r>
            <a:endParaRPr lang="en-US" sz="1400" dirty="0" smtClean="0">
              <a:solidFill>
                <a:srgbClr val="984807"/>
              </a:solidFill>
              <a:latin typeface="+mj-lt"/>
              <a:ea typeface="+mj-ea"/>
            </a:endParaRPr>
          </a:p>
          <a:p>
            <a:pPr lvl="0">
              <a:defRPr/>
            </a:pPr>
            <a:r>
              <a:rPr lang="ru-RU" sz="1400" dirty="0" smtClean="0">
                <a:solidFill>
                  <a:srgbClr val="984807"/>
                </a:solidFill>
                <a:latin typeface="+mj-lt"/>
                <a:ea typeface="+mj-ea"/>
              </a:rPr>
              <a:t>buyev@nisse.ru</a:t>
            </a:r>
            <a:endParaRPr lang="en-US" sz="1400" dirty="0" smtClean="0">
              <a:solidFill>
                <a:srgbClr val="984807"/>
              </a:solidFill>
              <a:latin typeface="+mj-lt"/>
              <a:ea typeface="+mj-ea"/>
            </a:endParaRPr>
          </a:p>
          <a:p>
            <a:pPr lvl="0">
              <a:defRPr/>
            </a:pPr>
            <a:endParaRPr lang="ru-RU" sz="1400" dirty="0" smtClean="0">
              <a:solidFill>
                <a:srgbClr val="984807"/>
              </a:solidFill>
              <a:latin typeface="+mj-lt"/>
              <a:ea typeface="+mj-ea"/>
            </a:endParaRPr>
          </a:p>
          <a:p>
            <a:pPr lvl="0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Никитченко Алексей</a:t>
            </a:r>
          </a:p>
          <a:p>
            <a:pPr lvl="0">
              <a:defRPr/>
            </a:pPr>
            <a:r>
              <a:rPr lang="ru-RU" sz="1400" dirty="0" smtClean="0">
                <a:solidFill>
                  <a:srgbClr val="984807"/>
                </a:solidFill>
                <a:latin typeface="+mj-lt"/>
                <a:ea typeface="+mj-ea"/>
              </a:rPr>
              <a:t>Руководитель проектов «НИСИПП»</a:t>
            </a:r>
          </a:p>
          <a:p>
            <a:pPr lvl="0"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Генеральный директор </a:t>
            </a:r>
            <a:r>
              <a:rPr lang="en-US" sz="1400" dirty="0" smtClean="0">
                <a:solidFill>
                  <a:srgbClr val="984807"/>
                </a:solidFill>
                <a:latin typeface="+mj-lt"/>
                <a:ea typeface="+mj-ea"/>
              </a:rPr>
              <a:t>o2Consulting</a:t>
            </a:r>
          </a:p>
          <a:p>
            <a:pPr lvl="0">
              <a:defRPr/>
            </a:pPr>
            <a:r>
              <a:rPr lang="en-US" sz="1400" dirty="0" smtClean="0">
                <a:solidFill>
                  <a:srgbClr val="984807"/>
                </a:solidFill>
                <a:latin typeface="+mj-lt"/>
                <a:ea typeface="+mj-ea"/>
              </a:rPr>
              <a:t>alex@o2consulting.ru +7 (495) 6699854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pic>
        <p:nvPicPr>
          <p:cNvPr id="11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953" y="5875371"/>
            <a:ext cx="4175817" cy="69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2162" name="think-cell Slide" r:id="rId23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3"/>
            </p:custDataLst>
          </p:nvPr>
        </p:nvSpPr>
        <p:spPr>
          <a:xfrm>
            <a:off x="2636811" y="1384272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Продуктовый портфель, ориентированный на устойчивые рынки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к государственной поддержке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современных, высокотехнологичных мощностей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Невысокая долговая нагрузка</a:t>
            </a:r>
          </a:p>
        </p:txBody>
      </p:sp>
      <p:sp>
        <p:nvSpPr>
          <p:cNvPr id="20" name="Прямоугольник 19"/>
          <p:cNvSpPr/>
          <p:nvPr>
            <p:custDataLst>
              <p:tags r:id="rId4"/>
            </p:custDataLst>
          </p:nvPr>
        </p:nvSpPr>
        <p:spPr>
          <a:xfrm>
            <a:off x="2638648" y="928670"/>
            <a:ext cx="6387937" cy="500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Факторы успеха компаний отрасли в кризис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5"/>
            </p:custDataLst>
          </p:nvPr>
        </p:nvSpPr>
        <p:spPr>
          <a:xfrm>
            <a:off x="657234" y="6357958"/>
            <a:ext cx="8515404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41388" fontAlgn="auto">
              <a:spcBef>
                <a:spcPts val="0"/>
              </a:spcBef>
              <a:spcAft>
                <a:spcPts val="0"/>
              </a:spcAft>
              <a:tabLst>
                <a:tab pos="8159750" algn="l"/>
              </a:tabLs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Источники</a:t>
            </a:r>
            <a:r>
              <a:rPr lang="en-US" sz="1000" dirty="0" smtClean="0">
                <a:solidFill>
                  <a:schemeClr val="tx1"/>
                </a:solidFill>
              </a:rPr>
              <a:t>:</a:t>
            </a:r>
            <a:r>
              <a:rPr lang="ru-RU" sz="1000" dirty="0" smtClean="0">
                <a:solidFill>
                  <a:schemeClr val="tx1"/>
                </a:solidFill>
              </a:rPr>
              <a:t> по данным Опоры России</a:t>
            </a:r>
            <a:r>
              <a:rPr lang="en-US" sz="1000" dirty="0" smtClean="0">
                <a:solidFill>
                  <a:schemeClr val="tx1"/>
                </a:solidFill>
              </a:rPr>
              <a:t>: </a:t>
            </a:r>
            <a:r>
              <a:rPr lang="ru-RU" sz="1000" dirty="0" smtClean="0">
                <a:solidFill>
                  <a:schemeClr val="tx1"/>
                </a:solidFill>
              </a:rPr>
              <a:t>«Индекс Опоры 2010-2011» и «Индекс Опоры 2012-2013» </a:t>
            </a:r>
          </a:p>
        </p:txBody>
      </p:sp>
      <p:sp>
        <p:nvSpPr>
          <p:cNvPr id="38" name="Прямоугольник 37"/>
          <p:cNvSpPr/>
          <p:nvPr>
            <p:custDataLst>
              <p:tags r:id="rId6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Акцент на ключевых факторах устойчивости в разрезе различных видов деятельности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10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>
            <p:custDataLst>
              <p:tags r:id="rId11"/>
            </p:custDataLst>
          </p:nvPr>
        </p:nvSpPr>
        <p:spPr>
          <a:xfrm>
            <a:off x="746010" y="1428736"/>
            <a:ext cx="1854288" cy="8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Лесопромышленный комплекс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95330" y="1384272"/>
            <a:ext cx="42132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15962" y="1384272"/>
            <a:ext cx="220108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>
            <p:custDataLst>
              <p:tags r:id="rId12"/>
            </p:custDataLst>
          </p:nvPr>
        </p:nvSpPr>
        <p:spPr>
          <a:xfrm>
            <a:off x="746100" y="928670"/>
            <a:ext cx="1500108" cy="50006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Отрасль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3"/>
            </p:custDataLst>
          </p:nvPr>
        </p:nvSpPr>
        <p:spPr>
          <a:xfrm>
            <a:off x="2628936" y="2333610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Продуктовый портфель, ориентированный на устойчивые рынки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Долгосрочные контракты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высокотехнологичных мощностей</a:t>
            </a:r>
            <a:endParaRPr lang="ru-RU" sz="12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Интеграция в добычу сырья</a:t>
            </a:r>
          </a:p>
        </p:txBody>
      </p:sp>
      <p:sp>
        <p:nvSpPr>
          <p:cNvPr id="24" name="Прямоугольник 23"/>
          <p:cNvSpPr/>
          <p:nvPr>
            <p:custDataLst>
              <p:tags r:id="rId14"/>
            </p:custDataLst>
          </p:nvPr>
        </p:nvSpPr>
        <p:spPr>
          <a:xfrm>
            <a:off x="738135" y="2378074"/>
            <a:ext cx="1854288" cy="8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Производство строительных материалов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5"/>
            </p:custDataLst>
          </p:nvPr>
        </p:nvSpPr>
        <p:spPr>
          <a:xfrm>
            <a:off x="2628936" y="3282948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Продуктовый портфель, ориентированный на устойчивые рынки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к государственной поддержке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Положительная динамика и большой размер аудитории </a:t>
            </a:r>
            <a:r>
              <a:rPr lang="ru-RU" sz="1200" dirty="0" err="1" smtClean="0">
                <a:solidFill>
                  <a:srgbClr val="000000"/>
                </a:solidFill>
              </a:rPr>
              <a:t>медиа-бренда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Интеграция с технологической и </a:t>
            </a:r>
            <a:r>
              <a:rPr lang="ru-RU" sz="1200" dirty="0" err="1" smtClean="0">
                <a:solidFill>
                  <a:srgbClr val="000000"/>
                </a:solidFill>
              </a:rPr>
              <a:t>контентной</a:t>
            </a:r>
            <a:r>
              <a:rPr lang="ru-RU" sz="1200" dirty="0" smtClean="0">
                <a:solidFill>
                  <a:srgbClr val="000000"/>
                </a:solidFill>
              </a:rPr>
              <a:t> цепочкой  </a:t>
            </a:r>
            <a:r>
              <a:rPr lang="ru-RU" sz="1200" dirty="0" err="1" smtClean="0">
                <a:solidFill>
                  <a:srgbClr val="000000"/>
                </a:solidFill>
              </a:rPr>
              <a:t>медиа-отрасли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16"/>
            </p:custDataLst>
          </p:nvPr>
        </p:nvSpPr>
        <p:spPr>
          <a:xfrm>
            <a:off x="738135" y="3327412"/>
            <a:ext cx="1854288" cy="8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err="1" smtClean="0">
                <a:solidFill>
                  <a:schemeClr val="tx1"/>
                </a:solidFill>
              </a:rPr>
              <a:t>Медиа-отрасль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17"/>
            </p:custDataLst>
          </p:nvPr>
        </p:nvSpPr>
        <p:spPr>
          <a:xfrm>
            <a:off x="2628936" y="4268799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Продуктовый портфель, ориентированный на устойчивые рынки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Незначительная доля экспортных продаж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Доступ к дешёвому финансированию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Низкая долговая нагрузка в предкризисный период</a:t>
            </a:r>
          </a:p>
        </p:txBody>
      </p:sp>
      <p:sp>
        <p:nvSpPr>
          <p:cNvPr id="31" name="Прямоугольник 30"/>
          <p:cNvSpPr/>
          <p:nvPr>
            <p:custDataLst>
              <p:tags r:id="rId18"/>
            </p:custDataLst>
          </p:nvPr>
        </p:nvSpPr>
        <p:spPr>
          <a:xfrm>
            <a:off x="738135" y="4313263"/>
            <a:ext cx="1854288" cy="8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Автомобильная промышленность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19"/>
            </p:custDataLst>
          </p:nvPr>
        </p:nvSpPr>
        <p:spPr>
          <a:xfrm>
            <a:off x="2628936" y="5254650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Продуктовый портфель, ориентированный на устойчивые рынки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к государственной поддержке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Разветвленная инфраструктура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Монопольное положение на рынке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20"/>
            </p:custDataLst>
          </p:nvPr>
        </p:nvSpPr>
        <p:spPr>
          <a:xfrm>
            <a:off x="738135" y="5299114"/>
            <a:ext cx="1854288" cy="8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Телекоммуникации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692260" y="2333610"/>
            <a:ext cx="6224787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692260" y="3246435"/>
            <a:ext cx="6224787" cy="36513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695540" y="4268799"/>
            <a:ext cx="6184994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>
            <p:custDataLst>
              <p:tags r:id="rId21"/>
            </p:custDataLst>
          </p:nvPr>
        </p:nvCxnSpPr>
        <p:spPr>
          <a:xfrm>
            <a:off x="2695540" y="5254650"/>
            <a:ext cx="6221507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8306" name="think-cell Slide" r:id="rId19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3"/>
            </p:custDataLst>
          </p:nvPr>
        </p:nvSpPr>
        <p:spPr>
          <a:xfrm>
            <a:off x="657234" y="6357958"/>
            <a:ext cx="6434163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41388" fontAlgn="auto">
              <a:spcBef>
                <a:spcPts val="0"/>
              </a:spcBef>
              <a:spcAft>
                <a:spcPts val="0"/>
              </a:spcAft>
              <a:tabLst>
                <a:tab pos="8159750" algn="l"/>
              </a:tabLs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Источники</a:t>
            </a:r>
            <a:r>
              <a:rPr lang="en-US" sz="1000" dirty="0" smtClean="0">
                <a:solidFill>
                  <a:schemeClr val="tx1"/>
                </a:solidFill>
              </a:rPr>
              <a:t>:</a:t>
            </a:r>
            <a:r>
              <a:rPr lang="ru-RU" sz="1000" dirty="0" smtClean="0">
                <a:solidFill>
                  <a:schemeClr val="tx1"/>
                </a:solidFill>
              </a:rPr>
              <a:t> по данным </a:t>
            </a:r>
            <a:r>
              <a:rPr lang="en-US" sz="1000" dirty="0" err="1" smtClean="0">
                <a:solidFill>
                  <a:schemeClr val="tx1"/>
                </a:solidFill>
              </a:rPr>
              <a:t>Harward</a:t>
            </a:r>
            <a:r>
              <a:rPr lang="en-US" sz="1000" dirty="0" smtClean="0">
                <a:solidFill>
                  <a:schemeClr val="tx1"/>
                </a:solidFill>
              </a:rPr>
              <a:t> Business Review</a:t>
            </a:r>
            <a:r>
              <a:rPr lang="ru-RU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smtClean="0">
                <a:solidFill>
                  <a:schemeClr val="tx1"/>
                </a:solidFill>
              </a:rPr>
              <a:t>avtoselect.ru</a:t>
            </a:r>
            <a:r>
              <a:rPr lang="ru-RU" sz="1000" dirty="0" smtClean="0">
                <a:solidFill>
                  <a:schemeClr val="tx1"/>
                </a:solidFill>
              </a:rPr>
              <a:t> «Несмотря на кризис элитные автомобили хорошо продаются»</a:t>
            </a:r>
          </a:p>
        </p:txBody>
      </p:sp>
      <p:sp>
        <p:nvSpPr>
          <p:cNvPr id="38" name="Прямоугольник 37"/>
          <p:cNvSpPr/>
          <p:nvPr>
            <p:custDataLst>
              <p:tags r:id="rId4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Создание дополнительной ценности для клиента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11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>
            <p:custDataLst>
              <p:tags r:id="rId8"/>
            </p:custDataLst>
          </p:nvPr>
        </p:nvSpPr>
        <p:spPr>
          <a:xfrm>
            <a:off x="2636811" y="1465249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2008 г. продажи компании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HUNDAI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снизились на 37%. Компаний исследовала мнения потребителей и выявила опасения по поводу потери рабочего места. Создав продукт, фактически страхующий данные риски, компания в течении года вернулась к докризисному уровню.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9"/>
            </p:custDataLst>
          </p:nvPr>
        </p:nvSpPr>
        <p:spPr>
          <a:xfrm>
            <a:off x="2638648" y="957232"/>
            <a:ext cx="6387937" cy="500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Успешные стратегии создания ценности для клиента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10"/>
            </p:custDataLst>
          </p:nvPr>
        </p:nvSpPr>
        <p:spPr>
          <a:xfrm>
            <a:off x="746010" y="1509713"/>
            <a:ext cx="1854288" cy="8318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Выявление и реализация новых потребностей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695330" y="1465249"/>
            <a:ext cx="42132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715962" y="1465249"/>
            <a:ext cx="223759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>
            <p:custDataLst>
              <p:tags r:id="rId11"/>
            </p:custDataLst>
          </p:nvPr>
        </p:nvSpPr>
        <p:spPr>
          <a:xfrm>
            <a:off x="2628936" y="2414587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то время, как продажи на рынке новых автомобилей в России снизились в 2008 г. на 51%, в сегменте элитных машин снижение было существенно ниже (11% для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Audi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16% для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BMW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>
            <p:custDataLst>
              <p:tags r:id="rId12"/>
            </p:custDataLst>
          </p:nvPr>
        </p:nvSpPr>
        <p:spPr>
          <a:xfrm>
            <a:off x="738135" y="2459051"/>
            <a:ext cx="1854288" cy="8318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Создание и использование статусных преимуществ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3"/>
            </p:custDataLst>
          </p:nvPr>
        </p:nvSpPr>
        <p:spPr>
          <a:xfrm>
            <a:off x="2628936" y="3911620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кризис 2008 г. многие автомобильные компании предпринимали попытки повышения качества обслуживания с целью привлечения дополнительных клиентов. Тем не менее, в кризисной среде эффект от данных мер незначителен.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4"/>
            </p:custDataLst>
          </p:nvPr>
        </p:nvSpPr>
        <p:spPr>
          <a:xfrm>
            <a:off x="738135" y="3956084"/>
            <a:ext cx="1854288" cy="831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Повышение качества обслуживания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5"/>
            </p:custDataLst>
          </p:nvPr>
        </p:nvSpPr>
        <p:spPr>
          <a:xfrm>
            <a:off x="2628936" y="4897471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кризис 2008 г. многие автомобильные компании предлагали клиентам подарки и скидки, стоимость которых измерялась сотнями тысяч рублей. Тем не менее в условиях, когда большинство компаний использует подобную стратегию она неэффективна.</a:t>
            </a:r>
          </a:p>
        </p:txBody>
      </p:sp>
      <p:sp>
        <p:nvSpPr>
          <p:cNvPr id="27" name="Прямоугольник 26"/>
          <p:cNvSpPr/>
          <p:nvPr>
            <p:custDataLst>
              <p:tags r:id="rId16"/>
            </p:custDataLst>
          </p:nvPr>
        </p:nvSpPr>
        <p:spPr>
          <a:xfrm>
            <a:off x="738135" y="4941935"/>
            <a:ext cx="1854288" cy="831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Использование материальной ценности (деньги, подарки и т.д.)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692260" y="3363925"/>
            <a:ext cx="4213292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712892" y="3363925"/>
            <a:ext cx="2167642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95540" y="3911620"/>
            <a:ext cx="4213292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716172" y="3911620"/>
            <a:ext cx="2164362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>
            <p:custDataLst>
              <p:tags r:id="rId17"/>
            </p:custDataLst>
          </p:nvPr>
        </p:nvSpPr>
        <p:spPr>
          <a:xfrm>
            <a:off x="2563785" y="3400438"/>
            <a:ext cx="6387937" cy="500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Неудачные стратегии создания ценности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7042" name="think-cell Slide" r:id="rId15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3"/>
            </p:custDataLst>
          </p:nvPr>
        </p:nvSpPr>
        <p:spPr>
          <a:xfrm>
            <a:off x="657234" y="6357958"/>
            <a:ext cx="8515404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41388" fontAlgn="auto">
              <a:spcBef>
                <a:spcPts val="0"/>
              </a:spcBef>
              <a:spcAft>
                <a:spcPts val="0"/>
              </a:spcAft>
              <a:tabLst>
                <a:tab pos="8159750" algn="l"/>
              </a:tabLs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Источники</a:t>
            </a:r>
            <a:r>
              <a:rPr lang="en-US" sz="1000" dirty="0" smtClean="0">
                <a:solidFill>
                  <a:schemeClr val="tx1"/>
                </a:solidFill>
              </a:rPr>
              <a:t>:</a:t>
            </a:r>
            <a:r>
              <a:rPr lang="ru-RU" sz="1000" dirty="0" smtClean="0">
                <a:solidFill>
                  <a:schemeClr val="tx1"/>
                </a:solidFill>
              </a:rPr>
              <a:t> Эксперт «Рожденные кризисом» </a:t>
            </a:r>
          </a:p>
        </p:txBody>
      </p:sp>
      <p:sp>
        <p:nvSpPr>
          <p:cNvPr id="38" name="Прямоугольник 37"/>
          <p:cNvSpPr/>
          <p:nvPr>
            <p:custDataLst>
              <p:tags r:id="rId4"/>
            </p:custDataLst>
          </p:nvPr>
        </p:nvSpPr>
        <p:spPr>
          <a:xfrm>
            <a:off x="774648" y="110422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Новые бизнес-модели основываются либо на поиске свободных рыночных ниш, либо на следовании актуальным трендам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>
            <p:custDataLst>
              <p:tags r:id="rId8"/>
            </p:custDataLst>
          </p:nvPr>
        </p:nvSpPr>
        <p:spPr>
          <a:xfrm>
            <a:off x="2636811" y="1684327"/>
            <a:ext cx="6353261" cy="197170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Компания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«Избенка».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Рыночная ниша — продажа молочных продуктов в день их изготовления. Компания создана в 2009 г, уже по итогам 2010 г. оборот составил 4 млн долл., в 2011 г – 20 млн долл.</a:t>
            </a:r>
          </a:p>
          <a:p>
            <a:pPr marL="342900" indent="-342900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Компания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TravelRent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— первый в России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онлайн-сервис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бронирования частного жилья. Уже через месяц после запуска проекта база данных сайта насчитывала примерно 10 тыс. объектов по всей России.</a:t>
            </a:r>
          </a:p>
          <a:p>
            <a:pPr marL="342900" indent="-342900"/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Компания «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Мастерфайбр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— производитель резиновых безопасных покрытий для детских и спортивных площадок, стадионов, кортов и бассейнов. Компании  удалось создать максимально практичную и экономичную продукцию .</a:t>
            </a:r>
          </a:p>
        </p:txBody>
      </p:sp>
      <p:sp>
        <p:nvSpPr>
          <p:cNvPr id="14" name="Прямоугольник 13"/>
          <p:cNvSpPr/>
          <p:nvPr>
            <p:custDataLst>
              <p:tags r:id="rId9"/>
            </p:custDataLst>
          </p:nvPr>
        </p:nvSpPr>
        <p:spPr>
          <a:xfrm>
            <a:off x="2638648" y="1046160"/>
            <a:ext cx="6387937" cy="500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Примеры реализации бизнес-модели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10"/>
            </p:custDataLst>
          </p:nvPr>
        </p:nvSpPr>
        <p:spPr>
          <a:xfrm>
            <a:off x="746010" y="1684327"/>
            <a:ext cx="1854288" cy="8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err="1" smtClean="0">
                <a:solidFill>
                  <a:schemeClr val="tx1"/>
                </a:solidFill>
              </a:rPr>
              <a:t>Нишевые</a:t>
            </a:r>
            <a:r>
              <a:rPr lang="ru-RU" sz="1200" b="1" dirty="0" smtClean="0">
                <a:solidFill>
                  <a:schemeClr val="tx1"/>
                </a:solidFill>
              </a:rPr>
              <a:t> компании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11"/>
            </p:custDataLst>
          </p:nvPr>
        </p:nvSpPr>
        <p:spPr>
          <a:xfrm>
            <a:off x="746100" y="1046160"/>
            <a:ext cx="1817685" cy="500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Тип бизнес-модели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12"/>
            </p:custDataLst>
          </p:nvPr>
        </p:nvSpPr>
        <p:spPr>
          <a:xfrm>
            <a:off x="2628936" y="4094185"/>
            <a:ext cx="6353261" cy="94138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Компания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TopDelivery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Особенность – единая стоимость доставки для всех регионов в рамках одного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интернет-магазина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smtClean="0"/>
              <a:t>цена едина для всех и обозначена крупно на видном месте. Эта четкость, кстати, дополнительно стимулирует к покупке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13"/>
            </p:custDataLst>
          </p:nvPr>
        </p:nvSpPr>
        <p:spPr>
          <a:xfrm>
            <a:off x="738135" y="4021159"/>
            <a:ext cx="1854288" cy="8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Трендовые компании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73324" y="3911620"/>
            <a:ext cx="6243723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95330" y="1465249"/>
            <a:ext cx="622171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482544" y="106317"/>
            <a:ext cx="8280400" cy="116364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984807"/>
                </a:solidFill>
                <a:cs typeface="Arial" charset="0"/>
              </a:rPr>
              <a:t>Спасибо за внимание!</a:t>
            </a: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6500826" y="5857892"/>
          <a:ext cx="2236788" cy="773112"/>
        </p:xfrm>
        <a:graphic>
          <a:graphicData uri="http://schemas.openxmlformats.org/presentationml/2006/ole">
            <p:oleObj spid="_x0000_s39938" name="Picture" r:id="rId3" imgW="0" imgH="0" progId="Word.Picture.8">
              <p:embed/>
            </p:oleObj>
          </a:graphicData>
        </a:graphic>
      </p:graphicFrame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0" y="1274733"/>
            <a:ext cx="9144000" cy="317501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603350"/>
            <a:ext cx="9144000" cy="116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519A"/>
                </a:solidFill>
                <a:latin typeface="+mj-lt"/>
                <a:ea typeface="+mj-ea"/>
              </a:rPr>
              <a:t>Услуги и аналитические продукты</a:t>
            </a:r>
          </a:p>
        </p:txBody>
      </p:sp>
      <p:pic>
        <p:nvPicPr>
          <p:cNvPr id="9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3" y="5875371"/>
            <a:ext cx="4175817" cy="693747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190440" y="2589201"/>
            <a:ext cx="8726607" cy="310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519A"/>
                </a:solidFill>
              </a:rPr>
              <a:t>Услуги по разработке мер поддержки МСБ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519A"/>
                </a:solidFill>
                <a:cs typeface="Arial" pitchFamily="34" charset="0"/>
              </a:rPr>
              <a:t>Выявление потребительских предпочтений МСБ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Etelka Light Pro" pitchFamily="50" charset="0"/>
                <a:cs typeface="Arial" pitchFamily="34" charset="0"/>
              </a:rPr>
              <a:t>Издание ежеквартального мониторинга МСБ (</a:t>
            </a:r>
            <a:r>
              <a:rPr lang="en-US" dirty="0" smtClean="0">
                <a:solidFill>
                  <a:srgbClr val="C00000"/>
                </a:solidFill>
                <a:latin typeface="Etelka Light Pro" pitchFamily="50" charset="0"/>
                <a:cs typeface="Arial" pitchFamily="34" charset="0"/>
              </a:rPr>
              <a:t>NEW)</a:t>
            </a:r>
            <a:endParaRPr lang="ru-RU" dirty="0">
              <a:solidFill>
                <a:srgbClr val="C00000"/>
              </a:solidFill>
              <a:latin typeface="Etelka Light Pro" pitchFamily="50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9090" name="think-cell Slide" r:id="rId11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3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Ключевые вопросы выступления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>
            <p:custDataLst>
              <p:tags r:id="rId7"/>
            </p:custDataLst>
          </p:nvPr>
        </p:nvSpPr>
        <p:spPr>
          <a:xfrm>
            <a:off x="2892402" y="1712889"/>
            <a:ext cx="5148333" cy="1095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ru-RU" dirty="0" smtClean="0">
                <a:solidFill>
                  <a:schemeClr val="tx1"/>
                </a:solidFill>
              </a:rPr>
              <a:t>Точки роста бизнеса до 2014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6752" y="1749402"/>
            <a:ext cx="1095390" cy="10223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Прямоугольник 16"/>
          <p:cNvSpPr/>
          <p:nvPr>
            <p:custDataLst>
              <p:tags r:id="rId8"/>
            </p:custDataLst>
          </p:nvPr>
        </p:nvSpPr>
        <p:spPr>
          <a:xfrm>
            <a:off x="2892402" y="3063870"/>
            <a:ext cx="5148333" cy="1095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ru-RU" dirty="0" smtClean="0">
                <a:solidFill>
                  <a:schemeClr val="tx1"/>
                </a:solidFill>
              </a:rPr>
              <a:t>Факторы развития </a:t>
            </a:r>
            <a:r>
              <a:rPr lang="ru-RU" smtClean="0">
                <a:solidFill>
                  <a:schemeClr val="tx1"/>
                </a:solidFill>
              </a:rPr>
              <a:t>в преддверии </a:t>
            </a:r>
            <a:r>
              <a:rPr lang="ru-RU" dirty="0" smtClean="0">
                <a:solidFill>
                  <a:schemeClr val="tx1"/>
                </a:solidFill>
              </a:rPr>
              <a:t>кризиса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66752" y="3100383"/>
            <a:ext cx="1095390" cy="10223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Прямоугольник 18"/>
          <p:cNvSpPr/>
          <p:nvPr>
            <p:custDataLst>
              <p:tags r:id="rId9"/>
            </p:custDataLst>
          </p:nvPr>
        </p:nvSpPr>
        <p:spPr>
          <a:xfrm>
            <a:off x="2892402" y="4378338"/>
            <a:ext cx="5148333" cy="1095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ru-RU" dirty="0" smtClean="0">
                <a:solidFill>
                  <a:schemeClr val="tx1"/>
                </a:solidFill>
              </a:rPr>
              <a:t>Стимулы возможного роста на фоне стагнации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66752" y="4414851"/>
            <a:ext cx="1095390" cy="10223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9330" name="think-cell Slide" r:id="rId10" imgW="360" imgH="360" progId="">
              <p:embed/>
            </p:oleObj>
          </a:graphicData>
        </a:graphic>
      </p:graphicFrame>
      <p:sp>
        <p:nvSpPr>
          <p:cNvPr id="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" name="Рисунок 3"/>
          <p:cNvPicPr/>
          <p:nvPr>
            <p:custDataLst>
              <p:tags r:id="rId3"/>
            </p:custDataLst>
          </p:nvPr>
        </p:nvPicPr>
        <p:blipFill>
          <a:blip r:embed="rId11" cstate="print"/>
          <a:srcRect t="5053"/>
          <a:stretch>
            <a:fillRect/>
          </a:stretch>
        </p:blipFill>
        <p:spPr bwMode="auto">
          <a:xfrm>
            <a:off x="628596" y="690525"/>
            <a:ext cx="8461403" cy="56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o2consulting.ru/workspace/i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>
            <p:custDataLst>
              <p:tags r:id="rId5"/>
            </p:custDataLst>
          </p:nvPr>
        </p:nvSpPr>
        <p:spPr>
          <a:xfrm>
            <a:off x="657234" y="6357958"/>
            <a:ext cx="6434163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41388" fontAlgn="auto">
              <a:spcBef>
                <a:spcPts val="0"/>
              </a:spcBef>
              <a:spcAft>
                <a:spcPts val="0"/>
              </a:spcAft>
              <a:tabLst>
                <a:tab pos="8159750" algn="l"/>
              </a:tabLs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Источники</a:t>
            </a:r>
            <a:r>
              <a:rPr lang="en-US" sz="1000" dirty="0" smtClean="0">
                <a:solidFill>
                  <a:schemeClr val="tx1"/>
                </a:solidFill>
              </a:rPr>
              <a:t>:</a:t>
            </a:r>
            <a:r>
              <a:rPr lang="ru-RU" sz="1000" dirty="0" smtClean="0">
                <a:solidFill>
                  <a:schemeClr val="tx1"/>
                </a:solidFill>
              </a:rPr>
              <a:t> «Мониторинг развития малого и среднего бизнеса» апрель 2014 г.</a:t>
            </a:r>
          </a:p>
        </p:txBody>
      </p:sp>
      <p:sp>
        <p:nvSpPr>
          <p:cNvPr id="7" name="Text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>
            <p:custDataLst>
              <p:tags r:id="rId8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Карта точек роста малого бизнеса России 2010-2013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8850" name="think-cell Slide" r:id="rId25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3"/>
            </p:custDataLst>
          </p:nvPr>
        </p:nvSpPr>
        <p:spPr>
          <a:xfrm>
            <a:off x="657234" y="6357958"/>
            <a:ext cx="6434163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41388" fontAlgn="auto">
              <a:spcBef>
                <a:spcPts val="0"/>
              </a:spcBef>
              <a:spcAft>
                <a:spcPts val="0"/>
              </a:spcAft>
              <a:tabLst>
                <a:tab pos="8159750" algn="l"/>
              </a:tabLs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Источники</a:t>
            </a:r>
            <a:r>
              <a:rPr lang="en-US" sz="1000" dirty="0" smtClean="0">
                <a:solidFill>
                  <a:schemeClr val="tx1"/>
                </a:solidFill>
              </a:rPr>
              <a:t>:</a:t>
            </a:r>
            <a:r>
              <a:rPr lang="ru-RU" sz="1000" dirty="0" smtClean="0">
                <a:solidFill>
                  <a:schemeClr val="tx1"/>
                </a:solidFill>
              </a:rPr>
              <a:t> оценка АНО «НИСИПП» на основании данных Росстата и данных из отчетностей компаний исследуемых отраслей (СПАРК), результатов экспертных опросов, а также проведения практических отраслевых мероприятий</a:t>
            </a:r>
          </a:p>
        </p:txBody>
      </p:sp>
      <p:sp>
        <p:nvSpPr>
          <p:cNvPr id="38" name="Прямоугольник 37"/>
          <p:cNvSpPr/>
          <p:nvPr>
            <p:custDataLst>
              <p:tags r:id="rId4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Укрупненные точки роста МСБ и ключевые факторы их формирования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116" name="Прямоугольник 115"/>
          <p:cNvSpPr/>
          <p:nvPr>
            <p:custDataLst>
              <p:tags r:id="rId8"/>
            </p:custDataLst>
          </p:nvPr>
        </p:nvSpPr>
        <p:spPr>
          <a:xfrm>
            <a:off x="2784503" y="928670"/>
            <a:ext cx="3357556" cy="50006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Перечень укрупненных точек роста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4" name="Прямоугольник 133"/>
          <p:cNvSpPr/>
          <p:nvPr>
            <p:custDataLst>
              <p:tags r:id="rId9"/>
            </p:custDataLst>
          </p:nvPr>
        </p:nvSpPr>
        <p:spPr>
          <a:xfrm>
            <a:off x="6102378" y="928670"/>
            <a:ext cx="2857520" cy="50006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Ключевые факторы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>
            <p:custDataLst>
              <p:tags r:id="rId10"/>
            </p:custDataLst>
          </p:nvPr>
        </p:nvSpPr>
        <p:spPr>
          <a:xfrm>
            <a:off x="746100" y="1428736"/>
            <a:ext cx="1928736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«Ориентированные на </a:t>
            </a:r>
            <a:r>
              <a:rPr lang="ru-RU" sz="1200" b="1" dirty="0" err="1" smtClean="0">
                <a:solidFill>
                  <a:schemeClr val="tx1"/>
                </a:solidFill>
              </a:rPr>
              <a:t>гос</a:t>
            </a:r>
            <a:r>
              <a:rPr lang="ru-RU" sz="1200" b="1" dirty="0" smtClean="0">
                <a:solidFill>
                  <a:schemeClr val="tx1"/>
                </a:solidFill>
              </a:rPr>
              <a:t>. спрос»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7" name="Прямоугольник 136"/>
          <p:cNvSpPr/>
          <p:nvPr>
            <p:custDataLst>
              <p:tags r:id="rId11"/>
            </p:custDataLst>
          </p:nvPr>
        </p:nvSpPr>
        <p:spPr>
          <a:xfrm>
            <a:off x="6102288" y="1428736"/>
            <a:ext cx="2857520" cy="1854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Существующий объем и структура </a:t>
            </a:r>
            <a:r>
              <a:rPr lang="ru-RU" sz="1200" dirty="0" err="1" smtClean="0">
                <a:solidFill>
                  <a:schemeClr val="tx1"/>
                </a:solidFill>
              </a:rPr>
              <a:t>гос</a:t>
            </a:r>
            <a:r>
              <a:rPr lang="ru-RU" sz="1200" dirty="0" smtClean="0">
                <a:solidFill>
                  <a:schemeClr val="tx1"/>
                </a:solidFill>
              </a:rPr>
              <a:t>. спроса</a:t>
            </a:r>
          </a:p>
          <a:p>
            <a:pPr marL="228600" indent="-228600" algn="just">
              <a:buFont typeface="Arial" pitchFamily="34" charset="0"/>
              <a:buChar char="•"/>
            </a:pPr>
            <a:endParaRPr lang="ru-RU" sz="800" dirty="0" smtClean="0">
              <a:solidFill>
                <a:schemeClr val="tx1"/>
              </a:solidFill>
            </a:endParaRPr>
          </a:p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Наличие условий прямого или косвенного доступа субъектов МСП к </a:t>
            </a:r>
            <a:r>
              <a:rPr lang="ru-RU" sz="1200" dirty="0" err="1" smtClean="0">
                <a:solidFill>
                  <a:schemeClr val="tx1"/>
                </a:solidFill>
              </a:rPr>
              <a:t>гос</a:t>
            </a:r>
            <a:r>
              <a:rPr lang="ru-RU" sz="1200" dirty="0" smtClean="0">
                <a:solidFill>
                  <a:schemeClr val="tx1"/>
                </a:solidFill>
              </a:rPr>
              <a:t>. спросу</a:t>
            </a:r>
          </a:p>
          <a:p>
            <a:pPr marL="228600" indent="-228600" algn="just">
              <a:buFont typeface="Arial" pitchFamily="34" charset="0"/>
              <a:buChar char="•"/>
            </a:pPr>
            <a:endParaRPr lang="ru-RU" sz="600" dirty="0" smtClean="0">
              <a:solidFill>
                <a:schemeClr val="tx1"/>
              </a:solidFill>
            </a:endParaRPr>
          </a:p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Существующие мероприятия </a:t>
            </a:r>
            <a:r>
              <a:rPr lang="ru-RU" sz="1200" dirty="0" err="1" smtClean="0">
                <a:solidFill>
                  <a:schemeClr val="tx1"/>
                </a:solidFill>
              </a:rPr>
              <a:t>гос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r>
              <a:rPr lang="ru-RU" sz="1200" dirty="0" smtClean="0">
                <a:solidFill>
                  <a:schemeClr val="tx1"/>
                </a:solidFill>
              </a:rPr>
              <a:t> поддержки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>
            <p:custDataLst>
              <p:tags r:id="rId12"/>
            </p:custDataLst>
          </p:nvPr>
        </p:nvSpPr>
        <p:spPr>
          <a:xfrm>
            <a:off x="738135" y="3282948"/>
            <a:ext cx="1928736" cy="1752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«Отложенный спрос»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>
            <p:custDataLst>
              <p:tags r:id="rId13"/>
            </p:custDataLst>
          </p:nvPr>
        </p:nvSpPr>
        <p:spPr>
          <a:xfrm>
            <a:off x="6102288" y="3286123"/>
            <a:ext cx="2857520" cy="171293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Отложенный спрос на товары долгосрочного пользования</a:t>
            </a:r>
          </a:p>
          <a:p>
            <a:pPr marL="228600" indent="-228600" algn="just">
              <a:buFont typeface="Arial" pitchFamily="34" charset="0"/>
              <a:buChar char="•"/>
            </a:pPr>
            <a:endParaRPr lang="ru-RU" sz="600" dirty="0" smtClean="0">
              <a:solidFill>
                <a:schemeClr val="tx1"/>
              </a:solidFill>
            </a:endParaRPr>
          </a:p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Рост реальных доходов населения г. Москвы за рассматриваемый период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>
            <p:custDataLst>
              <p:tags r:id="rId14"/>
            </p:custDataLst>
          </p:nvPr>
        </p:nvSpPr>
        <p:spPr>
          <a:xfrm>
            <a:off x="745980" y="5132429"/>
            <a:ext cx="1928834" cy="1144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«Обусловленные мировыми и локальными трендами»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3" name="Прямоугольник 142"/>
          <p:cNvSpPr/>
          <p:nvPr>
            <p:custDataLst>
              <p:tags r:id="rId15"/>
            </p:custDataLst>
          </p:nvPr>
        </p:nvSpPr>
        <p:spPr>
          <a:xfrm>
            <a:off x="6102408" y="5145110"/>
            <a:ext cx="2857520" cy="912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Развитие отдельных направлений в соответствии с зарубежными и отечественными трендами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2744672" y="3286124"/>
            <a:ext cx="621513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2744852" y="5072085"/>
            <a:ext cx="621513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2744852" y="1428736"/>
            <a:ext cx="31431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5888034" y="1428736"/>
            <a:ext cx="307174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/>
          <p:cNvSpPr/>
          <p:nvPr/>
        </p:nvSpPr>
        <p:spPr>
          <a:xfrm>
            <a:off x="746100" y="928670"/>
            <a:ext cx="1928736" cy="50006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Название группы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35" name="Picture 5" descr="http://www.profi-forex.org/system/news/glonass_3.jpg">
            <a:hlinkClick r:id="rId28"/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498974" y="1639863"/>
            <a:ext cx="949338" cy="65591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7" descr="http://www.polymer-torg.ru/upload/board_photo/kuplu_othodu_polimerov_pvh_pvd_pnd_streych__polipropilen__big_begi__4.jpg">
            <a:hlinkClick r:id="rId30"/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498974" y="2406636"/>
            <a:ext cx="876312" cy="748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40" name="Группа 81"/>
          <p:cNvGrpSpPr/>
          <p:nvPr>
            <p:custDataLst>
              <p:tags r:id="rId18"/>
            </p:custDataLst>
          </p:nvPr>
        </p:nvGrpSpPr>
        <p:grpSpPr>
          <a:xfrm>
            <a:off x="2965428" y="1566837"/>
            <a:ext cx="1131903" cy="876312"/>
            <a:chOff x="-1571668" y="857232"/>
            <a:chExt cx="1143008" cy="1071570"/>
          </a:xfrm>
          <a:effectLst/>
        </p:grpSpPr>
        <p:sp>
          <p:nvSpPr>
            <p:cNvPr id="41" name="Скругленный прямоугольник 40"/>
            <p:cNvSpPr/>
            <p:nvPr>
              <p:custDataLst>
                <p:tags r:id="rId21"/>
              </p:custDataLst>
            </p:nvPr>
          </p:nvSpPr>
          <p:spPr>
            <a:xfrm>
              <a:off x="-1571668" y="857232"/>
              <a:ext cx="1143008" cy="1071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5" descr="http://tpk-eti.ru/upload/iblock/1a1/1a13307d9f1ecab5ea5715790de12948.jpg">
              <a:hlinkClick r:id="rId32"/>
            </p:cNvPr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-1500230" y="937701"/>
              <a:ext cx="1000132" cy="919663"/>
            </a:xfrm>
            <a:prstGeom prst="rect">
              <a:avLst/>
            </a:prstGeom>
            <a:noFill/>
          </p:spPr>
        </p:pic>
      </p:grpSp>
      <p:pic>
        <p:nvPicPr>
          <p:cNvPr id="43" name="Picture 18"/>
          <p:cNvPicPr>
            <a:picLocks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41" y="3429000"/>
            <a:ext cx="923986" cy="73900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7" descr="http://im3-tub-ru.yandex.net/i?id=20348564-52-72&amp;n=21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 l="12552" t="20000" r="30962" b="14999"/>
          <a:stretch>
            <a:fillRect/>
          </a:stretch>
        </p:blipFill>
        <p:spPr bwMode="auto">
          <a:xfrm>
            <a:off x="2965428" y="5451507"/>
            <a:ext cx="890228" cy="64294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11" descr="http://im2-tub-ru.yandex.net/i?id=266330399-18-72&amp;n=21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462461" y="3429000"/>
            <a:ext cx="985851" cy="73997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13" descr="http://stat17.privet.ru/lr/0a068ae6938aa99885b5639382f67ed3">
            <a:hlinkClick r:id="rId39"/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928915" y="4195773"/>
            <a:ext cx="916999" cy="857258"/>
          </a:xfrm>
          <a:prstGeom prst="rect">
            <a:avLst/>
          </a:prstGeom>
          <a:noFill/>
        </p:spPr>
      </p:pic>
      <p:pic>
        <p:nvPicPr>
          <p:cNvPr id="49" name="Picture 17" descr="http://stat18.privet.ru/lr/0a1dc576c124831a3a9894b663b65ccd">
            <a:hlinkClick r:id="rId41"/>
          </p:cNvPr>
          <p:cNvPicPr>
            <a:picLocks noChangeAspect="1" noChangeArrowheads="1" noCrop="1"/>
          </p:cNvPicPr>
          <p:nvPr>
            <p:custDataLst>
              <p:tags r:id="rId20"/>
            </p:custDataLst>
          </p:nvPr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462460" y="4325712"/>
            <a:ext cx="985851" cy="63683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5" descr="http://im5-tub-ru.yandex.net/i?id=576562731-45-72&amp;n=21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038454" y="2443149"/>
            <a:ext cx="985851" cy="71197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0114" name="think-cell Slide" r:id="rId22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3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84807"/>
                </a:solidFill>
                <a:cs typeface="Arial" pitchFamily="34" charset="0"/>
              </a:rPr>
              <a:t>Локальные точки роста МСБ и ключевые факторы их формирования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>
            <p:custDataLst>
              <p:tags r:id="rId7"/>
            </p:custDataLst>
          </p:nvPr>
        </p:nvSpPr>
        <p:spPr>
          <a:xfrm>
            <a:off x="7026202" y="928670"/>
            <a:ext cx="2000294" cy="500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Ключевые факторы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8"/>
            </p:custDataLst>
          </p:nvPr>
        </p:nvSpPr>
        <p:spPr>
          <a:xfrm>
            <a:off x="2311324" y="928670"/>
            <a:ext cx="4714878" cy="5000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Перечень локальных точек роста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9"/>
            </p:custDataLst>
          </p:nvPr>
        </p:nvSpPr>
        <p:spPr>
          <a:xfrm>
            <a:off x="2311264" y="1428736"/>
            <a:ext cx="4714938" cy="242889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Продажа мобильных устройств и </a:t>
            </a:r>
            <a:r>
              <a:rPr lang="ru-RU" sz="1200" dirty="0" err="1" smtClean="0">
                <a:solidFill>
                  <a:schemeClr val="tx1"/>
                </a:solidFill>
              </a:rPr>
              <a:t>гаджетов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Разработка программного обеспечения и консультирование в этой области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Обработка данных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Деятельность по созданию и использованию баз данных и информационных ресурсов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Деятельность в области права, бухгалтерского учета и аудита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Рекламная деятельность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Услуги в подборе персонала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Техническое обслуживание и ремонт офисных машин и вычислительной техники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Перевозка сборных грузов и товаров, приобретенных через интернет</a:t>
            </a:r>
          </a:p>
        </p:txBody>
      </p:sp>
      <p:sp>
        <p:nvSpPr>
          <p:cNvPr id="16" name="Прямоугольник 15"/>
          <p:cNvSpPr/>
          <p:nvPr>
            <p:custDataLst>
              <p:tags r:id="rId10"/>
            </p:custDataLst>
          </p:nvPr>
        </p:nvSpPr>
        <p:spPr>
          <a:xfrm>
            <a:off x="746010" y="1428736"/>
            <a:ext cx="1500198" cy="2286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«Обусловленные мировыми трендами»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11"/>
            </p:custDataLst>
          </p:nvPr>
        </p:nvSpPr>
        <p:spPr>
          <a:xfrm>
            <a:off x="7026202" y="1428736"/>
            <a:ext cx="2000204" cy="242889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Развитие отдельных ниш в соответствии с зарубежными и отечественными трендами (в т.ч. тренда на </a:t>
            </a:r>
            <a:r>
              <a:rPr lang="ru-RU" sz="1200" dirty="0" err="1" smtClean="0">
                <a:solidFill>
                  <a:schemeClr val="tx1"/>
                </a:solidFill>
              </a:rPr>
              <a:t>аутсорсинг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12"/>
            </p:custDataLst>
          </p:nvPr>
        </p:nvSpPr>
        <p:spPr>
          <a:xfrm>
            <a:off x="2311264" y="3887801"/>
            <a:ext cx="4714938" cy="85566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Интернет магазины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Продажа товаров через </a:t>
            </a:r>
            <a:r>
              <a:rPr lang="ru-RU" sz="1200" dirty="0" err="1" smtClean="0">
                <a:solidFill>
                  <a:schemeClr val="tx1"/>
                </a:solidFill>
              </a:rPr>
              <a:t>вендинговые</a:t>
            </a:r>
            <a:r>
              <a:rPr lang="ru-RU" sz="1200" dirty="0" smtClean="0">
                <a:solidFill>
                  <a:schemeClr val="tx1"/>
                </a:solidFill>
              </a:rPr>
              <a:t> автоматы</a:t>
            </a:r>
          </a:p>
        </p:txBody>
      </p:sp>
      <p:sp>
        <p:nvSpPr>
          <p:cNvPr id="19" name="Прямоугольник 18"/>
          <p:cNvSpPr/>
          <p:nvPr>
            <p:custDataLst>
              <p:tags r:id="rId13"/>
            </p:custDataLst>
          </p:nvPr>
        </p:nvSpPr>
        <p:spPr>
          <a:xfrm>
            <a:off x="746010" y="3857628"/>
            <a:ext cx="1500198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«Связанные с использованием успешных </a:t>
            </a:r>
            <a:r>
              <a:rPr lang="ru-RU" sz="1200" b="1" dirty="0" err="1" smtClean="0">
                <a:solidFill>
                  <a:schemeClr val="tx1"/>
                </a:solidFill>
              </a:rPr>
              <a:t>бизнес-моделей</a:t>
            </a:r>
            <a:r>
              <a:rPr lang="ru-RU" sz="1200" b="1" dirty="0" smtClean="0">
                <a:solidFill>
                  <a:schemeClr val="tx1"/>
                </a:solidFill>
              </a:rPr>
              <a:t>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>
            <p:custDataLst>
              <p:tags r:id="rId14"/>
            </p:custDataLst>
          </p:nvPr>
        </p:nvSpPr>
        <p:spPr>
          <a:xfrm>
            <a:off x="7026202" y="3857628"/>
            <a:ext cx="2000204" cy="92869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Копирование успешных </a:t>
            </a:r>
            <a:r>
              <a:rPr lang="ru-RU" sz="1200" dirty="0" err="1" smtClean="0">
                <a:solidFill>
                  <a:schemeClr val="tx1"/>
                </a:solidFill>
              </a:rPr>
              <a:t>бизнес-моделей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15"/>
            </p:custDataLst>
          </p:nvPr>
        </p:nvSpPr>
        <p:spPr>
          <a:xfrm>
            <a:off x="2311384" y="4857760"/>
            <a:ext cx="4714818" cy="135732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b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Производство станков</a:t>
            </a:r>
          </a:p>
          <a:p>
            <a:pPr marL="342900" indent="-342900" fontAlgn="b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Производство машин и оборудования спец. назначения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Аренда строительных машин и оборудования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Продажа спец. транспортных средств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</a:rPr>
              <a:t>Энергосервисные</a:t>
            </a:r>
            <a:r>
              <a:rPr lang="ru-RU" sz="1200" dirty="0" smtClean="0">
                <a:solidFill>
                  <a:schemeClr val="tx1"/>
                </a:solidFill>
              </a:rPr>
              <a:t> компании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НИР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Деятельность в области архитектуры и т.д.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Технические испытания, исследования и сертификация</a:t>
            </a:r>
          </a:p>
        </p:txBody>
      </p:sp>
      <p:sp>
        <p:nvSpPr>
          <p:cNvPr id="22" name="Прямоугольник 21"/>
          <p:cNvSpPr/>
          <p:nvPr>
            <p:custDataLst>
              <p:tags r:id="rId16"/>
            </p:custDataLst>
          </p:nvPr>
        </p:nvSpPr>
        <p:spPr>
          <a:xfrm>
            <a:off x="746010" y="4929198"/>
            <a:ext cx="1500198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«Зависящие от </a:t>
            </a:r>
            <a:r>
              <a:rPr lang="ru-RU" sz="1200" b="1" dirty="0" err="1" smtClean="0">
                <a:solidFill>
                  <a:schemeClr val="tx1"/>
                </a:solidFill>
              </a:rPr>
              <a:t>гос</a:t>
            </a:r>
            <a:r>
              <a:rPr lang="ru-RU" sz="1200" b="1" dirty="0" smtClean="0">
                <a:solidFill>
                  <a:schemeClr val="tx1"/>
                </a:solidFill>
              </a:rPr>
              <a:t>. спроса»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7"/>
            </p:custDataLst>
          </p:nvPr>
        </p:nvSpPr>
        <p:spPr>
          <a:xfrm>
            <a:off x="7026202" y="4786322"/>
            <a:ext cx="2000324" cy="135732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Соответствие приоритетам </a:t>
            </a:r>
            <a:r>
              <a:rPr lang="ru-RU" sz="1200" dirty="0" err="1" smtClean="0">
                <a:solidFill>
                  <a:schemeClr val="tx1"/>
                </a:solidFill>
              </a:rPr>
              <a:t>гос</a:t>
            </a:r>
            <a:r>
              <a:rPr lang="ru-RU" sz="1200" dirty="0" smtClean="0">
                <a:solidFill>
                  <a:schemeClr val="tx1"/>
                </a:solidFill>
              </a:rPr>
              <a:t>. политики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344707" y="3903669"/>
            <a:ext cx="6645262" cy="2539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44707" y="4743468"/>
            <a:ext cx="6645442" cy="792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11264" y="1428736"/>
            <a:ext cx="442918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597574" y="1428736"/>
            <a:ext cx="242880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>
            <p:custDataLst>
              <p:tags r:id="rId18"/>
            </p:custDataLst>
          </p:nvPr>
        </p:nvSpPr>
        <p:spPr>
          <a:xfrm>
            <a:off x="746100" y="928670"/>
            <a:ext cx="1500108" cy="50006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Название группы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19"/>
            </p:custDataLst>
          </p:nvPr>
        </p:nvSpPr>
        <p:spPr>
          <a:xfrm>
            <a:off x="657234" y="6357958"/>
            <a:ext cx="6434163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41388" fontAlgn="auto">
              <a:spcBef>
                <a:spcPts val="0"/>
              </a:spcBef>
              <a:spcAft>
                <a:spcPts val="0"/>
              </a:spcAft>
              <a:tabLst>
                <a:tab pos="8159750" algn="l"/>
              </a:tabLs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Источники</a:t>
            </a:r>
            <a:r>
              <a:rPr lang="en-US" sz="1000" dirty="0" smtClean="0">
                <a:solidFill>
                  <a:schemeClr val="tx1"/>
                </a:solidFill>
              </a:rPr>
              <a:t>:</a:t>
            </a:r>
            <a:r>
              <a:rPr lang="ru-RU" sz="1000" dirty="0" smtClean="0">
                <a:solidFill>
                  <a:schemeClr val="tx1"/>
                </a:solidFill>
              </a:rPr>
              <a:t> оценка АНО «НИСИПП» на основании данных Росстата и данных из отчетностей компаний исследуемых отраслей (СПАРК), результатов экспертных опросов, а также проведения практических отраслевых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1138" name="think-cell Slide" r:id="rId63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3"/>
            </p:custDataLst>
          </p:nvPr>
        </p:nvSpPr>
        <p:spPr>
          <a:xfrm>
            <a:off x="657234" y="6350040"/>
            <a:ext cx="8515404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41388" fontAlgn="auto">
              <a:spcBef>
                <a:spcPts val="0"/>
              </a:spcBef>
              <a:spcAft>
                <a:spcPts val="0"/>
              </a:spcAft>
              <a:tabLst>
                <a:tab pos="8159750" algn="l"/>
              </a:tabLs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Источники</a:t>
            </a:r>
            <a:r>
              <a:rPr lang="en-US" sz="1000" dirty="0" smtClean="0">
                <a:solidFill>
                  <a:schemeClr val="tx1"/>
                </a:solidFill>
              </a:rPr>
              <a:t>:</a:t>
            </a:r>
            <a:r>
              <a:rPr lang="ru-RU" sz="1000" dirty="0" smtClean="0">
                <a:solidFill>
                  <a:schemeClr val="tx1"/>
                </a:solidFill>
              </a:rPr>
              <a:t> оценка АНО «НИСИПП» </a:t>
            </a:r>
          </a:p>
        </p:txBody>
      </p:sp>
      <p:sp>
        <p:nvSpPr>
          <p:cNvPr id="38" name="Прямоугольник 37"/>
          <p:cNvSpPr/>
          <p:nvPr>
            <p:custDataLst>
              <p:tags r:id="rId4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Большинство точек роста уже исчерпали потенциал своего развития или исчерпают его к 2016 г.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6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13" name="Пятиугольник 12"/>
          <p:cNvSpPr/>
          <p:nvPr>
            <p:custDataLst>
              <p:tags r:id="rId8"/>
            </p:custDataLst>
          </p:nvPr>
        </p:nvSpPr>
        <p:spPr>
          <a:xfrm>
            <a:off x="6529432" y="4002568"/>
            <a:ext cx="2214578" cy="868127"/>
          </a:xfrm>
          <a:prstGeom prst="homePlate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lvl="0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Импортозамещение</a:t>
            </a:r>
          </a:p>
        </p:txBody>
      </p:sp>
      <p:sp>
        <p:nvSpPr>
          <p:cNvPr id="14" name="Пятиугольник 13"/>
          <p:cNvSpPr/>
          <p:nvPr>
            <p:custDataLst>
              <p:tags r:id="rId9"/>
            </p:custDataLst>
          </p:nvPr>
        </p:nvSpPr>
        <p:spPr>
          <a:xfrm>
            <a:off x="6529432" y="2086658"/>
            <a:ext cx="2214578" cy="868127"/>
          </a:xfrm>
          <a:prstGeom prst="homePlate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lvl="0">
              <a:defRPr/>
            </a:pPr>
            <a:r>
              <a:rPr lang="ru-RU" sz="1050" dirty="0" err="1" smtClean="0">
                <a:solidFill>
                  <a:schemeClr val="tx1"/>
                </a:solidFill>
              </a:rPr>
              <a:t>Гос</a:t>
            </a:r>
            <a:r>
              <a:rPr lang="ru-RU" sz="1050" dirty="0" smtClean="0">
                <a:solidFill>
                  <a:schemeClr val="tx1"/>
                </a:solidFill>
              </a:rPr>
              <a:t>. спрос + Импортозамещение</a:t>
            </a:r>
          </a:p>
        </p:txBody>
      </p:sp>
      <p:sp>
        <p:nvSpPr>
          <p:cNvPr id="15" name="Пятиугольник 14"/>
          <p:cNvSpPr/>
          <p:nvPr>
            <p:custDataLst>
              <p:tags r:id="rId10"/>
            </p:custDataLst>
          </p:nvPr>
        </p:nvSpPr>
        <p:spPr>
          <a:xfrm>
            <a:off x="4850639" y="4010333"/>
            <a:ext cx="2214578" cy="86812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175">
              <a:tabLst>
                <a:tab pos="541338" algn="l"/>
              </a:tabLs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Наличие потенциала развития в рассматриваемых сегментах</a:t>
            </a:r>
          </a:p>
        </p:txBody>
      </p:sp>
      <p:sp>
        <p:nvSpPr>
          <p:cNvPr id="16" name="Пятиугольник 15"/>
          <p:cNvSpPr/>
          <p:nvPr>
            <p:custDataLst>
              <p:tags r:id="rId11"/>
            </p:custDataLst>
          </p:nvPr>
        </p:nvSpPr>
        <p:spPr>
          <a:xfrm>
            <a:off x="3109932" y="4002568"/>
            <a:ext cx="2214578" cy="86812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lvl="0">
              <a:defRPr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>
            <p:custDataLst>
              <p:tags r:id="rId12"/>
            </p:custDataLst>
          </p:nvPr>
        </p:nvSpPr>
        <p:spPr>
          <a:xfrm>
            <a:off x="6529432" y="3040540"/>
            <a:ext cx="2214578" cy="87492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>
            <p:custDataLst>
              <p:tags r:id="rId13"/>
            </p:custDataLst>
          </p:nvPr>
        </p:nvSpPr>
        <p:spPr>
          <a:xfrm>
            <a:off x="4814920" y="3048305"/>
            <a:ext cx="2214578" cy="86812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lvl="0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«Отскок» после кризиса</a:t>
            </a:r>
          </a:p>
        </p:txBody>
      </p:sp>
      <p:sp>
        <p:nvSpPr>
          <p:cNvPr id="19" name="Пятиугольник 18"/>
          <p:cNvSpPr/>
          <p:nvPr>
            <p:custDataLst>
              <p:tags r:id="rId14"/>
            </p:custDataLst>
          </p:nvPr>
        </p:nvSpPr>
        <p:spPr>
          <a:xfrm>
            <a:off x="3100408" y="3048305"/>
            <a:ext cx="2214578" cy="86812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lvl="0">
              <a:defRPr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0" name="Пятиугольник 19"/>
          <p:cNvSpPr/>
          <p:nvPr>
            <p:custDataLst>
              <p:tags r:id="rId15"/>
            </p:custDataLst>
          </p:nvPr>
        </p:nvSpPr>
        <p:spPr>
          <a:xfrm>
            <a:off x="4814920" y="2082774"/>
            <a:ext cx="2214578" cy="883253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lvl="0">
              <a:tabLst>
                <a:tab pos="450850" algn="l"/>
              </a:tabLs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Рост объема </a:t>
            </a:r>
            <a:r>
              <a:rPr lang="ru-RU" sz="1050" dirty="0" err="1" smtClean="0">
                <a:solidFill>
                  <a:schemeClr val="tx1"/>
                </a:solidFill>
              </a:rPr>
              <a:t>гос</a:t>
            </a:r>
            <a:r>
              <a:rPr lang="ru-RU" sz="1050" dirty="0" smtClean="0">
                <a:solidFill>
                  <a:schemeClr val="tx1"/>
                </a:solidFill>
              </a:rPr>
              <a:t>. заказа (в т.ч. оборонного)</a:t>
            </a:r>
          </a:p>
        </p:txBody>
      </p:sp>
      <p:sp>
        <p:nvSpPr>
          <p:cNvPr id="21" name="Пятиугольник 20"/>
          <p:cNvSpPr/>
          <p:nvPr>
            <p:custDataLst>
              <p:tags r:id="rId16"/>
            </p:custDataLst>
          </p:nvPr>
        </p:nvSpPr>
        <p:spPr>
          <a:xfrm>
            <a:off x="3100408" y="2090540"/>
            <a:ext cx="2214578" cy="86812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Высокий объем </a:t>
            </a:r>
            <a:r>
              <a:rPr lang="ru-RU" sz="1050" dirty="0" err="1" smtClean="0">
                <a:solidFill>
                  <a:schemeClr val="tx1"/>
                </a:solidFill>
              </a:rPr>
              <a:t>гос</a:t>
            </a:r>
            <a:r>
              <a:rPr lang="ru-RU" sz="1050" dirty="0" smtClean="0">
                <a:solidFill>
                  <a:schemeClr val="tx1"/>
                </a:solidFill>
              </a:rPr>
              <a:t>. заказа</a:t>
            </a:r>
          </a:p>
        </p:txBody>
      </p:sp>
      <p:sp>
        <p:nvSpPr>
          <p:cNvPr id="22" name="Пятиугольник 21"/>
          <p:cNvSpPr/>
          <p:nvPr>
            <p:custDataLst>
              <p:tags r:id="rId17"/>
            </p:custDataLst>
          </p:nvPr>
        </p:nvSpPr>
        <p:spPr>
          <a:xfrm>
            <a:off x="4814920" y="1120741"/>
            <a:ext cx="2214578" cy="87492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3" name="Пятиугольник 22"/>
          <p:cNvSpPr/>
          <p:nvPr>
            <p:custDataLst>
              <p:tags r:id="rId18"/>
            </p:custDataLst>
          </p:nvPr>
        </p:nvSpPr>
        <p:spPr>
          <a:xfrm>
            <a:off x="6529432" y="1120741"/>
            <a:ext cx="2214578" cy="87492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>
            <p:custDataLst>
              <p:tags r:id="rId19"/>
            </p:custDataLst>
          </p:nvPr>
        </p:nvSpPr>
        <p:spPr>
          <a:xfrm>
            <a:off x="3109932" y="1128507"/>
            <a:ext cx="2214578" cy="86812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Положительная макроэкономическая динамика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Неразвитость розничной торговли</a:t>
            </a:r>
          </a:p>
        </p:txBody>
      </p:sp>
      <p:sp>
        <p:nvSpPr>
          <p:cNvPr id="25" name="Пятиугольник 24"/>
          <p:cNvSpPr/>
          <p:nvPr>
            <p:custDataLst>
              <p:tags r:id="rId20"/>
            </p:custDataLst>
          </p:nvPr>
        </p:nvSpPr>
        <p:spPr>
          <a:xfrm>
            <a:off x="7539088" y="4808054"/>
            <a:ext cx="1633550" cy="992366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>
            <p:custDataLst>
              <p:tags r:id="rId21"/>
            </p:custDataLst>
          </p:nvPr>
        </p:nvSpPr>
        <p:spPr>
          <a:xfrm>
            <a:off x="7539088" y="2100064"/>
            <a:ext cx="1204922" cy="868127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>
            <p:custDataLst>
              <p:tags r:id="rId22"/>
            </p:custDataLst>
          </p:nvPr>
        </p:nvSpPr>
        <p:spPr>
          <a:xfrm>
            <a:off x="3100408" y="1128507"/>
            <a:ext cx="5643602" cy="874921"/>
          </a:xfrm>
          <a:prstGeom prst="homePlat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>
            <p:custDataLst>
              <p:tags r:id="rId23"/>
            </p:custDataLst>
          </p:nvPr>
        </p:nvSpPr>
        <p:spPr>
          <a:xfrm>
            <a:off x="3100408" y="2082774"/>
            <a:ext cx="5643602" cy="874921"/>
          </a:xfrm>
          <a:prstGeom prst="homePlat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иугольник 29"/>
          <p:cNvSpPr/>
          <p:nvPr>
            <p:custDataLst>
              <p:tags r:id="rId24"/>
            </p:custDataLst>
          </p:nvPr>
        </p:nvSpPr>
        <p:spPr>
          <a:xfrm>
            <a:off x="3100408" y="3040539"/>
            <a:ext cx="5643602" cy="874921"/>
          </a:xfrm>
          <a:prstGeom prst="homePlat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иугольник 30"/>
          <p:cNvSpPr/>
          <p:nvPr>
            <p:custDataLst>
              <p:tags r:id="rId25"/>
            </p:custDataLst>
          </p:nvPr>
        </p:nvSpPr>
        <p:spPr>
          <a:xfrm>
            <a:off x="3100408" y="4002568"/>
            <a:ext cx="5643602" cy="874921"/>
          </a:xfrm>
          <a:prstGeom prst="homePlat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>
            <p:custDataLst>
              <p:tags r:id="rId26"/>
            </p:custDataLst>
          </p:nvPr>
        </p:nvSpPr>
        <p:spPr>
          <a:xfrm>
            <a:off x="742954" y="1128507"/>
            <a:ext cx="2214578" cy="874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«Розничная торговля»</a:t>
            </a:r>
          </a:p>
        </p:txBody>
      </p:sp>
      <p:sp>
        <p:nvSpPr>
          <p:cNvPr id="33" name="Прямоугольник 32"/>
          <p:cNvSpPr/>
          <p:nvPr>
            <p:custDataLst>
              <p:tags r:id="rId27"/>
            </p:custDataLst>
          </p:nvPr>
        </p:nvSpPr>
        <p:spPr>
          <a:xfrm>
            <a:off x="742954" y="2082774"/>
            <a:ext cx="2214578" cy="874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«Ориентированные на </a:t>
            </a:r>
            <a:r>
              <a:rPr lang="ru-RU" sz="1200" b="1" dirty="0" err="1" smtClean="0">
                <a:solidFill>
                  <a:schemeClr val="tx1"/>
                </a:solidFill>
              </a:rPr>
              <a:t>гос</a:t>
            </a:r>
            <a:r>
              <a:rPr lang="ru-RU" sz="1200" b="1" dirty="0" smtClean="0">
                <a:solidFill>
                  <a:schemeClr val="tx1"/>
                </a:solidFill>
              </a:rPr>
              <a:t>. спрос»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28"/>
            </p:custDataLst>
          </p:nvPr>
        </p:nvSpPr>
        <p:spPr>
          <a:xfrm>
            <a:off x="742954" y="3040539"/>
            <a:ext cx="2214578" cy="874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«Отложенный спрос»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29"/>
            </p:custDataLst>
          </p:nvPr>
        </p:nvSpPr>
        <p:spPr>
          <a:xfrm>
            <a:off x="742954" y="4010333"/>
            <a:ext cx="2214578" cy="874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«Обусловленные мировыми и локальными трендами»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>
            <p:custDataLst>
              <p:tags r:id="rId30"/>
            </p:custDataLst>
          </p:nvPr>
        </p:nvSpPr>
        <p:spPr>
          <a:xfrm>
            <a:off x="3109932" y="3040539"/>
            <a:ext cx="2214578" cy="874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8900">
              <a:defRPr/>
            </a:pPr>
            <a:r>
              <a:rPr lang="ru-RU" b="1" dirty="0" smtClean="0">
                <a:solidFill>
                  <a:schemeClr val="tx1"/>
                </a:solidFill>
              </a:rPr>
              <a:t>—</a:t>
            </a:r>
          </a:p>
        </p:txBody>
      </p:sp>
      <p:sp>
        <p:nvSpPr>
          <p:cNvPr id="37" name="Прямоугольник 36"/>
          <p:cNvSpPr/>
          <p:nvPr>
            <p:custDataLst>
              <p:tags r:id="rId31"/>
            </p:custDataLst>
          </p:nvPr>
        </p:nvSpPr>
        <p:spPr>
          <a:xfrm>
            <a:off x="3109932" y="4010333"/>
            <a:ext cx="2214578" cy="874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8900">
              <a:defRPr/>
            </a:pPr>
            <a:r>
              <a:rPr lang="ru-RU" b="1" dirty="0" smtClean="0">
                <a:solidFill>
                  <a:schemeClr val="tx1"/>
                </a:solidFill>
              </a:rPr>
              <a:t>—</a:t>
            </a:r>
          </a:p>
        </p:txBody>
      </p:sp>
      <p:sp>
        <p:nvSpPr>
          <p:cNvPr id="39" name="Прямоугольник 38"/>
          <p:cNvSpPr/>
          <p:nvPr>
            <p:custDataLst>
              <p:tags r:id="rId32"/>
            </p:custDataLst>
          </p:nvPr>
        </p:nvSpPr>
        <p:spPr>
          <a:xfrm>
            <a:off x="3100408" y="763551"/>
            <a:ext cx="1714512" cy="488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2000-2008 гг.</a:t>
            </a:r>
          </a:p>
        </p:txBody>
      </p:sp>
      <p:sp>
        <p:nvSpPr>
          <p:cNvPr id="40" name="Прямоугольник 39"/>
          <p:cNvSpPr/>
          <p:nvPr>
            <p:custDataLst>
              <p:tags r:id="rId33"/>
            </p:custDataLst>
          </p:nvPr>
        </p:nvSpPr>
        <p:spPr>
          <a:xfrm>
            <a:off x="4814920" y="771316"/>
            <a:ext cx="1714512" cy="488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2009-2012 гг.</a:t>
            </a:r>
          </a:p>
        </p:txBody>
      </p:sp>
      <p:sp>
        <p:nvSpPr>
          <p:cNvPr id="41" name="Прямоугольник 40"/>
          <p:cNvSpPr/>
          <p:nvPr>
            <p:custDataLst>
              <p:tags r:id="rId34"/>
            </p:custDataLst>
          </p:nvPr>
        </p:nvSpPr>
        <p:spPr>
          <a:xfrm>
            <a:off x="6529432" y="771316"/>
            <a:ext cx="1714512" cy="488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2013г . +</a:t>
            </a:r>
          </a:p>
        </p:txBody>
      </p:sp>
      <p:cxnSp>
        <p:nvCxnSpPr>
          <p:cNvPr id="42" name="Прямая соединительная линия 41"/>
          <p:cNvCxnSpPr/>
          <p:nvPr>
            <p:custDataLst>
              <p:tags r:id="rId35"/>
            </p:custDataLst>
          </p:nvPr>
        </p:nvCxnSpPr>
        <p:spPr>
          <a:xfrm rot="16200000" flipH="1">
            <a:off x="4864104" y="1128680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4" idx="3"/>
          </p:cNvCxnSpPr>
          <p:nvPr>
            <p:custDataLst>
              <p:tags r:id="rId36"/>
            </p:custDataLst>
          </p:nvPr>
        </p:nvCxnSpPr>
        <p:spPr>
          <a:xfrm flipH="1">
            <a:off x="4864104" y="1562571"/>
            <a:ext cx="460406" cy="44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2814656" y="6029189"/>
            <a:ext cx="277655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Высокие темпы роста возможны при реализации определенных факторов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28706" y="6030947"/>
            <a:ext cx="150019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Высокие темпы роста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886490" y="6021423"/>
            <a:ext cx="171451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Низкие темпы роста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42954" y="6021423"/>
            <a:ext cx="347666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681304" y="6029189"/>
            <a:ext cx="338142" cy="285752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43614" y="6030947"/>
            <a:ext cx="338142" cy="285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>
            <p:custDataLst>
              <p:tags r:id="rId37"/>
            </p:custDataLst>
          </p:nvPr>
        </p:nvCxnSpPr>
        <p:spPr>
          <a:xfrm rot="16200000" flipH="1">
            <a:off x="6580215" y="2078020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>
            <p:custDataLst>
              <p:tags r:id="rId38"/>
            </p:custDataLst>
          </p:nvPr>
        </p:nvCxnSpPr>
        <p:spPr>
          <a:xfrm flipH="1">
            <a:off x="6580215" y="2511911"/>
            <a:ext cx="460406" cy="44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>
            <p:custDataLst>
              <p:tags r:id="rId39"/>
            </p:custDataLst>
          </p:nvPr>
        </p:nvCxnSpPr>
        <p:spPr>
          <a:xfrm rot="16200000" flipH="1">
            <a:off x="6580215" y="1128681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>
            <p:custDataLst>
              <p:tags r:id="rId40"/>
            </p:custDataLst>
          </p:nvPr>
        </p:nvCxnSpPr>
        <p:spPr>
          <a:xfrm flipH="1">
            <a:off x="6580215" y="1562572"/>
            <a:ext cx="460406" cy="44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>
            <p:custDataLst>
              <p:tags r:id="rId41"/>
            </p:custDataLst>
          </p:nvPr>
        </p:nvCxnSpPr>
        <p:spPr>
          <a:xfrm rot="16200000" flipH="1">
            <a:off x="4864104" y="2078020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>
            <p:custDataLst>
              <p:tags r:id="rId42"/>
            </p:custDataLst>
          </p:nvPr>
        </p:nvCxnSpPr>
        <p:spPr>
          <a:xfrm flipH="1">
            <a:off x="4864104" y="2511911"/>
            <a:ext cx="460406" cy="44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>
            <p:custDataLst>
              <p:tags r:id="rId43"/>
            </p:custDataLst>
          </p:nvPr>
        </p:nvCxnSpPr>
        <p:spPr>
          <a:xfrm rot="16200000" flipH="1">
            <a:off x="4864104" y="3027358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>
            <p:custDataLst>
              <p:tags r:id="rId44"/>
            </p:custDataLst>
          </p:nvPr>
        </p:nvCxnSpPr>
        <p:spPr>
          <a:xfrm rot="5400000">
            <a:off x="4893486" y="3468381"/>
            <a:ext cx="438156" cy="4238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>
            <p:custDataLst>
              <p:tags r:id="rId45"/>
            </p:custDataLst>
          </p:nvPr>
        </p:nvCxnSpPr>
        <p:spPr>
          <a:xfrm rot="16200000" flipH="1">
            <a:off x="6580215" y="3027358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>
            <p:custDataLst>
              <p:tags r:id="rId46"/>
            </p:custDataLst>
          </p:nvPr>
        </p:nvCxnSpPr>
        <p:spPr>
          <a:xfrm flipH="1">
            <a:off x="6580215" y="3461249"/>
            <a:ext cx="460406" cy="44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>
            <p:custDataLst>
              <p:tags r:id="rId47"/>
            </p:custDataLst>
          </p:nvPr>
        </p:nvCxnSpPr>
        <p:spPr>
          <a:xfrm rot="16200000" flipH="1">
            <a:off x="6616728" y="4013207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>
            <p:custDataLst>
              <p:tags r:id="rId48"/>
            </p:custDataLst>
          </p:nvPr>
        </p:nvCxnSpPr>
        <p:spPr>
          <a:xfrm flipH="1">
            <a:off x="6616728" y="4447098"/>
            <a:ext cx="460406" cy="44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>
            <p:custDataLst>
              <p:tags r:id="rId49"/>
            </p:custDataLst>
          </p:nvPr>
        </p:nvCxnSpPr>
        <p:spPr>
          <a:xfrm rot="16200000" flipH="1">
            <a:off x="4900617" y="4013207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>
            <p:custDataLst>
              <p:tags r:id="rId50"/>
            </p:custDataLst>
          </p:nvPr>
        </p:nvCxnSpPr>
        <p:spPr>
          <a:xfrm rot="5400000">
            <a:off x="4898484" y="4449231"/>
            <a:ext cx="442422" cy="4381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ятиугольник 115"/>
          <p:cNvSpPr/>
          <p:nvPr>
            <p:custDataLst>
              <p:tags r:id="rId51"/>
            </p:custDataLst>
          </p:nvPr>
        </p:nvSpPr>
        <p:spPr>
          <a:xfrm>
            <a:off x="6524613" y="4951906"/>
            <a:ext cx="2214578" cy="868127"/>
          </a:xfrm>
          <a:prstGeom prst="homePlate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lvl="0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Мировые тренды</a:t>
            </a:r>
          </a:p>
        </p:txBody>
      </p:sp>
      <p:sp>
        <p:nvSpPr>
          <p:cNvPr id="117" name="Пятиугольник 116"/>
          <p:cNvSpPr/>
          <p:nvPr>
            <p:custDataLst>
              <p:tags r:id="rId52"/>
            </p:custDataLst>
          </p:nvPr>
        </p:nvSpPr>
        <p:spPr>
          <a:xfrm>
            <a:off x="4845820" y="4959671"/>
            <a:ext cx="2214578" cy="86812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175">
              <a:tabLst>
                <a:tab pos="541338" algn="l"/>
              </a:tabLs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Государственная поддержка</a:t>
            </a:r>
            <a:br>
              <a:rPr lang="ru-RU" sz="1050" dirty="0" smtClean="0">
                <a:solidFill>
                  <a:schemeClr val="tx1"/>
                </a:solidFill>
              </a:rPr>
            </a:br>
            <a:r>
              <a:rPr lang="ru-RU" sz="1050" dirty="0" smtClean="0">
                <a:solidFill>
                  <a:schemeClr val="tx1"/>
                </a:solidFill>
              </a:rPr>
              <a:t>Мировые и Российские тренды</a:t>
            </a:r>
          </a:p>
        </p:txBody>
      </p:sp>
      <p:sp>
        <p:nvSpPr>
          <p:cNvPr id="118" name="Пятиугольник 117"/>
          <p:cNvSpPr/>
          <p:nvPr>
            <p:custDataLst>
              <p:tags r:id="rId53"/>
            </p:custDataLst>
          </p:nvPr>
        </p:nvSpPr>
        <p:spPr>
          <a:xfrm>
            <a:off x="3105113" y="4951906"/>
            <a:ext cx="2214578" cy="86812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lvl="0">
              <a:defRPr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19" name="Пятиугольник 118"/>
          <p:cNvSpPr/>
          <p:nvPr>
            <p:custDataLst>
              <p:tags r:id="rId54"/>
            </p:custDataLst>
          </p:nvPr>
        </p:nvSpPr>
        <p:spPr>
          <a:xfrm>
            <a:off x="7534269" y="5757392"/>
            <a:ext cx="1633550" cy="992366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ятиугольник 119"/>
          <p:cNvSpPr/>
          <p:nvPr>
            <p:custDataLst>
              <p:tags r:id="rId55"/>
            </p:custDataLst>
          </p:nvPr>
        </p:nvSpPr>
        <p:spPr>
          <a:xfrm>
            <a:off x="3095589" y="4951906"/>
            <a:ext cx="5643602" cy="874921"/>
          </a:xfrm>
          <a:prstGeom prst="homePlat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>
            <p:custDataLst>
              <p:tags r:id="rId56"/>
            </p:custDataLst>
          </p:nvPr>
        </p:nvSpPr>
        <p:spPr>
          <a:xfrm>
            <a:off x="738135" y="4959671"/>
            <a:ext cx="2214578" cy="874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«Локальные точки роста»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>
            <p:custDataLst>
              <p:tags r:id="rId57"/>
            </p:custDataLst>
          </p:nvPr>
        </p:nvSpPr>
        <p:spPr>
          <a:xfrm>
            <a:off x="3105113" y="4959671"/>
            <a:ext cx="2214578" cy="874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3175">
              <a:tabLst>
                <a:tab pos="541338" algn="l"/>
              </a:tabLst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Мировые и Российские тренды</a:t>
            </a:r>
          </a:p>
        </p:txBody>
      </p:sp>
      <p:cxnSp>
        <p:nvCxnSpPr>
          <p:cNvPr id="123" name="Прямая соединительная линия 122"/>
          <p:cNvCxnSpPr/>
          <p:nvPr>
            <p:custDataLst>
              <p:tags r:id="rId58"/>
            </p:custDataLst>
          </p:nvPr>
        </p:nvCxnSpPr>
        <p:spPr>
          <a:xfrm rot="16200000" flipH="1">
            <a:off x="6611909" y="4962545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>
            <p:custDataLst>
              <p:tags r:id="rId59"/>
            </p:custDataLst>
          </p:nvPr>
        </p:nvCxnSpPr>
        <p:spPr>
          <a:xfrm flipH="1">
            <a:off x="6611909" y="5396436"/>
            <a:ext cx="460406" cy="4424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>
            <p:custDataLst>
              <p:tags r:id="rId60"/>
            </p:custDataLst>
          </p:nvPr>
        </p:nvCxnSpPr>
        <p:spPr>
          <a:xfrm rot="16200000" flipH="1">
            <a:off x="4895798" y="4962545"/>
            <a:ext cx="463553" cy="463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>
            <p:custDataLst>
              <p:tags r:id="rId61"/>
            </p:custDataLst>
          </p:nvPr>
        </p:nvCxnSpPr>
        <p:spPr>
          <a:xfrm rot="5400000">
            <a:off x="4893665" y="5398569"/>
            <a:ext cx="442422" cy="4381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5234" name="think-cell Slide" r:id="rId15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3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Стимулы развития бизнеса в кризис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>
            <p:custDataLst>
              <p:tags r:id="rId7"/>
            </p:custDataLst>
          </p:nvPr>
        </p:nvSpPr>
        <p:spPr>
          <a:xfrm>
            <a:off x="3476610" y="982629"/>
            <a:ext cx="2628936" cy="1085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Внедрение эффективных механизмов отбора технологий и трансферта инноваций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8"/>
            </p:custDataLst>
          </p:nvPr>
        </p:nvSpPr>
        <p:spPr>
          <a:xfrm>
            <a:off x="3476610" y="2114532"/>
            <a:ext cx="2628936" cy="1057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Импортозамещение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9"/>
            </p:custDataLst>
          </p:nvPr>
        </p:nvSpPr>
        <p:spPr>
          <a:xfrm>
            <a:off x="3476610" y="3246435"/>
            <a:ext cx="2628935" cy="1022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Акцент на ключевых факторах устойчивости в разрезе различных видов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10"/>
            </p:custDataLst>
          </p:nvPr>
        </p:nvSpPr>
        <p:spPr>
          <a:xfrm>
            <a:off x="3476610" y="4305312"/>
            <a:ext cx="2628935" cy="1022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Создание дополнительной ценности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11"/>
            </p:custDataLst>
          </p:nvPr>
        </p:nvSpPr>
        <p:spPr>
          <a:xfrm>
            <a:off x="774648" y="2041505"/>
            <a:ext cx="1971702" cy="34322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Бизнес способен развивать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>
            <p:custDataLst>
              <p:tags r:id="rId12"/>
            </p:custDataLst>
          </p:nvPr>
        </p:nvSpPr>
        <p:spPr>
          <a:xfrm>
            <a:off x="6945345" y="2041506"/>
            <a:ext cx="1862163" cy="3432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Государству следует поддерживать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2" name="Соединительная линия уступом 21"/>
          <p:cNvCxnSpPr>
            <a:stCxn id="13" idx="1"/>
            <a:endCxn id="19" idx="3"/>
          </p:cNvCxnSpPr>
          <p:nvPr/>
        </p:nvCxnSpPr>
        <p:spPr>
          <a:xfrm rot="10800000" flipV="1">
            <a:off x="2746350" y="1525227"/>
            <a:ext cx="730260" cy="223239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4" idx="1"/>
            <a:endCxn id="19" idx="3"/>
          </p:cNvCxnSpPr>
          <p:nvPr/>
        </p:nvCxnSpPr>
        <p:spPr>
          <a:xfrm rot="10800000" flipV="1">
            <a:off x="2746350" y="2643341"/>
            <a:ext cx="730260" cy="111427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5" idx="1"/>
            <a:endCxn id="19" idx="3"/>
          </p:cNvCxnSpPr>
          <p:nvPr/>
        </p:nvCxnSpPr>
        <p:spPr>
          <a:xfrm rot="10800000">
            <a:off x="2746350" y="3757617"/>
            <a:ext cx="73026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3" idx="3"/>
            <a:endCxn id="20" idx="1"/>
          </p:cNvCxnSpPr>
          <p:nvPr/>
        </p:nvCxnSpPr>
        <p:spPr>
          <a:xfrm>
            <a:off x="6105546" y="1525227"/>
            <a:ext cx="839799" cy="223239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4" idx="3"/>
            <a:endCxn id="20" idx="1"/>
          </p:cNvCxnSpPr>
          <p:nvPr/>
        </p:nvCxnSpPr>
        <p:spPr>
          <a:xfrm>
            <a:off x="6105546" y="2643341"/>
            <a:ext cx="839799" cy="111427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5" idx="3"/>
            <a:endCxn id="20" idx="1"/>
          </p:cNvCxnSpPr>
          <p:nvPr/>
        </p:nvCxnSpPr>
        <p:spPr>
          <a:xfrm>
            <a:off x="6105545" y="3757617"/>
            <a:ext cx="8398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6" idx="1"/>
            <a:endCxn id="19" idx="3"/>
          </p:cNvCxnSpPr>
          <p:nvPr/>
        </p:nvCxnSpPr>
        <p:spPr>
          <a:xfrm rot="10800000">
            <a:off x="2746350" y="3757618"/>
            <a:ext cx="730260" cy="10588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6" idx="3"/>
            <a:endCxn id="20" idx="1"/>
          </p:cNvCxnSpPr>
          <p:nvPr/>
        </p:nvCxnSpPr>
        <p:spPr>
          <a:xfrm flipV="1">
            <a:off x="6105545" y="3757617"/>
            <a:ext cx="839800" cy="10588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>
            <p:custDataLst>
              <p:tags r:id="rId13"/>
            </p:custDataLst>
          </p:nvPr>
        </p:nvSpPr>
        <p:spPr>
          <a:xfrm>
            <a:off x="3476609" y="5364189"/>
            <a:ext cx="2628935" cy="1022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Новые бизнес-модели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43" name="Соединительная линия уступом 42"/>
          <p:cNvCxnSpPr>
            <a:stCxn id="28" idx="1"/>
            <a:endCxn id="19" idx="3"/>
          </p:cNvCxnSpPr>
          <p:nvPr/>
        </p:nvCxnSpPr>
        <p:spPr>
          <a:xfrm rot="10800000">
            <a:off x="2746351" y="3757617"/>
            <a:ext cx="730259" cy="21177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28" idx="3"/>
            <a:endCxn id="20" idx="1"/>
          </p:cNvCxnSpPr>
          <p:nvPr/>
        </p:nvCxnSpPr>
        <p:spPr>
          <a:xfrm flipV="1">
            <a:off x="6105544" y="3757617"/>
            <a:ext cx="839801" cy="21177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4210" name="think-cell Slide" r:id="rId23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3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Внедрение эффективных механизмов отбора технологий и трансфера инноваций</a:t>
            </a:r>
            <a:endParaRPr lang="ru-RU" sz="2000" b="1" dirty="0">
              <a:solidFill>
                <a:srgbClr val="984807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>
            <p:custDataLst>
              <p:tags r:id="rId7"/>
            </p:custDataLst>
          </p:nvPr>
        </p:nvSpPr>
        <p:spPr>
          <a:xfrm>
            <a:off x="2202579" y="4524501"/>
            <a:ext cx="5400000" cy="17176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060818" y="3613230"/>
            <a:ext cx="1460520" cy="839799"/>
          </a:xfrm>
          <a:prstGeom prst="downArrow">
            <a:avLst>
              <a:gd name="adj1" fmla="val 68246"/>
              <a:gd name="adj2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5" name="Pentagon 12"/>
          <p:cNvSpPr/>
          <p:nvPr>
            <p:custDataLst>
              <p:tags r:id="rId8"/>
            </p:custDataLst>
          </p:nvPr>
        </p:nvSpPr>
        <p:spPr>
          <a:xfrm flipH="1">
            <a:off x="5375286" y="1093833"/>
            <a:ext cx="3578272" cy="3240000"/>
          </a:xfrm>
          <a:prstGeom prst="homePlate">
            <a:avLst>
              <a:gd name="adj" fmla="val 1312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180975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2"/>
              </a:solidFill>
              <a:sym typeface="Arial"/>
            </a:endParaRPr>
          </a:p>
          <a:p>
            <a:pPr marL="180975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2"/>
              </a:solidFill>
              <a:sym typeface="Arial"/>
            </a:endParaRPr>
          </a:p>
        </p:txBody>
      </p:sp>
      <p:grpSp>
        <p:nvGrpSpPr>
          <p:cNvPr id="16" name="Группа 15"/>
          <p:cNvGrpSpPr/>
          <p:nvPr>
            <p:custDataLst>
              <p:tags r:id="rId9"/>
            </p:custDataLst>
          </p:nvPr>
        </p:nvGrpSpPr>
        <p:grpSpPr>
          <a:xfrm>
            <a:off x="5703903" y="1093833"/>
            <a:ext cx="3249656" cy="354942"/>
            <a:chOff x="5489828" y="1393778"/>
            <a:chExt cx="3430683" cy="354942"/>
          </a:xfrm>
          <a:solidFill>
            <a:srgbClr val="00519A"/>
          </a:solidFill>
        </p:grpSpPr>
        <p:sp>
          <p:nvSpPr>
            <p:cNvPr id="17" name="Прямоугольник 16"/>
            <p:cNvSpPr/>
            <p:nvPr>
              <p:custDataLst>
                <p:tags r:id="rId20"/>
              </p:custDataLst>
            </p:nvPr>
          </p:nvSpPr>
          <p:spPr>
            <a:xfrm>
              <a:off x="5608511" y="1393778"/>
              <a:ext cx="3312000" cy="35494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Предложение рынка</a:t>
              </a:r>
            </a:p>
          </p:txBody>
        </p:sp>
        <p:sp>
          <p:nvSpPr>
            <p:cNvPr id="18" name="Равнобедренный треугольник 17"/>
            <p:cNvSpPr/>
            <p:nvPr>
              <p:custDataLst>
                <p:tags r:id="rId21"/>
              </p:custDataLst>
            </p:nvPr>
          </p:nvSpPr>
          <p:spPr>
            <a:xfrm>
              <a:off x="5489828" y="1393778"/>
              <a:ext cx="108000" cy="354942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Pentagon 12"/>
          <p:cNvSpPr/>
          <p:nvPr>
            <p:custDataLst>
              <p:tags r:id="rId10"/>
            </p:custDataLst>
          </p:nvPr>
        </p:nvSpPr>
        <p:spPr>
          <a:xfrm>
            <a:off x="725496" y="1092168"/>
            <a:ext cx="3554402" cy="3240000"/>
          </a:xfrm>
          <a:prstGeom prst="homePlate">
            <a:avLst>
              <a:gd name="adj" fmla="val 1442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715963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ru-RU" sz="1200" dirty="0" smtClean="0">
              <a:solidFill>
                <a:schemeClr val="tx2"/>
              </a:solidFill>
              <a:sym typeface="Arial"/>
            </a:endParaRPr>
          </a:p>
          <a:p>
            <a:pPr marL="92075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ru-RU" sz="1200" dirty="0" smtClean="0">
              <a:solidFill>
                <a:schemeClr val="tx1"/>
              </a:solidFill>
              <a:sym typeface="Arial"/>
            </a:endParaRPr>
          </a:p>
          <a:p>
            <a:pPr marL="92075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ru-RU" sz="1200" dirty="0" smtClean="0">
              <a:solidFill>
                <a:schemeClr val="tx1"/>
              </a:solidFill>
              <a:sym typeface="Arial"/>
            </a:endParaRPr>
          </a:p>
          <a:p>
            <a:pPr marL="715963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ru-RU" sz="1200" dirty="0">
              <a:solidFill>
                <a:schemeClr val="tx1"/>
              </a:solidFill>
              <a:sym typeface="Arial"/>
            </a:endParaRPr>
          </a:p>
        </p:txBody>
      </p:sp>
      <p:grpSp>
        <p:nvGrpSpPr>
          <p:cNvPr id="20" name="Группа 19"/>
          <p:cNvGrpSpPr/>
          <p:nvPr>
            <p:custDataLst>
              <p:tags r:id="rId11"/>
            </p:custDataLst>
          </p:nvPr>
        </p:nvGrpSpPr>
        <p:grpSpPr>
          <a:xfrm>
            <a:off x="725495" y="1093833"/>
            <a:ext cx="3189271" cy="354942"/>
            <a:chOff x="214282" y="1357298"/>
            <a:chExt cx="3420000" cy="354942"/>
          </a:xfrm>
        </p:grpSpPr>
        <p:sp>
          <p:nvSpPr>
            <p:cNvPr id="21" name="Прямоугольник 20"/>
            <p:cNvSpPr/>
            <p:nvPr>
              <p:custDataLst>
                <p:tags r:id="rId18"/>
              </p:custDataLst>
            </p:nvPr>
          </p:nvSpPr>
          <p:spPr>
            <a:xfrm>
              <a:off x="214282" y="1357298"/>
              <a:ext cx="3312000" cy="35494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</a:rPr>
                <a:t>Потребности бизнеса</a:t>
              </a:r>
            </a:p>
          </p:txBody>
        </p:sp>
        <p:sp>
          <p:nvSpPr>
            <p:cNvPr id="22" name="Равнобедренный треугольник 21"/>
            <p:cNvSpPr/>
            <p:nvPr>
              <p:custDataLst>
                <p:tags r:id="rId19"/>
              </p:custDataLst>
            </p:nvPr>
          </p:nvSpPr>
          <p:spPr>
            <a:xfrm>
              <a:off x="3526282" y="1357298"/>
              <a:ext cx="108000" cy="354942"/>
            </a:xfrm>
            <a:prstGeom prst="triangle">
              <a:avLst>
                <a:gd name="adj" fmla="val 0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>
            <p:custDataLst>
              <p:tags r:id="rId12"/>
            </p:custDataLst>
          </p:nvPr>
        </p:nvGrpSpPr>
        <p:grpSpPr>
          <a:xfrm>
            <a:off x="3549637" y="2189223"/>
            <a:ext cx="2446370" cy="1643083"/>
            <a:chOff x="3757822" y="2848896"/>
            <a:chExt cx="1682044" cy="1019421"/>
          </a:xfrm>
        </p:grpSpPr>
        <p:sp>
          <p:nvSpPr>
            <p:cNvPr id="24" name="Прямоугольник 23"/>
            <p:cNvSpPr/>
            <p:nvPr>
              <p:custDataLst>
                <p:tags r:id="rId16"/>
              </p:custDataLst>
            </p:nvPr>
          </p:nvSpPr>
          <p:spPr bwMode="auto">
            <a:xfrm>
              <a:off x="3757822" y="3117501"/>
              <a:ext cx="1682044" cy="7508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72000" rtlCol="0" anchor="ctr"/>
            <a:lstStyle/>
            <a:p>
              <a:pPr algn="ctr" defTabSz="900113" eaLnBrk="0" fontAlgn="base" hangingPunct="0">
                <a:lnSpc>
                  <a:spcPct val="90000"/>
                </a:lnSpc>
                <a:spcAft>
                  <a:spcPts val="600"/>
                </a:spcAft>
                <a:buClr>
                  <a:srgbClr val="AE2C25"/>
                </a:buClr>
                <a:buSzPct val="110000"/>
              </a:pPr>
              <a:r>
                <a:rPr lang="ru-RU" sz="1400" dirty="0" smtClean="0">
                  <a:solidFill>
                    <a:schemeClr val="tx1"/>
                  </a:solidFill>
                </a:rPr>
                <a:t>Небольшое число решений, полностью удовлетворяющих запросы бизнеса</a:t>
              </a:r>
            </a:p>
            <a:p>
              <a:pPr algn="ctr" defTabSz="900113" eaLnBrk="0" fontAlgn="base" hangingPunct="0">
                <a:lnSpc>
                  <a:spcPct val="90000"/>
                </a:lnSpc>
                <a:spcAft>
                  <a:spcPts val="600"/>
                </a:spcAft>
                <a:buClr>
                  <a:srgbClr val="AE2C25"/>
                </a:buClr>
                <a:buSzPct val="110000"/>
              </a:pPr>
              <a:r>
                <a:rPr lang="ru-RU" sz="1400" dirty="0" smtClean="0">
                  <a:solidFill>
                    <a:schemeClr val="tx1"/>
                  </a:solidFill>
                </a:rPr>
                <a:t>Отсутствие понимания механизмов передачи</a:t>
              </a:r>
            </a:p>
          </p:txBody>
        </p:sp>
        <p:sp>
          <p:nvSpPr>
            <p:cNvPr id="25" name="Прямоугольник 24"/>
            <p:cNvSpPr/>
            <p:nvPr>
              <p:custDataLst>
                <p:tags r:id="rId17"/>
              </p:custDataLst>
            </p:nvPr>
          </p:nvSpPr>
          <p:spPr>
            <a:xfrm>
              <a:off x="3757822" y="2848896"/>
              <a:ext cx="1682044" cy="288000"/>
            </a:xfrm>
            <a:prstGeom prst="rect">
              <a:avLst/>
            </a:prstGeom>
            <a:solidFill>
              <a:srgbClr val="00519A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Проблема</a:t>
              </a:r>
            </a:p>
          </p:txBody>
        </p:sp>
      </p:grpSp>
      <p:sp>
        <p:nvSpPr>
          <p:cNvPr id="27" name="Прямоугольник 26"/>
          <p:cNvSpPr/>
          <p:nvPr>
            <p:custDataLst>
              <p:tags r:id="rId13"/>
            </p:custDataLst>
          </p:nvPr>
        </p:nvSpPr>
        <p:spPr>
          <a:xfrm>
            <a:off x="6069032" y="1537272"/>
            <a:ext cx="288452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22300">
              <a:spcBef>
                <a:spcPct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Большое число технологических решений в разных формах:</a:t>
            </a:r>
          </a:p>
          <a:p>
            <a:pPr marL="182563" indent="-182563" algn="just" defTabSz="622300">
              <a:spcBef>
                <a:spcPct val="0"/>
              </a:spcBef>
              <a:spcAft>
                <a:spcPts val="200"/>
              </a:spcAft>
              <a:buClr>
                <a:srgbClr val="9BC62E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Патенты</a:t>
            </a:r>
          </a:p>
          <a:p>
            <a:pPr marL="182563" indent="-182563" algn="just" defTabSz="622300">
              <a:spcBef>
                <a:spcPct val="0"/>
              </a:spcBef>
              <a:spcAft>
                <a:spcPts val="200"/>
              </a:spcAft>
              <a:buClr>
                <a:srgbClr val="9BC62E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Лицензии</a:t>
            </a:r>
          </a:p>
          <a:p>
            <a:pPr marL="182563" indent="-182563" algn="just" defTabSz="622300">
              <a:spcBef>
                <a:spcPct val="0"/>
              </a:spcBef>
              <a:spcAft>
                <a:spcPts val="200"/>
              </a:spcAft>
              <a:buClr>
                <a:srgbClr val="9BC62E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Ноу-хау</a:t>
            </a:r>
          </a:p>
          <a:p>
            <a:pPr marL="182563" indent="-182563" algn="just" defTabSz="622300">
              <a:spcBef>
                <a:spcPct val="0"/>
              </a:spcBef>
              <a:spcAft>
                <a:spcPts val="200"/>
              </a:spcAft>
              <a:buClr>
                <a:srgbClr val="9BC62E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НИОКР</a:t>
            </a:r>
          </a:p>
          <a:p>
            <a:pPr marL="182563" indent="-182563" algn="just" defTabSz="622300">
              <a:spcBef>
                <a:spcPct val="0"/>
              </a:spcBef>
              <a:spcAft>
                <a:spcPts val="200"/>
              </a:spcAft>
              <a:buClr>
                <a:srgbClr val="9BC62E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Инжиниринговые услуги</a:t>
            </a:r>
          </a:p>
          <a:p>
            <a:pPr marL="182563" indent="-182563" algn="just" defTabSz="622300">
              <a:spcBef>
                <a:spcPct val="0"/>
              </a:spcBef>
              <a:spcAft>
                <a:spcPts val="200"/>
              </a:spcAft>
              <a:buClr>
                <a:srgbClr val="9BC62E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Возможности совместных исследований</a:t>
            </a:r>
          </a:p>
          <a:p>
            <a:pPr marL="182563" indent="-182563" algn="just" defTabSz="622300">
              <a:spcBef>
                <a:spcPct val="0"/>
              </a:spcBef>
              <a:spcAft>
                <a:spcPts val="1200"/>
              </a:spcAft>
              <a:buClr>
                <a:srgbClr val="9BC62E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Продажа бизнеса</a:t>
            </a:r>
            <a:r>
              <a:rPr lang="en-US" sz="1400" dirty="0" smtClean="0">
                <a:solidFill>
                  <a:srgbClr val="04617B">
                    <a:lumMod val="50000"/>
                  </a:srgbClr>
                </a:solidFill>
              </a:rPr>
              <a:t>/</a:t>
            </a: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команды и др.</a:t>
            </a:r>
          </a:p>
        </p:txBody>
      </p:sp>
      <p:sp>
        <p:nvSpPr>
          <p:cNvPr id="28" name="Прямоугольник 27"/>
          <p:cNvSpPr/>
          <p:nvPr>
            <p:custDataLst>
              <p:tags r:id="rId14"/>
            </p:custDataLst>
          </p:nvPr>
        </p:nvSpPr>
        <p:spPr>
          <a:xfrm>
            <a:off x="884188" y="1574068"/>
            <a:ext cx="24828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22300">
              <a:spcBef>
                <a:spcPct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Поиск технологических решений во внешней среде для:</a:t>
            </a:r>
          </a:p>
          <a:p>
            <a:pPr marL="177800" indent="-177800" algn="just" defTabSz="622300">
              <a:spcBef>
                <a:spcPct val="0"/>
              </a:spcBef>
              <a:spcAft>
                <a:spcPts val="600"/>
              </a:spcAft>
              <a:buClr>
                <a:srgbClr val="9BC62E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решения конкретных проблем бизнеса</a:t>
            </a:r>
          </a:p>
          <a:p>
            <a:pPr marL="177800" indent="-177800" algn="just" defTabSz="622300">
              <a:spcBef>
                <a:spcPct val="0"/>
              </a:spcBef>
              <a:spcAft>
                <a:spcPts val="600"/>
              </a:spcAft>
              <a:buClr>
                <a:srgbClr val="9BC62E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4617B">
                    <a:lumMod val="50000"/>
                  </a:srgbClr>
                </a:solidFill>
              </a:rPr>
              <a:t>развития бизнеса: повышения эффективности или создания конкурентных преимуществ</a:t>
            </a:r>
          </a:p>
        </p:txBody>
      </p:sp>
      <p:sp>
        <p:nvSpPr>
          <p:cNvPr id="29" name="Прямоугольник 28"/>
          <p:cNvSpPr/>
          <p:nvPr>
            <p:custDataLst>
              <p:tags r:id="rId15"/>
            </p:custDataLst>
          </p:nvPr>
        </p:nvSpPr>
        <p:spPr>
          <a:xfrm>
            <a:off x="2198655" y="4988402"/>
            <a:ext cx="5400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defTabSz="900113" eaLnBrk="0" fontAlgn="base" hangingPunct="0">
              <a:spcAft>
                <a:spcPts val="300"/>
              </a:spcAft>
              <a:buClr>
                <a:srgbClr val="9BC62E"/>
              </a:buClr>
              <a:buSzPct val="110000"/>
              <a:buFont typeface="Wingdings" pitchFamily="2" charset="2"/>
              <a:buChar char="ü"/>
            </a:pPr>
            <a:r>
              <a:rPr lang="ru-RU" sz="1400" dirty="0" smtClean="0"/>
              <a:t>Разработка методологии поиска лучших технологических решений по всему миру и их экспертизы</a:t>
            </a:r>
          </a:p>
          <a:p>
            <a:pPr marL="357188" indent="-357188" defTabSz="900113" eaLnBrk="0" fontAlgn="base" hangingPunct="0">
              <a:spcAft>
                <a:spcPts val="300"/>
              </a:spcAft>
              <a:buClr>
                <a:srgbClr val="9BC62E"/>
              </a:buClr>
              <a:buSzPct val="110000"/>
              <a:buFont typeface="Wingdings" pitchFamily="2" charset="2"/>
              <a:buChar char="ü"/>
            </a:pPr>
            <a:r>
              <a:rPr lang="ru-RU" sz="1400" dirty="0" smtClean="0"/>
              <a:t>Анализ возможных механизмов передачи технологий, адаптация механизмов для бизнеса</a:t>
            </a:r>
          </a:p>
          <a:p>
            <a:pPr marL="357188" indent="-357188" defTabSz="900113" eaLnBrk="0" fontAlgn="base" hangingPunct="0">
              <a:spcAft>
                <a:spcPts val="300"/>
              </a:spcAft>
              <a:buClr>
                <a:srgbClr val="9BC62E"/>
              </a:buClr>
              <a:buSzPct val="110000"/>
              <a:buFont typeface="Wingdings" pitchFamily="2" charset="2"/>
              <a:buChar char="ü"/>
            </a:pPr>
            <a:r>
              <a:rPr lang="ru-RU" sz="1400" dirty="0" smtClean="0"/>
              <a:t>Поиск возможностей финансирования технологий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98655" y="4526055"/>
            <a:ext cx="5400000" cy="438156"/>
          </a:xfrm>
          <a:prstGeom prst="rect">
            <a:avLst/>
          </a:prstGeom>
          <a:solidFill>
            <a:srgbClr val="00519A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Решение – проект по поиску технологических решений по запросам корпораций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3186" name="think-cell Slide" r:id="rId15" imgW="360" imgH="360" progId="">
              <p:embed/>
            </p:oleObj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3"/>
            </p:custDataLst>
          </p:nvPr>
        </p:nvSpPr>
        <p:spPr>
          <a:xfrm>
            <a:off x="657234" y="6357958"/>
            <a:ext cx="8515404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41388" fontAlgn="auto">
              <a:spcBef>
                <a:spcPts val="0"/>
              </a:spcBef>
              <a:spcAft>
                <a:spcPts val="0"/>
              </a:spcAft>
              <a:tabLst>
                <a:tab pos="8159750" algn="l"/>
              </a:tabLs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Источники</a:t>
            </a:r>
            <a:r>
              <a:rPr lang="en-US" sz="1000" dirty="0" smtClean="0">
                <a:solidFill>
                  <a:schemeClr val="tx1"/>
                </a:solidFill>
              </a:rPr>
              <a:t>: </a:t>
            </a:r>
            <a:r>
              <a:rPr lang="ru-RU" sz="1000" dirty="0" smtClean="0">
                <a:solidFill>
                  <a:schemeClr val="tx1"/>
                </a:solidFill>
              </a:rPr>
              <a:t>данные ФТС январь-март 2014 г. в сравнении с аналогичным периодом 2013 г.</a:t>
            </a:r>
          </a:p>
        </p:txBody>
      </p:sp>
      <p:sp>
        <p:nvSpPr>
          <p:cNvPr id="38" name="Прямоугольник 37"/>
          <p:cNvSpPr/>
          <p:nvPr>
            <p:custDataLst>
              <p:tags r:id="rId4"/>
            </p:custDataLst>
          </p:nvPr>
        </p:nvSpPr>
        <p:spPr>
          <a:xfrm>
            <a:off x="774648" y="73909"/>
            <a:ext cx="635326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84807"/>
                </a:solidFill>
                <a:latin typeface="+mj-lt"/>
                <a:cs typeface="Arial" pitchFamily="34" charset="0"/>
              </a:rPr>
              <a:t>Импортозамещение предоставляет ряд возможностей для развития бизнеса</a:t>
            </a:r>
          </a:p>
        </p:txBody>
      </p:sp>
      <p:pic>
        <p:nvPicPr>
          <p:cNvPr id="10" name="Picture 6" descr="niss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50" y="214313"/>
            <a:ext cx="180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468927"/>
            <a:ext cx="642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9</a:t>
            </a:r>
          </a:p>
        </p:txBody>
      </p:sp>
      <p:pic>
        <p:nvPicPr>
          <p:cNvPr id="133" name="Picture 8" descr="http://o2consulting.ru/workspace/i/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77529" y="6423066"/>
            <a:ext cx="1812544" cy="301126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38135" y="1488456"/>
          <a:ext cx="4052941" cy="283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903"/>
                <a:gridCol w="766773"/>
                <a:gridCol w="1058877"/>
                <a:gridCol w="1095388"/>
              </a:tblGrid>
              <a:tr h="6432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Отрасль</a:t>
                      </a:r>
                      <a:endParaRPr lang="ru-RU" sz="1200" dirty="0"/>
                    </a:p>
                  </a:txBody>
                  <a:tcPr anchor="ctr"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в экспорте</a:t>
                      </a:r>
                      <a:endParaRPr lang="ru-RU" sz="1200" dirty="0"/>
                    </a:p>
                  </a:txBody>
                  <a:tcPr anchor="ctr"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Изменение физического объема</a:t>
                      </a:r>
                      <a:endParaRPr lang="ru-RU" sz="1200" dirty="0"/>
                    </a:p>
                  </a:txBody>
                  <a:tcPr anchor="ctr"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Изменение стоимостного объема</a:t>
                      </a:r>
                      <a:endParaRPr lang="ru-RU" sz="1200" dirty="0"/>
                    </a:p>
                  </a:txBody>
                  <a:tcPr anchor="ctr">
                    <a:solidFill>
                      <a:srgbClr val="00519A"/>
                    </a:solidFill>
                  </a:tcPr>
                </a:tc>
              </a:tr>
              <a:tr h="3468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ТЭК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75,2%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+ 1,2%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- 3,7%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468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Металлы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7,3%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+ 4,0%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- 1%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46874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ХимПром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н/д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- 4,8%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468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Машины и оборудование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2,7%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н/д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- 27,9%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46874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Прод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товары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2,8%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+ 130%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+ 42,8%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468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ЛПК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2,1%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+ 18,1%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+ 21,5%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900617" y="1510965"/>
          <a:ext cx="4052941" cy="283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903"/>
                <a:gridCol w="766773"/>
                <a:gridCol w="1058877"/>
                <a:gridCol w="1095388"/>
              </a:tblGrid>
              <a:tr h="6207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Отрасль</a:t>
                      </a:r>
                      <a:endParaRPr lang="ru-RU" sz="1200" dirty="0"/>
                    </a:p>
                  </a:txBody>
                  <a:tcPr anchor="ctr"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в импорте</a:t>
                      </a:r>
                      <a:endParaRPr lang="ru-RU" sz="1200" dirty="0"/>
                    </a:p>
                  </a:txBody>
                  <a:tcPr anchor="ctr"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Изменение физического объема</a:t>
                      </a:r>
                      <a:endParaRPr lang="ru-RU" sz="1200" dirty="0"/>
                    </a:p>
                  </a:txBody>
                  <a:tcPr anchor="ctr">
                    <a:solidFill>
                      <a:srgbClr val="0051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Изменение стоимостного объема</a:t>
                      </a:r>
                      <a:endParaRPr lang="ru-RU" sz="1200" dirty="0"/>
                    </a:p>
                  </a:txBody>
                  <a:tcPr anchor="ctr">
                    <a:solidFill>
                      <a:srgbClr val="00519A"/>
                    </a:solidFill>
                  </a:tcPr>
                </a:tc>
              </a:tr>
              <a:tr h="6207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Машины и оборудование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49,4%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- 7,7%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- 4,8%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74669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ХимПром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16,0%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- 17,4%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- 8,6%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1182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Прод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товары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14,8%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+ 7,3%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н/д</a:t>
                      </a:r>
                      <a:endParaRPr lang="ru-RU" sz="1200" dirty="0"/>
                    </a:p>
                  </a:txBody>
                  <a:tcPr anchor="ctr"/>
                </a:tc>
              </a:tr>
              <a:tr h="58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Металлы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- 22,6%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- 6,9%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>
            <p:custDataLst>
              <p:tags r:id="rId8"/>
            </p:custDataLst>
          </p:nvPr>
        </p:nvSpPr>
        <p:spPr>
          <a:xfrm>
            <a:off x="738135" y="1218861"/>
            <a:ext cx="4052943" cy="292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Экспорт в страны дальнего зарубежья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9"/>
            </p:custDataLst>
          </p:nvPr>
        </p:nvSpPr>
        <p:spPr>
          <a:xfrm>
            <a:off x="4900617" y="1218861"/>
            <a:ext cx="4052943" cy="292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Импорт из стран дальнего зарубежья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10"/>
            </p:custDataLst>
          </p:nvPr>
        </p:nvSpPr>
        <p:spPr>
          <a:xfrm>
            <a:off x="774649" y="4597416"/>
            <a:ext cx="4016430" cy="16795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Бизнесу следует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marL="357188" indent="-357188"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600" dirty="0" smtClean="0">
                <a:solidFill>
                  <a:schemeClr val="tx1"/>
                </a:solidFill>
              </a:rPr>
              <a:t>Искать и использовать возможности импортозамещения</a:t>
            </a:r>
          </a:p>
          <a:p>
            <a:pPr marL="357188" indent="-357188">
              <a:buFont typeface="Arial" pitchFamily="34" charset="0"/>
              <a:buChar char="•"/>
              <a:tabLst>
                <a:tab pos="539750" algn="l"/>
              </a:tabLst>
            </a:pPr>
            <a:endParaRPr lang="ru-RU" sz="800" dirty="0" smtClean="0">
              <a:solidFill>
                <a:schemeClr val="tx1"/>
              </a:solidFill>
            </a:endParaRPr>
          </a:p>
          <a:p>
            <a:pPr marL="357188" indent="-357188"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600" dirty="0" smtClean="0">
                <a:solidFill>
                  <a:schemeClr val="tx1"/>
                </a:solidFill>
              </a:rPr>
              <a:t>Искать и использовать возможности развития экспорта</a:t>
            </a:r>
          </a:p>
        </p:txBody>
      </p:sp>
      <p:sp>
        <p:nvSpPr>
          <p:cNvPr id="18" name="Прямоугольник 17"/>
          <p:cNvSpPr/>
          <p:nvPr>
            <p:custDataLst>
              <p:tags r:id="rId11"/>
            </p:custDataLst>
          </p:nvPr>
        </p:nvSpPr>
        <p:spPr>
          <a:xfrm>
            <a:off x="4900616" y="4597416"/>
            <a:ext cx="4052943" cy="1679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Государству следует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marL="357188" indent="-357188"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600" dirty="0" smtClean="0">
                <a:solidFill>
                  <a:schemeClr val="tx1"/>
                </a:solidFill>
              </a:rPr>
              <a:t>Декларировать возможности импортозамещения</a:t>
            </a:r>
          </a:p>
          <a:p>
            <a:pPr marL="357188" indent="-357188">
              <a:buFont typeface="Arial" pitchFamily="34" charset="0"/>
              <a:buChar char="•"/>
              <a:tabLst>
                <a:tab pos="539750" algn="l"/>
              </a:tabLst>
            </a:pPr>
            <a:endParaRPr lang="ru-RU" sz="800" dirty="0" smtClean="0">
              <a:solidFill>
                <a:schemeClr val="tx1"/>
              </a:solidFill>
            </a:endParaRPr>
          </a:p>
          <a:p>
            <a:pPr marL="357188" indent="-357188"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600" dirty="0" smtClean="0">
                <a:solidFill>
                  <a:schemeClr val="tx1"/>
                </a:solidFill>
              </a:rPr>
              <a:t>Стимулировать импортозамещение в приоритетных видах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01622" y="4451364"/>
            <a:ext cx="42132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22254" y="4451364"/>
            <a:ext cx="426781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>
          <a:xfrm>
            <a:off x="774648" y="909603"/>
            <a:ext cx="8105886" cy="292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В январе-марте 2014 г. прослеживается тенденция к импортозамещению 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68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6&quot;&gt;&lt;elem m_fUsage=&quot;5.39362735396771330000E+000&quot;&gt;&lt;m_ppcolschidx val=&quot;0&quot;/&gt;&lt;m_rgb r=&quot;0&quot; g=&quot;51&quot; b=&quot;9a&quot;/&gt;&lt;/elem&gt;&lt;elem m_fUsage=&quot;1.72109572575264340000E+000&quot;&gt;&lt;m_ppcolschidx val=&quot;0&quot;/&gt;&lt;m_rgb r=&quot;9b&quot; g=&quot;c6&quot; b=&quot;2e&quot;/&gt;&lt;/elem&gt;&lt;elem m_fUsage=&quot;1.52731868960095830000E+000&quot;&gt;&lt;m_ppcolschidx val=&quot;0&quot;/&gt;&lt;m_rgb r=&quot;3b&quot; g=&quot;a2&quot; b=&quot;ff&quot;/&gt;&lt;/elem&gt;&lt;elem m_fUsage=&quot;5.31441000000000160000E-001&quot;&gt;&lt;m_ppcolschidx val=&quot;0&quot;/&gt;&lt;m_rgb r=&quot;70&quot; g=&quot;8d&quot; b=&quot;21&quot;/&gt;&lt;/elem&gt;&lt;elem m_fUsage=&quot;5.02168471178849110000E-001&quot;&gt;&lt;m_ppcolschidx val=&quot;0&quot;/&gt;&lt;m_rgb r=&quot;79&quot; g=&quot;bf&quot; b=&quot;ff&quot;/&gt;&lt;/elem&gt;&lt;elem m_fUsage=&quot;1.60116726817231710000E-001&quot;&gt;&lt;m_ppcolschidx val=&quot;0&quot;/&gt;&lt;m_rgb r=&quot;0&quot; g=&quot;76&quot; b=&quot;e2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24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YcDwElUef63lXXj7bq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nEx_WDEUe959PfVC0F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QawLwr1EyDVkAdpyi4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YcDwElUef63lXXj7bq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l_7.4gkm2_OvBBRiEK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fPZNXZ3UWQ3FnXFnb2u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iVhvPxa06kojsYk8XnZ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BfOpIBh0GAOxWEKwmP4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gHcyH_M0W4uB3shrKd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YcDwElUef63lXXj7bq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QnpE33zEGLt6dotDdb1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.MeLlMHUqb9klMNjBEy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YcDwElUef63lXXj7bq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Uz23p5LUCKfflhOWr4q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nq6XgPhk6_MTnahDP3w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nq6XgPhk6_MTnahDP3w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Uz23p5LUCKfflhOWr4q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Uz23p5LUCKfflhOWr4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CFmIITNkeEOx5PyZ7M.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nq6XgPhk6_MTnahDP3w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QnpE33zEGLt6dotDdb1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.MeLlMHUqb9klMNjBEy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c7zCPOeESBI.QIJGBww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WeCW1sQ0evcNIcYnZTE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LhD2Uj5ECRMJfXrUwk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4bvsObqUqsLAfxjQRz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g9O.9gOkSwF0HqJDU4c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umdYAAjUiOZxrBiZBvM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Fu6JI13Eav8ACOlUkn.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H7CDYzkECDAoZpkfx.m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xlbYpFcEGy63adxA3_a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xDjfyE0ev1ZdEjlsFl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ZEPal8s0aogd9U.BxYf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NIH4wQe0yMM1my.CrpB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NIH4wQe0yMM1my.CrpB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EIJoZD9kqcFyUVKn8Gu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oIxN1gjUWxvL5T9gg5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sKDRUmF0Sg2IV19GjaC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E2KHF.UUeSCa_oTEPO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yULfcc6EOzym2x.0Utv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QnpE33zEGLt6dotDdb1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.MeLlMHUqb9klMNjBEy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m.ud_xFEahNKxl8WkyN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m.ud_xFEahNKxl8WkyN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YcDwElUef63lXXj7b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Eb7lUFMCE6RBqZ9R2Xqk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YcDwElUef63lXXj7bq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m.ud_xFEahNKxl8WkyN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QnFcphBkWxvy6F3Ah1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ElcOozUkOcx6vsCpkW1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DCsY9cOkmkZ.iVGHL_o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ZBDNFk.0q5CK3DJQmLL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n2FX9e.EC520D61AVCc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7DxtkZgEiK90n8ROzFu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t1OFZ.bU6bSWQUwGUEO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H6lJkibkyBRwZTI7BqR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6O.V7gwkOlXV1y0BqUO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yst1vm90aZG3Fiz517v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NtMCN1pEOp.geJD7ODq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KP5DSNR0WHD0_riIfZE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nr.S0ZoZEywi_9wB4Kh3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MGOKEVMUesanx.8hFqF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v8y5ZS3U.zbBwMT6dnZ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xsW_DSCk.cTuqJB97IO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xKELqdI02kXZXg81sPT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WRWdF5JEuvQ4RyLdsL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lSzcIGOkGmZA.dXbJao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LCeJx1uUq.ytJec6Rli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yULfcc6EOzym2x.0Utv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QnpE33zEGLt6dotDdb1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.MeLlMHUqb9klMNjBEy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QnFcphBkWxvy6F3Ah1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ElcOozUkOcx6vsCpkW1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yst1vm90aZG3Fiz517v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KP5DSNR0WHD0_riIfZE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nr.S0ZoZEywi_9wB4Kh3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xsW_DSCk.cTuqJB97IO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xKELqdI02kXZXg81sPT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WRWdF5JEuvQ4RyLdsLv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lSzcIGOkGmZA.dXbJao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ElcOozUkOcx6vsCpkW1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yULfcc6EOzym2x.0Ut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lAZfuc8PU.RfDB4XqTdo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QnpE33zEGLt6dotDdb1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.MeLlMHUqb9klMNjBEy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QnFcphBkWxvy6F3Ah1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ElcOozUkOcx6vsCpkW1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yst1vm90aZG3Fiz517v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NtMCN1pEOp.geJD7ODq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KP5DSNR0WHD0_riIfZE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nr.S0ZoZEywi_9wB4Kh3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yULfcc6EOzym2x.0Ut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QnpE33zEGLt6dotDdb1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.MeLlMHUqb9klMNjBE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MD13uRuEa4Qu2bpz1V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Zszg4wY0SrqgLAvlKip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YcDwElUef63lXXj7bq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xe.d.C1kCM.g5iNR1C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lAZfuc8PU.RfDB4XqTd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Uz23p5LUCKfflhOWr4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Tj3gS6Pk6dIPY8EhFM3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nq6XgPhk6_MTnahDP3w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xczd_vi06nrCyAz_b2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Afu4ERUEi3kn0RwkZzd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7X8NKZW0avErCbowhYG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iPRJozvk2aRtwNyCzxm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uTEogxFUeJZCcTOR15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k0NQN5ukagCzAWHMovJ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6GmlpFiEGNoTmTLeT0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FlAZfuc8PU.RfDB4XqTdo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3Hqzv8sUuHAWiLu5J3k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QnpE33zEGLt6dotDdb1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.MeLlMHUqb9klMNjBEy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X3sOFrY0q43KY9NS3sU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fLYEi980u9.MgRBqn6k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UndR.cFEeqCOlBNYBKT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wnxgT4AUaDerlth5yX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amep6sqkyaE8jbAbma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Az2U34d02nYXx2Mpkx_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RkKieIAkuGaw2a4L2zS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hzT78FQUOGvYSJiZaHj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EMlyPo7kyK99PRb7jkV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3R9Ec9jEGg9M6sqDgt9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p0YnbjaEC22bIxIr1k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MD13uRuEa4Qu2bpz1V_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yULfcc6EOzym2x.0Utv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8mL3KknUyDzYvg2kg20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yULfcc6EOzym2x.0Utv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rVVqSkEKvm3PCBVcQN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QnpE33zEGLt6dotDdb1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.MeLlMHUqb9klMNjBEy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nEx_WDEUe959PfVC0F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7DfB0wJ0u2wMisLj0o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QawLwr1EyDVkAdpyi4e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l_7.4gkm2_OvBBRiEK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egbnmZ30aQ9k9ff83c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Jp4ATER0.W.bTz2v5mT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TTezrSHkSijgLukx4m0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CFLvh68Uu8A341ZYxbH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iYqIzUjkiHeICqCMLeo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5F50k8Hk.e3b1mmIcTy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ncoL4ef0W9PZ2L0Z9EC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WgSZvaqkmiAyD9uaPO4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InXfSEUkubPcmfgpw8n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fPZNXZ3UWQ3FnXFnb2u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5HoeFc0E2exG.Pe9x.H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ocTENH.0W.iwwgXEED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QnpE33zEGLt6dotDdb1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5Kfl4_zt0C3kYc5bbiDE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gi6hej80WzVhcDofKxp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iVhvPxa06kojsYk8XnZ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pvsK9yeky8LqJCSDwQe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m.ud_xFEahNKxl8WkyN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HVgf8SeE2QxfjhGokQM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BfOpIBh0GAOxWEKwmP4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RI_dDTvUKAr8C51QCGC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gHcyH_M0W4uB3shrKdb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rE2yL0qEG7APesdWAC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.MeLlMHUqb9klMNjBEy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GrfYbB6UCGfPmcKcSmg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fONCMNbkOCMiGfCg2RD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mbHIWaUOjxZr1bYCbL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FnecPO0WAmUML85gb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9303</TotalTime>
  <Words>1488</Words>
  <Application>Microsoft Office PowerPoint</Application>
  <PresentationFormat>Экран (4:3)</PresentationFormat>
  <Paragraphs>292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Picture</vt:lpstr>
      <vt:lpstr>think-cell Slide</vt:lpstr>
      <vt:lpstr>Внутренние и внешние факторы развития бизнеса в кризис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Предварительный отчет о проведении оценки регулирующего воздействия постановления Правительства Москвы от 30.12.2008 г. № 1218-ПП,   продлевающего срок действия 810-ПП от 18.09.2007г.</dc:title>
  <dc:creator>Никитченко Алексей</dc:creator>
  <cp:lastModifiedBy>smirnov_s</cp:lastModifiedBy>
  <cp:revision>621</cp:revision>
  <dcterms:created xsi:type="dcterms:W3CDTF">2012-11-17T07:01:42Z</dcterms:created>
  <dcterms:modified xsi:type="dcterms:W3CDTF">2014-05-30T10:15:02Z</dcterms:modified>
</cp:coreProperties>
</file>