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8"/>
  </p:notesMasterIdLst>
  <p:handoutMasterIdLst>
    <p:handoutMasterId r:id="rId19"/>
  </p:handoutMasterIdLst>
  <p:sldIdLst>
    <p:sldId id="362" r:id="rId2"/>
    <p:sldId id="394" r:id="rId3"/>
    <p:sldId id="381" r:id="rId4"/>
    <p:sldId id="402" r:id="rId5"/>
    <p:sldId id="403" r:id="rId6"/>
    <p:sldId id="395" r:id="rId7"/>
    <p:sldId id="389" r:id="rId8"/>
    <p:sldId id="363" r:id="rId9"/>
    <p:sldId id="397" r:id="rId10"/>
    <p:sldId id="404" r:id="rId11"/>
    <p:sldId id="405" r:id="rId12"/>
    <p:sldId id="406" r:id="rId13"/>
    <p:sldId id="407" r:id="rId14"/>
    <p:sldId id="408" r:id="rId15"/>
    <p:sldId id="409" r:id="rId16"/>
    <p:sldId id="40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6699"/>
    <a:srgbClr val="FFFF00"/>
    <a:srgbClr val="FF0066"/>
    <a:srgbClr val="66CCFF"/>
    <a:srgbClr val="CCCC00"/>
    <a:srgbClr val="003399"/>
    <a:srgbClr val="008080"/>
    <a:srgbClr val="00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3" autoAdjust="0"/>
    <p:restoredTop sz="99118" autoAdjust="0"/>
  </p:normalViewPr>
  <p:slideViewPr>
    <p:cSldViewPr>
      <p:cViewPr>
        <p:scale>
          <a:sx n="75" d="100"/>
          <a:sy n="75" d="100"/>
        </p:scale>
        <p:origin x="-1332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442" y="-11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1BFBF16-C62A-4AD1-80E5-2AF8708A63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73364C5-157B-49FE-9E1E-9B9A0DD85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F81157-D5EA-471E-8403-DA4EBE9B9770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53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5C4D98-3F08-43D0-B690-C0FA2838D56A}" type="slidenum">
              <a:rPr lang="ru-RU" smtClean="0"/>
              <a:pPr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10DEA1-43D3-400D-AE74-21497F1B46C9}" type="slidenum">
              <a:rPr lang="ru-RU" smtClean="0"/>
              <a:pPr>
                <a:defRPr/>
              </a:pPr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4B9815-C0A3-4057-B647-536F610E3003}" type="slidenum">
              <a:rPr lang="ru-RU" smtClean="0"/>
              <a:pPr>
                <a:defRPr/>
              </a:pPr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9D5D4E-0C75-422C-89BC-1F230349CBA0}" type="slidenum">
              <a:rPr lang="ru-RU" smtClean="0"/>
              <a:pPr>
                <a:defRPr/>
              </a:pPr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7BE40B-9546-4195-853E-BE9970709DC0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7D11A6-6842-4121-87DE-BAC97F4E9A45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smtClean="0">
              <a:cs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22B0D-3825-4E79-BDD1-819D9B53EAE6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CE8F3B-DFC2-4091-8CC8-6CC4FABC7BE6}" type="slidenum">
              <a:rPr lang="ru-RU"/>
              <a:pPr/>
              <a:t>2</a:t>
            </a:fld>
            <a:endParaRPr lang="ru-RU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3144"/>
            <a:ext cx="5028986" cy="411501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736E01-B67A-4B62-8DD8-378A08EA7415}" type="slidenum">
              <a:rPr lang="ru-RU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2921A-E0FE-435C-944D-BE1A8F867BAA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B01566-29BC-4CD9-907B-7BEE26A684FD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22B0D-3825-4E79-BDD1-819D9B53EAE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  <p:sp>
        <p:nvSpPr>
          <p:cNvPr id="24580" name="Номер слайда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C7C32E28-BD1B-40F0-8041-05684965A7A6}" type="slidenum">
              <a:rPr lang="ru-RU" sz="1200">
                <a:latin typeface="Times New Roman" pitchFamily="18" charset="0"/>
              </a:rPr>
              <a:pPr algn="r" eaLnBrk="0" hangingPunct="0"/>
              <a:t>7</a:t>
            </a:fld>
            <a:endParaRPr lang="ru-RU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  <p:sp>
        <p:nvSpPr>
          <p:cNvPr id="24580" name="Номер слайда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C7C32E28-BD1B-40F0-8041-05684965A7A6}" type="slidenum">
              <a:rPr lang="ru-RU" sz="1200">
                <a:latin typeface="Times New Roman" pitchFamily="18" charset="0"/>
              </a:rPr>
              <a:pPr algn="r" eaLnBrk="0" hangingPunct="0"/>
              <a:t>8</a:t>
            </a:fld>
            <a:endParaRPr lang="ru-RU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0AE49E-0D3B-4970-955C-AC66281957D3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39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9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53B19-DF0D-4192-B00F-0125806CC125}" type="datetime1">
              <a:rPr lang="ru-RU"/>
              <a:pPr>
                <a:defRPr/>
              </a:pPr>
              <a:t>30.09.2011</a:t>
            </a:fld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21D66-7E2C-46F8-9434-DF3A62A036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C2891-A8F7-491C-BD5F-3FA7DBCD54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26464-DB7A-4F83-8428-BF3FC5A3D8E4}" type="datetime1">
              <a:rPr lang="ru-RU"/>
              <a:pPr>
                <a:defRPr/>
              </a:pPr>
              <a:t>30.09.2011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19B0C-FDCF-4A42-99AB-703CE2803F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78FC2-DC00-44B7-9908-1324CA174D6C}" type="datetime1">
              <a:rPr lang="ru-RU"/>
              <a:pPr>
                <a:defRPr/>
              </a:pPr>
              <a:t>30.09.2011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7DA46-E063-4E93-98B0-6669F20237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927D9-D15D-4574-AD27-CD07DFC6A4FF}" type="datetime1">
              <a:rPr lang="ru-RU"/>
              <a:pPr>
                <a:defRPr/>
              </a:pPr>
              <a:t>30.09.2011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14209-F0EE-4805-B991-1D012DE1B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61489-FDC4-4CA4-AFA6-7A52F3F50F94}" type="datetime1">
              <a:rPr lang="ru-RU"/>
              <a:pPr>
                <a:defRPr/>
              </a:pPr>
              <a:t>30.09.2011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8996E-7788-4782-8781-9CB5ABAF53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4795A-EE24-4A3F-8DD5-26730CDE1F16}" type="datetime1">
              <a:rPr lang="ru-RU"/>
              <a:pPr>
                <a:defRPr/>
              </a:pPr>
              <a:t>30.09.2011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1D4B6A5-6836-4EB1-AC73-BCBEAD96F9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DB630-75EF-4C44-AE9A-EE83D7A184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20AAC-9EDC-49F5-A85A-5339FBBA34CE}" type="datetime1">
              <a:rPr lang="ru-RU"/>
              <a:pPr>
                <a:defRPr/>
              </a:pPr>
              <a:t>30.09.2011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F5AFD-C774-48F5-8160-A2F4DE0277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87A1C-9A97-4A66-9E3C-A5F786380269}" type="datetime1">
              <a:rPr lang="ru-RU"/>
              <a:pPr>
                <a:defRPr/>
              </a:pPr>
              <a:t>30.09.2011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B5F76-28D1-4D21-A474-1F3D1D823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21DD8-3F12-4259-9295-9F9ADC6A0357}" type="datetime1">
              <a:rPr lang="ru-RU"/>
              <a:pPr>
                <a:defRPr/>
              </a:pPr>
              <a:t>30.09.2011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8D12D-C157-498D-9481-0F42C193B7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1C057-FB45-4790-845B-2FA82B511E92}" type="datetime1">
              <a:rPr lang="ru-RU"/>
              <a:pPr>
                <a:defRPr/>
              </a:pPr>
              <a:t>30.09.2011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B028C-D120-46C5-8DFB-AEB995494E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EE6D0-31CF-449E-8360-43F884DE5B46}" type="datetime1">
              <a:rPr lang="ru-RU"/>
              <a:pPr>
                <a:defRPr/>
              </a:pPr>
              <a:t>30.09.2011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07B99-B05B-4664-B801-22E13000DC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DD510-2A37-4422-9D62-51DDFC14EDD5}" type="datetime1">
              <a:rPr lang="ru-RU"/>
              <a:pPr>
                <a:defRPr/>
              </a:pPr>
              <a:t>30.09.2011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20940-21C5-474F-8E84-E6DF8C4F10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BA60A-271F-4C2D-95BF-7FD0BE41C721}" type="datetime1">
              <a:rPr lang="ru-RU"/>
              <a:pPr>
                <a:defRPr/>
              </a:pPr>
              <a:t>30.09.2011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DC93D-397C-4398-81A7-93AF50404B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F7D45-B8AF-4FFE-A12F-EECE58298F46}" type="datetime1">
              <a:rPr lang="ru-RU"/>
              <a:pPr>
                <a:defRPr/>
              </a:pPr>
              <a:t>30.09.2011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D0F915C3-4245-495E-A299-FBC71BD405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382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382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382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  <a:latin typeface="Arial" pitchFamily="34" charset="0"/>
              </a:endParaRPr>
            </a:p>
          </p:txBody>
        </p:sp>
        <p:sp>
          <p:nvSpPr>
            <p:cNvPr id="1382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  <a:latin typeface="Arial" pitchFamily="34" charset="0"/>
              </a:endParaRPr>
            </a:p>
          </p:txBody>
        </p:sp>
        <p:sp>
          <p:nvSpPr>
            <p:cNvPr id="1382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1382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  <a:latin typeface="Arial" pitchFamily="34" charset="0"/>
              </a:endParaRPr>
            </a:p>
          </p:txBody>
        </p:sp>
        <p:sp>
          <p:nvSpPr>
            <p:cNvPr id="1382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382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1382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  <a:latin typeface="Arial" pitchFamily="34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82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9F05180-A02B-47E7-9AD9-DEE2F4F61B3F}" type="datetime1">
              <a:rPr lang="ru-RU"/>
              <a:pPr>
                <a:defRPr/>
              </a:pPr>
              <a:t>30.09.2011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20" r:id="rId1"/>
    <p:sldLayoutId id="2147484107" r:id="rId2"/>
    <p:sldLayoutId id="2147484108" r:id="rId3"/>
    <p:sldLayoutId id="2147484109" r:id="rId4"/>
    <p:sldLayoutId id="2147484110" r:id="rId5"/>
    <p:sldLayoutId id="2147484111" r:id="rId6"/>
    <p:sldLayoutId id="2147484112" r:id="rId7"/>
    <p:sldLayoutId id="2147484113" r:id="rId8"/>
    <p:sldLayoutId id="2147484114" r:id="rId9"/>
    <p:sldLayoutId id="2147484115" r:id="rId10"/>
    <p:sldLayoutId id="2147484116" r:id="rId11"/>
    <p:sldLayoutId id="2147484117" r:id="rId12"/>
    <p:sldLayoutId id="2147484118" r:id="rId13"/>
    <p:sldLayoutId id="2147484119" r:id="rId14"/>
    <p:sldLayoutId id="2147484121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mcenter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mcen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baitenova@rmcenter.ru" TargetMode="External"/><Relationship Id="rId4" Type="http://schemas.openxmlformats.org/officeDocument/2006/relationships/hyperlink" Target="mailto:info@rmcenter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301289-FA0D-4803-9D30-EC4C3D411A94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3075" name="Rectangle 2049"/>
          <p:cNvSpPr>
            <a:spLocks noGrp="1" noChangeArrowheads="1"/>
          </p:cNvSpPr>
          <p:nvPr>
            <p:ph type="ctrTitle"/>
          </p:nvPr>
        </p:nvSpPr>
        <p:spPr>
          <a:xfrm>
            <a:off x="1371600" y="1600200"/>
            <a:ext cx="7772400" cy="2438400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latin typeface="Times New Roman" pitchFamily="18" charset="0"/>
                <a:ea typeface="MS PGothic" pitchFamily="34" charset="-128"/>
              </a:rPr>
              <a:t>Повышение доступности финансовых услуг для малого бизнеса: технологии и институты</a:t>
            </a:r>
            <a:endParaRPr lang="ru-RU" sz="4000" b="1" dirty="0" smtClean="0">
              <a:latin typeface="Times New Roman" pitchFamily="18" charset="0"/>
            </a:endParaRPr>
          </a:p>
        </p:txBody>
      </p:sp>
      <p:sp>
        <p:nvSpPr>
          <p:cNvPr id="3076" name="Rectangle 204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267200"/>
            <a:ext cx="7696200" cy="1752600"/>
          </a:xfrm>
        </p:spPr>
        <p:txBody>
          <a:bodyPr/>
          <a:lstStyle/>
          <a:p>
            <a:pPr eaLnBrk="1" hangingPunct="1"/>
            <a:r>
              <a:rPr lang="ru-RU" altLang="ja-JP" sz="4000" dirty="0" smtClean="0">
                <a:solidFill>
                  <a:srgbClr val="FFFF00"/>
                </a:solidFill>
              </a:rPr>
              <a:t>Анна Байтенова</a:t>
            </a:r>
            <a:endParaRPr lang="en-US" altLang="ja-JP" sz="2800" i="1" dirty="0" smtClean="0">
              <a:ea typeface="MS PGothic" pitchFamily="34" charset="-128"/>
            </a:endParaRPr>
          </a:p>
          <a:p>
            <a:pPr eaLnBrk="1" hangingPunct="1"/>
            <a:r>
              <a:rPr lang="ru-RU" altLang="ja-JP" sz="2800" i="1" dirty="0" smtClean="0"/>
              <a:t>Советник по правовым вопросам НАУМИР</a:t>
            </a:r>
          </a:p>
          <a:p>
            <a:pPr eaLnBrk="1" hangingPunct="1"/>
            <a:r>
              <a:rPr lang="en-US" altLang="ja-JP" sz="2800" i="1" dirty="0" smtClean="0">
                <a:ea typeface="MS PGothic" pitchFamily="34" charset="-128"/>
                <a:hlinkClick r:id="rId3"/>
              </a:rPr>
              <a:t>www.rmcenter.ru</a:t>
            </a:r>
            <a:r>
              <a:rPr lang="en-US" altLang="ja-JP" sz="2800" i="1" dirty="0" smtClean="0">
                <a:ea typeface="MS PGothic" pitchFamily="34" charset="-128"/>
              </a:rPr>
              <a:t> </a:t>
            </a:r>
            <a:r>
              <a:rPr lang="ru-RU" altLang="ja-JP" sz="4700" dirty="0" smtClean="0"/>
              <a:t> </a:t>
            </a:r>
            <a:endParaRPr lang="ru-RU" sz="4700" dirty="0" smtClean="0"/>
          </a:p>
        </p:txBody>
      </p:sp>
      <p:sp>
        <p:nvSpPr>
          <p:cNvPr id="3077" name="Rectangle 2053"/>
          <p:cNvSpPr>
            <a:spLocks noChangeArrowheads="1"/>
          </p:cNvSpPr>
          <p:nvPr/>
        </p:nvSpPr>
        <p:spPr bwMode="auto">
          <a:xfrm>
            <a:off x="152400" y="0"/>
            <a:ext cx="899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1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pPr eaLnBrk="1" hangingPunct="1"/>
            <a:r>
              <a:rPr lang="ru-RU" sz="3000" b="1" smtClean="0"/>
              <a:t>Результаты антикризисного мониторинга МФ рынка за 2 квартал 2011 год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5373688"/>
            <a:ext cx="8686800" cy="1143000"/>
          </a:xfrm>
        </p:spPr>
        <p:txBody>
          <a:bodyPr/>
          <a:lstStyle/>
          <a:p>
            <a:r>
              <a:rPr lang="ru-RU" sz="1800" smtClean="0"/>
              <a:t>Во втором квартале 2011 года продолжается рост среднего значения активного портфеля займов. С начала квартала прирост среднего значения портфеля на один МФИ составил 12.13% (в прошлом квартале 2.76%). По сравнению со вторым кварталом 2010 года этот показатель вырос на 28.97%.</a:t>
            </a:r>
          </a:p>
        </p:txBody>
      </p:sp>
      <p:pic>
        <p:nvPicPr>
          <p:cNvPr id="3076" name="Chart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268413"/>
            <a:ext cx="6913562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5589588"/>
            <a:ext cx="8686800" cy="1047750"/>
          </a:xfrm>
        </p:spPr>
        <p:txBody>
          <a:bodyPr/>
          <a:lstStyle/>
          <a:p>
            <a:r>
              <a:rPr lang="ru-RU" sz="1800" smtClean="0"/>
              <a:t>Показатель портфеля в риске больше 30 дней во втором квартале 2011 года снизился и составил 6.09%. Для сравнения, в банковском секторе уровень просроченной задолженности юридических лиц и индивидуальных предпринимателей не изменился и составил 5.26%.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pPr eaLnBrk="1" hangingPunct="1"/>
            <a:r>
              <a:rPr lang="ru-RU" sz="3000" b="1" smtClean="0"/>
              <a:t>Результаты антикризисного мониторинга МФ рынка за 2 квартал 2011 год</a:t>
            </a:r>
          </a:p>
        </p:txBody>
      </p:sp>
      <p:pic>
        <p:nvPicPr>
          <p:cNvPr id="4100" name="Chart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1484313"/>
            <a:ext cx="69119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5445125"/>
            <a:ext cx="8686800" cy="1143000"/>
          </a:xfrm>
        </p:spPr>
        <p:txBody>
          <a:bodyPr/>
          <a:lstStyle/>
          <a:p>
            <a:r>
              <a:rPr lang="ru-RU" sz="1800" smtClean="0"/>
              <a:t>Во втором квартале 2011 года также продолжается рост портфеля сбережений. С начала квартала прирост среднего значения привлеченных сбережений на один МФИ составил 6.14% (в прошлом квартале 3.96%).  По сравнению со вторым кварталом 2010 года этот показатель вырос на 17.84%. 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pPr eaLnBrk="1" hangingPunct="1"/>
            <a:r>
              <a:rPr lang="ru-RU" sz="3000" b="1" smtClean="0"/>
              <a:t>Результаты антикризисного мониторинга МФ рынка за 2 квартал 2011 год</a:t>
            </a:r>
          </a:p>
        </p:txBody>
      </p:sp>
      <p:pic>
        <p:nvPicPr>
          <p:cNvPr id="5124" name="Chart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1341438"/>
            <a:ext cx="6985000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334000"/>
            <a:ext cx="8937625" cy="1303338"/>
          </a:xfrm>
        </p:spPr>
        <p:txBody>
          <a:bodyPr/>
          <a:lstStyle/>
          <a:p>
            <a:r>
              <a:rPr lang="ru-RU" sz="1800" dirty="0" smtClean="0"/>
              <a:t>Во втором квартале 2011 года средневзвешенная годовая ставка по выданным займам незначительно снизилась с начала квартала с 28.0% до 27.9% (График 6), ставка по привлеченным инвестициям, займам/кредитам с 13.3% до 11.1%, а ставка по привлеченным сбережениям с 18.1% до 17.5%.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eaLnBrk="1" hangingPunct="1"/>
            <a:r>
              <a:rPr lang="ru-RU" sz="3000" b="1" dirty="0" smtClean="0"/>
              <a:t>Результаты антикризисного мониторинга МФ рынка за 2 квартал 2011 год</a:t>
            </a:r>
          </a:p>
        </p:txBody>
      </p:sp>
      <p:pic>
        <p:nvPicPr>
          <p:cNvPr id="6148" name="Chart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1219201"/>
            <a:ext cx="6985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990600"/>
          </a:xfrm>
        </p:spPr>
        <p:txBody>
          <a:bodyPr/>
          <a:lstStyle/>
          <a:p>
            <a:pPr eaLnBrk="1" hangingPunct="1">
              <a:lnSpc>
                <a:spcPct val="60000"/>
              </a:lnSpc>
            </a:pPr>
            <a:r>
              <a:rPr lang="ru-RU" sz="3200" dirty="0" smtClean="0">
                <a:solidFill>
                  <a:schemeClr val="tx2"/>
                </a:solidFill>
              </a:rPr>
              <a:t/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b="1" i="1" dirty="0" smtClean="0"/>
              <a:t>Поддержка начинающих предпринимателей</a:t>
            </a:r>
            <a:endParaRPr lang="ru-RU" sz="3200" b="1" dirty="0" smtClean="0">
              <a:solidFill>
                <a:srgbClr val="990000"/>
              </a:solidFill>
              <a:latin typeface="Arial" charset="0"/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0" y="1143000"/>
            <a:ext cx="8785225" cy="5715000"/>
          </a:xfrm>
        </p:spPr>
        <p:txBody>
          <a:bodyPr/>
          <a:lstStyle/>
          <a:p>
            <a:r>
              <a:rPr lang="ru-RU" sz="2800" dirty="0" smtClean="0"/>
              <a:t>30 августа подведены итоги первого года реализации трехстороннего Соглашения о поддержке начинающих предпринимателей между </a:t>
            </a:r>
            <a:r>
              <a:rPr lang="ru-RU" sz="2800" dirty="0" err="1" smtClean="0"/>
              <a:t>Рострудом</a:t>
            </a:r>
            <a:r>
              <a:rPr lang="ru-RU" sz="2800" dirty="0" smtClean="0"/>
              <a:t>, НАУМИР и ОПОРОЙ России</a:t>
            </a:r>
          </a:p>
          <a:p>
            <a:r>
              <a:rPr lang="ru-RU" sz="2800" dirty="0" smtClean="0"/>
              <a:t>По данным НАУМИР, </a:t>
            </a:r>
            <a:r>
              <a:rPr lang="ru-RU" sz="2800" dirty="0" err="1" smtClean="0"/>
              <a:t>микрофинансовые</a:t>
            </a:r>
            <a:r>
              <a:rPr lang="ru-RU" sz="2800" dirty="0" smtClean="0"/>
              <a:t>  институты-участники программы выдали за период с 1 августа  2010 года по 1 августа 2011 года  2,5 млрд. руб.  на развитие малого предпринимательства. Из них 248 млн. руб. было выдано 6074 начинающим предпринимателям.</a:t>
            </a:r>
          </a:p>
          <a:p>
            <a:endParaRPr lang="ru-RU" dirty="0" smtClean="0"/>
          </a:p>
          <a:p>
            <a:pPr eaLnBrk="1" hangingPunct="1">
              <a:lnSpc>
                <a:spcPct val="60000"/>
              </a:lnSpc>
            </a:pPr>
            <a:endParaRPr lang="ru-RU" dirty="0" smtClean="0"/>
          </a:p>
        </p:txBody>
      </p:sp>
      <p:pic>
        <p:nvPicPr>
          <p:cNvPr id="7172" name="Picture 4" descr="naumir_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850" y="5827713"/>
            <a:ext cx="1835150" cy="103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65113"/>
            <a:ext cx="9144000" cy="642937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tx1"/>
                </a:solidFill>
                <a:latin typeface="Arial" charset="0"/>
              </a:rPr>
              <a:t>Приоритеты 2011: целевые ориентиры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79388" y="1235075"/>
            <a:ext cx="8678862" cy="478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Font typeface="Wingdings" pitchFamily="2" charset="2"/>
              <a:buChar char="Ø"/>
            </a:pPr>
            <a:r>
              <a:rPr lang="ru-RU" sz="2400" dirty="0">
                <a:latin typeface="Calibri" pitchFamily="34" charset="0"/>
              </a:rPr>
              <a:t> не менее 800 кредитных кооперативов прошли перерегистрацию по закону «О кредитной кооперации»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latin typeface="Calibri" pitchFamily="34" charset="0"/>
              </a:rPr>
              <a:t> не менее 350 МФО, включая дочерние компании федеральных банков, зарегистрировались в реестре МФО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latin typeface="Calibri" pitchFamily="34" charset="0"/>
              </a:rPr>
              <a:t> не менее 65 регионов участвуют в государственной программе </a:t>
            </a:r>
            <a:r>
              <a:rPr lang="ru-RU" sz="2400" dirty="0" err="1">
                <a:latin typeface="Calibri" pitchFamily="34" charset="0"/>
              </a:rPr>
              <a:t>микрофинансирования</a:t>
            </a:r>
            <a:endParaRPr lang="ru-RU" sz="2400" dirty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latin typeface="Calibri" pitchFamily="34" charset="0"/>
              </a:rPr>
              <a:t> не менее 300 000 предпринимателей получили </a:t>
            </a:r>
            <a:r>
              <a:rPr lang="ru-RU" sz="2400" dirty="0" err="1">
                <a:latin typeface="Calibri" pitchFamily="34" charset="0"/>
              </a:rPr>
              <a:t>микрокредиты</a:t>
            </a:r>
            <a:r>
              <a:rPr lang="ru-RU" sz="2400" dirty="0">
                <a:latin typeface="Calibri" pitchFamily="34" charset="0"/>
              </a:rPr>
              <a:t> на сумму от 15 млрд. рублей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latin typeface="Calibri" pitchFamily="34" charset="0"/>
              </a:rPr>
              <a:t> не менее чем в 300 малых городах начали работать программы </a:t>
            </a:r>
            <a:r>
              <a:rPr lang="ru-RU" sz="2400" dirty="0" err="1">
                <a:latin typeface="Calibri" pitchFamily="34" charset="0"/>
              </a:rPr>
              <a:t>микрофинансирования</a:t>
            </a:r>
            <a:r>
              <a:rPr lang="ru-RU" sz="2400" dirty="0">
                <a:latin typeface="Calibri" pitchFamily="34" charset="0"/>
              </a:rPr>
              <a:t> для предпринимателей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latin typeface="Calibri" pitchFamily="34" charset="0"/>
              </a:rPr>
              <a:t> размер рынка </a:t>
            </a:r>
            <a:r>
              <a:rPr lang="ru-RU" sz="2400" dirty="0" err="1">
                <a:latin typeface="Calibri" pitchFamily="34" charset="0"/>
              </a:rPr>
              <a:t>микрофинансирования</a:t>
            </a:r>
            <a:r>
              <a:rPr lang="ru-RU" sz="2400" dirty="0">
                <a:latin typeface="Calibri" pitchFamily="34" charset="0"/>
              </a:rPr>
              <a:t> вырос в 1,3 раза и достиг 35 млрд. рублей </a:t>
            </a:r>
          </a:p>
        </p:txBody>
      </p:sp>
      <p:pic>
        <p:nvPicPr>
          <p:cNvPr id="21508" name="Picture 5" descr="naumir_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488" y="5626100"/>
            <a:ext cx="2195512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763000" cy="3802062"/>
          </a:xfrm>
        </p:spPr>
        <p:txBody>
          <a:bodyPr/>
          <a:lstStyle/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ru-RU" sz="3000" b="1" dirty="0" smtClean="0"/>
              <a:t>Приезжайте </a:t>
            </a:r>
            <a:r>
              <a:rPr lang="ru-RU" sz="3000" b="1" dirty="0"/>
              <a:t>на </a:t>
            </a:r>
            <a:r>
              <a:rPr lang="en-US" sz="3000" b="1" dirty="0" smtClean="0"/>
              <a:t>IX </a:t>
            </a:r>
            <a:r>
              <a:rPr lang="ru-RU" sz="3000" b="1" dirty="0" smtClean="0"/>
              <a:t>Национальный</a:t>
            </a:r>
            <a:r>
              <a:rPr lang="en-US" sz="3000" b="1" dirty="0" smtClean="0"/>
              <a:t> </a:t>
            </a:r>
            <a:r>
              <a:rPr lang="ru-RU" sz="3000" b="1" dirty="0"/>
              <a:t>Форум по правовым </a:t>
            </a:r>
            <a:r>
              <a:rPr lang="ru-RU" sz="3000" b="1" dirty="0" smtClean="0"/>
              <a:t>вопросам в области </a:t>
            </a:r>
            <a:r>
              <a:rPr lang="ru-RU" sz="3000" b="1" dirty="0" err="1" smtClean="0"/>
              <a:t>микрофинансирования</a:t>
            </a:r>
            <a:r>
              <a:rPr lang="ru-RU" sz="3000" b="1" dirty="0" smtClean="0"/>
              <a:t> </a:t>
            </a:r>
            <a:br>
              <a:rPr lang="ru-RU" sz="3000" b="1" dirty="0" smtClean="0"/>
            </a:br>
            <a:r>
              <a:rPr lang="ru-RU" sz="3000" b="1" dirty="0" smtClean="0"/>
              <a:t>и </a:t>
            </a:r>
            <a:r>
              <a:rPr lang="en-US" sz="3000" b="1" dirty="0" smtClean="0"/>
              <a:t>X </a:t>
            </a:r>
            <a:r>
              <a:rPr lang="ru-RU" sz="3000" b="1" dirty="0" smtClean="0"/>
              <a:t>Национальную </a:t>
            </a:r>
            <a:r>
              <a:rPr lang="ru-RU" sz="3000" b="1" dirty="0"/>
              <a:t>конференцию </a:t>
            </a:r>
            <a:r>
              <a:rPr lang="ru-RU" sz="3000" b="1" dirty="0" smtClean="0"/>
              <a:t>по </a:t>
            </a:r>
            <a:r>
              <a:rPr lang="ru-RU" sz="3000" b="1" dirty="0" err="1" smtClean="0"/>
              <a:t>микрофинансированию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ru-RU" sz="3000" dirty="0" smtClean="0"/>
              <a:t>16-18 ноября 2011 года в Москве, гостиница  «Ренессанс Москва Монарх Центр»</a:t>
            </a:r>
            <a:endParaRPr lang="ru-RU" sz="3000" b="1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648200"/>
            <a:ext cx="8218488" cy="182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 smtClean="0"/>
              <a:t>www.rusmicrofinance.ru</a:t>
            </a:r>
            <a:r>
              <a:rPr lang="ru-RU" sz="2800" b="1" dirty="0" smtClean="0"/>
              <a:t> ,</a:t>
            </a:r>
            <a:r>
              <a:rPr lang="en-US" sz="2800" b="1" dirty="0" smtClean="0"/>
              <a:t> www.rmcenter. </a:t>
            </a:r>
            <a:r>
              <a:rPr lang="en-US" sz="2800" b="1" dirty="0" err="1" smtClean="0"/>
              <a:t>ru</a:t>
            </a:r>
            <a:endParaRPr lang="en-US" sz="2800" b="1" dirty="0">
              <a:solidFill>
                <a:srgbClr val="FFC000"/>
              </a:solidFill>
              <a:hlinkClick r:id="rId3"/>
            </a:endParaRPr>
          </a:p>
          <a:p>
            <a:pPr>
              <a:lnSpc>
                <a:spcPct val="90000"/>
              </a:lnSpc>
            </a:pPr>
            <a:r>
              <a:rPr lang="en-US" sz="2800" b="1" dirty="0" smtClean="0">
                <a:hlinkClick r:id="rId4"/>
              </a:rPr>
              <a:t>info@rmcenter.ru</a:t>
            </a:r>
            <a:r>
              <a:rPr lang="ru-RU" sz="2800" b="1" dirty="0" smtClean="0"/>
              <a:t> </a:t>
            </a:r>
            <a:endParaRPr lang="en-US" sz="2800" b="1" dirty="0" smtClean="0"/>
          </a:p>
          <a:p>
            <a:pPr>
              <a:lnSpc>
                <a:spcPct val="90000"/>
              </a:lnSpc>
            </a:pPr>
            <a:r>
              <a:rPr lang="en-US" sz="2800" b="1" dirty="0" smtClean="0">
                <a:hlinkClick r:id="rId5"/>
              </a:rPr>
              <a:t>abaitenova@rmcenter.ru</a:t>
            </a:r>
            <a:endParaRPr lang="en-US" sz="2800" b="1" dirty="0"/>
          </a:p>
          <a:p>
            <a:pPr>
              <a:lnSpc>
                <a:spcPct val="90000"/>
              </a:lnSpc>
            </a:pPr>
            <a:r>
              <a:rPr lang="en-US" sz="2800" b="1" dirty="0"/>
              <a:t>(495) 258-87-05, </a:t>
            </a:r>
            <a:r>
              <a:rPr lang="en-US" sz="2800" b="1" dirty="0" smtClean="0"/>
              <a:t>258-68-31</a:t>
            </a:r>
            <a:endParaRPr lang="en-US" sz="2800" b="1" dirty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</a:pPr>
            <a:endParaRPr lang="ru-RU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953375" cy="1462088"/>
          </a:xfrm>
          <a:noFill/>
          <a:ln/>
        </p:spPr>
        <p:txBody>
          <a:bodyPr lIns="92075" tIns="46038" rIns="92075" bIns="46038"/>
          <a:lstStyle/>
          <a:p>
            <a:r>
              <a:rPr lang="ru-RU"/>
              <a:t>Доступность финансовых услуг в России</a:t>
            </a:r>
          </a:p>
        </p:txBody>
      </p:sp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5181600" y="4953000"/>
            <a:ext cx="35448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buFontTx/>
              <a:buNone/>
            </a:pPr>
            <a:r>
              <a:rPr lang="ru-RU" sz="1800"/>
              <a:t>не более 15% от потребности</a:t>
            </a:r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762000" y="4953000"/>
            <a:ext cx="44196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buFontTx/>
              <a:buNone/>
            </a:pPr>
            <a:r>
              <a:rPr lang="ru-RU" sz="1800"/>
              <a:t>Микрокредитование</a:t>
            </a:r>
          </a:p>
        </p:txBody>
      </p:sp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5181600" y="4495800"/>
            <a:ext cx="354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buFontTx/>
              <a:buNone/>
            </a:pPr>
            <a:r>
              <a:rPr lang="ru-RU" sz="1800"/>
              <a:t>около 4% населения</a:t>
            </a:r>
          </a:p>
        </p:txBody>
      </p:sp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762000" y="449580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buFontTx/>
              <a:buNone/>
            </a:pPr>
            <a:r>
              <a:rPr lang="ru-RU" sz="1800" dirty="0"/>
              <a:t>Приобретение паев ПИФ</a:t>
            </a:r>
          </a:p>
        </p:txBody>
      </p:sp>
      <p:sp>
        <p:nvSpPr>
          <p:cNvPr id="109575" name="Rectangle 7"/>
          <p:cNvSpPr>
            <a:spLocks noChangeArrowheads="1"/>
          </p:cNvSpPr>
          <p:nvPr/>
        </p:nvSpPr>
        <p:spPr bwMode="auto">
          <a:xfrm>
            <a:off x="5181600" y="4040188"/>
            <a:ext cx="354488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buFontTx/>
              <a:buNone/>
            </a:pPr>
            <a:r>
              <a:rPr lang="ru-RU" sz="1800"/>
              <a:t>не более 10% населения</a:t>
            </a:r>
          </a:p>
        </p:txBody>
      </p:sp>
      <p:sp>
        <p:nvSpPr>
          <p:cNvPr id="109576" name="Rectangle 8"/>
          <p:cNvSpPr>
            <a:spLocks noChangeArrowheads="1"/>
          </p:cNvSpPr>
          <p:nvPr/>
        </p:nvSpPr>
        <p:spPr bwMode="auto">
          <a:xfrm>
            <a:off x="762000" y="4040188"/>
            <a:ext cx="44196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buFontTx/>
              <a:buNone/>
            </a:pPr>
            <a:r>
              <a:rPr lang="ru-RU" sz="1800"/>
              <a:t>Операции с ценными бумагами</a:t>
            </a:r>
          </a:p>
        </p:txBody>
      </p:sp>
      <p:sp>
        <p:nvSpPr>
          <p:cNvPr id="109577" name="Rectangle 9"/>
          <p:cNvSpPr>
            <a:spLocks noChangeArrowheads="1"/>
          </p:cNvSpPr>
          <p:nvPr/>
        </p:nvSpPr>
        <p:spPr bwMode="auto">
          <a:xfrm>
            <a:off x="5181600" y="3582988"/>
            <a:ext cx="354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buFontTx/>
              <a:buNone/>
            </a:pPr>
            <a:r>
              <a:rPr lang="ru-RU" sz="1800"/>
              <a:t>менее 3% населения</a:t>
            </a:r>
          </a:p>
        </p:txBody>
      </p:sp>
      <p:sp>
        <p:nvSpPr>
          <p:cNvPr id="109578" name="Rectangle 10"/>
          <p:cNvSpPr>
            <a:spLocks noChangeArrowheads="1"/>
          </p:cNvSpPr>
          <p:nvPr/>
        </p:nvSpPr>
        <p:spPr bwMode="auto">
          <a:xfrm>
            <a:off x="762000" y="3582988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buFontTx/>
              <a:buNone/>
            </a:pPr>
            <a:r>
              <a:rPr lang="ru-RU" sz="1800"/>
              <a:t>Ипотечный кредит</a:t>
            </a:r>
          </a:p>
        </p:txBody>
      </p:sp>
      <p:sp>
        <p:nvSpPr>
          <p:cNvPr id="109579" name="Rectangle 11"/>
          <p:cNvSpPr>
            <a:spLocks noChangeArrowheads="1"/>
          </p:cNvSpPr>
          <p:nvPr/>
        </p:nvSpPr>
        <p:spPr bwMode="auto">
          <a:xfrm>
            <a:off x="5181600" y="3087688"/>
            <a:ext cx="35448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buFontTx/>
              <a:buNone/>
            </a:pPr>
            <a:r>
              <a:rPr lang="ru-RU" sz="1800"/>
              <a:t>около 30% населения</a:t>
            </a:r>
          </a:p>
        </p:txBody>
      </p:sp>
      <p:sp>
        <p:nvSpPr>
          <p:cNvPr id="109580" name="Rectangle 12"/>
          <p:cNvSpPr>
            <a:spLocks noChangeArrowheads="1"/>
          </p:cNvSpPr>
          <p:nvPr/>
        </p:nvSpPr>
        <p:spPr bwMode="auto">
          <a:xfrm>
            <a:off x="762000" y="3087688"/>
            <a:ext cx="44196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buFontTx/>
              <a:buNone/>
            </a:pPr>
            <a:r>
              <a:rPr lang="ru-RU" sz="1800"/>
              <a:t>Потребительский кредит</a:t>
            </a:r>
          </a:p>
        </p:txBody>
      </p:sp>
      <p:sp>
        <p:nvSpPr>
          <p:cNvPr id="109581" name="Rectangle 13"/>
          <p:cNvSpPr>
            <a:spLocks noChangeArrowheads="1"/>
          </p:cNvSpPr>
          <p:nvPr/>
        </p:nvSpPr>
        <p:spPr bwMode="auto">
          <a:xfrm>
            <a:off x="5181600" y="2590800"/>
            <a:ext cx="35448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buFontTx/>
              <a:buNone/>
            </a:pPr>
            <a:r>
              <a:rPr lang="ru-RU" sz="1800"/>
              <a:t>около 20-25 % населения</a:t>
            </a:r>
          </a:p>
        </p:txBody>
      </p:sp>
      <p:sp>
        <p:nvSpPr>
          <p:cNvPr id="109582" name="Rectangle 14"/>
          <p:cNvSpPr>
            <a:spLocks noChangeArrowheads="1"/>
          </p:cNvSpPr>
          <p:nvPr/>
        </p:nvSpPr>
        <p:spPr bwMode="auto">
          <a:xfrm>
            <a:off x="762000" y="2590800"/>
            <a:ext cx="44196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buFontTx/>
              <a:buNone/>
            </a:pPr>
            <a:r>
              <a:rPr lang="ru-RU" sz="1800"/>
              <a:t>Срочные депозиты в банках</a:t>
            </a:r>
            <a:endParaRPr lang="ru-RU" sz="1200"/>
          </a:p>
        </p:txBody>
      </p:sp>
      <p:sp>
        <p:nvSpPr>
          <p:cNvPr id="109583" name="Line 15"/>
          <p:cNvSpPr>
            <a:spLocks noChangeShapeType="1"/>
          </p:cNvSpPr>
          <p:nvPr/>
        </p:nvSpPr>
        <p:spPr bwMode="auto">
          <a:xfrm>
            <a:off x="762000" y="2590800"/>
            <a:ext cx="7964488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584" name="Line 16"/>
          <p:cNvSpPr>
            <a:spLocks noChangeShapeType="1"/>
          </p:cNvSpPr>
          <p:nvPr/>
        </p:nvSpPr>
        <p:spPr bwMode="auto">
          <a:xfrm>
            <a:off x="762000" y="3087688"/>
            <a:ext cx="7964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585" name="Line 17"/>
          <p:cNvSpPr>
            <a:spLocks noChangeShapeType="1"/>
          </p:cNvSpPr>
          <p:nvPr/>
        </p:nvSpPr>
        <p:spPr bwMode="auto">
          <a:xfrm>
            <a:off x="762000" y="3582988"/>
            <a:ext cx="7964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586" name="Line 18"/>
          <p:cNvSpPr>
            <a:spLocks noChangeShapeType="1"/>
          </p:cNvSpPr>
          <p:nvPr/>
        </p:nvSpPr>
        <p:spPr bwMode="auto">
          <a:xfrm>
            <a:off x="762000" y="4040188"/>
            <a:ext cx="7964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587" name="Line 19"/>
          <p:cNvSpPr>
            <a:spLocks noChangeShapeType="1"/>
          </p:cNvSpPr>
          <p:nvPr/>
        </p:nvSpPr>
        <p:spPr bwMode="auto">
          <a:xfrm>
            <a:off x="762000" y="4495800"/>
            <a:ext cx="7964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588" name="Line 20"/>
          <p:cNvSpPr>
            <a:spLocks noChangeShapeType="1"/>
          </p:cNvSpPr>
          <p:nvPr/>
        </p:nvSpPr>
        <p:spPr bwMode="auto">
          <a:xfrm>
            <a:off x="762000" y="4953000"/>
            <a:ext cx="7964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589" name="Line 21"/>
          <p:cNvSpPr>
            <a:spLocks noChangeShapeType="1"/>
          </p:cNvSpPr>
          <p:nvPr/>
        </p:nvSpPr>
        <p:spPr bwMode="auto">
          <a:xfrm>
            <a:off x="762000" y="5538788"/>
            <a:ext cx="7964488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590" name="Line 22"/>
          <p:cNvSpPr>
            <a:spLocks noChangeShapeType="1"/>
          </p:cNvSpPr>
          <p:nvPr/>
        </p:nvSpPr>
        <p:spPr bwMode="auto">
          <a:xfrm>
            <a:off x="762000" y="2590800"/>
            <a:ext cx="0" cy="294798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591" name="Line 23"/>
          <p:cNvSpPr>
            <a:spLocks noChangeShapeType="1"/>
          </p:cNvSpPr>
          <p:nvPr/>
        </p:nvSpPr>
        <p:spPr bwMode="auto">
          <a:xfrm>
            <a:off x="5181600" y="2590800"/>
            <a:ext cx="0" cy="2947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592" name="Line 24"/>
          <p:cNvSpPr>
            <a:spLocks noChangeShapeType="1"/>
          </p:cNvSpPr>
          <p:nvPr/>
        </p:nvSpPr>
        <p:spPr bwMode="auto">
          <a:xfrm>
            <a:off x="8726488" y="2590800"/>
            <a:ext cx="0" cy="294798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30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диспропорции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банковском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обслуживании</a:t>
            </a:r>
          </a:p>
        </p:txBody>
      </p:sp>
      <p:pic>
        <p:nvPicPr>
          <p:cNvPr id="17410" name="Рисунок 1" descr="C:\Documents and Settings\Serge\Мои документы\Микрофинансирование\%B0 Рос контурн син залив копи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295400"/>
            <a:ext cx="8050213" cy="450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Прямоугольник 5"/>
          <p:cNvSpPr>
            <a:spLocks noChangeArrowheads="1"/>
          </p:cNvSpPr>
          <p:nvPr/>
        </p:nvSpPr>
        <p:spPr bwMode="auto">
          <a:xfrm>
            <a:off x="285750" y="6096000"/>
            <a:ext cx="8858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 dirty="0"/>
              <a:t>В</a:t>
            </a:r>
            <a:r>
              <a:rPr lang="ru-RU" b="1" i="1" dirty="0">
                <a:latin typeface="Times New Roman" pitchFamily="18" charset="0"/>
              </a:rPr>
              <a:t> </a:t>
            </a:r>
            <a:r>
              <a:rPr lang="ru-RU" b="1" i="1" dirty="0"/>
              <a:t>среднем</a:t>
            </a:r>
            <a:r>
              <a:rPr lang="ru-RU" b="1" i="1" dirty="0">
                <a:latin typeface="Times New Roman" pitchFamily="18" charset="0"/>
              </a:rPr>
              <a:t> </a:t>
            </a:r>
            <a:r>
              <a:rPr lang="ru-RU" b="1" i="1" dirty="0"/>
              <a:t>обеспеченность</a:t>
            </a:r>
            <a:r>
              <a:rPr lang="ru-RU" b="1" i="1" dirty="0">
                <a:latin typeface="Times New Roman" pitchFamily="18" charset="0"/>
              </a:rPr>
              <a:t> </a:t>
            </a:r>
            <a:r>
              <a:rPr lang="ru-RU" b="1" i="1" dirty="0"/>
              <a:t>банковскими</a:t>
            </a:r>
            <a:r>
              <a:rPr lang="ru-RU" b="1" i="1" dirty="0">
                <a:latin typeface="Times New Roman" pitchFamily="18" charset="0"/>
              </a:rPr>
              <a:t> </a:t>
            </a:r>
            <a:r>
              <a:rPr lang="ru-RU" b="1" i="1" dirty="0"/>
              <a:t>услугами</a:t>
            </a:r>
            <a:r>
              <a:rPr lang="ru-RU" b="1" i="1" dirty="0">
                <a:latin typeface="Times New Roman" pitchFamily="18" charset="0"/>
              </a:rPr>
              <a:t> </a:t>
            </a:r>
            <a:r>
              <a:rPr lang="ru-RU" b="1" i="1" dirty="0"/>
              <a:t>в</a:t>
            </a:r>
            <a:r>
              <a:rPr lang="ru-RU" b="1" i="1" dirty="0">
                <a:latin typeface="Times New Roman" pitchFamily="18" charset="0"/>
              </a:rPr>
              <a:t> </a:t>
            </a:r>
            <a:r>
              <a:rPr lang="ru-RU" b="1" i="1" dirty="0"/>
              <a:t>регионах</a:t>
            </a:r>
            <a:r>
              <a:rPr lang="ru-RU" b="1" i="1" dirty="0">
                <a:latin typeface="Times New Roman" pitchFamily="18" charset="0"/>
              </a:rPr>
              <a:t> </a:t>
            </a:r>
            <a:r>
              <a:rPr lang="ru-RU" b="1" i="1" dirty="0"/>
              <a:t>составляет</a:t>
            </a:r>
            <a:r>
              <a:rPr lang="ru-RU" b="1" i="1" dirty="0">
                <a:latin typeface="Times New Roman" pitchFamily="18" charset="0"/>
              </a:rPr>
              <a:t> </a:t>
            </a:r>
            <a:r>
              <a:rPr lang="ru-RU" b="1" i="1" dirty="0"/>
              <a:t>лишь</a:t>
            </a:r>
            <a:r>
              <a:rPr lang="ru-RU" b="1" i="1" dirty="0">
                <a:latin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</a:rPr>
              <a:t>12% </a:t>
            </a:r>
            <a:r>
              <a:rPr lang="ru-RU" b="1" i="1" dirty="0"/>
              <a:t>от</a:t>
            </a:r>
            <a:r>
              <a:rPr lang="ru-RU" b="1" i="1" dirty="0">
                <a:latin typeface="Times New Roman" pitchFamily="18" charset="0"/>
              </a:rPr>
              <a:t> </a:t>
            </a:r>
            <a:r>
              <a:rPr lang="ru-RU" b="1" i="1" dirty="0"/>
              <a:t>уровня</a:t>
            </a:r>
            <a:r>
              <a:rPr lang="ru-RU" b="1" i="1" dirty="0">
                <a:latin typeface="Times New Roman" pitchFamily="18" charset="0"/>
              </a:rPr>
              <a:t> </a:t>
            </a:r>
            <a:r>
              <a:rPr lang="ru-RU" b="1" i="1" dirty="0"/>
              <a:t>Москвы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713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latin typeface="Arial" charset="0"/>
              </a:rPr>
              <a:t>Стратегия развития </a:t>
            </a:r>
            <a:r>
              <a:rPr lang="ru-RU" sz="2400" b="1" dirty="0" err="1" smtClean="0">
                <a:latin typeface="Arial" charset="0"/>
              </a:rPr>
              <a:t>микрофинансирования</a:t>
            </a:r>
            <a:endParaRPr lang="ru-RU" sz="2400" b="1" dirty="0" smtClean="0">
              <a:latin typeface="Arial" charset="0"/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152400" y="881062"/>
            <a:ext cx="8785225" cy="5976938"/>
          </a:xfrm>
        </p:spPr>
        <p:txBody>
          <a:bodyPr/>
          <a:lstStyle/>
          <a:p>
            <a:pPr eaLnBrk="1" hangingPunct="1">
              <a:lnSpc>
                <a:spcPct val="60000"/>
              </a:lnSpc>
              <a:buFont typeface="Wingdings" pitchFamily="2" charset="2"/>
              <a:buChar char="Ø"/>
            </a:pPr>
            <a:r>
              <a:rPr lang="ru-RU" sz="2100" dirty="0" smtClean="0"/>
              <a:t>Работа НАУМИР ведется в соответствии с Концепцией НАУМИР по повышению доступности финансовых услуг для населения и малого предпринимательства на 2008-2011 гг. Среди основных направлений Концепции:</a:t>
            </a:r>
          </a:p>
          <a:p>
            <a:pPr eaLnBrk="1" hangingPunct="1">
              <a:lnSpc>
                <a:spcPct val="60000"/>
              </a:lnSpc>
              <a:buFont typeface="Agency FB" pitchFamily="34" charset="0"/>
              <a:buChar char="-"/>
            </a:pPr>
            <a:r>
              <a:rPr lang="ru-RU" sz="2100" dirty="0" smtClean="0"/>
              <a:t>развитие институционально диверсифицированной модели розничного финансового рынка, отражающей разнообразие технологий и институтов финансового обслуживания, проникновение банковской инфраструктуры «сверху вниз» и небанковской инфраструктуры </a:t>
            </a:r>
            <a:r>
              <a:rPr lang="ru-RU" sz="2100" dirty="0" err="1" smtClean="0"/>
              <a:t>микрофинансирования</a:t>
            </a:r>
            <a:r>
              <a:rPr lang="ru-RU" sz="2100" dirty="0" smtClean="0"/>
              <a:t> «снизу вверх»</a:t>
            </a:r>
          </a:p>
          <a:p>
            <a:pPr eaLnBrk="1" hangingPunct="1">
              <a:lnSpc>
                <a:spcPct val="60000"/>
              </a:lnSpc>
              <a:buFont typeface="Agency FB" pitchFamily="34" charset="0"/>
              <a:buChar char="-"/>
            </a:pPr>
            <a:r>
              <a:rPr lang="ru-RU" sz="2100" dirty="0" smtClean="0"/>
              <a:t>расширение и диверсификация филиальной сети банков, удешевление процесса ее расширения</a:t>
            </a:r>
          </a:p>
          <a:p>
            <a:pPr eaLnBrk="1" hangingPunct="1">
              <a:lnSpc>
                <a:spcPct val="60000"/>
              </a:lnSpc>
              <a:buFont typeface="Agency FB" pitchFamily="34" charset="0"/>
              <a:buChar char="-"/>
            </a:pPr>
            <a:r>
              <a:rPr lang="ru-RU" sz="2100" dirty="0" smtClean="0"/>
              <a:t>развитие небанковских институтов </a:t>
            </a:r>
            <a:r>
              <a:rPr lang="ru-RU" sz="2100" dirty="0" err="1" smtClean="0"/>
              <a:t>микрофинансирования</a:t>
            </a:r>
            <a:endParaRPr lang="ru-RU" sz="2100" dirty="0" smtClean="0"/>
          </a:p>
          <a:p>
            <a:pPr eaLnBrk="1" hangingPunct="1">
              <a:lnSpc>
                <a:spcPct val="60000"/>
              </a:lnSpc>
              <a:buFont typeface="Agency FB" pitchFamily="34" charset="0"/>
              <a:buChar char="-"/>
            </a:pPr>
            <a:r>
              <a:rPr lang="ru-RU" sz="2100" dirty="0" smtClean="0"/>
              <a:t>стимулирование новых технологий дистанционного  финансового обслуживания</a:t>
            </a:r>
          </a:p>
          <a:p>
            <a:pPr eaLnBrk="1" hangingPunct="1">
              <a:lnSpc>
                <a:spcPct val="60000"/>
              </a:lnSpc>
              <a:buFont typeface="Agency FB" pitchFamily="34" charset="0"/>
              <a:buChar char="-"/>
            </a:pPr>
            <a:r>
              <a:rPr lang="ru-RU" sz="2100" dirty="0" smtClean="0"/>
              <a:t>создание благоприятных условий для взаимодействия банков и МФИ в рамках агентской модели, трансформации крупных небанковских МФО в кредитные организации</a:t>
            </a:r>
          </a:p>
          <a:p>
            <a:pPr eaLnBrk="1" hangingPunct="1">
              <a:lnSpc>
                <a:spcPct val="60000"/>
              </a:lnSpc>
              <a:buFont typeface="Agency FB" pitchFamily="34" charset="0"/>
              <a:buChar char="-"/>
            </a:pPr>
            <a:r>
              <a:rPr lang="ru-RU" sz="2100" dirty="0" smtClean="0"/>
              <a:t>повышение финансовой грамотности населения и представителей малого бизнеса </a:t>
            </a:r>
          </a:p>
          <a:p>
            <a:pPr eaLnBrk="1" hangingPunct="1">
              <a:lnSpc>
                <a:spcPct val="60000"/>
              </a:lnSpc>
              <a:buFont typeface="Wingdings" pitchFamily="2" charset="2"/>
              <a:buChar char="Ø"/>
            </a:pPr>
            <a:r>
              <a:rPr lang="ru-RU" sz="2100" dirty="0" smtClean="0"/>
              <a:t>Информационная база: </a:t>
            </a:r>
          </a:p>
          <a:p>
            <a:pPr eaLnBrk="1" hangingPunct="1">
              <a:lnSpc>
                <a:spcPct val="60000"/>
              </a:lnSpc>
              <a:buFont typeface="Agency FB" pitchFamily="34" charset="0"/>
              <a:buChar char="-"/>
            </a:pPr>
            <a:r>
              <a:rPr lang="ru-RU" sz="2100" dirty="0" smtClean="0"/>
              <a:t>совместное исследование НАУМИР и </a:t>
            </a:r>
            <a:r>
              <a:rPr lang="en-US" sz="2100" dirty="0" smtClean="0"/>
              <a:t>SEEP</a:t>
            </a:r>
            <a:r>
              <a:rPr lang="ru-RU" sz="2100" dirty="0" smtClean="0"/>
              <a:t>: </a:t>
            </a:r>
            <a:endParaRPr lang="en-US" sz="2100" dirty="0" smtClean="0"/>
          </a:p>
          <a:p>
            <a:pPr eaLnBrk="1" hangingPunct="1">
              <a:lnSpc>
                <a:spcPct val="60000"/>
              </a:lnSpc>
              <a:buFont typeface="Agency FB" pitchFamily="34" charset="0"/>
              <a:buNone/>
            </a:pPr>
            <a:r>
              <a:rPr lang="en-US" sz="2100" dirty="0" smtClean="0"/>
              <a:t>	</a:t>
            </a:r>
            <a:r>
              <a:rPr lang="ru-RU" sz="2100" dirty="0" smtClean="0"/>
              <a:t>прогнозирование развития рынка </a:t>
            </a:r>
            <a:r>
              <a:rPr lang="ru-RU" sz="2100" dirty="0" err="1" smtClean="0"/>
              <a:t>микрофинансирования</a:t>
            </a:r>
            <a:r>
              <a:rPr lang="ru-RU" sz="2100" dirty="0" smtClean="0"/>
              <a:t> </a:t>
            </a:r>
          </a:p>
          <a:p>
            <a:pPr eaLnBrk="1" hangingPunct="1">
              <a:lnSpc>
                <a:spcPct val="60000"/>
              </a:lnSpc>
              <a:buFont typeface="Agency FB" pitchFamily="34" charset="0"/>
              <a:buChar char="-"/>
            </a:pPr>
            <a:r>
              <a:rPr lang="ru-RU" sz="2100" dirty="0" smtClean="0"/>
              <a:t>антикризисный мониторинг </a:t>
            </a:r>
            <a:r>
              <a:rPr lang="ru-RU" sz="2100" dirty="0" err="1" smtClean="0"/>
              <a:t>микрофинансового</a:t>
            </a:r>
            <a:r>
              <a:rPr lang="ru-RU" sz="2100" dirty="0" smtClean="0"/>
              <a:t> </a:t>
            </a:r>
            <a:endParaRPr lang="en-US" sz="2100" dirty="0" smtClean="0"/>
          </a:p>
          <a:p>
            <a:pPr eaLnBrk="1" hangingPunct="1">
              <a:lnSpc>
                <a:spcPct val="60000"/>
              </a:lnSpc>
              <a:buFont typeface="Agency FB" pitchFamily="34" charset="0"/>
              <a:buNone/>
            </a:pPr>
            <a:r>
              <a:rPr lang="en-US" sz="2100" dirty="0" smtClean="0"/>
              <a:t>	</a:t>
            </a:r>
            <a:r>
              <a:rPr lang="ru-RU" sz="2100" dirty="0" smtClean="0"/>
              <a:t>сектора</a:t>
            </a:r>
          </a:p>
          <a:p>
            <a:pPr eaLnBrk="1" hangingPunct="1">
              <a:lnSpc>
                <a:spcPct val="60000"/>
              </a:lnSpc>
            </a:pPr>
            <a:endParaRPr lang="ru-RU" sz="23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60000"/>
              </a:lnSpc>
            </a:pPr>
            <a:endParaRPr lang="ru-RU" sz="2300" dirty="0" smtClean="0"/>
          </a:p>
        </p:txBody>
      </p:sp>
      <p:pic>
        <p:nvPicPr>
          <p:cNvPr id="3076" name="Picture 4" descr="naumir_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850" y="5827713"/>
            <a:ext cx="1835150" cy="103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713"/>
          </a:xfrm>
        </p:spPr>
        <p:txBody>
          <a:bodyPr/>
          <a:lstStyle/>
          <a:p>
            <a:pPr eaLnBrk="1" hangingPunct="1"/>
            <a:r>
              <a:rPr lang="ru-RU" sz="2400" b="1" dirty="0" err="1" smtClean="0">
                <a:latin typeface="Arial" charset="0"/>
              </a:rPr>
              <a:t>Микрофинансирование</a:t>
            </a:r>
            <a:r>
              <a:rPr lang="ru-RU" sz="2400" b="1" dirty="0" smtClean="0">
                <a:latin typeface="Arial" charset="0"/>
              </a:rPr>
              <a:t>: внимание общества и власти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179388" y="765175"/>
            <a:ext cx="8785225" cy="59769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200" dirty="0" err="1" smtClean="0"/>
              <a:t>Микрофинансирование</a:t>
            </a:r>
            <a:r>
              <a:rPr lang="ru-RU" sz="2200" dirty="0" smtClean="0"/>
              <a:t> стало темой доклада Генерального секретаря ООН 13.10.2010</a:t>
            </a:r>
            <a:endParaRPr lang="ru-RU" sz="22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2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200" dirty="0" err="1" smtClean="0"/>
              <a:t>Микрофинансирование</a:t>
            </a:r>
            <a:r>
              <a:rPr lang="ru-RU" sz="2200" dirty="0" smtClean="0"/>
              <a:t> стало предметом многих публичных дискуссий: обсуждения в Совете Федерации ФС РФ: слушания 14.10.2010, выездное заседание Комитета Совета Федерации по финансовым рынкам и денежному обращению на тему «О динамике развития банковской системы и доступности банковских услуг в </a:t>
            </a:r>
            <a:r>
              <a:rPr lang="ru-RU" sz="2200" dirty="0" err="1" smtClean="0"/>
              <a:t>Северо-Кавказском</a:t>
            </a:r>
            <a:r>
              <a:rPr lang="ru-RU" sz="2200" dirty="0" smtClean="0"/>
              <a:t> федеральном округе» и т.д.</a:t>
            </a:r>
            <a:endParaRPr lang="ru-RU" sz="22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2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200" dirty="0" err="1" smtClean="0"/>
              <a:t>Микрофинансирование</a:t>
            </a:r>
            <a:r>
              <a:rPr lang="ru-RU" sz="2200" dirty="0" smtClean="0"/>
              <a:t> стало темой экономических форумов по поддержке малого предпринимательства в Уфе, Екатеринбурге, Челябинске, Комсомольске-на-Амуре и др.</a:t>
            </a:r>
            <a:endParaRPr lang="ru-RU" sz="22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2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2200" dirty="0" smtClean="0"/>
              <a:t>04.06.2010 заключено трехстороннее соглашение между Федеральной службой по труду и занятости, ОПОРОЙ России и НАУМИР. Подготовлен информационный </a:t>
            </a:r>
            <a:endParaRPr lang="en-US" sz="2200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en-US" sz="2200" dirty="0" smtClean="0"/>
              <a:t>	</a:t>
            </a:r>
            <a:r>
              <a:rPr lang="ru-RU" sz="2200" dirty="0" smtClean="0"/>
              <a:t>пакет для ГУ ЦЗН </a:t>
            </a:r>
          </a:p>
        </p:txBody>
      </p:sp>
      <p:pic>
        <p:nvPicPr>
          <p:cNvPr id="4100" name="Picture 4" descr="naumir_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488" y="5876925"/>
            <a:ext cx="2087562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1" name="Rectangle 21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07375" cy="1417638"/>
          </a:xfrm>
        </p:spPr>
        <p:txBody>
          <a:bodyPr/>
          <a:lstStyle/>
          <a:p>
            <a:r>
              <a:rPr lang="ru-RU" sz="2800"/>
              <a:t/>
            </a:r>
            <a:br>
              <a:rPr lang="ru-RU" sz="2800"/>
            </a:br>
            <a:r>
              <a:rPr lang="ru-RU" sz="2800"/>
              <a:t>Соотношение кредитной политики разных видов организаций, оказывающих микрофинансовые услуги</a:t>
            </a:r>
            <a:br>
              <a:rPr lang="ru-RU" sz="2800"/>
            </a:br>
            <a:endParaRPr lang="ru-RU" sz="2800"/>
          </a:p>
        </p:txBody>
      </p:sp>
      <p:sp>
        <p:nvSpPr>
          <p:cNvPr id="10262" name="Rectangle 2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000"/>
              <a:t>Банки ориентированы в основном на выдачу крупных кредитов</a:t>
            </a:r>
          </a:p>
          <a:p>
            <a:pPr>
              <a:lnSpc>
                <a:spcPct val="90000"/>
              </a:lnSpc>
            </a:pPr>
            <a:r>
              <a:rPr lang="ru-RU" sz="2000"/>
              <a:t>Кредитные кооперативы работают только со своими членами и ориентированы на выдачу в основном небольших займов</a:t>
            </a:r>
          </a:p>
          <a:p>
            <a:pPr>
              <a:lnSpc>
                <a:spcPct val="90000"/>
              </a:lnSpc>
            </a:pPr>
            <a:r>
              <a:rPr lang="ru-RU" sz="2000"/>
              <a:t>Фонды представляют собой среднее звено на рынке финансовых заимствований</a:t>
            </a:r>
          </a:p>
        </p:txBody>
      </p:sp>
      <p:pic>
        <p:nvPicPr>
          <p:cNvPr id="10270" name="Picture 30" descr="BD18242_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195513" y="4221163"/>
            <a:ext cx="4751387" cy="1587500"/>
          </a:xfrm>
        </p:spPr>
      </p:pic>
      <p:sp>
        <p:nvSpPr>
          <p:cNvPr id="10272" name="Line 32"/>
          <p:cNvSpPr>
            <a:spLocks noChangeShapeType="1"/>
          </p:cNvSpPr>
          <p:nvPr/>
        </p:nvSpPr>
        <p:spPr bwMode="auto">
          <a:xfrm flipH="1" flipV="1">
            <a:off x="1835150" y="4292600"/>
            <a:ext cx="1152525" cy="360363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 flipH="1" flipV="1">
            <a:off x="1908175" y="4437063"/>
            <a:ext cx="1008063" cy="144462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 flipH="1" flipV="1">
            <a:off x="1979613" y="4581525"/>
            <a:ext cx="1079500" cy="71438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1371600" y="4724400"/>
            <a:ext cx="1884363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lang="ru-RU" dirty="0">
                <a:solidFill>
                  <a:srgbClr val="FF0000"/>
                </a:solidFill>
              </a:rPr>
              <a:t>Займы</a:t>
            </a:r>
          </a:p>
          <a:p>
            <a:pPr marL="342900" indent="-342900">
              <a:buFont typeface="Wingdings" pitchFamily="2" charset="2"/>
              <a:buNone/>
            </a:pPr>
            <a:r>
              <a:rPr lang="ru-RU" dirty="0" smtClean="0">
                <a:solidFill>
                  <a:srgbClr val="FF0000"/>
                </a:solidFill>
              </a:rPr>
              <a:t>в кооперативах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3616325" y="4664075"/>
            <a:ext cx="1196161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ru-RU" dirty="0">
                <a:solidFill>
                  <a:srgbClr val="FF0000"/>
                </a:solidFill>
              </a:rPr>
              <a:t>Займы</a:t>
            </a:r>
          </a:p>
          <a:p>
            <a:pPr marL="342900" indent="-342900">
              <a:buFont typeface="Wingdings" pitchFamily="2" charset="2"/>
              <a:buNone/>
            </a:pPr>
            <a:r>
              <a:rPr lang="ru-RU" dirty="0">
                <a:solidFill>
                  <a:srgbClr val="FF0000"/>
                </a:solidFill>
              </a:rPr>
              <a:t>в фондах</a:t>
            </a:r>
          </a:p>
        </p:txBody>
      </p:sp>
      <p:sp>
        <p:nvSpPr>
          <p:cNvPr id="10277" name="Text Box 37"/>
          <p:cNvSpPr txBox="1">
            <a:spLocks noChangeArrowheads="1"/>
          </p:cNvSpPr>
          <p:nvPr/>
        </p:nvSpPr>
        <p:spPr bwMode="auto">
          <a:xfrm>
            <a:off x="5127625" y="4737100"/>
            <a:ext cx="14605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dirty="0">
                <a:solidFill>
                  <a:srgbClr val="FF0000"/>
                </a:solidFill>
              </a:rPr>
              <a:t>Кредиты </a:t>
            </a:r>
          </a:p>
          <a:p>
            <a:pPr marL="342900" indent="-342900">
              <a:buFont typeface="Wingdings" pitchFamily="2" charset="2"/>
              <a:buNone/>
            </a:pPr>
            <a:r>
              <a:rPr lang="ru-RU" dirty="0">
                <a:solidFill>
                  <a:srgbClr val="FF0000"/>
                </a:solidFill>
              </a:rPr>
              <a:t>в банках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28600"/>
            <a:ext cx="8686800" cy="91440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/>
            </a:r>
            <a:br>
              <a:rPr lang="ru-RU" sz="3200" b="1" dirty="0" smtClean="0">
                <a:solidFill>
                  <a:srgbClr val="FFC000"/>
                </a:solidFill>
              </a:rPr>
            </a:br>
            <a:r>
              <a:rPr lang="ru-RU" sz="3200" dirty="0" smtClean="0"/>
              <a:t>Федеральный закон от 18 июля 2009 года №190-ФЗ «О кредитной кооперации»:</a:t>
            </a:r>
            <a:br>
              <a:rPr lang="ru-RU" sz="3200" dirty="0" smtClean="0"/>
            </a:br>
            <a:endParaRPr lang="ru-RU" sz="3200" b="1" dirty="0" smtClean="0">
              <a:solidFill>
                <a:srgbClr val="FFC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8392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200" dirty="0" smtClean="0"/>
              <a:t>Определение кредитного кооператива, порядка его регистрации и ликвидации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200" dirty="0" smtClean="0"/>
              <a:t>Определение государственного регулятора (Минфин) и осуществление госконтроля (ФСФР)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200" dirty="0" smtClean="0"/>
              <a:t>Определение 8 нормативов финансовой и операционной устойчивости, ограничивающих концентрацию рисков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200" dirty="0" smtClean="0"/>
              <a:t>Обязательное членство кредитных кооперативов в СРО с выполнением последними функций делегированного надзора (а не «чистое саморегулирование», как в строительстве)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2200" dirty="0" smtClean="0"/>
              <a:t>	(На сегодня есть 6 зарегистрированных в </a:t>
            </a:r>
            <a:r>
              <a:rPr lang="ru-RU" sz="2200" dirty="0" err="1" smtClean="0"/>
              <a:t>госреестре</a:t>
            </a:r>
            <a:r>
              <a:rPr lang="ru-RU" sz="2200" dirty="0" smtClean="0"/>
              <a:t> СРО, порядка 600-700 вошедших в них КПК)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200" dirty="0" smtClean="0"/>
              <a:t>Правовая конструкция двухуровневой системы кредитной кооперации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200" dirty="0" smtClean="0"/>
              <a:t>Нормы, обеспечивающие защиту прав пайщика и вкладчика кредитного кооператива (плюс требования по противодействию легализации преступных доходов)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0"/>
            <a:ext cx="8686800" cy="990600"/>
          </a:xfrm>
        </p:spPr>
        <p:txBody>
          <a:bodyPr/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Федеральный закон «О </a:t>
            </a:r>
            <a:r>
              <a:rPr lang="ru-RU" sz="2400" b="1" dirty="0" err="1" smtClean="0"/>
              <a:t>микрофинансовой</a:t>
            </a:r>
            <a:r>
              <a:rPr lang="ru-RU" sz="2400" b="1" dirty="0" smtClean="0"/>
              <a:t> деятельности и микрофинансовых организациях»</a:t>
            </a:r>
            <a:br>
              <a:rPr lang="ru-RU" sz="2400" b="1" dirty="0" smtClean="0"/>
            </a:br>
            <a:endParaRPr lang="ru-RU" sz="2400" b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200" dirty="0" smtClean="0"/>
              <a:t>Правовые определения основных положений закона: </a:t>
            </a:r>
            <a:r>
              <a:rPr lang="ru-RU" sz="2200" dirty="0" err="1" smtClean="0"/>
              <a:t>микрозаем</a:t>
            </a:r>
            <a:r>
              <a:rPr lang="ru-RU" sz="2200" dirty="0" smtClean="0"/>
              <a:t>, </a:t>
            </a:r>
            <a:r>
              <a:rPr lang="ru-RU" sz="2200" dirty="0" err="1" smtClean="0"/>
              <a:t>микрофинансовая</a:t>
            </a:r>
            <a:r>
              <a:rPr lang="ru-RU" sz="2200" dirty="0" smtClean="0"/>
              <a:t> деятельность, </a:t>
            </a:r>
            <a:r>
              <a:rPr lang="ru-RU" sz="2200" dirty="0" err="1" smtClean="0"/>
              <a:t>микрофинансовая</a:t>
            </a:r>
            <a:r>
              <a:rPr lang="ru-RU" sz="2200" dirty="0" smtClean="0"/>
              <a:t> организация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200" dirty="0" smtClean="0"/>
              <a:t>Порядок приобретения и утраты статуса МФО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200" dirty="0" smtClean="0"/>
              <a:t>Права и обязанности МФО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200" dirty="0" smtClean="0"/>
              <a:t>Ограничение деятельности МФО и контроль рисков: общие положения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200" dirty="0" smtClean="0"/>
              <a:t>Ограничения на привлечение «</a:t>
            </a:r>
            <a:r>
              <a:rPr lang="ru-RU" sz="2200" dirty="0" err="1" smtClean="0"/>
              <a:t>квази-депозитов</a:t>
            </a:r>
            <a:r>
              <a:rPr lang="ru-RU" sz="2200" dirty="0" smtClean="0"/>
              <a:t>» от физических лиц и экономические нормативы: достаточность собственных средств и ликвидности в отношении средств, привлеченных от физических и юридических лиц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200" dirty="0" smtClean="0"/>
              <a:t>Государственное регулирование (Минфин) и контроль (ФСФР)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200" dirty="0" smtClean="0"/>
              <a:t>Установление правовых норм по обеспечению прозрачности деятельности МФО (включая публичный характер правил предоставления </a:t>
            </a:r>
            <a:r>
              <a:rPr lang="ru-RU" sz="2200" dirty="0" err="1" smtClean="0"/>
              <a:t>микрозаймов</a:t>
            </a:r>
            <a:r>
              <a:rPr lang="ru-RU" sz="2200" dirty="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ru-RU" sz="2200" dirty="0" smtClean="0"/>
              <a:t>Нормы по защите прав потребителей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ru-RU" smtClean="0"/>
              <a:t>9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19050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Государственная поддержка микрофинансирования – 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антикризисный ответ и приоритеты модернизации экономики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dirty="0" smtClean="0"/>
              <a:t>План антикризисных действий Правительства РФ: </a:t>
            </a:r>
            <a:r>
              <a:rPr lang="ru-RU" sz="2400" dirty="0" err="1" smtClean="0"/>
              <a:t>микрофинансирование</a:t>
            </a:r>
            <a:r>
              <a:rPr lang="ru-RU" sz="2400" dirty="0" smtClean="0"/>
              <a:t> – антикризисный приоритет как инструмент борьбы с безработицей, поддержки </a:t>
            </a:r>
            <a:r>
              <a:rPr lang="en-US" sz="2400" dirty="0" smtClean="0"/>
              <a:t>start up </a:t>
            </a:r>
            <a:r>
              <a:rPr lang="ru-RU" sz="2400" dirty="0" smtClean="0"/>
              <a:t>и действующих </a:t>
            </a:r>
            <a:r>
              <a:rPr lang="ru-RU" sz="2400" dirty="0" err="1" smtClean="0"/>
              <a:t>микропредприятий</a:t>
            </a:r>
            <a:endParaRPr lang="ru-RU" sz="2400" dirty="0" smtClean="0"/>
          </a:p>
          <a:p>
            <a:pPr eaLnBrk="1" hangingPunct="1">
              <a:lnSpc>
                <a:spcPct val="80000"/>
              </a:lnSpc>
              <a:buNone/>
            </a:pPr>
            <a:endParaRPr lang="ru-RU" sz="2400" dirty="0" smtClean="0"/>
          </a:p>
          <a:p>
            <a:pPr eaLnBrk="1" hangingPunct="1">
              <a:lnSpc>
                <a:spcPct val="80000"/>
              </a:lnSpc>
            </a:pPr>
            <a:r>
              <a:rPr lang="ru-RU" sz="2400" dirty="0" smtClean="0"/>
              <a:t>Программа государственной поддержки малого и среднего предпринимательства</a:t>
            </a:r>
          </a:p>
          <a:p>
            <a:pPr eaLnBrk="1" hangingPunct="1">
              <a:lnSpc>
                <a:spcPct val="80000"/>
              </a:lnSpc>
              <a:buNone/>
            </a:pPr>
            <a:endParaRPr lang="ru-RU" sz="2400" dirty="0" smtClean="0"/>
          </a:p>
          <a:p>
            <a:pPr eaLnBrk="1" hangingPunct="1">
              <a:lnSpc>
                <a:spcPct val="80000"/>
              </a:lnSpc>
            </a:pPr>
            <a:r>
              <a:rPr lang="ru-RU" sz="2400" dirty="0" smtClean="0"/>
              <a:t>Программа Внешэкономбанка + ОАО «МСП Банк» по кредитованию МФО</a:t>
            </a:r>
          </a:p>
          <a:p>
            <a:pPr eaLnBrk="1" hangingPunct="1">
              <a:lnSpc>
                <a:spcPct val="80000"/>
              </a:lnSpc>
              <a:buNone/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5">
      <a:dk1>
        <a:srgbClr val="822504"/>
      </a:dk1>
      <a:lt1>
        <a:srgbClr val="FFFFFF"/>
      </a:lt1>
      <a:dk2>
        <a:srgbClr val="330000"/>
      </a:dk2>
      <a:lt2>
        <a:srgbClr val="FFFFFF"/>
      </a:lt2>
      <a:accent1>
        <a:srgbClr val="FF9900"/>
      </a:accent1>
      <a:accent2>
        <a:srgbClr val="9E2A06"/>
      </a:accent2>
      <a:accent3>
        <a:srgbClr val="ADAAAA"/>
      </a:accent3>
      <a:accent4>
        <a:srgbClr val="DADADA"/>
      </a:accent4>
      <a:accent5>
        <a:srgbClr val="FFCAAA"/>
      </a:accent5>
      <a:accent6>
        <a:srgbClr val="8F2505"/>
      </a:accent6>
      <a:hlink>
        <a:srgbClr val="FF3300"/>
      </a:hlink>
      <a:folHlink>
        <a:srgbClr val="7C0704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23825</TotalTime>
  <Words>866</Words>
  <Application>Microsoft Office PowerPoint</Application>
  <PresentationFormat>Экран (4:3)</PresentationFormat>
  <Paragraphs>115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Pixel</vt:lpstr>
      <vt:lpstr>Повышение доступности финансовых услуг для малого бизнеса: технологии и институты</vt:lpstr>
      <vt:lpstr>Доступность финансовых услуг в России</vt:lpstr>
      <vt:lpstr>Региональные диспропорции в банковском обслуживании</vt:lpstr>
      <vt:lpstr>Стратегия развития микрофинансирования</vt:lpstr>
      <vt:lpstr>Микрофинансирование: внимание общества и власти</vt:lpstr>
      <vt:lpstr> Соотношение кредитной политики разных видов организаций, оказывающих микрофинансовые услуги </vt:lpstr>
      <vt:lpstr> Федеральный закон от 18 июля 2009 года №190-ФЗ «О кредитной кооперации»: </vt:lpstr>
      <vt:lpstr>  Федеральный закон «О микрофинансовой деятельности и микрофинансовых организациях» </vt:lpstr>
      <vt:lpstr>Государственная поддержка микрофинансирования –  антикризисный ответ и приоритеты модернизации экономики</vt:lpstr>
      <vt:lpstr>Результаты антикризисного мониторинга МФ рынка за 2 квартал 2011 год</vt:lpstr>
      <vt:lpstr>Результаты антикризисного мониторинга МФ рынка за 2 квартал 2011 год</vt:lpstr>
      <vt:lpstr>Результаты антикризисного мониторинга МФ рынка за 2 квартал 2011 год</vt:lpstr>
      <vt:lpstr>Результаты антикризисного мониторинга МФ рынка за 2 квартал 2011 год</vt:lpstr>
      <vt:lpstr> Поддержка начинающих предпринимателей</vt:lpstr>
      <vt:lpstr>Приоритеты 2011: целевые ориентиры</vt:lpstr>
      <vt:lpstr> Приезжайте на IX Национальный Форум по правовым вопросам в области микрофинансирования  и X Национальную конференцию по микрофинансированию 16-18 ноября 2011 года в Москве, гостиница  «Ренессанс Москва Монарх Центр»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300</cp:revision>
  <cp:lastPrinted>1601-01-01T00:00:00Z</cp:lastPrinted>
  <dcterms:created xsi:type="dcterms:W3CDTF">1601-01-01T00:00:00Z</dcterms:created>
  <dcterms:modified xsi:type="dcterms:W3CDTF">2011-09-30T06:27:50Z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LCID">
    <vt:i4>1049</vt:i4>
  </property>
</Properties>
</file>