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Override8.xml" ContentType="application/vnd.openxmlformats-officedocument.themeOverride+xml"/>
  <Override PartName="/ppt/theme/themeOverride11.xml" ContentType="application/vnd.openxmlformats-officedocument.themeOverr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79" r:id="rId5"/>
    <p:sldId id="28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70" r:id="rId23"/>
    <p:sldId id="275" r:id="rId24"/>
    <p:sldId id="276" r:id="rId25"/>
    <p:sldId id="257" r:id="rId26"/>
    <p:sldId id="258" r:id="rId27"/>
    <p:sldId id="266" r:id="rId28"/>
    <p:sldId id="273" r:id="rId29"/>
    <p:sldId id="269" r:id="rId30"/>
    <p:sldId id="268" r:id="rId31"/>
    <p:sldId id="289" r:id="rId32"/>
    <p:sldId id="274" r:id="rId33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9933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s_fs\&#1056;&#1072;&#1073;&#1086;&#1095;&#1080;&#1081;%20&#1089;&#1090;&#1086;&#1083;\&#1052;&#1086;&#1085;&#1080;&#1090;&#1086;&#1088;&#1080;&#1085;&#1075;&#1080;\&#1052;&#1057;&#1055;\&#1052;&#1086;&#1085;&#1080;&#1090;&#1086;&#1088;&#1080;&#1085;&#1075;\2010%20&#1075;&#1086;&#1076;\&#1055;&#1088;&#1077;&#1079;&#1077;&#1085;&#1090;&#1072;&#1094;&#1080;&#1103;%20&#1074;%20&#1082;&#1088;&#1072;&#1089;&#1085;&#1086;&#1103;&#1088;&#1089;&#1082;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s_fs\&#1056;&#1072;&#1073;&#1086;&#1095;&#1080;&#1081;%20&#1089;&#1090;&#1086;&#1083;\&#1052;&#1086;&#1085;&#1080;&#1090;&#1086;&#1088;&#1080;&#1085;&#1075;&#1080;\&#1052;&#1057;&#1055;\&#1052;&#1086;&#1085;&#1080;&#1090;&#1086;&#1088;&#1080;&#1085;&#1075;\2010%20&#1075;&#1086;&#1076;\&#1055;&#1088;&#1077;&#1079;&#1077;&#1085;&#1090;&#1072;&#1094;&#1080;&#1103;%20&#1074;%20&#1082;&#1088;&#1072;&#1089;&#1085;&#1086;&#1103;&#1088;&#1089;&#1082;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s_fs\&#1056;&#1072;&#1073;&#1086;&#1095;&#1080;&#1081;%20&#1089;&#1090;&#1086;&#1083;\&#1052;&#1086;&#1085;&#1080;&#1090;&#1086;&#1088;&#1080;&#1085;&#1075;&#1080;\&#1052;&#1057;&#1055;\&#1052;&#1086;&#1085;&#1080;&#1090;&#1086;&#1088;&#1080;&#1085;&#1075;\2010%20&#1075;&#1086;&#1076;\&#1055;&#1088;&#1077;&#1079;&#1077;&#1085;&#1090;&#1072;&#1094;&#1080;&#1103;%20&#1074;%20&#1082;&#1088;&#1072;&#1089;&#1085;&#1086;&#1103;&#1088;&#1089;&#1082;.xlsx" TargetMode="External"/><Relationship Id="rId1" Type="http://schemas.openxmlformats.org/officeDocument/2006/relationships/themeOverride" Target="../theme/themeOverride12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3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4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s_fs\&#1056;&#1072;&#1073;&#1086;&#1095;&#1080;&#1081;%20&#1089;&#1090;&#1086;&#1083;\&#1052;&#1086;&#1085;&#1080;&#1090;&#1086;&#1088;&#1080;&#1085;&#1075;&#1080;\&#1052;&#1057;&#1055;\&#1052;&#1086;&#1085;&#1080;&#1090;&#1086;&#1088;&#1080;&#1085;&#1075;\2010%20&#1075;&#1086;&#1076;\&#1055;&#1088;&#1077;&#1079;&#1077;&#1085;&#1090;&#1072;&#1094;&#1080;&#1103;%20&#1074;%20&#1082;&#1088;&#1072;&#1089;&#1085;&#1086;&#1103;&#1088;&#1089;&#1082;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s_fs\&#1056;&#1072;&#1073;&#1086;&#1095;&#1080;&#1081;%20&#1089;&#1090;&#1086;&#1083;\&#1052;&#1086;&#1085;&#1080;&#1090;&#1086;&#1088;&#1080;&#1085;&#1075;&#1080;\&#1052;&#1057;&#1055;\&#1052;&#1086;&#1085;&#1080;&#1090;&#1086;&#1088;&#1080;&#1085;&#1075;\2010%20&#1075;&#1086;&#1076;\&#1055;&#1088;&#1077;&#1079;&#1077;&#1085;&#1090;&#1072;&#1094;&#1080;&#1103;%20&#1074;%20&#1082;&#1088;&#1072;&#1089;&#1085;&#1086;&#1103;&#1088;&#1089;&#1082;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s_fs\&#1056;&#1072;&#1073;&#1086;&#1095;&#1080;&#1081;%20&#1089;&#1090;&#1086;&#1083;\&#1052;&#1086;&#1085;&#1080;&#1090;&#1086;&#1088;&#1080;&#1085;&#1075;&#1080;\&#1052;&#1057;&#1055;\&#1052;&#1086;&#1085;&#1080;&#1090;&#1086;&#1088;&#1080;&#1085;&#1075;\2010%20&#1075;&#1086;&#1076;\&#1055;&#1088;&#1077;&#1079;&#1077;&#1085;&#1090;&#1072;&#1094;&#1080;&#1103;%20&#1074;%20&#1082;&#1088;&#1072;&#1089;&#1085;&#1086;&#1103;&#1088;&#1089;&#1082;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s_fs\&#1056;&#1072;&#1073;&#1086;&#1095;&#1080;&#1081;%20&#1089;&#1090;&#1086;&#1083;\&#1052;&#1086;&#1085;&#1080;&#1090;&#1086;&#1088;&#1080;&#1085;&#1075;&#1080;\&#1052;&#1057;&#1055;\&#1052;&#1086;&#1085;&#1080;&#1090;&#1086;&#1088;&#1080;&#1085;&#1075;\2010%20&#1075;&#1086;&#1076;\&#1055;&#1088;&#1077;&#1079;&#1077;&#1085;&#1090;&#1072;&#1094;&#1080;&#1103;%20&#1074;%20&#1082;&#1088;&#1072;&#1089;&#1085;&#1086;&#1103;&#1088;&#1089;&#1082;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s_fs\&#1056;&#1072;&#1073;&#1086;&#1095;&#1080;&#1081;%20&#1089;&#1090;&#1086;&#1083;\&#1052;&#1086;&#1085;&#1080;&#1090;&#1086;&#1088;&#1080;&#1085;&#1075;&#1080;\&#1052;&#1057;&#1055;\&#1052;&#1086;&#1085;&#1080;&#1090;&#1086;&#1088;&#1080;&#1085;&#1075;\2010%20&#1075;&#1086;&#1076;\&#1055;&#1088;&#1077;&#1079;&#1077;&#1085;&#1090;&#1072;&#1094;&#1080;&#1103;%20&#1074;%20&#1082;&#1088;&#1072;&#1089;&#1085;&#1086;&#1103;&#1088;&#1089;&#1082;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1535972222222285E-2"/>
          <c:y val="3.9167222222222242E-2"/>
          <c:w val="0.87632194444444522"/>
          <c:h val="0.84624750000000004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Российская Федерация</c:v>
                </c:pt>
              </c:strCache>
            </c:strRef>
          </c:tx>
          <c:dLbls>
            <c:dLbl>
              <c:idx val="9"/>
              <c:layout>
                <c:manualLayout>
                  <c:x val="1.6771371084677206E-2"/>
                  <c:y val="0.1050497697940235"/>
                </c:manualLayout>
              </c:layout>
              <c:dLblPos val="t"/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Val val="1"/>
          </c:dLbls>
          <c:cat>
            <c:numRef>
              <c:f>Лист1!$A$2:$A$12</c:f>
              <c:numCache>
                <c:formatCode>General</c:formatCode>
                <c:ptCount val="11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891</c:v>
                </c:pt>
                <c:pt idx="1">
                  <c:v>879</c:v>
                </c:pt>
                <c:pt idx="2">
                  <c:v>843</c:v>
                </c:pt>
                <c:pt idx="3">
                  <c:v>882</c:v>
                </c:pt>
                <c:pt idx="4">
                  <c:v>891</c:v>
                </c:pt>
                <c:pt idx="5">
                  <c:v>953</c:v>
                </c:pt>
                <c:pt idx="6">
                  <c:v>979</c:v>
                </c:pt>
                <c:pt idx="7">
                  <c:v>1033</c:v>
                </c:pt>
                <c:pt idx="8">
                  <c:v>1137</c:v>
                </c:pt>
                <c:pt idx="9">
                  <c:v>1335</c:v>
                </c:pt>
                <c:pt idx="10">
                  <c:v>1602</c:v>
                </c:pt>
              </c:numCache>
            </c:numRef>
          </c:val>
        </c:ser>
        <c:marker val="1"/>
        <c:axId val="75771264"/>
        <c:axId val="75789440"/>
      </c:lineChart>
      <c:lineChart>
        <c:grouping val="standard"/>
        <c:ser>
          <c:idx val="1"/>
          <c:order val="1"/>
          <c:tx>
            <c:strRef>
              <c:f>Лист1!$C$1</c:f>
              <c:strCache>
                <c:ptCount val="1"/>
                <c:pt idx="0">
                  <c:v>Красноярский край</c:v>
                </c:pt>
              </c:strCache>
            </c:strRef>
          </c:tx>
          <c:dLbls>
            <c:dLbl>
              <c:idx val="0"/>
              <c:layout>
                <c:manualLayout>
                  <c:x val="-5.0314113254031623E-3"/>
                  <c:y val="0.10504976979402354"/>
                </c:manualLayout>
              </c:layout>
              <c:dLblPos val="t"/>
              <c:showVal val="1"/>
            </c:dLbl>
            <c:dLbl>
              <c:idx val="1"/>
              <c:layout>
                <c:manualLayout>
                  <c:x val="-6.7085484338708923E-3"/>
                  <c:y val="9.8777777777777798E-2"/>
                </c:manualLayout>
              </c:layout>
              <c:dLblPos val="t"/>
              <c:showVal val="1"/>
            </c:dLbl>
            <c:dLbl>
              <c:idx val="8"/>
              <c:layout>
                <c:manualLayout>
                  <c:x val="-1.0062822650806323E-2"/>
                  <c:y val="-1.2121127283925724E-2"/>
                </c:manualLayout>
              </c:layout>
              <c:dLblPos val="t"/>
              <c:showVal val="1"/>
            </c:dLbl>
            <c:dLbl>
              <c:idx val="9"/>
              <c:layout>
                <c:manualLayout>
                  <c:x val="-4.2506841927054317E-3"/>
                  <c:y val="1.6168794698185408E-17"/>
                </c:manualLayout>
              </c:layout>
              <c:dLblPos val="t"/>
              <c:showVal val="1"/>
            </c:dLbl>
            <c:dLbl>
              <c:idx val="10"/>
              <c:layout>
                <c:manualLayout>
                  <c:x val="8.9640997576999316E-4"/>
                  <c:y val="9.5250000000000098E-2"/>
                </c:manualLayout>
              </c:layout>
              <c:dLblPos val="t"/>
              <c:showVal val="1"/>
            </c:dLbl>
            <c:txPr>
              <a:bodyPr/>
              <a:lstStyle/>
              <a:p>
                <a:pPr>
                  <a:defRPr b="1" i="1"/>
                </a:pPr>
                <a:endParaRPr lang="ru-RU"/>
              </a:p>
            </c:txPr>
            <c:dLblPos val="t"/>
            <c:showVal val="1"/>
          </c:dLbls>
          <c:cat>
            <c:numRef>
              <c:f>Лист1!$A$2:$A$12</c:f>
              <c:numCache>
                <c:formatCode>General</c:formatCode>
                <c:ptCount val="11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</c:numCache>
            </c:numRef>
          </c:cat>
          <c:val>
            <c:numRef>
              <c:f>Лист1!$C$2:$C$12</c:f>
              <c:numCache>
                <c:formatCode>0.0</c:formatCode>
                <c:ptCount val="11"/>
                <c:pt idx="0" formatCode="General">
                  <c:v>12.5</c:v>
                </c:pt>
                <c:pt idx="1">
                  <c:v>14</c:v>
                </c:pt>
                <c:pt idx="2" formatCode="General">
                  <c:v>9.2000000000000011</c:v>
                </c:pt>
                <c:pt idx="3" formatCode="General">
                  <c:v>8.8000000000000007</c:v>
                </c:pt>
                <c:pt idx="4" formatCode="General">
                  <c:v>11.1</c:v>
                </c:pt>
                <c:pt idx="5" formatCode="General">
                  <c:v>11.3</c:v>
                </c:pt>
                <c:pt idx="6" formatCode="General">
                  <c:v>9.8000000000000007</c:v>
                </c:pt>
                <c:pt idx="7" formatCode="General">
                  <c:v>10.5</c:v>
                </c:pt>
                <c:pt idx="8" formatCode="General">
                  <c:v>15.9</c:v>
                </c:pt>
                <c:pt idx="9" formatCode="General">
                  <c:v>33.5</c:v>
                </c:pt>
                <c:pt idx="10">
                  <c:v>31</c:v>
                </c:pt>
              </c:numCache>
            </c:numRef>
          </c:val>
        </c:ser>
        <c:marker val="1"/>
        <c:axId val="75792768"/>
        <c:axId val="75790976"/>
      </c:lineChart>
      <c:catAx>
        <c:axId val="75771264"/>
        <c:scaling>
          <c:orientation val="minMax"/>
        </c:scaling>
        <c:axPos val="b"/>
        <c:numFmt formatCode="General" sourceLinked="1"/>
        <c:tickLblPos val="nextTo"/>
        <c:crossAx val="75789440"/>
        <c:crosses val="autoZero"/>
        <c:auto val="1"/>
        <c:lblAlgn val="ctr"/>
        <c:lblOffset val="100"/>
      </c:catAx>
      <c:valAx>
        <c:axId val="75789440"/>
        <c:scaling>
          <c:orientation val="minMax"/>
          <c:max val="1700"/>
          <c:min val="500"/>
        </c:scaling>
        <c:axPos val="l"/>
        <c:numFmt formatCode="General" sourceLinked="1"/>
        <c:tickLblPos val="nextTo"/>
        <c:crossAx val="75771264"/>
        <c:crosses val="autoZero"/>
        <c:crossBetween val="between"/>
        <c:majorUnit val="100"/>
      </c:valAx>
      <c:valAx>
        <c:axId val="75790976"/>
        <c:scaling>
          <c:orientation val="minMax"/>
          <c:max val="40"/>
          <c:min val="5"/>
        </c:scaling>
        <c:axPos val="r"/>
        <c:numFmt formatCode="General" sourceLinked="1"/>
        <c:tickLblPos val="nextTo"/>
        <c:crossAx val="75792768"/>
        <c:crosses val="max"/>
        <c:crossBetween val="between"/>
        <c:majorUnit val="5"/>
      </c:valAx>
      <c:catAx>
        <c:axId val="75792768"/>
        <c:scaling>
          <c:orientation val="minMax"/>
        </c:scaling>
        <c:delete val="1"/>
        <c:axPos val="b"/>
        <c:numFmt formatCode="General" sourceLinked="1"/>
        <c:tickLblPos val="none"/>
        <c:crossAx val="75790976"/>
        <c:crosses val="autoZero"/>
        <c:auto val="1"/>
        <c:lblAlgn val="ctr"/>
        <c:lblOffset val="100"/>
      </c:catAx>
    </c:plotArea>
    <c:legend>
      <c:legendPos val="r"/>
      <c:legendEntry>
        <c:idx val="0"/>
        <c:txPr>
          <a:bodyPr/>
          <a:lstStyle/>
          <a:p>
            <a:pPr>
              <a:defRPr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b="1" i="1"/>
            </a:pPr>
            <a:endParaRPr lang="ru-RU"/>
          </a:p>
        </c:txPr>
      </c:legendEntry>
      <c:layout>
        <c:manualLayout>
          <c:xMode val="edge"/>
          <c:yMode val="edge"/>
          <c:x val="0.10349428215098261"/>
          <c:y val="0.28109638888888888"/>
          <c:w val="0.3056402559055118"/>
          <c:h val="0.15857160433070866"/>
        </c:manualLayout>
      </c:layout>
    </c:legend>
    <c:plotVisOnly val="1"/>
  </c:chart>
  <c:spPr>
    <a:ln>
      <a:noFill/>
    </a:ln>
  </c:spPr>
  <c:txPr>
    <a:bodyPr/>
    <a:lstStyle/>
    <a:p>
      <a:pPr>
        <a:defRPr sz="1000">
          <a:latin typeface="Cambria" pitchFamily="18" charset="0"/>
        </a:defRPr>
      </a:pPr>
      <a:endParaRPr lang="ru-RU"/>
    </a:p>
  </c:txPr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/>
              <a:t>Среднесписочная</a:t>
            </a:r>
            <a:r>
              <a:rPr lang="ru-RU" baseline="0"/>
              <a:t> численность занятых, </a:t>
            </a:r>
          </a:p>
          <a:p>
            <a:pPr>
              <a:defRPr/>
            </a:pPr>
            <a:r>
              <a:rPr lang="ru-RU" baseline="0"/>
              <a:t>тыс. человек</a:t>
            </a:r>
            <a:endParaRPr lang="ru-RU"/>
          </a:p>
        </c:rich>
      </c:tx>
      <c:overlay val="1"/>
    </c:title>
    <c:plotArea>
      <c:layout>
        <c:manualLayout>
          <c:layoutTarget val="inner"/>
          <c:xMode val="edge"/>
          <c:yMode val="edge"/>
          <c:x val="8.825437445319359E-2"/>
          <c:y val="5.1400554097404488E-2"/>
          <c:w val="0.88519203849518913"/>
          <c:h val="0.74402340332458661"/>
        </c:manualLayout>
      </c:layout>
      <c:lineChart>
        <c:grouping val="standard"/>
        <c:ser>
          <c:idx val="0"/>
          <c:order val="0"/>
          <c:tx>
            <c:strRef>
              <c:f>Лист1!$A$126</c:f>
              <c:strCache>
                <c:ptCount val="1"/>
                <c:pt idx="0">
                  <c:v>2008</c:v>
                </c:pt>
              </c:strCache>
            </c:strRef>
          </c:tx>
          <c:dLbls>
            <c:dLblPos val="t"/>
            <c:showVal val="1"/>
          </c:dLbls>
          <c:cat>
            <c:strRef>
              <c:f>Лист1!$B$125:$E$125</c:f>
              <c:strCache>
                <c:ptCount val="4"/>
                <c:pt idx="0">
                  <c:v>январь-март</c:v>
                </c:pt>
                <c:pt idx="1">
                  <c:v>январь-июнь</c:v>
                </c:pt>
                <c:pt idx="2">
                  <c:v>январь-сентябрь</c:v>
                </c:pt>
                <c:pt idx="3">
                  <c:v>январь-декабрь</c:v>
                </c:pt>
              </c:strCache>
            </c:strRef>
          </c:cat>
          <c:val>
            <c:numRef>
              <c:f>Лист1!$B$126:$E$126</c:f>
              <c:numCache>
                <c:formatCode>0.0</c:formatCode>
                <c:ptCount val="4"/>
                <c:pt idx="0">
                  <c:v>139.28399999999999</c:v>
                </c:pt>
                <c:pt idx="1">
                  <c:v>139.11499999999998</c:v>
                </c:pt>
                <c:pt idx="2">
                  <c:v>138.88600000000014</c:v>
                </c:pt>
                <c:pt idx="3">
                  <c:v>138.26</c:v>
                </c:pt>
              </c:numCache>
            </c:numRef>
          </c:val>
        </c:ser>
        <c:ser>
          <c:idx val="1"/>
          <c:order val="1"/>
          <c:tx>
            <c:strRef>
              <c:f>Лист1!$A$127</c:f>
              <c:strCache>
                <c:ptCount val="1"/>
                <c:pt idx="0">
                  <c:v>2009</c:v>
                </c:pt>
              </c:strCache>
            </c:strRef>
          </c:tx>
          <c:dLbls>
            <c:dLblPos val="t"/>
            <c:showVal val="1"/>
          </c:dLbls>
          <c:cat>
            <c:strRef>
              <c:f>Лист1!$B$125:$E$125</c:f>
              <c:strCache>
                <c:ptCount val="4"/>
                <c:pt idx="0">
                  <c:v>январь-март</c:v>
                </c:pt>
                <c:pt idx="1">
                  <c:v>январь-июнь</c:v>
                </c:pt>
                <c:pt idx="2">
                  <c:v>январь-сентябрь</c:v>
                </c:pt>
                <c:pt idx="3">
                  <c:v>январь-декабрь</c:v>
                </c:pt>
              </c:strCache>
            </c:strRef>
          </c:cat>
          <c:val>
            <c:numRef>
              <c:f>Лист1!$B$127:$E$127</c:f>
              <c:numCache>
                <c:formatCode>0.0</c:formatCode>
                <c:ptCount val="4"/>
                <c:pt idx="0">
                  <c:v>132.33600000000001</c:v>
                </c:pt>
                <c:pt idx="1">
                  <c:v>131.566</c:v>
                </c:pt>
                <c:pt idx="2">
                  <c:v>132.65800000000004</c:v>
                </c:pt>
                <c:pt idx="3">
                  <c:v>133.5</c:v>
                </c:pt>
              </c:numCache>
            </c:numRef>
          </c:val>
        </c:ser>
        <c:ser>
          <c:idx val="2"/>
          <c:order val="2"/>
          <c:tx>
            <c:strRef>
              <c:f>Лист1!$A$128</c:f>
              <c:strCache>
                <c:ptCount val="1"/>
                <c:pt idx="0">
                  <c:v>2010</c:v>
                </c:pt>
              </c:strCache>
            </c:strRef>
          </c:tx>
          <c:dLbls>
            <c:dLblPos val="b"/>
            <c:showVal val="1"/>
          </c:dLbls>
          <c:cat>
            <c:strRef>
              <c:f>Лист1!$B$125:$E$125</c:f>
              <c:strCache>
                <c:ptCount val="4"/>
                <c:pt idx="0">
                  <c:v>январь-март</c:v>
                </c:pt>
                <c:pt idx="1">
                  <c:v>январь-июнь</c:v>
                </c:pt>
                <c:pt idx="2">
                  <c:v>январь-сентябрь</c:v>
                </c:pt>
                <c:pt idx="3">
                  <c:v>январь-декабрь</c:v>
                </c:pt>
              </c:strCache>
            </c:strRef>
          </c:cat>
          <c:val>
            <c:numRef>
              <c:f>Лист1!$B$128:$E$128</c:f>
              <c:numCache>
                <c:formatCode>0.0</c:formatCode>
                <c:ptCount val="4"/>
                <c:pt idx="0">
                  <c:v>126.002</c:v>
                </c:pt>
                <c:pt idx="1">
                  <c:v>126.636</c:v>
                </c:pt>
                <c:pt idx="2">
                  <c:v>128.63800000000001</c:v>
                </c:pt>
                <c:pt idx="3">
                  <c:v>129.03800000000001</c:v>
                </c:pt>
              </c:numCache>
            </c:numRef>
          </c:val>
        </c:ser>
        <c:marker val="1"/>
        <c:axId val="47727744"/>
        <c:axId val="47729280"/>
      </c:lineChart>
      <c:catAx>
        <c:axId val="47727744"/>
        <c:scaling>
          <c:orientation val="minMax"/>
        </c:scaling>
        <c:axPos val="b"/>
        <c:numFmt formatCode="0.00" sourceLinked="1"/>
        <c:tickLblPos val="nextTo"/>
        <c:spPr>
          <a:ln>
            <a:noFill/>
          </a:ln>
        </c:spPr>
        <c:crossAx val="47729280"/>
        <c:crosses val="autoZero"/>
        <c:auto val="1"/>
        <c:lblAlgn val="ctr"/>
        <c:lblOffset val="100"/>
      </c:catAx>
      <c:valAx>
        <c:axId val="47729280"/>
        <c:scaling>
          <c:orientation val="minMax"/>
          <c:max val="160"/>
          <c:min val="120"/>
        </c:scaling>
        <c:delete val="1"/>
        <c:axPos val="l"/>
        <c:numFmt formatCode="0" sourceLinked="0"/>
        <c:tickLblPos val="none"/>
        <c:crossAx val="47727744"/>
        <c:crosses val="autoZero"/>
        <c:crossBetween val="midCat"/>
        <c:majorUnit val="10"/>
      </c:valAx>
    </c:plotArea>
    <c:legend>
      <c:legendPos val="r"/>
      <c:layout>
        <c:manualLayout>
          <c:xMode val="edge"/>
          <c:yMode val="edge"/>
          <c:x val="0.81698441157879853"/>
          <c:y val="6.4649090321669905E-2"/>
          <c:w val="0.13372222222222221"/>
          <c:h val="0.24448162729658787"/>
        </c:manualLayout>
      </c:layout>
    </c:legend>
    <c:plotVisOnly val="1"/>
  </c:chart>
  <c:spPr>
    <a:ln>
      <a:solidFill>
        <a:srgbClr val="FF9900"/>
      </a:solidFill>
    </a:ln>
  </c:spPr>
  <c:txPr>
    <a:bodyPr/>
    <a:lstStyle/>
    <a:p>
      <a:pPr>
        <a:defRPr sz="1000">
          <a:latin typeface="+mj-lt"/>
        </a:defRPr>
      </a:pPr>
      <a:endParaRPr lang="ru-RU"/>
    </a:p>
  </c:tx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/>
              <a:t>Объем оборота, </a:t>
            </a:r>
          </a:p>
          <a:p>
            <a:pPr>
              <a:defRPr/>
            </a:pPr>
            <a:r>
              <a:rPr lang="ru-RU"/>
              <a:t>млн.</a:t>
            </a:r>
            <a:r>
              <a:rPr lang="ru-RU" baseline="0"/>
              <a:t> рублей</a:t>
            </a:r>
            <a:endParaRPr lang="ru-RU"/>
          </a:p>
        </c:rich>
      </c:tx>
      <c:overlay val="1"/>
    </c:title>
    <c:plotArea>
      <c:layout>
        <c:manualLayout>
          <c:layoutTarget val="inner"/>
          <c:xMode val="edge"/>
          <c:yMode val="edge"/>
          <c:x val="0.11958573928258989"/>
          <c:y val="5.1400554097404488E-2"/>
          <c:w val="0.85741426071740967"/>
          <c:h val="0.77792164808545072"/>
        </c:manualLayout>
      </c:layout>
      <c:lineChart>
        <c:grouping val="standard"/>
        <c:ser>
          <c:idx val="0"/>
          <c:order val="0"/>
          <c:tx>
            <c:strRef>
              <c:f>Лист1!$A$131</c:f>
              <c:strCache>
                <c:ptCount val="1"/>
                <c:pt idx="0">
                  <c:v>2008</c:v>
                </c:pt>
              </c:strCache>
            </c:strRef>
          </c:tx>
          <c:dLbls>
            <c:dLblPos val="t"/>
            <c:showVal val="1"/>
          </c:dLbls>
          <c:cat>
            <c:strRef>
              <c:f>Лист1!$B$130:$E$130</c:f>
              <c:strCache>
                <c:ptCount val="4"/>
                <c:pt idx="0">
                  <c:v>январь-март</c:v>
                </c:pt>
                <c:pt idx="1">
                  <c:v>январь-июнь</c:v>
                </c:pt>
                <c:pt idx="2">
                  <c:v>январь-сентябрь</c:v>
                </c:pt>
                <c:pt idx="3">
                  <c:v>январь-декабрь</c:v>
                </c:pt>
              </c:strCache>
            </c:strRef>
          </c:cat>
          <c:val>
            <c:numRef>
              <c:f>Лист1!$B$131:$E$131</c:f>
              <c:numCache>
                <c:formatCode>#,##0.0</c:formatCode>
                <c:ptCount val="4"/>
                <c:pt idx="0">
                  <c:v>48748.987050000003</c:v>
                </c:pt>
                <c:pt idx="1">
                  <c:v>95899.753450000004</c:v>
                </c:pt>
                <c:pt idx="2">
                  <c:v>148899.97736000011</c:v>
                </c:pt>
                <c:pt idx="3">
                  <c:v>188210.27715000013</c:v>
                </c:pt>
              </c:numCache>
            </c:numRef>
          </c:val>
        </c:ser>
        <c:ser>
          <c:idx val="1"/>
          <c:order val="1"/>
          <c:tx>
            <c:strRef>
              <c:f>Лист1!$A$132</c:f>
              <c:strCache>
                <c:ptCount val="1"/>
                <c:pt idx="0">
                  <c:v>2009</c:v>
                </c:pt>
              </c:strCache>
            </c:strRef>
          </c:tx>
          <c:dLbls>
            <c:dLbl>
              <c:idx val="0"/>
              <c:layout>
                <c:manualLayout>
                  <c:x val="9.3566872317319937E-3"/>
                  <c:y val="3.3898164338775232E-2"/>
                </c:manualLayout>
              </c:layout>
              <c:showVal val="1"/>
            </c:dLbl>
            <c:dLbl>
              <c:idx val="3"/>
              <c:layout>
                <c:manualLayout>
                  <c:x val="-1.6374202655530981E-2"/>
                  <c:y val="5.6496940564625384E-2"/>
                </c:manualLayout>
              </c:layout>
              <c:showVal val="1"/>
            </c:dLbl>
            <c:showVal val="1"/>
          </c:dLbls>
          <c:cat>
            <c:strRef>
              <c:f>Лист1!$B$130:$E$130</c:f>
              <c:strCache>
                <c:ptCount val="4"/>
                <c:pt idx="0">
                  <c:v>январь-март</c:v>
                </c:pt>
                <c:pt idx="1">
                  <c:v>январь-июнь</c:v>
                </c:pt>
                <c:pt idx="2">
                  <c:v>январь-сентябрь</c:v>
                </c:pt>
                <c:pt idx="3">
                  <c:v>январь-декабрь</c:v>
                </c:pt>
              </c:strCache>
            </c:strRef>
          </c:cat>
          <c:val>
            <c:numRef>
              <c:f>Лист1!$B$132:$E$132</c:f>
              <c:numCache>
                <c:formatCode>#,##0.0</c:formatCode>
                <c:ptCount val="4"/>
                <c:pt idx="0">
                  <c:v>30958.476780000019</c:v>
                </c:pt>
                <c:pt idx="1">
                  <c:v>65720.4234</c:v>
                </c:pt>
                <c:pt idx="2">
                  <c:v>104773.50555</c:v>
                </c:pt>
                <c:pt idx="3">
                  <c:v>145691.20000000001</c:v>
                </c:pt>
              </c:numCache>
            </c:numRef>
          </c:val>
        </c:ser>
        <c:ser>
          <c:idx val="2"/>
          <c:order val="2"/>
          <c:tx>
            <c:strRef>
              <c:f>Лист1!$A$133</c:f>
              <c:strCache>
                <c:ptCount val="1"/>
                <c:pt idx="0">
                  <c:v>2010</c:v>
                </c:pt>
              </c:strCache>
            </c:strRef>
          </c:tx>
          <c:dLbls>
            <c:dLbl>
              <c:idx val="0"/>
              <c:layout>
                <c:manualLayout>
                  <c:x val="4.6596302414025313E-2"/>
                  <c:y val="6.9053793391429799E-3"/>
                </c:manualLayout>
              </c:layout>
              <c:dLblPos val="t"/>
              <c:showVal val="1"/>
            </c:dLbl>
            <c:dLblPos val="t"/>
            <c:showVal val="1"/>
          </c:dLbls>
          <c:cat>
            <c:strRef>
              <c:f>Лист1!$B$130:$E$130</c:f>
              <c:strCache>
                <c:ptCount val="4"/>
                <c:pt idx="0">
                  <c:v>январь-март</c:v>
                </c:pt>
                <c:pt idx="1">
                  <c:v>январь-июнь</c:v>
                </c:pt>
                <c:pt idx="2">
                  <c:v>январь-сентябрь</c:v>
                </c:pt>
                <c:pt idx="3">
                  <c:v>январь-декабрь</c:v>
                </c:pt>
              </c:strCache>
            </c:strRef>
          </c:cat>
          <c:val>
            <c:numRef>
              <c:f>Лист1!$B$133:$E$133</c:f>
              <c:numCache>
                <c:formatCode>#,##0.0</c:formatCode>
                <c:ptCount val="4"/>
                <c:pt idx="0">
                  <c:v>31867.759199999997</c:v>
                </c:pt>
                <c:pt idx="1">
                  <c:v>71161.520200000014</c:v>
                </c:pt>
                <c:pt idx="2">
                  <c:v>114315.68168000002</c:v>
                </c:pt>
                <c:pt idx="3">
                  <c:v>161284.80557</c:v>
                </c:pt>
              </c:numCache>
            </c:numRef>
          </c:val>
        </c:ser>
        <c:marker val="1"/>
        <c:axId val="64575744"/>
        <c:axId val="64589824"/>
      </c:lineChart>
      <c:catAx>
        <c:axId val="64575744"/>
        <c:scaling>
          <c:orientation val="minMax"/>
        </c:scaling>
        <c:axPos val="b"/>
        <c:numFmt formatCode="0.00" sourceLinked="1"/>
        <c:tickLblPos val="nextTo"/>
        <c:spPr>
          <a:ln>
            <a:noFill/>
          </a:ln>
        </c:spPr>
        <c:crossAx val="64589824"/>
        <c:crosses val="autoZero"/>
        <c:auto val="1"/>
        <c:lblAlgn val="ctr"/>
        <c:lblOffset val="100"/>
      </c:catAx>
      <c:valAx>
        <c:axId val="64589824"/>
        <c:scaling>
          <c:orientation val="minMax"/>
          <c:max val="200000"/>
          <c:min val="25000"/>
        </c:scaling>
        <c:delete val="1"/>
        <c:axPos val="l"/>
        <c:numFmt formatCode="0" sourceLinked="0"/>
        <c:tickLblPos val="none"/>
        <c:crossAx val="64575744"/>
        <c:crosses val="autoZero"/>
        <c:crossBetween val="midCat"/>
        <c:majorUnit val="25000"/>
      </c:valAx>
    </c:plotArea>
    <c:legend>
      <c:legendPos val="r"/>
      <c:layout>
        <c:manualLayout>
          <c:xMode val="edge"/>
          <c:yMode val="edge"/>
          <c:x val="6.428080965551182E-2"/>
          <c:y val="6.8712142601243711E-2"/>
          <c:w val="0.14483333333333356"/>
          <c:h val="0.24448162729658787"/>
        </c:manualLayout>
      </c:layout>
    </c:legend>
    <c:plotVisOnly val="1"/>
  </c:chart>
  <c:spPr>
    <a:ln>
      <a:solidFill>
        <a:srgbClr val="FF9900"/>
      </a:solidFill>
    </a:ln>
  </c:spPr>
  <c:txPr>
    <a:bodyPr/>
    <a:lstStyle/>
    <a:p>
      <a:pPr>
        <a:defRPr sz="1000">
          <a:latin typeface="+mj-lt"/>
        </a:defRPr>
      </a:pPr>
      <a:endParaRPr lang="ru-RU"/>
    </a:p>
  </c:txPr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/>
              <a:t>Инвестиции в основной капитал, </a:t>
            </a:r>
          </a:p>
          <a:p>
            <a:pPr>
              <a:defRPr/>
            </a:pPr>
            <a:r>
              <a:rPr lang="ru-RU"/>
              <a:t>млн. рублей</a:t>
            </a:r>
          </a:p>
        </c:rich>
      </c:tx>
      <c:overlay val="1"/>
    </c:title>
    <c:plotArea>
      <c:layout>
        <c:manualLayout>
          <c:layoutTarget val="inner"/>
          <c:xMode val="edge"/>
          <c:yMode val="edge"/>
          <c:x val="0.11958573928258989"/>
          <c:y val="5.1400554097404488E-2"/>
          <c:w val="0.85741426071740967"/>
          <c:h val="0.74402340332458627"/>
        </c:manualLayout>
      </c:layout>
      <c:lineChart>
        <c:grouping val="standard"/>
        <c:ser>
          <c:idx val="0"/>
          <c:order val="0"/>
          <c:tx>
            <c:strRef>
              <c:f>Лист1!$A$136</c:f>
              <c:strCache>
                <c:ptCount val="1"/>
                <c:pt idx="0">
                  <c:v>2008</c:v>
                </c:pt>
              </c:strCache>
            </c:strRef>
          </c:tx>
          <c:dLbls>
            <c:dLbl>
              <c:idx val="0"/>
              <c:layout>
                <c:manualLayout>
                  <c:x val="-2.2222222222222251E-2"/>
                  <c:y val="2.7777777777777842E-2"/>
                </c:manualLayout>
              </c:layout>
              <c:showVal val="1"/>
            </c:dLbl>
            <c:dLbl>
              <c:idx val="2"/>
              <c:layout>
                <c:manualLayout>
                  <c:x val="-0.11111111111111102"/>
                  <c:y val="-8.796296296296309E-2"/>
                </c:manualLayout>
              </c:layout>
              <c:showVal val="1"/>
            </c:dLbl>
            <c:showVal val="1"/>
          </c:dLbls>
          <c:cat>
            <c:strRef>
              <c:f>Лист1!$B$135:$E$135</c:f>
              <c:strCache>
                <c:ptCount val="4"/>
                <c:pt idx="0">
                  <c:v>январь-март</c:v>
                </c:pt>
                <c:pt idx="1">
                  <c:v>январь-июнь</c:v>
                </c:pt>
                <c:pt idx="2">
                  <c:v>январь-сентябрь</c:v>
                </c:pt>
                <c:pt idx="3">
                  <c:v>январь-декабрь</c:v>
                </c:pt>
              </c:strCache>
            </c:strRef>
          </c:cat>
          <c:val>
            <c:numRef>
              <c:f>Лист1!$B$136:$E$136</c:f>
              <c:numCache>
                <c:formatCode>#,##0.0</c:formatCode>
                <c:ptCount val="4"/>
                <c:pt idx="0">
                  <c:v>618.8378599999993</c:v>
                </c:pt>
                <c:pt idx="1">
                  <c:v>1263.98614</c:v>
                </c:pt>
                <c:pt idx="2">
                  <c:v>1712.0939599999999</c:v>
                </c:pt>
                <c:pt idx="3">
                  <c:v>5597.25414</c:v>
                </c:pt>
              </c:numCache>
            </c:numRef>
          </c:val>
        </c:ser>
        <c:ser>
          <c:idx val="1"/>
          <c:order val="1"/>
          <c:tx>
            <c:strRef>
              <c:f>Лист1!$A$137</c:f>
              <c:strCache>
                <c:ptCount val="1"/>
                <c:pt idx="0">
                  <c:v>2009</c:v>
                </c:pt>
              </c:strCache>
            </c:strRef>
          </c:tx>
          <c:dLbls>
            <c:dLbl>
              <c:idx val="0"/>
              <c:layout>
                <c:manualLayout>
                  <c:x val="-0.10000000000000003"/>
                  <c:y val="-4.1666666666666761E-2"/>
                </c:manualLayout>
              </c:layout>
              <c:showVal val="1"/>
            </c:dLbl>
            <c:dLbl>
              <c:idx val="1"/>
              <c:layout>
                <c:manualLayout>
                  <c:x val="-6.3888888888888884E-2"/>
                  <c:y val="-6.9444444444444503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2.3148148148148168E-2"/>
                </c:manualLayout>
              </c:layout>
              <c:showVal val="1"/>
            </c:dLbl>
            <c:showVal val="1"/>
          </c:dLbls>
          <c:cat>
            <c:strRef>
              <c:f>Лист1!$B$135:$E$135</c:f>
              <c:strCache>
                <c:ptCount val="4"/>
                <c:pt idx="0">
                  <c:v>январь-март</c:v>
                </c:pt>
                <c:pt idx="1">
                  <c:v>январь-июнь</c:v>
                </c:pt>
                <c:pt idx="2">
                  <c:v>январь-сентябрь</c:v>
                </c:pt>
                <c:pt idx="3">
                  <c:v>январь-декабрь</c:v>
                </c:pt>
              </c:strCache>
            </c:strRef>
          </c:cat>
          <c:val>
            <c:numRef>
              <c:f>Лист1!$B$137:$E$137</c:f>
              <c:numCache>
                <c:formatCode>#,##0.0</c:formatCode>
                <c:ptCount val="4"/>
                <c:pt idx="0">
                  <c:v>771.04782999999929</c:v>
                </c:pt>
                <c:pt idx="1">
                  <c:v>1464.7660500000009</c:v>
                </c:pt>
                <c:pt idx="2">
                  <c:v>1782.1271399999998</c:v>
                </c:pt>
                <c:pt idx="3">
                  <c:v>5337.4</c:v>
                </c:pt>
              </c:numCache>
            </c:numRef>
          </c:val>
        </c:ser>
        <c:ser>
          <c:idx val="2"/>
          <c:order val="2"/>
          <c:tx>
            <c:strRef>
              <c:f>Лист1!$A$138</c:f>
              <c:strCache>
                <c:ptCount val="1"/>
                <c:pt idx="0">
                  <c:v>2010</c:v>
                </c:pt>
              </c:strCache>
            </c:strRef>
          </c:tx>
          <c:dLbls>
            <c:dLbl>
              <c:idx val="0"/>
              <c:layout>
                <c:manualLayout>
                  <c:x val="-3.888888888888889E-2"/>
                  <c:y val="-7.8703703703703706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4.1666666666666567E-2"/>
                </c:manualLayout>
              </c:layout>
              <c:showVal val="1"/>
            </c:dLbl>
            <c:dLbl>
              <c:idx val="2"/>
              <c:layout>
                <c:manualLayout>
                  <c:x val="2.7777777777777861E-3"/>
                  <c:y val="4.1666666666666664E-2"/>
                </c:manualLayout>
              </c:layout>
              <c:showVal val="1"/>
            </c:dLbl>
            <c:showVal val="1"/>
          </c:dLbls>
          <c:cat>
            <c:strRef>
              <c:f>Лист1!$B$135:$E$135</c:f>
              <c:strCache>
                <c:ptCount val="4"/>
                <c:pt idx="0">
                  <c:v>январь-март</c:v>
                </c:pt>
                <c:pt idx="1">
                  <c:v>январь-июнь</c:v>
                </c:pt>
                <c:pt idx="2">
                  <c:v>январь-сентябрь</c:v>
                </c:pt>
                <c:pt idx="3">
                  <c:v>январь-декабрь</c:v>
                </c:pt>
              </c:strCache>
            </c:strRef>
          </c:cat>
          <c:val>
            <c:numRef>
              <c:f>Лист1!$B$138:$E$138</c:f>
              <c:numCache>
                <c:formatCode>#,##0.0</c:formatCode>
                <c:ptCount val="4"/>
                <c:pt idx="0">
                  <c:v>853.07650000000001</c:v>
                </c:pt>
                <c:pt idx="1">
                  <c:v>1046.5045500000001</c:v>
                </c:pt>
                <c:pt idx="2">
                  <c:v>1657.3455500000009</c:v>
                </c:pt>
                <c:pt idx="3">
                  <c:v>6035</c:v>
                </c:pt>
              </c:numCache>
            </c:numRef>
          </c:val>
        </c:ser>
        <c:marker val="1"/>
        <c:axId val="64638336"/>
        <c:axId val="64664704"/>
      </c:lineChart>
      <c:catAx>
        <c:axId val="64638336"/>
        <c:scaling>
          <c:orientation val="minMax"/>
        </c:scaling>
        <c:axPos val="b"/>
        <c:numFmt formatCode="0.00" sourceLinked="1"/>
        <c:tickLblPos val="nextTo"/>
        <c:spPr>
          <a:ln>
            <a:noFill/>
          </a:ln>
        </c:spPr>
        <c:crossAx val="64664704"/>
        <c:crosses val="autoZero"/>
        <c:auto val="1"/>
        <c:lblAlgn val="ctr"/>
        <c:lblOffset val="100"/>
      </c:catAx>
      <c:valAx>
        <c:axId val="64664704"/>
        <c:scaling>
          <c:orientation val="minMax"/>
          <c:max val="6500"/>
          <c:min val="500"/>
        </c:scaling>
        <c:delete val="1"/>
        <c:axPos val="l"/>
        <c:numFmt formatCode="0" sourceLinked="0"/>
        <c:tickLblPos val="none"/>
        <c:crossAx val="64638336"/>
        <c:crosses val="autoZero"/>
        <c:crossBetween val="midCat"/>
        <c:majorUnit val="1000"/>
      </c:valAx>
    </c:plotArea>
    <c:legend>
      <c:legendPos val="r"/>
      <c:layout>
        <c:manualLayout>
          <c:xMode val="edge"/>
          <c:yMode val="edge"/>
          <c:x val="0.14922222222222242"/>
          <c:y val="0.29109069699620882"/>
          <c:w val="0.14483333333333356"/>
          <c:h val="0.24448162729658787"/>
        </c:manualLayout>
      </c:layout>
    </c:legend>
    <c:plotVisOnly val="1"/>
  </c:chart>
  <c:spPr>
    <a:ln>
      <a:solidFill>
        <a:srgbClr val="FFC000"/>
      </a:solidFill>
    </a:ln>
  </c:spPr>
  <c:txPr>
    <a:bodyPr/>
    <a:lstStyle/>
    <a:p>
      <a:pPr>
        <a:defRPr sz="1000">
          <a:latin typeface="+mj-lt"/>
        </a:defRPr>
      </a:pPr>
      <a:endParaRPr lang="ru-RU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1535972222222216E-2"/>
          <c:y val="3.9167222222222221E-2"/>
          <c:w val="0.87632194444444522"/>
          <c:h val="0.84624750000000004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Российская Федерация</c:v>
                </c:pt>
              </c:strCache>
            </c:strRef>
          </c:tx>
          <c:dLbls>
            <c:dLbl>
              <c:idx val="10"/>
              <c:layout>
                <c:manualLayout>
                  <c:x val="8.3994708994709153E-3"/>
                  <c:y val="0.10583333333333333"/>
                </c:manualLayout>
              </c:layout>
              <c:dLblPos val="t"/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Val val="1"/>
          </c:dLbls>
          <c:cat>
            <c:numRef>
              <c:f>Лист1!$A$2:$A$12</c:f>
              <c:numCache>
                <c:formatCode>General</c:formatCode>
                <c:ptCount val="11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</c:numCache>
            </c:numRef>
          </c:cat>
          <c:val>
            <c:numRef>
              <c:f>Лист1!$B$2:$B$12</c:f>
              <c:numCache>
                <c:formatCode>#,##0</c:formatCode>
                <c:ptCount val="11"/>
                <c:pt idx="0">
                  <c:v>6486</c:v>
                </c:pt>
                <c:pt idx="1">
                  <c:v>6597</c:v>
                </c:pt>
                <c:pt idx="2">
                  <c:v>6484</c:v>
                </c:pt>
                <c:pt idx="3">
                  <c:v>7220</c:v>
                </c:pt>
                <c:pt idx="4">
                  <c:v>7433</c:v>
                </c:pt>
                <c:pt idx="5">
                  <c:v>7815</c:v>
                </c:pt>
                <c:pt idx="6">
                  <c:v>8045</c:v>
                </c:pt>
                <c:pt idx="7">
                  <c:v>8583</c:v>
                </c:pt>
                <c:pt idx="8">
                  <c:v>9239</c:v>
                </c:pt>
                <c:pt idx="9">
                  <c:v>10366</c:v>
                </c:pt>
                <c:pt idx="10">
                  <c:v>10254</c:v>
                </c:pt>
              </c:numCache>
            </c:numRef>
          </c:val>
        </c:ser>
        <c:marker val="1"/>
        <c:axId val="76046720"/>
        <c:axId val="76048256"/>
      </c:lineChart>
      <c:lineChart>
        <c:grouping val="standard"/>
        <c:ser>
          <c:idx val="1"/>
          <c:order val="1"/>
          <c:tx>
            <c:strRef>
              <c:f>Лист1!$C$1</c:f>
              <c:strCache>
                <c:ptCount val="1"/>
                <c:pt idx="0">
                  <c:v>Красноярский край</c:v>
                </c:pt>
              </c:strCache>
            </c:strRef>
          </c:tx>
          <c:dLbls>
            <c:dLbl>
              <c:idx val="3"/>
              <c:layout>
                <c:manualLayout>
                  <c:x val="1.007936507936508E-2"/>
                  <c:y val="9.5250000000000043E-2"/>
                </c:manualLayout>
              </c:layout>
              <c:dLblPos val="t"/>
              <c:showVal val="1"/>
            </c:dLbl>
            <c:dLbl>
              <c:idx val="4"/>
              <c:layout>
                <c:manualLayout>
                  <c:x val="1.511904761904762E-2"/>
                  <c:y val="9.1722222222222247E-2"/>
                </c:manualLayout>
              </c:layout>
              <c:dLblPos val="t"/>
              <c:showVal val="1"/>
            </c:dLbl>
            <c:dLbl>
              <c:idx val="5"/>
              <c:layout>
                <c:manualLayout>
                  <c:x val="1.6798941798942429E-3"/>
                  <c:y val="0.10230555555555559"/>
                </c:manualLayout>
              </c:layout>
              <c:dLblPos val="t"/>
              <c:showVal val="1"/>
            </c:dLbl>
            <c:dLbl>
              <c:idx val="7"/>
              <c:layout>
                <c:manualLayout>
                  <c:x val="1.3439153439153443E-2"/>
                  <c:y val="0.10230555555555559"/>
                </c:manualLayout>
              </c:layout>
              <c:dLblPos val="t"/>
              <c:showVal val="1"/>
            </c:dLbl>
            <c:dLbl>
              <c:idx val="8"/>
              <c:layout>
                <c:manualLayout>
                  <c:x val="2.3518518518518518E-2"/>
                  <c:y val="9.5250000000000043E-2"/>
                </c:manualLayout>
              </c:layout>
              <c:dLblPos val="t"/>
              <c:showVal val="1"/>
            </c:dLbl>
            <c:dLbl>
              <c:idx val="9"/>
              <c:layout>
                <c:manualLayout>
                  <c:x val="1.5875E-2"/>
                  <c:y val="9.5250000000000043E-2"/>
                </c:manualLayout>
              </c:layout>
              <c:dLblPos val="t"/>
              <c:showVal val="1"/>
            </c:dLbl>
            <c:dLbl>
              <c:idx val="10"/>
              <c:layout>
                <c:manualLayout>
                  <c:x val="9.3232804232805527E-3"/>
                  <c:y val="9.5250000000000043E-2"/>
                </c:manualLayout>
              </c:layout>
              <c:dLblPos val="t"/>
              <c:showVal val="1"/>
            </c:dLbl>
            <c:txPr>
              <a:bodyPr/>
              <a:lstStyle/>
              <a:p>
                <a:pPr>
                  <a:defRPr b="1" i="1"/>
                </a:pPr>
                <a:endParaRPr lang="ru-RU"/>
              </a:p>
            </c:txPr>
            <c:dLblPos val="t"/>
            <c:showVal val="1"/>
          </c:dLbls>
          <c:cat>
            <c:numRef>
              <c:f>Лист1!$A$2:$A$12</c:f>
              <c:numCache>
                <c:formatCode>General</c:formatCode>
                <c:ptCount val="11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</c:numCache>
            </c:numRef>
          </c:cat>
          <c:val>
            <c:numRef>
              <c:f>Лист1!$C$2:$C$12</c:f>
              <c:numCache>
                <c:formatCode>0.0</c:formatCode>
                <c:ptCount val="11"/>
                <c:pt idx="0">
                  <c:v>130</c:v>
                </c:pt>
                <c:pt idx="1">
                  <c:v>135.30000000000001</c:v>
                </c:pt>
                <c:pt idx="2">
                  <c:v>103.7</c:v>
                </c:pt>
                <c:pt idx="3">
                  <c:v>81.2</c:v>
                </c:pt>
                <c:pt idx="4">
                  <c:v>94.6</c:v>
                </c:pt>
                <c:pt idx="5">
                  <c:v>97.4</c:v>
                </c:pt>
                <c:pt idx="6">
                  <c:v>90.543000000000006</c:v>
                </c:pt>
                <c:pt idx="7">
                  <c:v>106.42</c:v>
                </c:pt>
                <c:pt idx="8">
                  <c:v>124.093</c:v>
                </c:pt>
                <c:pt idx="9">
                  <c:v>187.07</c:v>
                </c:pt>
                <c:pt idx="10">
                  <c:v>201.05500000000001</c:v>
                </c:pt>
              </c:numCache>
            </c:numRef>
          </c:val>
        </c:ser>
        <c:marker val="1"/>
        <c:axId val="76063872"/>
        <c:axId val="76049792"/>
      </c:lineChart>
      <c:catAx>
        <c:axId val="76046720"/>
        <c:scaling>
          <c:orientation val="minMax"/>
        </c:scaling>
        <c:axPos val="b"/>
        <c:numFmt formatCode="General" sourceLinked="1"/>
        <c:tickLblPos val="nextTo"/>
        <c:crossAx val="76048256"/>
        <c:crosses val="autoZero"/>
        <c:auto val="1"/>
        <c:lblAlgn val="ctr"/>
        <c:lblOffset val="100"/>
      </c:catAx>
      <c:valAx>
        <c:axId val="76048256"/>
        <c:scaling>
          <c:orientation val="minMax"/>
          <c:max val="11000"/>
          <c:min val="6000"/>
        </c:scaling>
        <c:axPos val="l"/>
        <c:numFmt formatCode="#,##0" sourceLinked="1"/>
        <c:tickLblPos val="nextTo"/>
        <c:crossAx val="76046720"/>
        <c:crosses val="autoZero"/>
        <c:crossBetween val="between"/>
        <c:majorUnit val="1000"/>
      </c:valAx>
      <c:valAx>
        <c:axId val="76049792"/>
        <c:scaling>
          <c:orientation val="minMax"/>
          <c:max val="300"/>
          <c:min val="50"/>
        </c:scaling>
        <c:axPos val="r"/>
        <c:numFmt formatCode="0.0" sourceLinked="1"/>
        <c:tickLblPos val="nextTo"/>
        <c:crossAx val="76063872"/>
        <c:crosses val="max"/>
        <c:crossBetween val="between"/>
        <c:majorUnit val="50"/>
      </c:valAx>
      <c:catAx>
        <c:axId val="76063872"/>
        <c:scaling>
          <c:orientation val="minMax"/>
        </c:scaling>
        <c:delete val="1"/>
        <c:axPos val="b"/>
        <c:numFmt formatCode="General" sourceLinked="1"/>
        <c:tickLblPos val="none"/>
        <c:crossAx val="76049792"/>
        <c:crosses val="autoZero"/>
        <c:auto val="1"/>
        <c:lblAlgn val="ctr"/>
        <c:lblOffset val="100"/>
      </c:catAx>
    </c:plotArea>
    <c:legend>
      <c:legendPos val="r"/>
      <c:legendEntry>
        <c:idx val="0"/>
        <c:txPr>
          <a:bodyPr/>
          <a:lstStyle/>
          <a:p>
            <a:pPr>
              <a:defRPr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b="1" i="1"/>
            </a:pPr>
            <a:endParaRPr lang="ru-RU"/>
          </a:p>
        </c:txPr>
      </c:legendEntry>
      <c:layout>
        <c:manualLayout>
          <c:xMode val="edge"/>
          <c:yMode val="edge"/>
          <c:x val="9.4197222222222252E-2"/>
          <c:y val="0.33065159843345127"/>
          <c:w val="0.23689027777777791"/>
          <c:h val="0.12419666666666679"/>
        </c:manualLayout>
      </c:layout>
    </c:legend>
    <c:plotVisOnly val="1"/>
  </c:chart>
  <c:spPr>
    <a:ln>
      <a:noFill/>
    </a:ln>
  </c:spPr>
  <c:txPr>
    <a:bodyPr/>
    <a:lstStyle/>
    <a:p>
      <a:pPr>
        <a:defRPr sz="1000">
          <a:latin typeface="Cambria" pitchFamily="18" charset="0"/>
        </a:defRPr>
      </a:pPr>
      <a:endParaRPr lang="ru-RU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1535972222222216E-2"/>
          <c:y val="3.9167222222222221E-2"/>
          <c:w val="0.87632194444444522"/>
          <c:h val="0.84624750000000004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Российская Федерация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Val val="1"/>
          </c:dLbls>
          <c:cat>
            <c:numRef>
              <c:f>Лист1!$A$2:$A$12</c:f>
              <c:numCache>
                <c:formatCode>General</c:formatCode>
                <c:ptCount val="11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</c:numCache>
            </c:num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423.71159999999946</c:v>
                </c:pt>
                <c:pt idx="1">
                  <c:v>613.65139999999997</c:v>
                </c:pt>
                <c:pt idx="2">
                  <c:v>852.70519999999999</c:v>
                </c:pt>
                <c:pt idx="3">
                  <c:v>1160.8371000000002</c:v>
                </c:pt>
                <c:pt idx="4">
                  <c:v>1685.9578000000001</c:v>
                </c:pt>
                <c:pt idx="5">
                  <c:v>2229.5839000000001</c:v>
                </c:pt>
                <c:pt idx="6">
                  <c:v>9612.569975319997</c:v>
                </c:pt>
                <c:pt idx="7">
                  <c:v>12099.232318689999</c:v>
                </c:pt>
                <c:pt idx="8">
                  <c:v>15468.910612</c:v>
                </c:pt>
                <c:pt idx="9">
                  <c:v>18684.75982445</c:v>
                </c:pt>
                <c:pt idx="10">
                  <c:v>16873.109454299996</c:v>
                </c:pt>
              </c:numCache>
            </c:numRef>
          </c:val>
        </c:ser>
        <c:marker val="1"/>
        <c:axId val="76185600"/>
        <c:axId val="76187136"/>
      </c:lineChart>
      <c:lineChart>
        <c:grouping val="standard"/>
        <c:ser>
          <c:idx val="1"/>
          <c:order val="1"/>
          <c:tx>
            <c:strRef>
              <c:f>Лист1!$C$1</c:f>
              <c:strCache>
                <c:ptCount val="1"/>
                <c:pt idx="0">
                  <c:v>Красноярский край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layout>
                <c:manualLayout>
                  <c:x val="3.8637566137566151E-2"/>
                  <c:y val="4.9388888888888913E-2"/>
                </c:manualLayout>
              </c:layout>
              <c:dLblPos val="t"/>
              <c:showVal val="1"/>
            </c:dLbl>
            <c:dLbl>
              <c:idx val="9"/>
              <c:layout>
                <c:manualLayout>
                  <c:x val="1.5875E-2"/>
                  <c:y val="9.5250000000000043E-2"/>
                </c:manualLayout>
              </c:layout>
              <c:dLblPos val="t"/>
              <c:showVal val="1"/>
            </c:dLbl>
            <c:dLbl>
              <c:idx val="10"/>
              <c:layout>
                <c:manualLayout>
                  <c:x val="-1.5875E-2"/>
                  <c:y val="7.0555555555555545E-3"/>
                </c:manualLayout>
              </c:layout>
              <c:dLblPos val="t"/>
              <c:showVal val="1"/>
            </c:dLbl>
            <c:txPr>
              <a:bodyPr/>
              <a:lstStyle/>
              <a:p>
                <a:pPr>
                  <a:defRPr b="1" i="1"/>
                </a:pPr>
                <a:endParaRPr lang="ru-RU"/>
              </a:p>
            </c:txPr>
            <c:dLblPos val="t"/>
            <c:showVal val="1"/>
          </c:dLbls>
          <c:cat>
            <c:numRef>
              <c:f>Лист1!$A$2:$A$12</c:f>
              <c:numCache>
                <c:formatCode>General</c:formatCode>
                <c:ptCount val="11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</c:numCache>
            </c:numRef>
          </c:cat>
          <c:val>
            <c:numRef>
              <c:f>Лист1!$C$2:$C$12</c:f>
              <c:numCache>
                <c:formatCode>#,##0.0</c:formatCode>
                <c:ptCount val="11"/>
                <c:pt idx="0">
                  <c:v>5.5587999999999997</c:v>
                </c:pt>
                <c:pt idx="1">
                  <c:v>6.7362000000000046</c:v>
                </c:pt>
                <c:pt idx="2">
                  <c:v>7.1441999999999952</c:v>
                </c:pt>
                <c:pt idx="3">
                  <c:v>11.740600000000001</c:v>
                </c:pt>
                <c:pt idx="4">
                  <c:v>19.3401</c:v>
                </c:pt>
                <c:pt idx="5">
                  <c:v>23.0914</c:v>
                </c:pt>
                <c:pt idx="6">
                  <c:v>89.384488549999958</c:v>
                </c:pt>
                <c:pt idx="7">
                  <c:v>139.81225568999997</c:v>
                </c:pt>
                <c:pt idx="8">
                  <c:v>155.24963989999998</c:v>
                </c:pt>
                <c:pt idx="9">
                  <c:v>274.33718854999967</c:v>
                </c:pt>
                <c:pt idx="10">
                  <c:v>242.33965719999998</c:v>
                </c:pt>
              </c:numCache>
            </c:numRef>
          </c:val>
        </c:ser>
        <c:marker val="1"/>
        <c:axId val="76202752"/>
        <c:axId val="76188672"/>
      </c:lineChart>
      <c:catAx>
        <c:axId val="76185600"/>
        <c:scaling>
          <c:orientation val="minMax"/>
        </c:scaling>
        <c:axPos val="b"/>
        <c:numFmt formatCode="General" sourceLinked="1"/>
        <c:tickLblPos val="nextTo"/>
        <c:crossAx val="76187136"/>
        <c:crosses val="autoZero"/>
        <c:auto val="1"/>
        <c:lblAlgn val="ctr"/>
        <c:lblOffset val="100"/>
      </c:catAx>
      <c:valAx>
        <c:axId val="76187136"/>
        <c:scaling>
          <c:orientation val="minMax"/>
          <c:max val="20000"/>
          <c:min val="0"/>
        </c:scaling>
        <c:axPos val="l"/>
        <c:numFmt formatCode="#,##0" sourceLinked="0"/>
        <c:tickLblPos val="nextTo"/>
        <c:crossAx val="76185600"/>
        <c:crosses val="autoZero"/>
        <c:crossBetween val="between"/>
        <c:majorUnit val="2500"/>
      </c:valAx>
      <c:valAx>
        <c:axId val="76188672"/>
        <c:scaling>
          <c:orientation val="minMax"/>
          <c:max val="400"/>
          <c:min val="0"/>
        </c:scaling>
        <c:axPos val="r"/>
        <c:numFmt formatCode="#,##0" sourceLinked="0"/>
        <c:tickLblPos val="nextTo"/>
        <c:crossAx val="76202752"/>
        <c:crosses val="max"/>
        <c:crossBetween val="between"/>
        <c:majorUnit val="50"/>
      </c:valAx>
      <c:catAx>
        <c:axId val="76202752"/>
        <c:scaling>
          <c:orientation val="minMax"/>
        </c:scaling>
        <c:delete val="1"/>
        <c:axPos val="b"/>
        <c:numFmt formatCode="General" sourceLinked="1"/>
        <c:tickLblPos val="none"/>
        <c:crossAx val="76188672"/>
        <c:crosses val="autoZero"/>
        <c:auto val="1"/>
        <c:lblAlgn val="ctr"/>
        <c:lblOffset val="100"/>
      </c:catAx>
    </c:plotArea>
    <c:legend>
      <c:legendPos val="r"/>
      <c:legendEntry>
        <c:idx val="0"/>
        <c:txPr>
          <a:bodyPr/>
          <a:lstStyle/>
          <a:p>
            <a:pPr>
              <a:defRPr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b="1" i="1"/>
            </a:pPr>
            <a:endParaRPr lang="ru-RU"/>
          </a:p>
        </c:txPr>
      </c:legendEntry>
      <c:layout>
        <c:manualLayout>
          <c:xMode val="edge"/>
          <c:yMode val="edge"/>
          <c:x val="0.11267605820105822"/>
          <c:y val="0.35859638888888917"/>
          <c:w val="0.23689027777777791"/>
          <c:h val="0.12419666666666679"/>
        </c:manualLayout>
      </c:layout>
    </c:legend>
    <c:plotVisOnly val="1"/>
  </c:chart>
  <c:spPr>
    <a:ln>
      <a:noFill/>
    </a:ln>
  </c:spPr>
  <c:txPr>
    <a:bodyPr/>
    <a:lstStyle/>
    <a:p>
      <a:pPr>
        <a:defRPr sz="1000">
          <a:latin typeface="Cambria" pitchFamily="18" charset="0"/>
        </a:defRPr>
      </a:pPr>
      <a:endParaRPr lang="ru-RU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1535972222222216E-2"/>
          <c:y val="3.9167222222222221E-2"/>
          <c:w val="0.87632194444444522"/>
          <c:h val="0.84624750000000004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Российская Федерация</c:v>
                </c:pt>
              </c:strCache>
            </c:strRef>
          </c:tx>
          <c:dLbls>
            <c:dLbl>
              <c:idx val="10"/>
              <c:layout>
                <c:manualLayout>
                  <c:x val="0"/>
                  <c:y val="7.0555555555555496E-2"/>
                </c:manualLayout>
              </c:layout>
              <c:dLblPos val="t"/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Val val="1"/>
          </c:dLbls>
          <c:cat>
            <c:numRef>
              <c:f>Лист1!$A$2:$A$12</c:f>
              <c:numCache>
                <c:formatCode>General</c:formatCode>
                <c:ptCount val="11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</c:numCache>
            </c:num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17887</c:v>
                </c:pt>
                <c:pt idx="1">
                  <c:v>29774.3</c:v>
                </c:pt>
                <c:pt idx="2">
                  <c:v>43464.6</c:v>
                </c:pt>
                <c:pt idx="3">
                  <c:v>51002.3</c:v>
                </c:pt>
                <c:pt idx="4">
                  <c:v>67301.600000000006</c:v>
                </c:pt>
                <c:pt idx="5">
                  <c:v>99231.3</c:v>
                </c:pt>
                <c:pt idx="6">
                  <c:v>120469.10477999999</c:v>
                </c:pt>
                <c:pt idx="7">
                  <c:v>171321.70924000011</c:v>
                </c:pt>
                <c:pt idx="8">
                  <c:v>259074.45119999978</c:v>
                </c:pt>
                <c:pt idx="9">
                  <c:v>472298.56636999996</c:v>
                </c:pt>
                <c:pt idx="10">
                  <c:v>346131.14169999986</c:v>
                </c:pt>
              </c:numCache>
            </c:numRef>
          </c:val>
        </c:ser>
        <c:marker val="1"/>
        <c:axId val="75979392"/>
        <c:axId val="76005760"/>
      </c:lineChart>
      <c:lineChart>
        <c:grouping val="standard"/>
        <c:ser>
          <c:idx val="1"/>
          <c:order val="1"/>
          <c:tx>
            <c:strRef>
              <c:f>Лист1!$C$1</c:f>
              <c:strCache>
                <c:ptCount val="1"/>
                <c:pt idx="0">
                  <c:v>Красноярский край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layout>
                <c:manualLayout>
                  <c:x val="0"/>
                  <c:y val="-9.1722222222222247E-2"/>
                </c:manualLayout>
              </c:layout>
              <c:dLblPos val="b"/>
              <c:showVal val="1"/>
            </c:dLbl>
            <c:dLbl>
              <c:idx val="9"/>
              <c:layout>
                <c:manualLayout>
                  <c:x val="1.6798941798941799E-2"/>
                  <c:y val="0"/>
                </c:manualLayout>
              </c:layout>
              <c:dLblPos val="b"/>
              <c:showVal val="1"/>
            </c:dLbl>
            <c:dLbl>
              <c:idx val="10"/>
              <c:layout>
                <c:manualLayout>
                  <c:x val="0"/>
                  <c:y val="-0.10583333333333336"/>
                </c:manualLayout>
              </c:layout>
              <c:dLblPos val="b"/>
              <c:showVal val="1"/>
            </c:dLbl>
            <c:txPr>
              <a:bodyPr/>
              <a:lstStyle/>
              <a:p>
                <a:pPr>
                  <a:defRPr b="1" i="1"/>
                </a:pPr>
                <a:endParaRPr lang="ru-RU"/>
              </a:p>
            </c:txPr>
            <c:dLblPos val="b"/>
            <c:showVal val="1"/>
          </c:dLbls>
          <c:cat>
            <c:numRef>
              <c:f>Лист1!$A$2:$A$12</c:f>
              <c:numCache>
                <c:formatCode>General</c:formatCode>
                <c:ptCount val="11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</c:numCache>
            </c:numRef>
          </c:cat>
          <c:val>
            <c:numRef>
              <c:f>Лист1!$C$2:$C$12</c:f>
              <c:numCache>
                <c:formatCode>#,##0.0</c:formatCode>
                <c:ptCount val="11"/>
                <c:pt idx="0">
                  <c:v>814.3</c:v>
                </c:pt>
                <c:pt idx="1">
                  <c:v>945.7</c:v>
                </c:pt>
                <c:pt idx="2">
                  <c:v>1058.0999999999999</c:v>
                </c:pt>
                <c:pt idx="3">
                  <c:v>936.2</c:v>
                </c:pt>
                <c:pt idx="4">
                  <c:v>918.2</c:v>
                </c:pt>
                <c:pt idx="5">
                  <c:v>1199.5</c:v>
                </c:pt>
                <c:pt idx="6">
                  <c:v>2345.6663599999997</c:v>
                </c:pt>
                <c:pt idx="7">
                  <c:v>3318.9766600000003</c:v>
                </c:pt>
                <c:pt idx="8">
                  <c:v>4508.6372600000004</c:v>
                </c:pt>
                <c:pt idx="9">
                  <c:v>6280.9318399999993</c:v>
                </c:pt>
                <c:pt idx="10">
                  <c:v>7913.6419000000014</c:v>
                </c:pt>
              </c:numCache>
            </c:numRef>
          </c:val>
        </c:ser>
        <c:marker val="1"/>
        <c:axId val="76008832"/>
        <c:axId val="76007296"/>
      </c:lineChart>
      <c:catAx>
        <c:axId val="75979392"/>
        <c:scaling>
          <c:orientation val="minMax"/>
        </c:scaling>
        <c:axPos val="b"/>
        <c:numFmt formatCode="General" sourceLinked="1"/>
        <c:tickLblPos val="nextTo"/>
        <c:crossAx val="76005760"/>
        <c:crosses val="autoZero"/>
        <c:auto val="1"/>
        <c:lblAlgn val="ctr"/>
        <c:lblOffset val="100"/>
      </c:catAx>
      <c:valAx>
        <c:axId val="76005760"/>
        <c:scaling>
          <c:orientation val="minMax"/>
          <c:max val="500000"/>
          <c:min val="0"/>
        </c:scaling>
        <c:axPos val="l"/>
        <c:numFmt formatCode="#,##0.0" sourceLinked="1"/>
        <c:tickLblPos val="nextTo"/>
        <c:crossAx val="75979392"/>
        <c:crosses val="autoZero"/>
        <c:crossBetween val="between"/>
        <c:majorUnit val="50000"/>
      </c:valAx>
      <c:valAx>
        <c:axId val="76007296"/>
        <c:scaling>
          <c:orientation val="minMax"/>
          <c:max val="10000"/>
          <c:min val="500"/>
        </c:scaling>
        <c:axPos val="r"/>
        <c:numFmt formatCode="#,##0.0" sourceLinked="1"/>
        <c:tickLblPos val="nextTo"/>
        <c:crossAx val="76008832"/>
        <c:crosses val="max"/>
        <c:crossBetween val="between"/>
        <c:majorUnit val="1000"/>
      </c:valAx>
      <c:catAx>
        <c:axId val="76008832"/>
        <c:scaling>
          <c:orientation val="minMax"/>
        </c:scaling>
        <c:delete val="1"/>
        <c:axPos val="b"/>
        <c:numFmt formatCode="General" sourceLinked="1"/>
        <c:tickLblPos val="none"/>
        <c:crossAx val="76007296"/>
        <c:crosses val="autoZero"/>
        <c:auto val="1"/>
        <c:lblAlgn val="ctr"/>
        <c:lblOffset val="100"/>
      </c:catAx>
    </c:plotArea>
    <c:legend>
      <c:legendPos val="r"/>
      <c:legendEntry>
        <c:idx val="0"/>
        <c:txPr>
          <a:bodyPr/>
          <a:lstStyle/>
          <a:p>
            <a:pPr>
              <a:defRPr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b="1" i="1"/>
            </a:pPr>
            <a:endParaRPr lang="ru-RU"/>
          </a:p>
        </c:txPr>
      </c:legendEntry>
      <c:layout>
        <c:manualLayout>
          <c:xMode val="edge"/>
          <c:yMode val="edge"/>
          <c:x val="0.11267605820105826"/>
          <c:y val="0.35506861111111132"/>
          <c:w val="0.23689027777777791"/>
          <c:h val="0.12419666666666679"/>
        </c:manualLayout>
      </c:layout>
    </c:legend>
    <c:plotVisOnly val="1"/>
  </c:chart>
  <c:spPr>
    <a:ln>
      <a:noFill/>
    </a:ln>
  </c:spPr>
  <c:txPr>
    <a:bodyPr/>
    <a:lstStyle/>
    <a:p>
      <a:pPr>
        <a:defRPr sz="1000">
          <a:latin typeface="+mj-lt"/>
        </a:defRPr>
      </a:pPr>
      <a:endParaRPr lang="ru-RU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1535972222222258E-2"/>
          <c:y val="0.23455170940170939"/>
          <c:w val="0.87632194444444533"/>
          <c:h val="0.61952521367521463"/>
        </c:manualLayout>
      </c:layout>
      <c:lineChart>
        <c:grouping val="standard"/>
        <c:ser>
          <c:idx val="0"/>
          <c:order val="0"/>
          <c:tx>
            <c:strRef>
              <c:f>Лист1!$A$48</c:f>
              <c:strCache>
                <c:ptCount val="1"/>
                <c:pt idx="0">
                  <c:v>Российская Федерация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Val val="1"/>
          </c:dLbls>
          <c:cat>
            <c:strRef>
              <c:f>Лист1!$B$47:$D$47</c:f>
              <c:strCache>
                <c:ptCount val="3"/>
                <c:pt idx="0">
                  <c:v>2008 год</c:v>
                </c:pt>
                <c:pt idx="1">
                  <c:v>2009 год</c:v>
                </c:pt>
                <c:pt idx="2">
                  <c:v>2010 год</c:v>
                </c:pt>
              </c:strCache>
            </c:strRef>
          </c:cat>
          <c:val>
            <c:numRef>
              <c:f>Лист1!$B$48:$D$48</c:f>
              <c:numCache>
                <c:formatCode>0.0</c:formatCode>
                <c:ptCount val="3"/>
                <c:pt idx="0">
                  <c:v>282.65100000000001</c:v>
                </c:pt>
                <c:pt idx="1">
                  <c:v>227.8</c:v>
                </c:pt>
                <c:pt idx="2">
                  <c:v>219.68800000000007</c:v>
                </c:pt>
              </c:numCache>
            </c:numRef>
          </c:val>
        </c:ser>
        <c:marker val="1"/>
        <c:axId val="59298176"/>
        <c:axId val="59299712"/>
      </c:lineChart>
      <c:lineChart>
        <c:grouping val="standard"/>
        <c:ser>
          <c:idx val="1"/>
          <c:order val="1"/>
          <c:tx>
            <c:strRef>
              <c:f>Лист1!$A$49</c:f>
              <c:strCache>
                <c:ptCount val="1"/>
                <c:pt idx="0">
                  <c:v>Красноярский край</c:v>
                </c:pt>
              </c:strCache>
            </c:strRef>
          </c:tx>
          <c:dLbls>
            <c:txPr>
              <a:bodyPr/>
              <a:lstStyle/>
              <a:p>
                <a:pPr>
                  <a:defRPr b="1" i="1"/>
                </a:pPr>
                <a:endParaRPr lang="ru-RU"/>
              </a:p>
            </c:txPr>
            <c:dLblPos val="b"/>
            <c:showVal val="1"/>
          </c:dLbls>
          <c:cat>
            <c:strRef>
              <c:f>Лист1!$B$47:$D$47</c:f>
              <c:strCache>
                <c:ptCount val="3"/>
                <c:pt idx="0">
                  <c:v>2008 год</c:v>
                </c:pt>
                <c:pt idx="1">
                  <c:v>2009 год</c:v>
                </c:pt>
                <c:pt idx="2">
                  <c:v>2010 год</c:v>
                </c:pt>
              </c:strCache>
            </c:strRef>
          </c:cat>
          <c:val>
            <c:numRef>
              <c:f>Лист1!$B$49:$D$49</c:f>
              <c:numCache>
                <c:formatCode>0.0</c:formatCode>
                <c:ptCount val="3"/>
                <c:pt idx="0">
                  <c:v>6.835</c:v>
                </c:pt>
                <c:pt idx="1">
                  <c:v>4.7</c:v>
                </c:pt>
                <c:pt idx="2">
                  <c:v>3.7810000000000001</c:v>
                </c:pt>
              </c:numCache>
            </c:numRef>
          </c:val>
        </c:ser>
        <c:marker val="1"/>
        <c:axId val="47973504"/>
        <c:axId val="59301248"/>
      </c:lineChart>
      <c:catAx>
        <c:axId val="59298176"/>
        <c:scaling>
          <c:orientation val="minMax"/>
        </c:scaling>
        <c:axPos val="b"/>
        <c:numFmt formatCode="General" sourceLinked="1"/>
        <c:tickLblPos val="nextTo"/>
        <c:crossAx val="59299712"/>
        <c:crosses val="autoZero"/>
        <c:auto val="1"/>
        <c:lblAlgn val="ctr"/>
        <c:lblOffset val="100"/>
      </c:catAx>
      <c:valAx>
        <c:axId val="59299712"/>
        <c:scaling>
          <c:orientation val="minMax"/>
          <c:max val="400"/>
          <c:min val="0"/>
        </c:scaling>
        <c:axPos val="l"/>
        <c:numFmt formatCode="0" sourceLinked="0"/>
        <c:tickLblPos val="nextTo"/>
        <c:crossAx val="59298176"/>
        <c:crosses val="autoZero"/>
        <c:crossBetween val="between"/>
        <c:majorUnit val="50"/>
      </c:valAx>
      <c:valAx>
        <c:axId val="59301248"/>
        <c:scaling>
          <c:orientation val="minMax"/>
          <c:max val="10"/>
          <c:min val="2"/>
        </c:scaling>
        <c:axPos val="r"/>
        <c:numFmt formatCode="0" sourceLinked="0"/>
        <c:tickLblPos val="nextTo"/>
        <c:crossAx val="47973504"/>
        <c:crosses val="max"/>
        <c:crossBetween val="between"/>
        <c:majorUnit val="2"/>
      </c:valAx>
      <c:catAx>
        <c:axId val="47973504"/>
        <c:scaling>
          <c:orientation val="minMax"/>
        </c:scaling>
        <c:delete val="1"/>
        <c:axPos val="b"/>
        <c:numFmt formatCode="General" sourceLinked="1"/>
        <c:tickLblPos val="none"/>
        <c:crossAx val="59301248"/>
        <c:crosses val="autoZero"/>
        <c:auto val="1"/>
        <c:lblAlgn val="ctr"/>
        <c:lblOffset val="100"/>
      </c:catAx>
    </c:plotArea>
    <c:legend>
      <c:legendPos val="r"/>
      <c:legendEntry>
        <c:idx val="0"/>
        <c:txPr>
          <a:bodyPr/>
          <a:lstStyle/>
          <a:p>
            <a:pPr>
              <a:defRPr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b="1" i="1"/>
            </a:pPr>
            <a:endParaRPr lang="ru-RU"/>
          </a:p>
        </c:txPr>
      </c:legendEntry>
      <c:layout>
        <c:manualLayout>
          <c:xMode val="edge"/>
          <c:yMode val="edge"/>
          <c:x val="0.41816224836634824"/>
          <c:y val="0.1749069122875781"/>
          <c:w val="0.47003043478260881"/>
          <c:h val="0.18789528873097844"/>
        </c:manualLayout>
      </c:layout>
    </c:legend>
    <c:plotVisOnly val="1"/>
  </c:chart>
  <c:spPr>
    <a:ln>
      <a:noFill/>
    </a:ln>
  </c:spPr>
  <c:txPr>
    <a:bodyPr/>
    <a:lstStyle/>
    <a:p>
      <a:pPr>
        <a:defRPr sz="1000">
          <a:latin typeface="+mj-lt"/>
        </a:defRPr>
      </a:pPr>
      <a:endParaRPr lang="ru-RU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1535972222222216E-2"/>
          <c:y val="0.23997905982905984"/>
          <c:w val="0.87632194444444556"/>
          <c:h val="0.61409786324786364"/>
        </c:manualLayout>
      </c:layout>
      <c:lineChart>
        <c:grouping val="standard"/>
        <c:ser>
          <c:idx val="0"/>
          <c:order val="0"/>
          <c:tx>
            <c:strRef>
              <c:f>Лист1!$A$54</c:f>
              <c:strCache>
                <c:ptCount val="1"/>
                <c:pt idx="0">
                  <c:v>Российская Федерация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Val val="1"/>
          </c:dLbls>
          <c:cat>
            <c:strRef>
              <c:f>Лист1!$B$53:$D$53</c:f>
              <c:strCache>
                <c:ptCount val="3"/>
                <c:pt idx="0">
                  <c:v>2008 год</c:v>
                </c:pt>
                <c:pt idx="1">
                  <c:v>2009 год</c:v>
                </c:pt>
                <c:pt idx="2">
                  <c:v>2010 год</c:v>
                </c:pt>
              </c:strCache>
            </c:strRef>
          </c:cat>
          <c:val>
            <c:numRef>
              <c:f>Лист1!$B$54:$D$54</c:f>
              <c:numCache>
                <c:formatCode>0.0</c:formatCode>
                <c:ptCount val="3"/>
                <c:pt idx="0">
                  <c:v>6217.1480000000001</c:v>
                </c:pt>
                <c:pt idx="1">
                  <c:v>5727.1</c:v>
                </c:pt>
                <c:pt idx="2">
                  <c:v>5562.8630000000003</c:v>
                </c:pt>
              </c:numCache>
            </c:numRef>
          </c:val>
        </c:ser>
        <c:marker val="1"/>
        <c:axId val="59262080"/>
        <c:axId val="59263616"/>
      </c:lineChart>
      <c:lineChart>
        <c:grouping val="standard"/>
        <c:ser>
          <c:idx val="1"/>
          <c:order val="1"/>
          <c:tx>
            <c:strRef>
              <c:f>Лист1!$A$55</c:f>
              <c:strCache>
                <c:ptCount val="1"/>
                <c:pt idx="0">
                  <c:v>Красноярский край</c:v>
                </c:pt>
              </c:strCache>
            </c:strRef>
          </c:tx>
          <c:dLbls>
            <c:dLbl>
              <c:idx val="0"/>
              <c:layout>
                <c:manualLayout>
                  <c:x val="-2.5000000000000001E-2"/>
                  <c:y val="0.1111111111111111"/>
                </c:manualLayout>
              </c:layout>
              <c:dLblPos val="t"/>
              <c:showVal val="1"/>
            </c:dLbl>
            <c:txPr>
              <a:bodyPr/>
              <a:lstStyle/>
              <a:p>
                <a:pPr>
                  <a:defRPr b="1" i="1"/>
                </a:pPr>
                <a:endParaRPr lang="ru-RU"/>
              </a:p>
            </c:txPr>
            <c:dLblPos val="t"/>
            <c:showVal val="1"/>
          </c:dLbls>
          <c:cat>
            <c:strRef>
              <c:f>Лист1!$B$53:$D$53</c:f>
              <c:strCache>
                <c:ptCount val="3"/>
                <c:pt idx="0">
                  <c:v>2008 год</c:v>
                </c:pt>
                <c:pt idx="1">
                  <c:v>2009 год</c:v>
                </c:pt>
                <c:pt idx="2">
                  <c:v>2010 год</c:v>
                </c:pt>
              </c:strCache>
            </c:strRef>
          </c:cat>
          <c:val>
            <c:numRef>
              <c:f>Лист1!$B$55:$D$55</c:f>
              <c:numCache>
                <c:formatCode>0.0</c:formatCode>
                <c:ptCount val="3"/>
                <c:pt idx="0">
                  <c:v>138.26</c:v>
                </c:pt>
                <c:pt idx="1">
                  <c:v>133.5</c:v>
                </c:pt>
                <c:pt idx="2">
                  <c:v>129.03800000000001</c:v>
                </c:pt>
              </c:numCache>
            </c:numRef>
          </c:val>
        </c:ser>
        <c:marker val="1"/>
        <c:axId val="48039808"/>
        <c:axId val="48038272"/>
      </c:lineChart>
      <c:catAx>
        <c:axId val="59262080"/>
        <c:scaling>
          <c:orientation val="minMax"/>
        </c:scaling>
        <c:axPos val="b"/>
        <c:numFmt formatCode="General" sourceLinked="1"/>
        <c:tickLblPos val="nextTo"/>
        <c:crossAx val="59263616"/>
        <c:crosses val="autoZero"/>
        <c:auto val="1"/>
        <c:lblAlgn val="ctr"/>
        <c:lblOffset val="100"/>
      </c:catAx>
      <c:valAx>
        <c:axId val="59263616"/>
        <c:scaling>
          <c:orientation val="minMax"/>
          <c:max val="6500"/>
          <c:min val="5500"/>
        </c:scaling>
        <c:axPos val="l"/>
        <c:numFmt formatCode="0" sourceLinked="0"/>
        <c:tickLblPos val="nextTo"/>
        <c:crossAx val="59262080"/>
        <c:crosses val="autoZero"/>
        <c:crossBetween val="between"/>
        <c:majorUnit val="250"/>
      </c:valAx>
      <c:valAx>
        <c:axId val="48038272"/>
        <c:scaling>
          <c:orientation val="minMax"/>
          <c:max val="170"/>
          <c:min val="100"/>
        </c:scaling>
        <c:axPos val="r"/>
        <c:numFmt formatCode="0" sourceLinked="0"/>
        <c:tickLblPos val="nextTo"/>
        <c:crossAx val="48039808"/>
        <c:crosses val="max"/>
        <c:crossBetween val="between"/>
        <c:majorUnit val="10"/>
      </c:valAx>
      <c:catAx>
        <c:axId val="48039808"/>
        <c:scaling>
          <c:orientation val="minMax"/>
        </c:scaling>
        <c:delete val="1"/>
        <c:axPos val="b"/>
        <c:numFmt formatCode="General" sourceLinked="1"/>
        <c:tickLblPos val="none"/>
        <c:crossAx val="48038272"/>
        <c:crosses val="autoZero"/>
        <c:auto val="1"/>
        <c:lblAlgn val="ctr"/>
        <c:lblOffset val="100"/>
      </c:catAx>
    </c:plotArea>
    <c:legend>
      <c:legendPos val="r"/>
      <c:legendEntry>
        <c:idx val="0"/>
        <c:txPr>
          <a:bodyPr/>
          <a:lstStyle/>
          <a:p>
            <a:pPr>
              <a:defRPr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b="1" i="1"/>
            </a:pPr>
            <a:endParaRPr lang="ru-RU"/>
          </a:p>
        </c:txPr>
      </c:legendEntry>
      <c:layout>
        <c:manualLayout>
          <c:xMode val="edge"/>
          <c:yMode val="edge"/>
          <c:x val="0.4293771683676218"/>
          <c:y val="7.3275645319285446E-2"/>
          <c:w val="0.47003043478260881"/>
          <c:h val="0.1814661498614456"/>
        </c:manualLayout>
      </c:layout>
    </c:legend>
    <c:plotVisOnly val="1"/>
  </c:chart>
  <c:spPr>
    <a:ln>
      <a:noFill/>
    </a:ln>
  </c:spPr>
  <c:txPr>
    <a:bodyPr/>
    <a:lstStyle/>
    <a:p>
      <a:pPr>
        <a:defRPr sz="1000">
          <a:latin typeface="+mj-lt"/>
        </a:defRPr>
      </a:pPr>
      <a:endParaRPr lang="ru-RU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3142246376811595"/>
          <c:y val="0.21826965811965809"/>
          <c:w val="0.87632194444444578"/>
          <c:h val="0.63580726495726458"/>
        </c:manualLayout>
      </c:layout>
      <c:lineChart>
        <c:grouping val="standard"/>
        <c:ser>
          <c:idx val="0"/>
          <c:order val="0"/>
          <c:tx>
            <c:strRef>
              <c:f>Лист1!$A$61</c:f>
              <c:strCache>
                <c:ptCount val="1"/>
                <c:pt idx="0">
                  <c:v>Российская Федерация</c:v>
                </c:pt>
              </c:strCache>
            </c:strRef>
          </c:tx>
          <c:dLbls>
            <c:dLbl>
              <c:idx val="2"/>
              <c:layout>
                <c:manualLayout>
                  <c:x val="3.0676328502415515E-3"/>
                  <c:y val="-0.13568376068376067"/>
                </c:manualLayout>
              </c:layout>
              <c:dLblPos val="b"/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b"/>
            <c:showVal val="1"/>
          </c:dLbls>
          <c:cat>
            <c:strRef>
              <c:f>Лист1!$B$60:$D$60</c:f>
              <c:strCache>
                <c:ptCount val="3"/>
                <c:pt idx="0">
                  <c:v>2008 год</c:v>
                </c:pt>
                <c:pt idx="1">
                  <c:v>2009 год</c:v>
                </c:pt>
                <c:pt idx="2">
                  <c:v>2010 год</c:v>
                </c:pt>
              </c:strCache>
            </c:strRef>
          </c:cat>
          <c:val>
            <c:numRef>
              <c:f>Лист1!$B$61:$D$61</c:f>
              <c:numCache>
                <c:formatCode>#,##0.0</c:formatCode>
                <c:ptCount val="3"/>
                <c:pt idx="0">
                  <c:v>10093.483395649988</c:v>
                </c:pt>
                <c:pt idx="1">
                  <c:v>8805.9281999999839</c:v>
                </c:pt>
                <c:pt idx="2">
                  <c:v>10247.043667910011</c:v>
                </c:pt>
              </c:numCache>
            </c:numRef>
          </c:val>
        </c:ser>
        <c:marker val="1"/>
        <c:axId val="59655680"/>
        <c:axId val="59657216"/>
      </c:lineChart>
      <c:lineChart>
        <c:grouping val="standard"/>
        <c:ser>
          <c:idx val="1"/>
          <c:order val="1"/>
          <c:tx>
            <c:strRef>
              <c:f>Лист1!$A$62</c:f>
              <c:strCache>
                <c:ptCount val="1"/>
                <c:pt idx="0">
                  <c:v>Красноярский край</c:v>
                </c:pt>
              </c:strCache>
            </c:strRef>
          </c:tx>
          <c:dLbls>
            <c:dLbl>
              <c:idx val="0"/>
              <c:layout>
                <c:manualLayout>
                  <c:x val="6.7487922705314021E-2"/>
                  <c:y val="-0.14653846153846201"/>
                </c:manualLayout>
              </c:layout>
              <c:dLblPos val="b"/>
              <c:showVal val="1"/>
            </c:dLbl>
            <c:dLbl>
              <c:idx val="1"/>
              <c:layout>
                <c:manualLayout>
                  <c:x val="1.2270531400966142E-2"/>
                  <c:y val="-0.16824786324786337"/>
                </c:manualLayout>
              </c:layout>
              <c:dLblPos val="b"/>
              <c:showVal val="1"/>
            </c:dLbl>
            <c:txPr>
              <a:bodyPr/>
              <a:lstStyle/>
              <a:p>
                <a:pPr>
                  <a:defRPr b="1" i="1"/>
                </a:pPr>
                <a:endParaRPr lang="ru-RU"/>
              </a:p>
            </c:txPr>
            <c:dLblPos val="b"/>
            <c:showVal val="1"/>
          </c:dLbls>
          <c:cat>
            <c:strRef>
              <c:f>Лист1!$B$60:$D$60</c:f>
              <c:strCache>
                <c:ptCount val="3"/>
                <c:pt idx="0">
                  <c:v>2008 год</c:v>
                </c:pt>
                <c:pt idx="1">
                  <c:v>2009 год</c:v>
                </c:pt>
                <c:pt idx="2">
                  <c:v>2010 год</c:v>
                </c:pt>
              </c:strCache>
            </c:strRef>
          </c:cat>
          <c:val>
            <c:numRef>
              <c:f>Лист1!$B$62:$D$62</c:f>
              <c:numCache>
                <c:formatCode>#,##0.0</c:formatCode>
                <c:ptCount val="3"/>
                <c:pt idx="0">
                  <c:v>188.21027715</c:v>
                </c:pt>
                <c:pt idx="1">
                  <c:v>145.69120000000001</c:v>
                </c:pt>
                <c:pt idx="2">
                  <c:v>161.28480556999995</c:v>
                </c:pt>
              </c:numCache>
            </c:numRef>
          </c:val>
        </c:ser>
        <c:marker val="1"/>
        <c:axId val="59685120"/>
        <c:axId val="59683584"/>
      </c:lineChart>
      <c:catAx>
        <c:axId val="59655680"/>
        <c:scaling>
          <c:orientation val="minMax"/>
        </c:scaling>
        <c:axPos val="b"/>
        <c:numFmt formatCode="General" sourceLinked="1"/>
        <c:tickLblPos val="nextTo"/>
        <c:crossAx val="59657216"/>
        <c:crosses val="autoZero"/>
        <c:auto val="1"/>
        <c:lblAlgn val="ctr"/>
        <c:lblOffset val="100"/>
      </c:catAx>
      <c:valAx>
        <c:axId val="59657216"/>
        <c:scaling>
          <c:orientation val="minMax"/>
          <c:max val="11000"/>
          <c:min val="8000"/>
        </c:scaling>
        <c:axPos val="l"/>
        <c:numFmt formatCode="0" sourceLinked="0"/>
        <c:tickLblPos val="nextTo"/>
        <c:crossAx val="59655680"/>
        <c:crosses val="autoZero"/>
        <c:crossBetween val="between"/>
        <c:majorUnit val="500"/>
      </c:valAx>
      <c:valAx>
        <c:axId val="59683584"/>
        <c:scaling>
          <c:orientation val="minMax"/>
          <c:max val="200"/>
          <c:min val="100"/>
        </c:scaling>
        <c:axPos val="r"/>
        <c:numFmt formatCode="0" sourceLinked="0"/>
        <c:tickLblPos val="nextTo"/>
        <c:crossAx val="59685120"/>
        <c:crosses val="max"/>
        <c:crossBetween val="between"/>
        <c:majorUnit val="20"/>
      </c:valAx>
      <c:catAx>
        <c:axId val="59685120"/>
        <c:scaling>
          <c:orientation val="minMax"/>
        </c:scaling>
        <c:delete val="1"/>
        <c:axPos val="b"/>
        <c:numFmt formatCode="General" sourceLinked="1"/>
        <c:tickLblPos val="none"/>
        <c:crossAx val="59683584"/>
        <c:crosses val="autoZero"/>
        <c:auto val="1"/>
        <c:lblAlgn val="ctr"/>
        <c:lblOffset val="100"/>
      </c:catAx>
    </c:plotArea>
    <c:legend>
      <c:legendPos val="r"/>
      <c:legendEntry>
        <c:idx val="0"/>
        <c:txPr>
          <a:bodyPr/>
          <a:lstStyle/>
          <a:p>
            <a:pPr>
              <a:defRPr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b="1" i="1"/>
            </a:pPr>
            <a:endParaRPr lang="ru-RU"/>
          </a:p>
        </c:txPr>
      </c:legendEntry>
      <c:layout>
        <c:manualLayout>
          <c:xMode val="edge"/>
          <c:yMode val="edge"/>
          <c:x val="0.43995240628237081"/>
          <c:y val="0.10588579707098839"/>
          <c:w val="0.42736414793247302"/>
          <c:h val="0.14885608158996344"/>
        </c:manualLayout>
      </c:layout>
    </c:legend>
    <c:plotVisOnly val="1"/>
  </c:chart>
  <c:spPr>
    <a:ln>
      <a:noFill/>
    </a:ln>
  </c:spPr>
  <c:txPr>
    <a:bodyPr/>
    <a:lstStyle/>
    <a:p>
      <a:pPr>
        <a:defRPr sz="1000">
          <a:latin typeface="+mj-lt"/>
        </a:defRPr>
      </a:pPr>
      <a:endParaRPr lang="ru-RU"/>
    </a:p>
  </c:tx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1535972222222216E-2"/>
          <c:y val="0.18570555555555554"/>
          <c:w val="0.87632194444444589"/>
          <c:h val="0.66837136752136761"/>
        </c:manualLayout>
      </c:layout>
      <c:lineChart>
        <c:grouping val="standard"/>
        <c:ser>
          <c:idx val="0"/>
          <c:order val="0"/>
          <c:tx>
            <c:strRef>
              <c:f>Лист1!$A$68</c:f>
              <c:strCache>
                <c:ptCount val="1"/>
                <c:pt idx="0">
                  <c:v>Российская Федерация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Val val="1"/>
          </c:dLbls>
          <c:cat>
            <c:strRef>
              <c:f>Лист1!$B$67:$D$67</c:f>
              <c:strCache>
                <c:ptCount val="3"/>
                <c:pt idx="0">
                  <c:v>2008 год</c:v>
                </c:pt>
                <c:pt idx="1">
                  <c:v>2009 год</c:v>
                </c:pt>
                <c:pt idx="2">
                  <c:v>2010 год</c:v>
                </c:pt>
              </c:strCache>
            </c:strRef>
          </c:cat>
          <c:val>
            <c:numRef>
              <c:f>Лист1!$B$68:$D$68</c:f>
              <c:numCache>
                <c:formatCode>0.0</c:formatCode>
                <c:ptCount val="3"/>
                <c:pt idx="0">
                  <c:v>317.38687026999969</c:v>
                </c:pt>
                <c:pt idx="1">
                  <c:v>252.82050000000001</c:v>
                </c:pt>
                <c:pt idx="2">
                  <c:v>258.43124149999954</c:v>
                </c:pt>
              </c:numCache>
            </c:numRef>
          </c:val>
        </c:ser>
        <c:marker val="1"/>
        <c:axId val="59815808"/>
        <c:axId val="59817344"/>
      </c:lineChart>
      <c:lineChart>
        <c:grouping val="standard"/>
        <c:ser>
          <c:idx val="1"/>
          <c:order val="1"/>
          <c:tx>
            <c:strRef>
              <c:f>Лист1!$A$69</c:f>
              <c:strCache>
                <c:ptCount val="1"/>
                <c:pt idx="0">
                  <c:v>Красноярский край</c:v>
                </c:pt>
              </c:strCache>
            </c:strRef>
          </c:tx>
          <c:dLbls>
            <c:txPr>
              <a:bodyPr/>
              <a:lstStyle/>
              <a:p>
                <a:pPr>
                  <a:defRPr b="1" i="1"/>
                </a:pPr>
                <a:endParaRPr lang="ru-RU"/>
              </a:p>
            </c:txPr>
            <c:dLblPos val="b"/>
            <c:showVal val="1"/>
          </c:dLbls>
          <c:cat>
            <c:strRef>
              <c:f>Лист1!$B$67:$D$67</c:f>
              <c:strCache>
                <c:ptCount val="3"/>
                <c:pt idx="0">
                  <c:v>2008 год</c:v>
                </c:pt>
                <c:pt idx="1">
                  <c:v>2009 год</c:v>
                </c:pt>
                <c:pt idx="2">
                  <c:v>2010 год</c:v>
                </c:pt>
              </c:strCache>
            </c:strRef>
          </c:cat>
          <c:val>
            <c:numRef>
              <c:f>Лист1!$B$69:$D$69</c:f>
              <c:numCache>
                <c:formatCode>0.0</c:formatCode>
                <c:ptCount val="3"/>
                <c:pt idx="0">
                  <c:v>5.5972541399999942</c:v>
                </c:pt>
                <c:pt idx="1">
                  <c:v>5.3373999999999997</c:v>
                </c:pt>
                <c:pt idx="2">
                  <c:v>6.0350000000000001</c:v>
                </c:pt>
              </c:numCache>
            </c:numRef>
          </c:val>
        </c:ser>
        <c:marker val="1"/>
        <c:axId val="59828864"/>
        <c:axId val="59827328"/>
      </c:lineChart>
      <c:catAx>
        <c:axId val="59815808"/>
        <c:scaling>
          <c:orientation val="minMax"/>
        </c:scaling>
        <c:axPos val="b"/>
        <c:numFmt formatCode="General" sourceLinked="1"/>
        <c:tickLblPos val="nextTo"/>
        <c:crossAx val="59817344"/>
        <c:crosses val="autoZero"/>
        <c:auto val="1"/>
        <c:lblAlgn val="ctr"/>
        <c:lblOffset val="100"/>
      </c:catAx>
      <c:valAx>
        <c:axId val="59817344"/>
        <c:scaling>
          <c:orientation val="minMax"/>
          <c:max val="400"/>
          <c:min val="0"/>
        </c:scaling>
        <c:axPos val="l"/>
        <c:numFmt formatCode="0" sourceLinked="0"/>
        <c:tickLblPos val="nextTo"/>
        <c:crossAx val="59815808"/>
        <c:crosses val="autoZero"/>
        <c:crossBetween val="between"/>
        <c:majorUnit val="50"/>
      </c:valAx>
      <c:valAx>
        <c:axId val="59827328"/>
        <c:scaling>
          <c:orientation val="minMax"/>
          <c:max val="10"/>
          <c:min val="2"/>
        </c:scaling>
        <c:axPos val="r"/>
        <c:numFmt formatCode="0" sourceLinked="0"/>
        <c:tickLblPos val="nextTo"/>
        <c:crossAx val="59828864"/>
        <c:crosses val="max"/>
        <c:crossBetween val="between"/>
        <c:majorUnit val="2"/>
      </c:valAx>
      <c:catAx>
        <c:axId val="59828864"/>
        <c:scaling>
          <c:orientation val="minMax"/>
        </c:scaling>
        <c:delete val="1"/>
        <c:axPos val="b"/>
        <c:numFmt formatCode="General" sourceLinked="1"/>
        <c:tickLblPos val="none"/>
        <c:crossAx val="59827328"/>
        <c:crosses val="autoZero"/>
        <c:auto val="1"/>
        <c:lblAlgn val="ctr"/>
        <c:lblOffset val="100"/>
      </c:catAx>
    </c:plotArea>
    <c:legend>
      <c:legendPos val="r"/>
      <c:legendEntry>
        <c:idx val="0"/>
        <c:txPr>
          <a:bodyPr/>
          <a:lstStyle/>
          <a:p>
            <a:pPr>
              <a:defRPr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b="1" i="1"/>
            </a:pPr>
            <a:endParaRPr lang="ru-RU"/>
          </a:p>
        </c:txPr>
      </c:legendEntry>
      <c:layout>
        <c:manualLayout>
          <c:xMode val="edge"/>
          <c:yMode val="edge"/>
          <c:x val="0.50869275362319066"/>
          <c:y val="2.8251624839184482E-2"/>
          <c:w val="0.47003043478260881"/>
          <c:h val="0.20946466507735831"/>
        </c:manualLayout>
      </c:layout>
    </c:legend>
    <c:plotVisOnly val="1"/>
  </c:chart>
  <c:spPr>
    <a:ln>
      <a:noFill/>
    </a:ln>
  </c:spPr>
  <c:txPr>
    <a:bodyPr/>
    <a:lstStyle/>
    <a:p>
      <a:pPr>
        <a:defRPr sz="1000">
          <a:latin typeface="+mj-lt"/>
        </a:defRPr>
      </a:pPr>
      <a:endParaRPr lang="ru-RU"/>
    </a:p>
  </c:tx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/>
              <a:t>Количество малых предприятий, </a:t>
            </a:r>
          </a:p>
          <a:p>
            <a:pPr>
              <a:defRPr/>
            </a:pPr>
            <a:r>
              <a:rPr lang="ru-RU"/>
              <a:t>тыс. единиц</a:t>
            </a:r>
          </a:p>
        </c:rich>
      </c:tx>
      <c:layout>
        <c:manualLayout>
          <c:xMode val="edge"/>
          <c:yMode val="edge"/>
          <c:x val="0.15454855643044646"/>
          <c:y val="7.8703703703703734E-2"/>
        </c:manualLayout>
      </c:layout>
      <c:overlay val="1"/>
    </c:title>
    <c:plotArea>
      <c:layout>
        <c:manualLayout>
          <c:layoutTarget val="inner"/>
          <c:xMode val="edge"/>
          <c:yMode val="edge"/>
          <c:x val="5.8474628171478568E-2"/>
          <c:y val="0.13010425780110821"/>
          <c:w val="0.91852537182852145"/>
          <c:h val="0.66531969962088211"/>
        </c:manualLayout>
      </c:layout>
      <c:lineChart>
        <c:grouping val="standard"/>
        <c:ser>
          <c:idx val="0"/>
          <c:order val="0"/>
          <c:tx>
            <c:strRef>
              <c:f>Лист1!$A$121</c:f>
              <c:strCache>
                <c:ptCount val="1"/>
                <c:pt idx="0">
                  <c:v>2008</c:v>
                </c:pt>
              </c:strCache>
            </c:strRef>
          </c:tx>
          <c:dLbls>
            <c:dLblPos val="t"/>
            <c:showVal val="1"/>
          </c:dLbls>
          <c:cat>
            <c:strRef>
              <c:f>Лист1!$B$120:$E$120</c:f>
              <c:strCache>
                <c:ptCount val="4"/>
                <c:pt idx="0">
                  <c:v>январь-март</c:v>
                </c:pt>
                <c:pt idx="1">
                  <c:v>январь-июнь</c:v>
                </c:pt>
                <c:pt idx="2">
                  <c:v>январь-сентябрь</c:v>
                </c:pt>
                <c:pt idx="3">
                  <c:v>январь-декабрь</c:v>
                </c:pt>
              </c:strCache>
            </c:strRef>
          </c:cat>
          <c:val>
            <c:numRef>
              <c:f>Лист1!$B$121:$E$121</c:f>
              <c:numCache>
                <c:formatCode>0.00</c:formatCode>
                <c:ptCount val="4"/>
                <c:pt idx="0">
                  <c:v>6.835</c:v>
                </c:pt>
                <c:pt idx="1">
                  <c:v>6.835</c:v>
                </c:pt>
                <c:pt idx="2">
                  <c:v>6.835</c:v>
                </c:pt>
                <c:pt idx="3">
                  <c:v>6.835</c:v>
                </c:pt>
              </c:numCache>
            </c:numRef>
          </c:val>
        </c:ser>
        <c:ser>
          <c:idx val="1"/>
          <c:order val="1"/>
          <c:tx>
            <c:strRef>
              <c:f>Лист1!$A$122</c:f>
              <c:strCache>
                <c:ptCount val="1"/>
                <c:pt idx="0">
                  <c:v>2009</c:v>
                </c:pt>
              </c:strCache>
            </c:strRef>
          </c:tx>
          <c:dLbls>
            <c:dLblPos val="t"/>
            <c:showVal val="1"/>
          </c:dLbls>
          <c:cat>
            <c:strRef>
              <c:f>Лист1!$B$120:$E$120</c:f>
              <c:strCache>
                <c:ptCount val="4"/>
                <c:pt idx="0">
                  <c:v>январь-март</c:v>
                </c:pt>
                <c:pt idx="1">
                  <c:v>январь-июнь</c:v>
                </c:pt>
                <c:pt idx="2">
                  <c:v>январь-сентябрь</c:v>
                </c:pt>
                <c:pt idx="3">
                  <c:v>январь-декабрь</c:v>
                </c:pt>
              </c:strCache>
            </c:strRef>
          </c:cat>
          <c:val>
            <c:numRef>
              <c:f>Лист1!$B$122:$E$122</c:f>
              <c:numCache>
                <c:formatCode>0.00</c:formatCode>
                <c:ptCount val="4"/>
                <c:pt idx="0">
                  <c:v>4.6790000000000003</c:v>
                </c:pt>
                <c:pt idx="1">
                  <c:v>4.6790000000000003</c:v>
                </c:pt>
                <c:pt idx="2">
                  <c:v>4.6790000000000003</c:v>
                </c:pt>
                <c:pt idx="3">
                  <c:v>4.7</c:v>
                </c:pt>
              </c:numCache>
            </c:numRef>
          </c:val>
        </c:ser>
        <c:ser>
          <c:idx val="2"/>
          <c:order val="2"/>
          <c:tx>
            <c:strRef>
              <c:f>Лист1!$A$123</c:f>
              <c:strCache>
                <c:ptCount val="1"/>
                <c:pt idx="0">
                  <c:v>2010</c:v>
                </c:pt>
              </c:strCache>
            </c:strRef>
          </c:tx>
          <c:dLbls>
            <c:dLblPos val="b"/>
            <c:showVal val="1"/>
          </c:dLbls>
          <c:trendline>
            <c:trendlineType val="linear"/>
          </c:trendline>
          <c:cat>
            <c:strRef>
              <c:f>Лист1!$B$120:$E$120</c:f>
              <c:strCache>
                <c:ptCount val="4"/>
                <c:pt idx="0">
                  <c:v>январь-март</c:v>
                </c:pt>
                <c:pt idx="1">
                  <c:v>январь-июнь</c:v>
                </c:pt>
                <c:pt idx="2">
                  <c:v>январь-сентябрь</c:v>
                </c:pt>
                <c:pt idx="3">
                  <c:v>январь-декабрь</c:v>
                </c:pt>
              </c:strCache>
            </c:strRef>
          </c:cat>
          <c:val>
            <c:numRef>
              <c:f>Лист1!$B$123:$E$123</c:f>
              <c:numCache>
                <c:formatCode>0.00</c:formatCode>
                <c:ptCount val="4"/>
                <c:pt idx="0">
                  <c:v>3.7810000000000001</c:v>
                </c:pt>
                <c:pt idx="1">
                  <c:v>3.7810000000000001</c:v>
                </c:pt>
                <c:pt idx="2">
                  <c:v>3.7810000000000001</c:v>
                </c:pt>
                <c:pt idx="3">
                  <c:v>3.7810000000000001</c:v>
                </c:pt>
              </c:numCache>
            </c:numRef>
          </c:val>
        </c:ser>
        <c:marker val="1"/>
        <c:axId val="59616640"/>
        <c:axId val="59839616"/>
      </c:lineChart>
      <c:catAx>
        <c:axId val="59616640"/>
        <c:scaling>
          <c:orientation val="minMax"/>
        </c:scaling>
        <c:axPos val="b"/>
        <c:numFmt formatCode="0.00" sourceLinked="1"/>
        <c:tickLblPos val="nextTo"/>
        <c:spPr>
          <a:ln>
            <a:noFill/>
          </a:ln>
        </c:spPr>
        <c:crossAx val="59839616"/>
        <c:crosses val="autoZero"/>
        <c:auto val="1"/>
        <c:lblAlgn val="ctr"/>
        <c:lblOffset val="100"/>
      </c:catAx>
      <c:valAx>
        <c:axId val="59839616"/>
        <c:scaling>
          <c:orientation val="minMax"/>
          <c:max val="10"/>
          <c:min val="3"/>
        </c:scaling>
        <c:delete val="1"/>
        <c:axPos val="l"/>
        <c:numFmt formatCode="0" sourceLinked="0"/>
        <c:tickLblPos val="none"/>
        <c:crossAx val="59616640"/>
        <c:crosses val="autoZero"/>
        <c:crossBetween val="midCat"/>
        <c:majorUnit val="1"/>
      </c:valAx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77179627616430513"/>
          <c:y val="4.8125605603640265E-2"/>
          <c:w val="0.14483333333333354"/>
          <c:h val="0.24448162729658787"/>
        </c:manualLayout>
      </c:layout>
    </c:legend>
    <c:plotVisOnly val="1"/>
  </c:chart>
  <c:spPr>
    <a:ln>
      <a:solidFill>
        <a:srgbClr val="FF9933"/>
      </a:solidFill>
    </a:ln>
  </c:spPr>
  <c:txPr>
    <a:bodyPr/>
    <a:lstStyle/>
    <a:p>
      <a:pPr>
        <a:defRPr sz="1000">
          <a:latin typeface="+mj-lt"/>
        </a:defRPr>
      </a:pPr>
      <a:endParaRPr lang="ru-RU"/>
    </a:p>
  </c:txPr>
  <c:externalData r:id="rId2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5838E-B174-4D3B-BB16-61B85A9671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85A76-C9DC-4F91-B8D0-C13F53EC9A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4E1C8-2CAA-4E91-8F6B-E9EEF43F41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97663-788E-4891-8913-78F2E210E8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79DD2-1EC7-421E-B94D-4E595C726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A0910-9692-486D-8C67-5DA81BB2D9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1D99B-02DA-40E1-97C2-A40C612DFC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4F372-4D95-440F-B2C4-6574F4431D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AAD8A-D2F6-4E36-AE9B-41F5949B31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6A3AB-6AFA-4A91-8FE6-4C6792AD02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70981-7201-4E5E-8946-C92F1BF942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13177E22-F5C9-4B3C-840A-2FC1E1DFE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sse.ru/business/article/article_1560.html?effort=1" TargetMode="External"/><Relationship Id="rId7" Type="http://schemas.openxmlformats.org/officeDocument/2006/relationships/hyperlink" Target="http://www.nisse.ru/business/article/article_1528.html?effort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nisse.ru/business/article/article_1539.html?effort=1" TargetMode="External"/><Relationship Id="rId5" Type="http://schemas.openxmlformats.org/officeDocument/2006/relationships/hyperlink" Target="http://www.nisse.ru/business/article/article_1155.html?effort=1" TargetMode="External"/><Relationship Id="rId4" Type="http://schemas.openxmlformats.org/officeDocument/2006/relationships/hyperlink" Target="http://www.nisse.ru/business/article/article_1164.html?effort=1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500174"/>
            <a:ext cx="7772400" cy="2643205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FF9933"/>
                </a:solidFill>
              </a:rPr>
              <a:t>МАЛОЕ ПРЕДПРИНИМАТЕЛЬСТВО</a:t>
            </a:r>
            <a:br>
              <a:rPr lang="ru-RU" sz="3200" b="1" dirty="0" smtClean="0">
                <a:solidFill>
                  <a:srgbClr val="FF9933"/>
                </a:solidFill>
              </a:rPr>
            </a:br>
            <a:r>
              <a:rPr lang="ru-RU" sz="3200" b="1" dirty="0" smtClean="0">
                <a:solidFill>
                  <a:srgbClr val="FF9933"/>
                </a:solidFill>
              </a:rPr>
              <a:t>В РОССИИ В 2009 И В 2010 ГОДАХ. ВЛИЯНИЕ ГОСУДАРСТВЕННОЙ ПОДДЕРЖКИ НА СЕКТОР</a:t>
            </a:r>
            <a:endParaRPr lang="ru-RU" sz="3200" dirty="0" smtClean="0">
              <a:solidFill>
                <a:srgbClr val="FF9933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95513" y="4365625"/>
            <a:ext cx="5832475" cy="15113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ru-RU" sz="2800" dirty="0" smtClean="0">
                <a:solidFill>
                  <a:schemeClr val="accent2"/>
                </a:solidFill>
              </a:rPr>
              <a:t> </a:t>
            </a:r>
            <a:r>
              <a:rPr lang="ru-RU" sz="1400" b="1" dirty="0" smtClean="0">
                <a:solidFill>
                  <a:schemeClr val="accent2"/>
                </a:solidFill>
              </a:rPr>
              <a:t>Союз промышленников и предпринимателей </a:t>
            </a:r>
            <a:br>
              <a:rPr lang="ru-RU" sz="1400" b="1" dirty="0" smtClean="0">
                <a:solidFill>
                  <a:schemeClr val="accent2"/>
                </a:solidFill>
              </a:rPr>
            </a:br>
            <a:r>
              <a:rPr lang="ru-RU" sz="1400" b="1" dirty="0" smtClean="0">
                <a:solidFill>
                  <a:schemeClr val="accent2"/>
                </a:solidFill>
              </a:rPr>
              <a:t>Красноярского края</a:t>
            </a:r>
          </a:p>
          <a:p>
            <a:pPr algn="r" eaLnBrk="1" hangingPunct="1">
              <a:lnSpc>
                <a:spcPct val="90000"/>
              </a:lnSpc>
            </a:pPr>
            <a:r>
              <a:rPr lang="en-US" sz="1600" b="1" dirty="0" smtClean="0">
                <a:solidFill>
                  <a:schemeClr val="accent2"/>
                </a:solidFill>
              </a:rPr>
              <a:t>IV </a:t>
            </a:r>
            <a:r>
              <a:rPr lang="ru-RU" sz="1600" b="1" dirty="0" smtClean="0">
                <a:solidFill>
                  <a:schemeClr val="accent2"/>
                </a:solidFill>
              </a:rPr>
              <a:t>региональная конференция</a:t>
            </a:r>
          </a:p>
          <a:p>
            <a:pPr algn="r" eaLnBrk="1" hangingPunct="1">
              <a:lnSpc>
                <a:spcPct val="90000"/>
              </a:lnSpc>
            </a:pPr>
            <a:r>
              <a:rPr lang="ru-RU" sz="1400" b="1" dirty="0" smtClean="0">
                <a:solidFill>
                  <a:schemeClr val="accent2"/>
                </a:solidFill>
              </a:rPr>
              <a:t>«Бизнес и Власть: направления движения»</a:t>
            </a:r>
          </a:p>
          <a:p>
            <a:pPr algn="r" eaLnBrk="1" hangingPunct="1">
              <a:lnSpc>
                <a:spcPct val="90000"/>
              </a:lnSpc>
            </a:pPr>
            <a:r>
              <a:rPr lang="ru-RU" sz="1400" b="1" dirty="0" smtClean="0">
                <a:solidFill>
                  <a:schemeClr val="accent2"/>
                </a:solidFill>
              </a:rPr>
              <a:t>Красноярск-2011</a:t>
            </a:r>
          </a:p>
          <a:p>
            <a:pPr algn="r" eaLnBrk="1" hangingPunct="1">
              <a:lnSpc>
                <a:spcPct val="90000"/>
              </a:lnSpc>
            </a:pPr>
            <a:endParaRPr lang="ru-RU" sz="2800" dirty="0" smtClean="0">
              <a:solidFill>
                <a:schemeClr val="accent2"/>
              </a:solidFill>
            </a:endParaRPr>
          </a:p>
        </p:txBody>
      </p:sp>
      <p:sp>
        <p:nvSpPr>
          <p:cNvPr id="4100" name="Rectangle 15"/>
          <p:cNvSpPr>
            <a:spLocks noChangeArrowheads="1"/>
          </p:cNvSpPr>
          <p:nvPr/>
        </p:nvSpPr>
        <p:spPr bwMode="auto">
          <a:xfrm>
            <a:off x="0" y="2933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4101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4102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10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410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410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6162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16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616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6147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6148" name="Rectangle 14"/>
          <p:cNvSpPr>
            <a:spLocks noChangeArrowheads="1"/>
          </p:cNvSpPr>
          <p:nvPr/>
        </p:nvSpPr>
        <p:spPr bwMode="auto">
          <a:xfrm>
            <a:off x="714348" y="142852"/>
            <a:ext cx="52864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000" dirty="0" smtClean="0">
                <a:cs typeface="Arial" charset="0"/>
              </a:rPr>
              <a:t>Малые предприятий (без микропредприятий)</a:t>
            </a:r>
            <a:endParaRPr lang="ru-RU" b="0" dirty="0"/>
          </a:p>
        </p:txBody>
      </p:sp>
      <p:sp>
        <p:nvSpPr>
          <p:cNvPr id="6149" name="Rectangle 16"/>
          <p:cNvSpPr>
            <a:spLocks noChangeArrowheads="1"/>
          </p:cNvSpPr>
          <p:nvPr/>
        </p:nvSpPr>
        <p:spPr bwMode="auto">
          <a:xfrm>
            <a:off x="785813" y="1643063"/>
            <a:ext cx="7989887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2000" b="0" dirty="0"/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1643042" y="1214422"/>
            <a:ext cx="6858048" cy="50006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cs typeface="Times New Roman" pitchFamily="18" charset="0"/>
              </a:rPr>
              <a:t>Основные показатели деятельности малых предприятий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cs typeface="Times New Roman" pitchFamily="18" charset="0"/>
              </a:rPr>
              <a:t>(без микропредприятий) Красноярского края в 2008-2010 годах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graphicFrame>
        <p:nvGraphicFramePr>
          <p:cNvPr id="26" name="Диаграмма 25"/>
          <p:cNvGraphicFramePr/>
          <p:nvPr/>
        </p:nvGraphicFramePr>
        <p:xfrm>
          <a:off x="2286000" y="2057400"/>
          <a:ext cx="5072082" cy="3300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6162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16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616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6147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6148" name="Rectangle 14"/>
          <p:cNvSpPr>
            <a:spLocks noChangeArrowheads="1"/>
          </p:cNvSpPr>
          <p:nvPr/>
        </p:nvSpPr>
        <p:spPr bwMode="auto">
          <a:xfrm>
            <a:off x="714348" y="142852"/>
            <a:ext cx="52864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000" dirty="0" smtClean="0">
                <a:cs typeface="Arial" charset="0"/>
              </a:rPr>
              <a:t>Малые предприятий (без микропредприятий)</a:t>
            </a:r>
            <a:endParaRPr lang="ru-RU" b="0" dirty="0"/>
          </a:p>
        </p:txBody>
      </p:sp>
      <p:sp>
        <p:nvSpPr>
          <p:cNvPr id="6149" name="Rectangle 16"/>
          <p:cNvSpPr>
            <a:spLocks noChangeArrowheads="1"/>
          </p:cNvSpPr>
          <p:nvPr/>
        </p:nvSpPr>
        <p:spPr bwMode="auto">
          <a:xfrm>
            <a:off x="785813" y="1643063"/>
            <a:ext cx="7989887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2000" b="0" dirty="0"/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1643042" y="1214422"/>
            <a:ext cx="6858048" cy="50006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cs typeface="Times New Roman" pitchFamily="18" charset="0"/>
              </a:rPr>
              <a:t>Основные показатели деятельности малых предприятий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cs typeface="Times New Roman" pitchFamily="18" charset="0"/>
              </a:rPr>
              <a:t>(без микропредприятий) Красноярского края в 2008-2010 годах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graphicFrame>
        <p:nvGraphicFramePr>
          <p:cNvPr id="20" name="Диаграмма 19"/>
          <p:cNvGraphicFramePr/>
          <p:nvPr/>
        </p:nvGraphicFramePr>
        <p:xfrm>
          <a:off x="2285984" y="2000240"/>
          <a:ext cx="5072098" cy="3386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6162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16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616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6147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6148" name="Rectangle 14"/>
          <p:cNvSpPr>
            <a:spLocks noChangeArrowheads="1"/>
          </p:cNvSpPr>
          <p:nvPr/>
        </p:nvSpPr>
        <p:spPr bwMode="auto">
          <a:xfrm>
            <a:off x="714348" y="142852"/>
            <a:ext cx="52864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000" dirty="0" smtClean="0">
                <a:cs typeface="Arial" charset="0"/>
              </a:rPr>
              <a:t>Малые предприятий (без микропредприятий)</a:t>
            </a:r>
            <a:endParaRPr lang="ru-RU" b="0" dirty="0"/>
          </a:p>
        </p:txBody>
      </p:sp>
      <p:sp>
        <p:nvSpPr>
          <p:cNvPr id="6149" name="Rectangle 16"/>
          <p:cNvSpPr>
            <a:spLocks noChangeArrowheads="1"/>
          </p:cNvSpPr>
          <p:nvPr/>
        </p:nvSpPr>
        <p:spPr bwMode="auto">
          <a:xfrm>
            <a:off x="785813" y="1643063"/>
            <a:ext cx="7989887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2000" b="0" dirty="0"/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1643042" y="1214422"/>
            <a:ext cx="6858048" cy="50006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cs typeface="Times New Roman" pitchFamily="18" charset="0"/>
              </a:rPr>
              <a:t>Основные показатели деятельности малых предприятий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cs typeface="Times New Roman" pitchFamily="18" charset="0"/>
              </a:rPr>
              <a:t>(без микропредприятий) Красноярского края в 2008-2010 годах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2286000" y="2057400"/>
          <a:ext cx="5429272" cy="3371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6162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16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616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6147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6148" name="Rectangle 14"/>
          <p:cNvSpPr>
            <a:spLocks noChangeArrowheads="1"/>
          </p:cNvSpPr>
          <p:nvPr/>
        </p:nvSpPr>
        <p:spPr bwMode="auto">
          <a:xfrm>
            <a:off x="714348" y="142852"/>
            <a:ext cx="52864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000" dirty="0" smtClean="0">
                <a:cs typeface="Arial" charset="0"/>
              </a:rPr>
              <a:t>Малые предприятий (без микропредприятий)</a:t>
            </a:r>
            <a:endParaRPr lang="ru-RU" b="0" dirty="0"/>
          </a:p>
        </p:txBody>
      </p:sp>
      <p:sp>
        <p:nvSpPr>
          <p:cNvPr id="6149" name="Rectangle 16"/>
          <p:cNvSpPr>
            <a:spLocks noChangeArrowheads="1"/>
          </p:cNvSpPr>
          <p:nvPr/>
        </p:nvSpPr>
        <p:spPr bwMode="auto">
          <a:xfrm>
            <a:off x="785813" y="1643063"/>
            <a:ext cx="7989887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2000" b="0" dirty="0"/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1643042" y="1214422"/>
            <a:ext cx="6858048" cy="50006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cs typeface="Times New Roman" pitchFamily="18" charset="0"/>
              </a:rPr>
              <a:t>Основные показатели деятельности малых предприятий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cs typeface="Times New Roman" pitchFamily="18" charset="0"/>
              </a:rPr>
              <a:t>(без микропредприятий) Красноярского края в 2008-2010 годах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2071670" y="1857364"/>
          <a:ext cx="5572164" cy="2943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214290"/>
            <a:ext cx="57150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Количество малых предприятий (включая микропредприятия) в 2009 году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6572264" y="1643050"/>
            <a:ext cx="2286016" cy="500066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Arial" charset="0"/>
              </a:rPr>
              <a:t>По состоянию на </a:t>
            </a:r>
            <a:r>
              <a:rPr lang="ru-RU" sz="1200" b="1" dirty="0" smtClean="0">
                <a:solidFill>
                  <a:schemeClr val="tx1"/>
                </a:solidFill>
                <a:latin typeface="Arial" charset="0"/>
              </a:rPr>
              <a:t>1 января 2010 г. 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</a:rPr>
              <a:t>в России было зарегистрировано </a:t>
            </a:r>
            <a:r>
              <a:rPr lang="ru-RU" sz="1200" b="1" dirty="0" smtClean="0">
                <a:solidFill>
                  <a:schemeClr val="tx1"/>
                </a:solidFill>
                <a:latin typeface="Arial" charset="0"/>
              </a:rPr>
              <a:t>1 602,4 тыс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</a:rPr>
              <a:t>. малых предприятий, что </a:t>
            </a:r>
            <a:r>
              <a:rPr lang="ru-RU" sz="1200" b="1" dirty="0" smtClean="0">
                <a:solidFill>
                  <a:schemeClr val="tx1"/>
                </a:solidFill>
                <a:latin typeface="Arial" charset="0"/>
              </a:rPr>
              <a:t>на 20,0% больше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</a:rPr>
              <a:t>, чем годом ранее. Количество малых предприятий в расчете на 100 тыс. жителей </a:t>
            </a:r>
            <a:r>
              <a:rPr lang="ru-RU" sz="1200" b="1" dirty="0" smtClean="0">
                <a:solidFill>
                  <a:schemeClr val="tx1"/>
                </a:solidFill>
                <a:latin typeface="Arial" charset="0"/>
              </a:rPr>
              <a:t>увеличилось на 189,2 ед. 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</a:rPr>
              <a:t>и составило 1 129,2 ед.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20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Arial" charset="0"/>
              </a:rPr>
              <a:t>В Красноярском крае число малых предприятий сократилось на 7,4% или на 85,7 малых предприятий на каждые 100 тыс. жителей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b="0" i="1" u="sng" dirty="0" smtClean="0">
                <a:solidFill>
                  <a:schemeClr val="tx1"/>
                </a:solidFill>
                <a:latin typeface="Arial" charset="0"/>
              </a:rPr>
              <a:t>*Не отражены индивидуальные предприниматели без образования юридического лица.</a:t>
            </a:r>
            <a:r>
              <a:rPr lang="ru-RU" sz="1100" b="0" i="1" dirty="0" smtClean="0">
                <a:solidFill>
                  <a:schemeClr val="tx1"/>
                </a:solidFill>
                <a:latin typeface="Arial" charset="0"/>
              </a:rPr>
              <a:t> Учтены только микро- и малые предприятия.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2000232" y="1071546"/>
            <a:ext cx="5643602" cy="50006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Arial" charset="0"/>
              </a:rPr>
              <a:t>Количество зарегистрированных малых предприятий на 1 января 2010 г. в расчете на 100 тыс. чел. Населения*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785786" y="1571612"/>
          <a:ext cx="5715041" cy="4913740"/>
        </p:xfrm>
        <a:graphic>
          <a:graphicData uri="http://schemas.openxmlformats.org/drawingml/2006/table">
            <a:tbl>
              <a:tblPr/>
              <a:tblGrid>
                <a:gridCol w="1596850"/>
                <a:gridCol w="1092581"/>
                <a:gridCol w="2101118"/>
                <a:gridCol w="924492"/>
              </a:tblGrid>
              <a:tr h="25193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9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Количество МП на 1 января 2010 г.</a:t>
                      </a:r>
                      <a:br>
                        <a:rPr lang="ru-RU" sz="900" b="1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900" b="1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в расчете на 100 тыс. чел. населения</a:t>
                      </a:r>
                      <a:endParaRPr lang="ru-RU" sz="9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79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единиц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прирост / сокращение за период 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01.01.2009-01.01.2010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в % от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среднего</a:t>
                      </a:r>
                      <a:br>
                        <a:rPr lang="ru-RU" sz="9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9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по РФ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113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РФ</a:t>
                      </a:r>
                      <a:endParaRPr lang="ru-RU" sz="9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1 129,2 </a:t>
                      </a:r>
                      <a:endParaRPr lang="ru-RU" sz="900">
                        <a:solidFill>
                          <a:srgbClr val="000000"/>
                        </a:solidFill>
                        <a:latin typeface="Cambria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189,2 </a:t>
                      </a:r>
                      <a:endParaRPr lang="ru-RU" sz="900">
                        <a:solidFill>
                          <a:srgbClr val="000000"/>
                        </a:solidFill>
                        <a:latin typeface="Cambria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100,0 </a:t>
                      </a:r>
                      <a:endParaRPr lang="ru-RU" sz="900">
                        <a:solidFill>
                          <a:srgbClr val="000000"/>
                        </a:solidFill>
                        <a:latin typeface="Cambria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113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Центральный ФО</a:t>
                      </a:r>
                      <a:endParaRPr lang="ru-RU" sz="9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1 277,8 </a:t>
                      </a:r>
                      <a:endParaRPr lang="ru-RU" sz="900">
                        <a:solidFill>
                          <a:srgbClr val="000000"/>
                        </a:solidFill>
                        <a:latin typeface="Cambria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173,9 </a:t>
                      </a:r>
                      <a:endParaRPr lang="ru-RU" sz="900">
                        <a:solidFill>
                          <a:srgbClr val="000000"/>
                        </a:solidFill>
                        <a:latin typeface="Cambria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113,2 </a:t>
                      </a:r>
                      <a:endParaRPr lang="ru-RU" sz="900">
                        <a:solidFill>
                          <a:srgbClr val="000000"/>
                        </a:solidFill>
                        <a:latin typeface="Cambria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113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Северо-Западный ФО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1 942,2 </a:t>
                      </a:r>
                      <a:endParaRPr lang="ru-RU" sz="900" dirty="0">
                        <a:solidFill>
                          <a:srgbClr val="000000"/>
                        </a:solidFill>
                        <a:latin typeface="Cambria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432,8 </a:t>
                      </a:r>
                      <a:endParaRPr lang="ru-RU" sz="900" dirty="0">
                        <a:solidFill>
                          <a:srgbClr val="000000"/>
                        </a:solidFill>
                        <a:latin typeface="Cambria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172,0 </a:t>
                      </a:r>
                      <a:endParaRPr lang="ru-RU" sz="900">
                        <a:solidFill>
                          <a:srgbClr val="000000"/>
                        </a:solidFill>
                        <a:latin typeface="Cambria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113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Южный ФО</a:t>
                      </a:r>
                      <a:endParaRPr lang="ru-RU" sz="9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746,1 </a:t>
                      </a:r>
                      <a:endParaRPr lang="ru-RU" sz="900">
                        <a:solidFill>
                          <a:srgbClr val="000000"/>
                        </a:solidFill>
                        <a:latin typeface="Cambria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126,3 </a:t>
                      </a:r>
                      <a:endParaRPr lang="ru-RU" sz="900" dirty="0">
                        <a:solidFill>
                          <a:srgbClr val="000000"/>
                        </a:solidFill>
                        <a:latin typeface="Cambria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66,1 </a:t>
                      </a:r>
                      <a:endParaRPr lang="ru-RU" sz="900">
                        <a:solidFill>
                          <a:srgbClr val="000000"/>
                        </a:solidFill>
                        <a:latin typeface="Cambria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113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Приволжский ФО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953,9</a:t>
                      </a:r>
                      <a:endParaRPr lang="ru-RU" sz="900" dirty="0">
                        <a:solidFill>
                          <a:srgbClr val="000000"/>
                        </a:solidFill>
                        <a:latin typeface="Cambria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132,6</a:t>
                      </a:r>
                      <a:endParaRPr lang="ru-RU" sz="900" dirty="0">
                        <a:solidFill>
                          <a:srgbClr val="000000"/>
                        </a:solidFill>
                        <a:latin typeface="Cambria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84,5 </a:t>
                      </a:r>
                      <a:endParaRPr lang="ru-RU" sz="900">
                        <a:solidFill>
                          <a:srgbClr val="000000"/>
                        </a:solidFill>
                        <a:latin typeface="Cambria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113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Уральский ФО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1244,7</a:t>
                      </a:r>
                      <a:endParaRPr lang="ru-RU" sz="900">
                        <a:solidFill>
                          <a:srgbClr val="000000"/>
                        </a:solidFill>
                        <a:latin typeface="Cambria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411,5 </a:t>
                      </a:r>
                      <a:endParaRPr lang="ru-RU" sz="900" dirty="0">
                        <a:solidFill>
                          <a:srgbClr val="000000"/>
                        </a:solidFill>
                        <a:latin typeface="Cambria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110,2 </a:t>
                      </a:r>
                      <a:endParaRPr lang="ru-RU" sz="900">
                        <a:solidFill>
                          <a:srgbClr val="000000"/>
                        </a:solidFill>
                        <a:latin typeface="Cambria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113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Сибирский ФО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1059,0</a:t>
                      </a:r>
                      <a:endParaRPr lang="ru-RU" sz="900">
                        <a:solidFill>
                          <a:srgbClr val="000000"/>
                        </a:solidFill>
                        <a:latin typeface="Cambria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116,4</a:t>
                      </a:r>
                      <a:endParaRPr lang="ru-RU" sz="900" dirty="0">
                        <a:solidFill>
                          <a:srgbClr val="000000"/>
                        </a:solidFill>
                        <a:latin typeface="Cambria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93,8</a:t>
                      </a:r>
                      <a:endParaRPr lang="ru-RU" sz="900">
                        <a:solidFill>
                          <a:srgbClr val="000000"/>
                        </a:solidFill>
                        <a:latin typeface="Cambria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11397"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Республика Алтай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1 072,6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236,4</a:t>
                      </a: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95,0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11397"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Республика Бурятия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741,0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153,6</a:t>
                      </a: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65,6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11397"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Республика Тыва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461,2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59,8</a:t>
                      </a: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40,8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11397"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Республика Хакасия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560,9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72,5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49,7</a:t>
                      </a: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11397"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Алтайский край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1 104,9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239,6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97,8</a:t>
                      </a: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11397"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Забайкальский край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416,5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124,5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36,9</a:t>
                      </a: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11397"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Красноярский край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1 073,7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-85,7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95,1</a:t>
                      </a: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11397"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Иркутская область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731,5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29,5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64,8</a:t>
                      </a: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11397"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Кемеровская область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922,8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242,2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81,7</a:t>
                      </a: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11397"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Новосибирская область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1 848,5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100,5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163,7</a:t>
                      </a: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11397"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Омская область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993,6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183,7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88,0</a:t>
                      </a: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11397"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Томская область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1 619,3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136,4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143,4</a:t>
                      </a: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113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Дальневосточный ФО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1010,0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162,7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89,5</a:t>
                      </a: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1419" marR="51419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0"/>
            <a:ext cx="600079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Численность занятых на малых предприятиях (включая микропредприятия)  </a:t>
            </a:r>
          </a:p>
          <a:p>
            <a:r>
              <a:rPr lang="ru-RU" sz="2000" dirty="0" smtClean="0">
                <a:cs typeface="Arial" charset="0"/>
              </a:rPr>
              <a:t>в 2009 году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857224" y="4786322"/>
            <a:ext cx="7929618" cy="164307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/>
              <a:t>По итогам 2009 г. среднесписочная численность занятых на МП (без учета внешних совместителей и работающих по договорам гражданско-правового характера) в целом по стране </a:t>
            </a:r>
            <a:r>
              <a:rPr lang="ru-RU" sz="1400" b="1" dirty="0" smtClean="0"/>
              <a:t>сократилась на 1,1% </a:t>
            </a:r>
            <a:r>
              <a:rPr lang="ru-RU" sz="1400" dirty="0" smtClean="0"/>
              <a:t>по сравнению с аналогичным показателем прошлого года и составила 10 254,0 тыс. человек. Удельный вес работников МП в общей среднесписочной численности занятых за этот период, напротив, </a:t>
            </a:r>
            <a:r>
              <a:rPr lang="ru-RU" sz="1400" b="1" dirty="0" smtClean="0"/>
              <a:t>увеличился на 0,72 п.п. </a:t>
            </a:r>
            <a:r>
              <a:rPr lang="ru-RU" sz="1400" dirty="0" smtClean="0"/>
              <a:t>и составил 21,7%.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100" i="1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b="0" i="1" u="sng" dirty="0" smtClean="0">
                <a:solidFill>
                  <a:schemeClr val="tx1"/>
                </a:solidFill>
                <a:latin typeface="Arial" charset="0"/>
              </a:rPr>
              <a:t>Не отражены индивидуальные предприниматели без образования юридического лица.</a:t>
            </a:r>
            <a:r>
              <a:rPr lang="ru-RU" sz="1100" b="0" i="1" dirty="0" smtClean="0">
                <a:solidFill>
                  <a:schemeClr val="tx1"/>
                </a:solidFill>
                <a:latin typeface="Arial" charset="0"/>
              </a:rPr>
              <a:t> Учтены только микро- и малые предприятия.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85852" y="1142984"/>
            <a:ext cx="6858048" cy="28575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/>
              <a:t>Среднесписочная численность занятых на малых предприятиях в 2009 г.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1285852" y="1500174"/>
          <a:ext cx="6500858" cy="3253409"/>
        </p:xfrm>
        <a:graphic>
          <a:graphicData uri="http://schemas.openxmlformats.org/drawingml/2006/table">
            <a:tbl>
              <a:tblPr/>
              <a:tblGrid>
                <a:gridCol w="2071702"/>
                <a:gridCol w="928694"/>
                <a:gridCol w="928694"/>
                <a:gridCol w="1036477"/>
                <a:gridCol w="1535291"/>
              </a:tblGrid>
              <a:tr h="50242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Федеральные  округа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Среднесписочная численность работников </a:t>
                      </a: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МП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Доля занятых на МП в общей среднесписочной</a:t>
                      </a:r>
                      <a:br>
                        <a:rPr lang="ru-RU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численности занятых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91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тыс. чел.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в % к</a:t>
                      </a:r>
                      <a:b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2008 г.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Изменение относительно</a:t>
                      </a: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2008</a:t>
                      </a:r>
                      <a:r>
                        <a:rPr lang="ru-RU" sz="1000" i="1" baseline="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г.</a:t>
                      </a: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, п.п</a:t>
                      </a: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30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РФ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10 254,0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98,9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21,7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0,72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30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Центральный ФО</a:t>
                      </a: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3 487,7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97,5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25,7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0,45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30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Северо-Западный ФО</a:t>
                      </a: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1 215,2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98,8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23,7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0,48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30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Южный ФО</a:t>
                      </a: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1 108,6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95,1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19,9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-0,13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30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Приволжский ФО</a:t>
                      </a: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2 107,8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96,8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20,9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0,59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30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Уральский ФО</a:t>
                      </a: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856,2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115,6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19,1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3,24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30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Сибирский ФО</a:t>
                      </a: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1 140,7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100,3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18,6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0,83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30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Дальневосточный ФО</a:t>
                      </a: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382,7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100,4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17,1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0,53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3349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*Красноярский край 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201,1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107,5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19,5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1,8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142852"/>
            <a:ext cx="53578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Оборот малых предприятий (включая микропредприятия) в 2009 году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857224" y="4857760"/>
            <a:ext cx="7429552" cy="135729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400" dirty="0" smtClean="0"/>
              <a:t>Общий объем оборота МП в Российской Федерации по итогам 2009 года составил </a:t>
            </a:r>
            <a:r>
              <a:rPr lang="ru-RU" sz="1400" b="1" dirty="0" smtClean="0"/>
              <a:t>16 873,1 млрд. рублей</a:t>
            </a:r>
            <a:r>
              <a:rPr lang="ru-RU" sz="1400" dirty="0" smtClean="0"/>
              <a:t>, что на </a:t>
            </a:r>
            <a:r>
              <a:rPr lang="ru-RU" sz="1400" b="1" dirty="0" smtClean="0"/>
              <a:t>17,0% ниже </a:t>
            </a:r>
            <a:r>
              <a:rPr lang="ru-RU" sz="1400" dirty="0" smtClean="0"/>
              <a:t>показателя 2008 года (с учетом индекса потребительских цен).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b="0" i="1" u="sng" dirty="0" smtClean="0">
                <a:solidFill>
                  <a:schemeClr val="tx1"/>
                </a:solidFill>
                <a:latin typeface="Arial" charset="0"/>
              </a:rPr>
              <a:t>Не отражены индивидуальные предприниматели без образования юридического лица.</a:t>
            </a:r>
            <a:r>
              <a:rPr lang="ru-RU" sz="1100" b="0" i="1" dirty="0" smtClean="0">
                <a:solidFill>
                  <a:schemeClr val="tx1"/>
                </a:solidFill>
                <a:latin typeface="Arial" charset="0"/>
              </a:rPr>
              <a:t> Учтены только микро- и малые предприятия.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* С учетом региональных индексов потребительских цен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2000232" y="1214422"/>
            <a:ext cx="5643602" cy="28575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/>
              <a:t>Объемы оборота малых предприятий в 2009 г.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357290" y="1714488"/>
          <a:ext cx="6117911" cy="2726055"/>
        </p:xfrm>
        <a:graphic>
          <a:graphicData uri="http://schemas.openxmlformats.org/drawingml/2006/table">
            <a:tbl>
              <a:tblPr/>
              <a:tblGrid>
                <a:gridCol w="2000264"/>
                <a:gridCol w="1250213"/>
                <a:gridCol w="1433717"/>
                <a:gridCol w="1433717"/>
              </a:tblGrid>
              <a:tr h="1441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Федеральные  округа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Объем оборота </a:t>
                      </a: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малых предприятий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1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млн. руб.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на душу населения,</a:t>
                      </a:r>
                      <a:b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руб</a:t>
                      </a: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в % к </a:t>
                      </a:r>
                      <a:b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2008 г. *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РФ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16 873 109,5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118 905,1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83,0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Центральный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6 572 790,4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177 060,1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82,1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Северо-Западный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2 069 403,5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153 718,9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84,8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Южный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1 740 213,1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75 986,8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87,3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Приволжский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2 760 478,2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91 534,3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83,7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Уральский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1 847 896,8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150 787,5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92,6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Сибирский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1 502 210,0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76 857,2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74,1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Дальневосточный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511 755,9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79 218,0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74,0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/>
                        <a:buNone/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* Красноярский край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242 339,7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83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860,8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82,0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0"/>
            <a:ext cx="592935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Инвестиции в основной капитал на малых предприятиях (включая микропредприятия)</a:t>
            </a:r>
          </a:p>
          <a:p>
            <a:r>
              <a:rPr lang="ru-RU" sz="2000" dirty="0" smtClean="0">
                <a:cs typeface="Arial" charset="0"/>
              </a:rPr>
              <a:t>в 2009 году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1000100" y="4929198"/>
            <a:ext cx="7429552" cy="142876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/>
              <a:t>Объем инвестиций в основной капитал на малых предприятиях по итогам 2009 года в целом по России </a:t>
            </a:r>
            <a:r>
              <a:rPr lang="ru-RU" sz="1400" b="1" dirty="0" smtClean="0"/>
              <a:t>сократился на 32,6% </a:t>
            </a:r>
            <a:r>
              <a:rPr lang="ru-RU" sz="1400" dirty="0" smtClean="0"/>
              <a:t>(с учетом индекса потребительских цен).</a:t>
            </a:r>
            <a:endParaRPr lang="ru-RU" sz="1400" b="1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b="0" i="1" u="sng" dirty="0" smtClean="0">
                <a:solidFill>
                  <a:schemeClr val="tx1"/>
                </a:solidFill>
                <a:latin typeface="Arial" charset="0"/>
              </a:rPr>
              <a:t>Не отражены индивидуальные предприниматели без образования юридического лица.</a:t>
            </a:r>
            <a:r>
              <a:rPr lang="ru-RU" sz="1100" b="0" i="1" dirty="0" smtClean="0">
                <a:solidFill>
                  <a:schemeClr val="tx1"/>
                </a:solidFill>
                <a:latin typeface="Arial" charset="0"/>
              </a:rPr>
              <a:t> Учтены только микро- и малые предприятия.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b="0" i="1" dirty="0" smtClean="0">
                <a:solidFill>
                  <a:schemeClr val="tx1"/>
                </a:solidFill>
                <a:latin typeface="Arial" charset="0"/>
              </a:rPr>
              <a:t>* С учетом региональных индексов потребительских цен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571604" y="1214422"/>
            <a:ext cx="6072230" cy="28575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/>
              <a:t>Инвестиции в основной капитал на малых предприятиях в 2009 г.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428728" y="1565918"/>
          <a:ext cx="6405585" cy="3058590"/>
        </p:xfrm>
        <a:graphic>
          <a:graphicData uri="http://schemas.openxmlformats.org/drawingml/2006/table">
            <a:tbl>
              <a:tblPr/>
              <a:tblGrid>
                <a:gridCol w="1765025"/>
                <a:gridCol w="1483958"/>
                <a:gridCol w="1578301"/>
                <a:gridCol w="1578301"/>
              </a:tblGrid>
              <a:tr h="35913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Объем инвестиций в основной капитал </a:t>
                      </a: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на малых предприятиях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91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млн. руб.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на душу населения, руб</a:t>
                      </a: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в % к </a:t>
                      </a:r>
                      <a:b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2008 г.*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РФ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346 131,1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2 439,2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67,4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Центральный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80 548,6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2 169,8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59,2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Северо-Западный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18 079,4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1 343,0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56,5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Южный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67 734,0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2 957,6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76,2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Приволжский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89 985,3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2 983,8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67,1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Уральский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21 773,6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1 776,7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71,8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Сибирский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61 234,5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3 132,9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75,2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Дальневосточный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7 209,6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1 116,0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63,6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360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* 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Красноярский край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7 913,6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2 738,5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117,0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142852"/>
            <a:ext cx="51435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Количество малых предприятий (без микропредприятий в 2010 году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857224" y="5072074"/>
            <a:ext cx="7429552" cy="164307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400" dirty="0" smtClean="0"/>
              <a:t>По состоянию на 1 января 2011 года в России было зарегистрировано 219,7 тыс. малых предприятий, что на </a:t>
            </a:r>
            <a:r>
              <a:rPr lang="ru-RU" sz="1400" b="1" dirty="0" smtClean="0"/>
              <a:t>3,6% меньше</a:t>
            </a:r>
            <a:r>
              <a:rPr lang="ru-RU" sz="1400" dirty="0" smtClean="0"/>
              <a:t>, чем по состоянию на 1 января 2010 года. Количество малых предприятий в расчете на 100 тыс. жителей </a:t>
            </a:r>
            <a:r>
              <a:rPr lang="ru-RU" sz="1400" b="1" dirty="0" smtClean="0"/>
              <a:t>уменьшилось на 5,7 ед. </a:t>
            </a:r>
            <a:r>
              <a:rPr lang="ru-RU" sz="1400" dirty="0" smtClean="0"/>
              <a:t>и составило 154,8 ед.</a:t>
            </a:r>
          </a:p>
          <a:p>
            <a:pPr algn="just"/>
            <a:r>
              <a:rPr lang="ru-RU" sz="1400" dirty="0" smtClean="0"/>
              <a:t>В Красноярском крае сокращение составило 19,6% или 32,0 малых предприятия на каждые 100 тыс. жителей</a:t>
            </a: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b="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0" i="1" u="sng" dirty="0" smtClean="0"/>
              <a:t>не учитываются индивидуальные предприниматели без образования юридического лица и микропредприятия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2000232" y="1071546"/>
            <a:ext cx="5643602" cy="28575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Arial" charset="0"/>
              </a:rPr>
              <a:t>Количество зарегистрированных малых предприятий на 1 января 2011 г. в расчете на 100 тыс. чел. </a:t>
            </a:r>
            <a:r>
              <a:rPr lang="ru-RU" sz="1400" dirty="0" smtClean="0">
                <a:latin typeface="Arial" charset="0"/>
              </a:rPr>
              <a:t>н</a:t>
            </a:r>
            <a:r>
              <a:rPr lang="ru-RU" sz="1400" b="1" dirty="0" smtClean="0">
                <a:latin typeface="Arial" charset="0"/>
              </a:rPr>
              <a:t>аселения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142976" y="1643050"/>
          <a:ext cx="7072362" cy="3282950"/>
        </p:xfrm>
        <a:graphic>
          <a:graphicData uri="http://schemas.openxmlformats.org/drawingml/2006/table">
            <a:tbl>
              <a:tblPr/>
              <a:tblGrid>
                <a:gridCol w="2007475"/>
                <a:gridCol w="1900916"/>
                <a:gridCol w="1900916"/>
                <a:gridCol w="1263055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Количество зарегистрированных </a:t>
                      </a: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малых предприятий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расчете на 100 тыс. чел. </a:t>
                      </a: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населения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единиц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прирост / сокращение за период 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01.01.2009-01.01.2011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в % </a:t>
                      </a: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от среднего</a:t>
                      </a: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по РФ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РФ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154,8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-5,7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100,0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Центральный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184,1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-12,8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118,9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Северо-Западный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230,5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-0,5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148,9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Южный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130,2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-26,6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84,1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Северо-Кавказский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62,5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-2,8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40,4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Приволжский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157,6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101,8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Уральский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116,5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3,9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75,3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Сибирский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128,1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-2,9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82,7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Дальневосточный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154,5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5,9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99,8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* 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Красноярский край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130,7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-32,0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84,4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0"/>
            <a:ext cx="585791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Численность занятых на малых предприятиях (без микропредприятий) в 2010 году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857224" y="4929198"/>
            <a:ext cx="7429552" cy="164307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/>
              <a:t>По итогам января-декабря 2010 года среднесписочная численность занятых на МП (без учета внешних совместителей и работающих по договорам гражданско-правового характера) в целом по стране </a:t>
            </a:r>
            <a:r>
              <a:rPr lang="ru-RU" sz="1400" b="1" dirty="0" smtClean="0"/>
              <a:t>сократилась на 2,9%</a:t>
            </a:r>
            <a:r>
              <a:rPr lang="ru-RU" sz="1400" dirty="0" smtClean="0"/>
              <a:t>. Удельный вес работников МП в общей среднесписочной численности занятых за этот период </a:t>
            </a:r>
            <a:r>
              <a:rPr lang="ru-RU" sz="1400" b="1" dirty="0" smtClean="0"/>
              <a:t>уменьшился на 0,14 п.п. </a:t>
            </a:r>
            <a:r>
              <a:rPr lang="ru-RU" sz="1400" dirty="0" smtClean="0"/>
              <a:t>и составил 12,0%.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100" b="0" i="1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b="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0" i="1" u="sng" dirty="0" smtClean="0"/>
              <a:t>не учитываются индивидуальные предприниматели без образования юридического лица и микропредприятия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2000232" y="1142984"/>
            <a:ext cx="5643602" cy="28575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/>
              <a:t>Среднесписочная численность занятых на малых предприятиях в январе-декабре 2010 г.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142976" y="1643050"/>
          <a:ext cx="6715172" cy="3186291"/>
        </p:xfrm>
        <a:graphic>
          <a:graphicData uri="http://schemas.openxmlformats.org/drawingml/2006/table">
            <a:tbl>
              <a:tblPr/>
              <a:tblGrid>
                <a:gridCol w="1777551"/>
                <a:gridCol w="1015000"/>
                <a:gridCol w="1134379"/>
                <a:gridCol w="1035400"/>
                <a:gridCol w="1752842"/>
              </a:tblGrid>
              <a:tr h="29502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Федеральные  округа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Среднесписочная численность работников </a:t>
                      </a: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МП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Доля занятых на МП в общей среднесписочной численности занятых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00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тыс. чел.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в % к</a:t>
                      </a:r>
                      <a:b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январю-декабрю </a:t>
                      </a:r>
                      <a:b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2009 г.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изменение</a:t>
                      </a:r>
                      <a:b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относительно</a:t>
                      </a:r>
                      <a:b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января-декабря 2009 г., п.п.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21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РФ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5 562,9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97,1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12,0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-0,1</a:t>
                      </a:r>
                      <a:r>
                        <a:rPr lang="en-US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4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21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Центральный ФО</a:t>
                      </a: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1 570,7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94,4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11,8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-0,39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21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Северо-Западный ФО</a:t>
                      </a: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692,9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103,0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13,7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0,57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21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Южный ФО</a:t>
                      </a: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498,7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88,2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-1,48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21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Северо-Кавказский ФО</a:t>
                      </a: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153,6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93,3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9,3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-0,58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21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Приволжский ФО</a:t>
                      </a: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1 245,3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98,9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12,7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0,16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21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Уральский ФО</a:t>
                      </a: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403,6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101,4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9,0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0,16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21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Сибирский ФО</a:t>
                      </a: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722,1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98,6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-0,03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21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Дальневосточный ФО</a:t>
                      </a: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275,9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101,2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0,25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950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* 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Красноярский край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129,0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96,7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Calibri"/>
                          <a:cs typeface="Arial" pitchFamily="34" charset="0"/>
                        </a:rPr>
                        <a:t>12,4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-0,52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Диаграмма 14"/>
          <p:cNvGraphicFramePr/>
          <p:nvPr/>
        </p:nvGraphicFramePr>
        <p:xfrm>
          <a:off x="928662" y="1142984"/>
          <a:ext cx="7572428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6162" name="Picture 6" descr="niss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16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616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6147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6148" name="Rectangle 14"/>
          <p:cNvSpPr>
            <a:spLocks noChangeArrowheads="1"/>
          </p:cNvSpPr>
          <p:nvPr/>
        </p:nvSpPr>
        <p:spPr bwMode="auto">
          <a:xfrm>
            <a:off x="714348" y="142852"/>
            <a:ext cx="450059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000" dirty="0" smtClean="0">
                <a:cs typeface="Arial" charset="0"/>
              </a:rPr>
              <a:t>Количество малых предприятий (включая микро</a:t>
            </a:r>
            <a:r>
              <a:rPr lang="en-US" sz="2000" dirty="0" smtClean="0">
                <a:cs typeface="Arial" charset="0"/>
              </a:rPr>
              <a:t>-</a:t>
            </a:r>
            <a:r>
              <a:rPr lang="ru-RU" sz="2000" dirty="0" smtClean="0">
                <a:cs typeface="Arial" charset="0"/>
              </a:rPr>
              <a:t> предприятия)</a:t>
            </a:r>
            <a:endParaRPr lang="ru-RU" b="0" dirty="0"/>
          </a:p>
        </p:txBody>
      </p:sp>
      <p:sp>
        <p:nvSpPr>
          <p:cNvPr id="6149" name="Rectangle 16"/>
          <p:cNvSpPr>
            <a:spLocks noChangeArrowheads="1"/>
          </p:cNvSpPr>
          <p:nvPr/>
        </p:nvSpPr>
        <p:spPr bwMode="auto">
          <a:xfrm>
            <a:off x="785813" y="1643063"/>
            <a:ext cx="7989887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2000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928662" y="4286256"/>
            <a:ext cx="7643866" cy="128588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b="1" dirty="0" smtClean="0">
                <a:solidFill>
                  <a:schemeClr val="tx1"/>
                </a:solidFill>
              </a:rPr>
              <a:t>Вывод: в целом по России происходил значительный рост числа малых предприятий в 2009 году по сравнению с 2008 годом (на 20,0%). В Красноярском крае отмечено снижение количества малых предприятий (на 7,4%)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857224" y="5643578"/>
            <a:ext cx="7786742" cy="10001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1100" b="0" i="1" dirty="0" smtClean="0">
                <a:solidFill>
                  <a:schemeClr val="tx1"/>
                </a:solidFill>
              </a:rPr>
              <a:t>Сравнивать уровень развития малого предпринимательства за 2008 год с уровнем развития малого предпринимательства в 2007 году некорректно в виду того, что с 1 января 2008 года вступил в силу Федеральный закон от 24 июля 2007 года № 209-ФЗ «О развитии малого и среднего предпринимательства в Российской Федерации», установивший новые критерии отнесения хозяйствующих субъектов к категории «субъекты малого предпринимательства»</a:t>
            </a: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643042" y="1285860"/>
            <a:ext cx="4857784" cy="50006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cs typeface="Times New Roman" pitchFamily="18" charset="0"/>
              </a:rPr>
              <a:t>Количество малых предприятий в 1999-2009 годах</a:t>
            </a:r>
            <a:endParaRPr lang="en-US" sz="1400" b="1" dirty="0" smtClean="0"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tx1"/>
                </a:solidFill>
                <a:cs typeface="Times New Roman" pitchFamily="18" charset="0"/>
              </a:rPr>
              <a:t>тыс.единиц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142852"/>
            <a:ext cx="58579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Оборот малых предприятий (без микропредприятий) в 2010 году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857224" y="5072074"/>
            <a:ext cx="7429552" cy="114300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400" dirty="0" smtClean="0"/>
              <a:t>Общий объем оборота МП в Российской Федерации в январе-декабре 2010 года составил 10 247,7 млрд. рублей, что на </a:t>
            </a:r>
            <a:r>
              <a:rPr lang="ru-RU" sz="1400" b="1" dirty="0" smtClean="0"/>
              <a:t>7,0% выше </a:t>
            </a:r>
            <a:r>
              <a:rPr lang="ru-RU" sz="1400" dirty="0" smtClean="0"/>
              <a:t>аналогичного показателя 2009 года (с учетом индекса потребительских цен).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b="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0" i="1" u="sng" dirty="0" smtClean="0"/>
              <a:t>не учитываются индивидуальные предприниматели без образования юридического лица и микропредприятия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1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* С учетом</a:t>
            </a:r>
            <a:r>
              <a:rPr kumimoji="0" lang="ru-RU" sz="1100" b="0" i="1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региональных индексов потребительских цен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2000232" y="1214422"/>
            <a:ext cx="5929354" cy="28575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400" b="1" dirty="0" smtClean="0"/>
              <a:t>Объемы оборота малых предприятий в январе-декабре 2010 г.</a:t>
            </a:r>
            <a:endParaRPr lang="ru-RU" sz="140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428728" y="1500177"/>
          <a:ext cx="5975034" cy="3466830"/>
        </p:xfrm>
        <a:graphic>
          <a:graphicData uri="http://schemas.openxmlformats.org/drawingml/2006/table">
            <a:tbl>
              <a:tblPr/>
              <a:tblGrid>
                <a:gridCol w="1774332"/>
                <a:gridCol w="1400234"/>
                <a:gridCol w="1400234"/>
                <a:gridCol w="1400234"/>
              </a:tblGrid>
              <a:tr h="28574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Федеральные  округа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Объем </a:t>
                      </a: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оборота </a:t>
                      </a: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малых предприятий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млн. руб.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на душу населения,</a:t>
                      </a:r>
                      <a:b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руб</a:t>
                      </a:r>
                      <a:r>
                        <a:rPr lang="ru-RU" sz="1000" b="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в % к </a:t>
                      </a:r>
                      <a:b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январю-декабрю 2009 г</a:t>
                      </a:r>
                      <a:r>
                        <a:rPr lang="ru-RU" sz="1000" b="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.*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6368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РФ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10 247 043,7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72 205,8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107,0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6368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Центральный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3 585 222,9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96 589,9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6368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Северо-Западный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1 622 009,8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120 711,2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103,9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6368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Южный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775 031,8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56 516,0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82,1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6368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Северо-Кавказский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204 377,0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22 083,0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95,9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6368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Приволжский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1 846 041,9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61 311,2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107,4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6368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Уральский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828 969,6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67 505,0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95,0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6368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Сибирский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982 067,7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50 205,2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105,4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6368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Дальневосточный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403 323,0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62 624,1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119,1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350698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* 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Красноярский край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161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284,8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55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732,2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102,6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-15555"/>
            <a:ext cx="592935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Инвестиции в основной капитал на малых предприятиях (без микропредприятий) в 2010 году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1000100" y="5072098"/>
            <a:ext cx="7429552" cy="114298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/>
              <a:t>Объем инвестиций в основной капитал на малых предприятиях по итогам 2010 года в целом по России </a:t>
            </a:r>
            <a:r>
              <a:rPr lang="ru-RU" sz="1400" b="1" dirty="0" smtClean="0"/>
              <a:t>сократился на 6% </a:t>
            </a:r>
            <a:r>
              <a:rPr lang="ru-RU" sz="1400" dirty="0" smtClean="0"/>
              <a:t>(с учетом индекса потребительских цен)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b="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0" i="1" u="sng" dirty="0" smtClean="0">
                <a:solidFill>
                  <a:schemeClr val="tx1"/>
                </a:solidFill>
                <a:latin typeface="Arial" charset="0"/>
              </a:rPr>
              <a:t>не учитываются индивидуальные предприниматели без образования юридического лица и микропредприятия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1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* С учетом</a:t>
            </a:r>
            <a:r>
              <a:rPr kumimoji="0" lang="ru-RU" sz="1100" b="0" i="1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региональных индексов потребительских цен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571604" y="1142984"/>
            <a:ext cx="6072230" cy="28575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/>
              <a:t>Инвестиции в основной капитал на малых предприятиях в январе – декабре 2010 г.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214414" y="1643050"/>
          <a:ext cx="6405585" cy="3343399"/>
        </p:xfrm>
        <a:graphic>
          <a:graphicData uri="http://schemas.openxmlformats.org/drawingml/2006/table">
            <a:tbl>
              <a:tblPr/>
              <a:tblGrid>
                <a:gridCol w="1857388"/>
                <a:gridCol w="1391595"/>
                <a:gridCol w="1578301"/>
                <a:gridCol w="1578301"/>
              </a:tblGrid>
              <a:tr h="32921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Федеральные округа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Объем инвестиций в основной капитал на </a:t>
                      </a: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малых предприятиях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1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млн. руб.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на душу населения, руб</a:t>
                      </a:r>
                      <a:r>
                        <a:rPr lang="ru-RU" sz="1000" b="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в %</a:t>
                      </a:r>
                      <a:b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 январю-декабрю </a:t>
                      </a:r>
                      <a:b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2009 г</a:t>
                      </a:r>
                      <a:r>
                        <a:rPr lang="ru-RU" sz="1000" b="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.*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РФ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258 431,2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1 821,0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94,0</a:t>
                      </a:r>
                      <a:endParaRPr lang="ru-RU" sz="100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Центральный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61 573,7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1 821,0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94,7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Северо-Западный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24 772,8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1 658,9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170,0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Южный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46 616,2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1 843,6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83,8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Северо-Кавказский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4 523,1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3 399,3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92,3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Приволжский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57 501,0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488,7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93,0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Уральский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12 251,9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1 909,7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64,3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Сибирский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45 422,6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997,7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91,9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Дальневосточный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5 769,8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2 322,1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117,1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3292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* 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Красноярский край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6 035,0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085,4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104,8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5123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132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19" name="Стрелка вправо 18"/>
          <p:cNvSpPr>
            <a:spLocks noChangeArrowheads="1"/>
          </p:cNvSpPr>
          <p:nvPr/>
        </p:nvSpPr>
        <p:spPr bwMode="auto">
          <a:xfrm rot="5400000">
            <a:off x="4428332" y="3861594"/>
            <a:ext cx="1008062" cy="863600"/>
          </a:xfrm>
          <a:prstGeom prst="rightArrow">
            <a:avLst>
              <a:gd name="adj1" fmla="val 50000"/>
              <a:gd name="adj2" fmla="val 25940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126" name="Rectangle 14"/>
          <p:cNvSpPr>
            <a:spLocks noChangeArrowheads="1"/>
          </p:cNvSpPr>
          <p:nvPr/>
        </p:nvSpPr>
        <p:spPr bwMode="auto">
          <a:xfrm>
            <a:off x="684213" y="1268413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>
                <a:cs typeface="Arial" charset="0"/>
              </a:rPr>
              <a:t>Количество средних, малых, микропредприятий и индивидуальных предпринимателей</a:t>
            </a:r>
          </a:p>
        </p:txBody>
      </p:sp>
      <p:sp>
        <p:nvSpPr>
          <p:cNvPr id="5127" name="Rectangle 16"/>
          <p:cNvSpPr>
            <a:spLocks noChangeArrowheads="1"/>
          </p:cNvSpPr>
          <p:nvPr/>
        </p:nvSpPr>
        <p:spPr bwMode="auto">
          <a:xfrm>
            <a:off x="3132138" y="5229225"/>
            <a:ext cx="3671887" cy="611188"/>
          </a:xfrm>
          <a:prstGeom prst="rect">
            <a:avLst/>
          </a:prstGeom>
          <a:noFill/>
          <a:ln w="31750">
            <a:solidFill>
              <a:srgbClr val="FF9933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200" b="0">
                <a:solidFill>
                  <a:srgbClr val="FF9900"/>
                </a:solidFill>
              </a:rPr>
              <a:t>Прирост -</a:t>
            </a:r>
            <a:r>
              <a:rPr lang="ru-RU" sz="3200">
                <a:solidFill>
                  <a:srgbClr val="FF9900"/>
                </a:solidFill>
              </a:rPr>
              <a:t> 9,3%</a:t>
            </a:r>
          </a:p>
        </p:txBody>
      </p:sp>
      <p:sp>
        <p:nvSpPr>
          <p:cNvPr id="5128" name="Rectangle 18"/>
          <p:cNvSpPr>
            <a:spLocks noChangeArrowheads="1"/>
          </p:cNvSpPr>
          <p:nvPr/>
        </p:nvSpPr>
        <p:spPr bwMode="auto">
          <a:xfrm>
            <a:off x="1619250" y="2349500"/>
            <a:ext cx="5184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>
                <a:solidFill>
                  <a:srgbClr val="FF9900"/>
                </a:solidFill>
              </a:rPr>
              <a:t>2008 год</a:t>
            </a:r>
            <a:r>
              <a:rPr lang="ru-RU" sz="2800" b="0"/>
              <a:t>: 5126,9 тыс. единиц</a:t>
            </a:r>
          </a:p>
        </p:txBody>
      </p:sp>
      <p:sp>
        <p:nvSpPr>
          <p:cNvPr id="5129" name="Rectangle 19"/>
          <p:cNvSpPr>
            <a:spLocks noChangeArrowheads="1"/>
          </p:cNvSpPr>
          <p:nvPr/>
        </p:nvSpPr>
        <p:spPr bwMode="auto">
          <a:xfrm>
            <a:off x="2195513" y="2997200"/>
            <a:ext cx="5184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>
                <a:solidFill>
                  <a:srgbClr val="FF9900"/>
                </a:solidFill>
              </a:rPr>
              <a:t>2009 год</a:t>
            </a:r>
            <a:r>
              <a:rPr lang="ru-RU" sz="2800" b="0"/>
              <a:t>: 5605,8 тыс. единиц</a:t>
            </a: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84213" y="404813"/>
            <a:ext cx="342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Статистика сектора МСП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6162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16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16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616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6147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6148" name="Rectangle 14"/>
          <p:cNvSpPr>
            <a:spLocks noChangeArrowheads="1"/>
          </p:cNvSpPr>
          <p:nvPr/>
        </p:nvSpPr>
        <p:spPr bwMode="auto">
          <a:xfrm>
            <a:off x="684213" y="-36513"/>
            <a:ext cx="3382962" cy="1006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>
                <a:cs typeface="Arial" charset="0"/>
              </a:rPr>
              <a:t>Финансовая поддержка начинающих предпринимателей</a:t>
            </a:r>
            <a:r>
              <a:rPr lang="ru-RU" b="0"/>
              <a:t> </a:t>
            </a:r>
          </a:p>
        </p:txBody>
      </p:sp>
      <p:sp>
        <p:nvSpPr>
          <p:cNvPr id="6149" name="Rectangle 16"/>
          <p:cNvSpPr>
            <a:spLocks noChangeArrowheads="1"/>
          </p:cNvSpPr>
          <p:nvPr/>
        </p:nvSpPr>
        <p:spPr bwMode="auto">
          <a:xfrm>
            <a:off x="785786" y="1214422"/>
            <a:ext cx="7989887" cy="7080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dirty="0"/>
              <a:t>Количество предпринимателей, организовавших свое дело</a:t>
            </a:r>
            <a:br>
              <a:rPr lang="ru-RU" sz="2000" dirty="0"/>
            </a:br>
            <a:r>
              <a:rPr lang="ru-RU" sz="2000" dirty="0" smtClean="0"/>
              <a:t>на </a:t>
            </a:r>
            <a:r>
              <a:rPr lang="ru-RU" sz="2000" dirty="0"/>
              <a:t>бюджетные средства:</a:t>
            </a:r>
            <a:endParaRPr lang="ru-RU" sz="2000" b="0" dirty="0"/>
          </a:p>
        </p:txBody>
      </p:sp>
      <p:sp>
        <p:nvSpPr>
          <p:cNvPr id="6150" name="Rectangle 238"/>
          <p:cNvSpPr>
            <a:spLocks noChangeArrowheads="1"/>
          </p:cNvSpPr>
          <p:nvPr/>
        </p:nvSpPr>
        <p:spPr bwMode="auto">
          <a:xfrm>
            <a:off x="900113" y="5929330"/>
            <a:ext cx="76867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1200" b="0" i="1" dirty="0" smtClean="0"/>
              <a:t>1 Подпрограмма содействия малому предпринимательству и </a:t>
            </a:r>
            <a:r>
              <a:rPr lang="ru-RU" sz="1200" b="0" i="1" dirty="0" err="1" smtClean="0"/>
              <a:t>самозанятости</a:t>
            </a:r>
            <a:r>
              <a:rPr lang="ru-RU" sz="1200" b="0" i="1" dirty="0" smtClean="0"/>
              <a:t> безработных граждан </a:t>
            </a:r>
          </a:p>
          <a:p>
            <a:r>
              <a:rPr lang="ru-RU" sz="1200" b="0" i="1" dirty="0" smtClean="0"/>
              <a:t>2 Программа поддержки начинающих - гранты начинающим на создание собственного бизнеса</a:t>
            </a:r>
          </a:p>
          <a:p>
            <a:r>
              <a:rPr lang="ru-RU" sz="1200" b="0" i="1" dirty="0" smtClean="0"/>
              <a:t>* Данные за январь-октябрь 2010 года</a:t>
            </a:r>
            <a:endParaRPr lang="ru-RU" sz="1200" b="0" i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857488" y="1857364"/>
            <a:ext cx="3786214" cy="571504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</a:rPr>
              <a:t>более 135,6 тыс. человек</a:t>
            </a:r>
          </a:p>
        </p:txBody>
      </p:sp>
      <p:sp>
        <p:nvSpPr>
          <p:cNvPr id="47" name="Стрелка вниз 46"/>
          <p:cNvSpPr/>
          <p:nvPr/>
        </p:nvSpPr>
        <p:spPr>
          <a:xfrm rot="1645261" flipV="1">
            <a:off x="3285142" y="2397929"/>
            <a:ext cx="757238" cy="1111250"/>
          </a:xfrm>
          <a:prstGeom prst="downArrow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50000">
                <a:schemeClr val="accent3">
                  <a:shade val="93000"/>
                  <a:satMod val="130000"/>
                </a:schemeClr>
              </a:gs>
              <a:gs pos="100000">
                <a:schemeClr val="bg1"/>
              </a:gs>
            </a:gsLst>
            <a:lin ang="189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0"/>
          </a:p>
        </p:txBody>
      </p:sp>
      <p:sp>
        <p:nvSpPr>
          <p:cNvPr id="49" name="Стрелка вниз 48"/>
          <p:cNvSpPr/>
          <p:nvPr/>
        </p:nvSpPr>
        <p:spPr>
          <a:xfrm rot="20130145" flipV="1">
            <a:off x="5281540" y="2390112"/>
            <a:ext cx="757237" cy="1174750"/>
          </a:xfrm>
          <a:prstGeom prst="downArrow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5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0"/>
          </a:p>
        </p:txBody>
      </p:sp>
      <p:sp>
        <p:nvSpPr>
          <p:cNvPr id="40" name="Прямоугольник 39"/>
          <p:cNvSpPr/>
          <p:nvPr/>
        </p:nvSpPr>
        <p:spPr>
          <a:xfrm>
            <a:off x="5143504" y="3214686"/>
            <a:ext cx="2857520" cy="228601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По линии</a:t>
            </a:r>
            <a:br>
              <a:rPr lang="ru-RU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Минэкономразвития</a:t>
            </a:r>
            <a:r>
              <a:rPr lang="ru-RU" baseline="30000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 </a:t>
            </a:r>
            <a:br>
              <a:rPr lang="ru-RU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</a:br>
            <a:r>
              <a:rPr lang="ru-RU" b="0" i="1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в 2009 году</a:t>
            </a:r>
          </a:p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более 8 тыс. человек</a:t>
            </a:r>
          </a:p>
          <a:p>
            <a:pPr algn="ctr">
              <a:defRPr/>
            </a:pPr>
            <a:endParaRPr lang="ru-RU" b="0" dirty="0" smtClean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b="0" i="1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в 2010 году</a:t>
            </a:r>
          </a:p>
          <a:p>
            <a:pPr algn="ctr">
              <a:defRPr/>
            </a:pPr>
            <a:r>
              <a:rPr lang="ru-RU" b="0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данные отсутствуют</a:t>
            </a:r>
            <a:endParaRPr lang="ru-RU" b="0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357290" y="3214686"/>
            <a:ext cx="2857520" cy="2286016"/>
          </a:xfrm>
          <a:prstGeom prst="rect">
            <a:avLst/>
          </a:prstGeom>
          <a:gradFill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bg1"/>
              </a:gs>
            </a:gsLst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По линии Минсоцздравразвития</a:t>
            </a:r>
            <a:r>
              <a:rPr lang="ru-RU" baseline="30000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1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 </a:t>
            </a:r>
            <a:br>
              <a:rPr lang="ru-RU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</a:br>
            <a:r>
              <a:rPr lang="ru-RU" b="0" i="1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в 2009 году</a:t>
            </a:r>
          </a:p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127,6 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тыс. </a:t>
            </a:r>
            <a:r>
              <a:rPr lang="ru-RU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человек</a:t>
            </a:r>
          </a:p>
          <a:p>
            <a:pPr algn="ctr">
              <a:defRPr/>
            </a:pPr>
            <a:endParaRPr lang="ru-RU" dirty="0" smtClean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b="0" i="1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в 2010 году*</a:t>
            </a:r>
          </a:p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151,5 тыс. человек</a:t>
            </a:r>
            <a:endParaRPr lang="ru-RU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7171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7175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176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7177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7178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7172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971550" y="1649413"/>
            <a:ext cx="7921625" cy="35401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rgbClr val="993300"/>
                </a:solidFill>
                <a:latin typeface="+mj-lt"/>
                <a:cs typeface="Arial" charset="0"/>
              </a:rPr>
              <a:t>Таким </a:t>
            </a:r>
            <a:r>
              <a:rPr lang="ru-RU" sz="2400" dirty="0">
                <a:solidFill>
                  <a:srgbClr val="990000"/>
                </a:solidFill>
                <a:latin typeface="+mj-lt"/>
                <a:cs typeface="Arial" charset="0"/>
              </a:rPr>
              <a:t>образом</a:t>
            </a:r>
            <a:r>
              <a:rPr lang="ru-RU" sz="2400" b="0" dirty="0">
                <a:solidFill>
                  <a:srgbClr val="C00000"/>
                </a:solidFill>
                <a:latin typeface="+mj-lt"/>
              </a:rPr>
              <a:t>,</a:t>
            </a:r>
          </a:p>
          <a:p>
            <a:pPr algn="just">
              <a:defRPr/>
            </a:pPr>
            <a:r>
              <a:rPr lang="ru-RU" sz="2000" b="0" dirty="0"/>
              <a:t>если </a:t>
            </a:r>
            <a:r>
              <a:rPr lang="ru-RU" sz="2000" dirty="0"/>
              <a:t>не учитывать</a:t>
            </a:r>
            <a:r>
              <a:rPr lang="ru-RU" sz="2000" b="0" dirty="0"/>
              <a:t> малые предприятия и индивидуальных предпринимателей, начавших свою деятельность в 2009 году за счет грантов, предоставленных из федерального и региональных бюджетов, то количество субъектов малого и среднего предпринимательства по итогам 2009 года составило бы </a:t>
            </a:r>
            <a:r>
              <a:rPr lang="ru-RU" sz="2000" dirty="0"/>
              <a:t>5470,2 тыс.</a:t>
            </a:r>
            <a:r>
              <a:rPr lang="ru-RU" sz="2000" b="0" dirty="0"/>
              <a:t> единиц или </a:t>
            </a:r>
            <a:r>
              <a:rPr lang="ru-RU" sz="2000" dirty="0"/>
              <a:t>106,7%</a:t>
            </a:r>
            <a:r>
              <a:rPr lang="ru-RU" sz="2000" b="0" dirty="0"/>
              <a:t> от уровня 2008 года.</a:t>
            </a:r>
          </a:p>
          <a:p>
            <a:pPr algn="just">
              <a:defRPr/>
            </a:pPr>
            <a:endParaRPr lang="ru-RU" sz="2000" b="0" dirty="0"/>
          </a:p>
          <a:p>
            <a:pPr marL="360000" algn="just">
              <a:defRPr/>
            </a:pPr>
            <a:r>
              <a:rPr lang="ru-RU" sz="2000" b="0" dirty="0"/>
              <a:t>т.е. </a:t>
            </a:r>
            <a:r>
              <a:rPr lang="ru-RU" sz="2000" dirty="0"/>
              <a:t>около трети прироста </a:t>
            </a:r>
            <a:r>
              <a:rPr lang="ru-RU" sz="2000" b="0" dirty="0"/>
              <a:t>количества субъектов малого и среднего предпринимательства было обеспеченно</a:t>
            </a:r>
          </a:p>
          <a:p>
            <a:pPr marL="360000" algn="just">
              <a:defRPr/>
            </a:pPr>
            <a:r>
              <a:rPr lang="ru-RU" sz="2000" dirty="0"/>
              <a:t>за счет бюджетных средств</a:t>
            </a:r>
            <a:r>
              <a:rPr lang="ru-RU" sz="2000" b="0" dirty="0"/>
              <a:t>.</a:t>
            </a:r>
          </a:p>
        </p:txBody>
      </p:sp>
      <p:sp>
        <p:nvSpPr>
          <p:cNvPr id="7174" name="Прямоугольник 22"/>
          <p:cNvSpPr>
            <a:spLocks noChangeArrowheads="1"/>
          </p:cNvSpPr>
          <p:nvPr/>
        </p:nvSpPr>
        <p:spPr bwMode="auto">
          <a:xfrm>
            <a:off x="684213" y="404813"/>
            <a:ext cx="342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Статистика сектора МСП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8195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8206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8207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8208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8209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8196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8197" name="Прямоугольник 13"/>
          <p:cNvSpPr>
            <a:spLocks noChangeArrowheads="1"/>
          </p:cNvSpPr>
          <p:nvPr/>
        </p:nvSpPr>
        <p:spPr bwMode="auto">
          <a:xfrm>
            <a:off x="900113" y="1268413"/>
            <a:ext cx="41767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ru-RU" sz="1600">
                <a:solidFill>
                  <a:srgbClr val="993300"/>
                </a:solidFill>
                <a:latin typeface="Arial Narrow" pitchFamily="34" charset="0"/>
                <a:cs typeface="Arial" charset="0"/>
              </a:rPr>
              <a:t>Индекс результатов деятельности МП</a:t>
            </a:r>
          </a:p>
        </p:txBody>
      </p:sp>
      <p:sp>
        <p:nvSpPr>
          <p:cNvPr id="8198" name="Rectangle 23"/>
          <p:cNvSpPr>
            <a:spLocks noChangeArrowheads="1"/>
          </p:cNvSpPr>
          <p:nvPr/>
        </p:nvSpPr>
        <p:spPr bwMode="auto">
          <a:xfrm>
            <a:off x="827088" y="1773238"/>
            <a:ext cx="71247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Ш"/>
            </a:pPr>
            <a:r>
              <a:rPr lang="ru-RU" sz="1600" b="0">
                <a:latin typeface="Times New Roman" pitchFamily="18" charset="0"/>
                <a:ea typeface="Times New Roman" pitchFamily="18" charset="0"/>
                <a:cs typeface="Arial" charset="0"/>
              </a:rPr>
              <a:t>Число малых предприятий на 100 тыс. населения</a:t>
            </a:r>
          </a:p>
          <a:p>
            <a:pPr eaLnBrk="0" hangingPunct="0">
              <a:buFont typeface="Wingdings" pitchFamily="2" charset="2"/>
              <a:buChar char="Ш"/>
            </a:pPr>
            <a:r>
              <a:rPr lang="ru-RU" sz="1600" b="0">
                <a:latin typeface="Times New Roman" pitchFamily="18" charset="0"/>
                <a:ea typeface="Times New Roman" pitchFamily="18" charset="0"/>
                <a:cs typeface="Arial" charset="0"/>
              </a:rPr>
              <a:t>Доля занятых на малых предприятиях в общей численности занятых</a:t>
            </a:r>
          </a:p>
          <a:p>
            <a:pPr eaLnBrk="0" hangingPunct="0">
              <a:buFont typeface="Wingdings" pitchFamily="2" charset="2"/>
              <a:buChar char="Ш"/>
            </a:pPr>
            <a:r>
              <a:rPr lang="ru-RU" sz="1600" b="0">
                <a:latin typeface="Times New Roman" pitchFamily="18" charset="0"/>
                <a:ea typeface="Times New Roman" pitchFamily="18" charset="0"/>
                <a:cs typeface="Arial" charset="0"/>
              </a:rPr>
              <a:t>Производительность труда на малых предприятиях (оборот на 1 занятого на малых предприятиях)</a:t>
            </a:r>
          </a:p>
          <a:p>
            <a:pPr eaLnBrk="0" hangingPunct="0">
              <a:buFont typeface="Wingdings" pitchFamily="2" charset="2"/>
              <a:buChar char="Ш"/>
            </a:pPr>
            <a:r>
              <a:rPr lang="ru-RU" sz="1600" b="0">
                <a:latin typeface="Times New Roman" pitchFamily="18" charset="0"/>
                <a:ea typeface="Times New Roman" pitchFamily="18" charset="0"/>
                <a:cs typeface="Arial" charset="0"/>
              </a:rPr>
              <a:t>Средний объем инвестиций в основной капитал на 1 малом предприятии</a:t>
            </a:r>
            <a:endParaRPr lang="ru-RU" b="0">
              <a:latin typeface="Calibri" pitchFamily="34" charset="0"/>
              <a:ea typeface="Times New Roman" pitchFamily="18" charset="0"/>
              <a:cs typeface="Arial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5003800" y="1268413"/>
            <a:ext cx="642938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/>
          </a:p>
        </p:txBody>
      </p:sp>
      <p:sp>
        <p:nvSpPr>
          <p:cNvPr id="8200" name="Rectangle 28"/>
          <p:cNvSpPr>
            <a:spLocks noChangeArrowheads="1"/>
          </p:cNvSpPr>
          <p:nvPr/>
        </p:nvSpPr>
        <p:spPr bwMode="auto">
          <a:xfrm>
            <a:off x="5724525" y="1196975"/>
            <a:ext cx="33083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ь"/>
            </a:pPr>
            <a:r>
              <a:rPr lang="ru-RU" sz="1600" b="0">
                <a:latin typeface="Times New Roman" pitchFamily="18" charset="0"/>
                <a:cs typeface="Arial" charset="0"/>
              </a:rPr>
              <a:t>Малые предприятия</a:t>
            </a:r>
          </a:p>
          <a:p>
            <a:pPr>
              <a:buFont typeface="Wingdings" pitchFamily="2" charset="2"/>
              <a:buChar char="ь"/>
            </a:pPr>
            <a:r>
              <a:rPr lang="ru-RU" sz="1600" b="0">
                <a:latin typeface="Times New Roman" pitchFamily="18" charset="0"/>
                <a:cs typeface="Arial" charset="0"/>
              </a:rPr>
              <a:t>Микропредприятия (кроме с</a:t>
            </a:r>
            <a:r>
              <a:rPr lang="en-US" sz="1600" b="0">
                <a:latin typeface="Times New Roman" pitchFamily="18" charset="0"/>
                <a:cs typeface="Arial" charset="0"/>
              </a:rPr>
              <a:t>/</a:t>
            </a:r>
            <a:r>
              <a:rPr lang="ru-RU" sz="1600" b="0">
                <a:latin typeface="Times New Roman" pitchFamily="18" charset="0"/>
                <a:cs typeface="Arial" charset="0"/>
              </a:rPr>
              <a:t>х)</a:t>
            </a:r>
            <a:endParaRPr lang="ru-RU" b="0">
              <a:latin typeface="Calibri" pitchFamily="34" charset="0"/>
            </a:endParaRPr>
          </a:p>
        </p:txBody>
      </p:sp>
      <p:sp>
        <p:nvSpPr>
          <p:cNvPr id="8201" name="Прямоугольник 13"/>
          <p:cNvSpPr>
            <a:spLocks noChangeArrowheads="1"/>
          </p:cNvSpPr>
          <p:nvPr/>
        </p:nvSpPr>
        <p:spPr bwMode="auto">
          <a:xfrm>
            <a:off x="971550" y="3141663"/>
            <a:ext cx="4537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ru-RU" sz="1600">
                <a:solidFill>
                  <a:srgbClr val="993300"/>
                </a:solidFill>
                <a:latin typeface="Arial Narrow" pitchFamily="34" charset="0"/>
                <a:cs typeface="Arial" charset="0"/>
              </a:rPr>
              <a:t>Индекс государственной поддержки МСП</a:t>
            </a:r>
          </a:p>
        </p:txBody>
      </p:sp>
      <p:sp>
        <p:nvSpPr>
          <p:cNvPr id="3" name="Стрелка вправо 18"/>
          <p:cNvSpPr/>
          <p:nvPr/>
        </p:nvSpPr>
        <p:spPr>
          <a:xfrm>
            <a:off x="5364163" y="3141663"/>
            <a:ext cx="642937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/>
          </a:p>
        </p:txBody>
      </p:sp>
      <p:sp>
        <p:nvSpPr>
          <p:cNvPr id="8203" name="Rectangle 32"/>
          <p:cNvSpPr>
            <a:spLocks noChangeArrowheads="1"/>
          </p:cNvSpPr>
          <p:nvPr/>
        </p:nvSpPr>
        <p:spPr bwMode="auto">
          <a:xfrm>
            <a:off x="6156325" y="3127375"/>
            <a:ext cx="2157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ь"/>
            </a:pPr>
            <a:r>
              <a:rPr lang="ru-RU" b="0">
                <a:latin typeface="Times New Roman" pitchFamily="18" charset="0"/>
                <a:cs typeface="Arial" charset="0"/>
              </a:rPr>
              <a:t>49 регионов</a:t>
            </a:r>
            <a:endParaRPr lang="ru-RU" b="0">
              <a:latin typeface="Calibri" pitchFamily="34" charset="0"/>
            </a:endParaRPr>
          </a:p>
        </p:txBody>
      </p:sp>
      <p:sp>
        <p:nvSpPr>
          <p:cNvPr id="8204" name="Rectangle 33"/>
          <p:cNvSpPr>
            <a:spLocks noChangeArrowheads="1"/>
          </p:cNvSpPr>
          <p:nvPr/>
        </p:nvSpPr>
        <p:spPr bwMode="auto">
          <a:xfrm>
            <a:off x="684213" y="3522663"/>
            <a:ext cx="8459787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600" b="0">
                <a:latin typeface="Times New Roman" pitchFamily="18" charset="0"/>
                <a:ea typeface="Times New Roman" pitchFamily="18" charset="0"/>
                <a:cs typeface="Arial" charset="0"/>
              </a:rPr>
              <a:t>Расходы консолидированного бюджета на реализацию государственной поддержки МСП в регионе в расчете на одного жителя</a:t>
            </a:r>
          </a:p>
          <a:p>
            <a:pPr>
              <a:buFont typeface="Wingdings" pitchFamily="2" charset="2"/>
              <a:buChar char="Ø"/>
            </a:pPr>
            <a:r>
              <a:rPr lang="ru-RU" sz="1600" b="0">
                <a:latin typeface="Times New Roman" pitchFamily="18" charset="0"/>
                <a:ea typeface="Times New Roman" pitchFamily="18" charset="0"/>
                <a:cs typeface="Arial" charset="0"/>
              </a:rPr>
              <a:t>Доля малых и средних предприятий, получивших поддержку в рамках реализации государственных программ развития субъектов МСП, в общем количестве МСП в регионе</a:t>
            </a:r>
          </a:p>
          <a:p>
            <a:pPr>
              <a:buFont typeface="Wingdings" pitchFamily="2" charset="2"/>
              <a:buChar char="Ø"/>
            </a:pPr>
            <a:r>
              <a:rPr lang="ru-RU" sz="1600" b="0">
                <a:ea typeface="Times New Roman" pitchFamily="18" charset="0"/>
                <a:cs typeface="Arial" charset="0"/>
              </a:rPr>
              <a:t>Объем поручительств и гарантий фондов поддержки, специализированных гарантийных фондов, выданных МСП, в расчете на одно МСП</a:t>
            </a:r>
            <a:endParaRPr lang="ru-RU" sz="1600" b="0" baseline="30000">
              <a:ea typeface="Times New Roman" pitchFamily="18" charset="0"/>
              <a:cs typeface="Arial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600" b="0">
                <a:ea typeface="Times New Roman" pitchFamily="18" charset="0"/>
                <a:cs typeface="Arial" charset="0"/>
              </a:rPr>
              <a:t>Доля малых и средних предприятий, пользующихся льготной арендой</a:t>
            </a:r>
          </a:p>
          <a:p>
            <a:pPr>
              <a:buFont typeface="Wingdings" pitchFamily="2" charset="2"/>
              <a:buChar char="Ø"/>
            </a:pPr>
            <a:r>
              <a:rPr lang="ru-RU" sz="1600" b="0">
                <a:ea typeface="Times New Roman" pitchFamily="18" charset="0"/>
                <a:cs typeface="Arial" charset="0"/>
              </a:rPr>
              <a:t>Доля малых и средних предприятий, реализовавших преимущественное право на выкуп помещений</a:t>
            </a:r>
          </a:p>
          <a:p>
            <a:pPr>
              <a:buFont typeface="Wingdings" pitchFamily="2" charset="2"/>
              <a:buChar char="Ø"/>
            </a:pPr>
            <a:r>
              <a:rPr lang="ru-RU" sz="1600" b="0">
                <a:ea typeface="Times New Roman" pitchFamily="18" charset="0"/>
                <a:cs typeface="Arial" charset="0"/>
              </a:rPr>
              <a:t>Доля государственных и муниципальных закупок у субъектов МСП</a:t>
            </a:r>
            <a:endParaRPr lang="ru-RU" sz="1600" b="0">
              <a:latin typeface="Calibri" pitchFamily="34" charset="0"/>
              <a:ea typeface="Times New Roman" pitchFamily="18" charset="0"/>
              <a:cs typeface="Arial" charset="0"/>
            </a:endParaRPr>
          </a:p>
          <a:p>
            <a:pPr eaLnBrk="0" hangingPunct="0">
              <a:buFont typeface="Wingdings" pitchFamily="2" charset="2"/>
              <a:buChar char="Ø"/>
            </a:pPr>
            <a:r>
              <a:rPr lang="ru-RU" sz="1600" b="0">
                <a:ea typeface="Times New Roman" pitchFamily="18" charset="0"/>
                <a:cs typeface="Arial" charset="0"/>
              </a:rPr>
              <a:t>Удельное число проверок (плановых и внеплановых) на одно МСП</a:t>
            </a:r>
            <a:endParaRPr lang="ru-RU" sz="1600" b="0">
              <a:latin typeface="Calibri" pitchFamily="34" charset="0"/>
              <a:ea typeface="Times New Roman" pitchFamily="18" charset="0"/>
              <a:cs typeface="Arial" charset="0"/>
            </a:endParaRPr>
          </a:p>
          <a:p>
            <a:pPr eaLnBrk="0" hangingPunct="0">
              <a:buFont typeface="Wingdings" pitchFamily="2" charset="2"/>
              <a:buChar char="Ø"/>
            </a:pPr>
            <a:r>
              <a:rPr lang="ru-RU" sz="1600" b="0">
                <a:ea typeface="Times New Roman" pitchFamily="18" charset="0"/>
                <a:cs typeface="Arial" charset="0"/>
              </a:rPr>
              <a:t>Соотношение плановых и внеплановых проверок</a:t>
            </a:r>
          </a:p>
        </p:txBody>
      </p:sp>
      <p:sp>
        <p:nvSpPr>
          <p:cNvPr id="8205" name="Прямоугольник 22"/>
          <p:cNvSpPr>
            <a:spLocks noChangeArrowheads="1"/>
          </p:cNvSpPr>
          <p:nvPr/>
        </p:nvSpPr>
        <p:spPr bwMode="auto">
          <a:xfrm>
            <a:off x="971550" y="404813"/>
            <a:ext cx="3138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Индексы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1031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51" name="Picture 6" descr="niss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52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05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05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032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1033" name="Прямоугольник 22"/>
          <p:cNvSpPr>
            <a:spLocks noChangeArrowheads="1"/>
          </p:cNvSpPr>
          <p:nvPr/>
        </p:nvSpPr>
        <p:spPr bwMode="auto">
          <a:xfrm>
            <a:off x="714375" y="214313"/>
            <a:ext cx="3352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Дифференциация регионов</a:t>
            </a:r>
          </a:p>
        </p:txBody>
      </p:sp>
      <p:sp>
        <p:nvSpPr>
          <p:cNvPr id="1034" name="Прямоугольник 22"/>
          <p:cNvSpPr>
            <a:spLocks noChangeArrowheads="1"/>
          </p:cNvSpPr>
          <p:nvPr/>
        </p:nvSpPr>
        <p:spPr bwMode="auto">
          <a:xfrm>
            <a:off x="1403350" y="1125538"/>
            <a:ext cx="67865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>
                <a:solidFill>
                  <a:srgbClr val="993300"/>
                </a:solidFill>
                <a:cs typeface="Arial" charset="0"/>
              </a:rPr>
              <a:t>Кривые Лоренца и значения коэффициентов Джини для критериальных показателей индекса развития МП</a:t>
            </a:r>
          </a:p>
        </p:txBody>
      </p:sp>
      <p:sp>
        <p:nvSpPr>
          <p:cNvPr id="1035" name="Rectangle 29"/>
          <p:cNvSpPr>
            <a:spLocks noChangeArrowheads="1"/>
          </p:cNvSpPr>
          <p:nvPr/>
        </p:nvSpPr>
        <p:spPr bwMode="auto">
          <a:xfrm>
            <a:off x="1533525" y="2314575"/>
            <a:ext cx="30337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6" name="Rectangle 31"/>
          <p:cNvSpPr>
            <a:spLocks noChangeArrowheads="1"/>
          </p:cNvSpPr>
          <p:nvPr/>
        </p:nvSpPr>
        <p:spPr bwMode="auto">
          <a:xfrm>
            <a:off x="1533525" y="2314575"/>
            <a:ext cx="30432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7" name="Rectangle 35"/>
          <p:cNvSpPr>
            <a:spLocks noChangeArrowheads="1"/>
          </p:cNvSpPr>
          <p:nvPr/>
        </p:nvSpPr>
        <p:spPr bwMode="auto">
          <a:xfrm>
            <a:off x="1533525" y="2314575"/>
            <a:ext cx="30337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8" name="Rectangle 37"/>
          <p:cNvSpPr>
            <a:spLocks noChangeArrowheads="1"/>
          </p:cNvSpPr>
          <p:nvPr/>
        </p:nvSpPr>
        <p:spPr bwMode="auto">
          <a:xfrm>
            <a:off x="1533525" y="2314575"/>
            <a:ext cx="30432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9" name="Rectangle 55"/>
          <p:cNvSpPr>
            <a:spLocks noChangeArrowheads="1"/>
          </p:cNvSpPr>
          <p:nvPr/>
        </p:nvSpPr>
        <p:spPr bwMode="auto">
          <a:xfrm>
            <a:off x="1187450" y="2060575"/>
            <a:ext cx="22320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/>
              <a:t>Число МП на 100 тыс. населения</a:t>
            </a:r>
            <a:r>
              <a:rPr lang="ru-RU" sz="1400" b="0"/>
              <a:t> </a:t>
            </a:r>
          </a:p>
        </p:txBody>
      </p:sp>
      <p:sp>
        <p:nvSpPr>
          <p:cNvPr id="1040" name="Rectangle 56"/>
          <p:cNvSpPr>
            <a:spLocks noChangeArrowheads="1"/>
          </p:cNvSpPr>
          <p:nvPr/>
        </p:nvSpPr>
        <p:spPr bwMode="auto">
          <a:xfrm>
            <a:off x="3779838" y="1700213"/>
            <a:ext cx="2065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/>
              <a:t>Доля занятых на МП</a:t>
            </a:r>
            <a:r>
              <a:rPr lang="ru-RU" b="0"/>
              <a:t> </a:t>
            </a:r>
          </a:p>
        </p:txBody>
      </p:sp>
      <p:sp>
        <p:nvSpPr>
          <p:cNvPr id="1041" name="Rectangle 57"/>
          <p:cNvSpPr>
            <a:spLocks noChangeArrowheads="1"/>
          </p:cNvSpPr>
          <p:nvPr/>
        </p:nvSpPr>
        <p:spPr bwMode="auto">
          <a:xfrm>
            <a:off x="6427788" y="1700213"/>
            <a:ext cx="27162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/>
              <a:t>Оборот на 1 занятого на МП</a:t>
            </a:r>
            <a:r>
              <a:rPr lang="ru-RU" b="0"/>
              <a:t> </a:t>
            </a:r>
          </a:p>
        </p:txBody>
      </p:sp>
      <p:sp>
        <p:nvSpPr>
          <p:cNvPr id="1042" name="Rectangle 58"/>
          <p:cNvSpPr>
            <a:spLocks noChangeArrowheads="1"/>
          </p:cNvSpPr>
          <p:nvPr/>
        </p:nvSpPr>
        <p:spPr bwMode="auto">
          <a:xfrm>
            <a:off x="1042988" y="5157788"/>
            <a:ext cx="38623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/>
              <a:t>Инвестиции в основной капитал на 1 МП</a:t>
            </a:r>
            <a:r>
              <a:rPr lang="ru-RU" b="0"/>
              <a:t> </a:t>
            </a:r>
          </a:p>
        </p:txBody>
      </p:sp>
      <p:sp>
        <p:nvSpPr>
          <p:cNvPr id="1043" name="Rectangle 63"/>
          <p:cNvSpPr>
            <a:spLocks noChangeArrowheads="1"/>
          </p:cNvSpPr>
          <p:nvPr/>
        </p:nvSpPr>
        <p:spPr bwMode="auto">
          <a:xfrm>
            <a:off x="0" y="2190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4" name="Rectangle 65"/>
          <p:cNvSpPr>
            <a:spLocks noChangeArrowheads="1"/>
          </p:cNvSpPr>
          <p:nvPr/>
        </p:nvSpPr>
        <p:spPr bwMode="auto">
          <a:xfrm>
            <a:off x="0" y="2209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5" name="Rectangle 67"/>
          <p:cNvSpPr>
            <a:spLocks noChangeArrowheads="1"/>
          </p:cNvSpPr>
          <p:nvPr/>
        </p:nvSpPr>
        <p:spPr bwMode="auto">
          <a:xfrm>
            <a:off x="0" y="2238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6" name="Rectangle 69"/>
          <p:cNvSpPr>
            <a:spLocks noChangeArrowheads="1"/>
          </p:cNvSpPr>
          <p:nvPr/>
        </p:nvSpPr>
        <p:spPr bwMode="auto">
          <a:xfrm>
            <a:off x="0" y="2233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7" name="Rectangle 71"/>
          <p:cNvSpPr>
            <a:spLocks noChangeArrowheads="1"/>
          </p:cNvSpPr>
          <p:nvPr/>
        </p:nvSpPr>
        <p:spPr bwMode="auto">
          <a:xfrm>
            <a:off x="0" y="2247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70"/>
          <p:cNvGraphicFramePr>
            <a:graphicFrameLocks noChangeAspect="1"/>
          </p:cNvGraphicFramePr>
          <p:nvPr/>
        </p:nvGraphicFramePr>
        <p:xfrm>
          <a:off x="611188" y="2565400"/>
          <a:ext cx="2867025" cy="2362200"/>
        </p:xfrm>
        <a:graphic>
          <a:graphicData uri="http://schemas.openxmlformats.org/presentationml/2006/ole">
            <p:oleObj spid="_x0000_s1026" name="Точечный рисунок" r:id="rId4" imgW="4686954" imgH="3877216" progId="PBrush">
              <p:embed/>
            </p:oleObj>
          </a:graphicData>
        </a:graphic>
      </p:graphicFrame>
      <p:sp>
        <p:nvSpPr>
          <p:cNvPr id="1048" name="Rectangle 73"/>
          <p:cNvSpPr>
            <a:spLocks noChangeArrowheads="1"/>
          </p:cNvSpPr>
          <p:nvPr/>
        </p:nvSpPr>
        <p:spPr bwMode="auto">
          <a:xfrm>
            <a:off x="0" y="2257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7" name="Object 72"/>
          <p:cNvGraphicFramePr>
            <a:graphicFrameLocks noChangeAspect="1"/>
          </p:cNvGraphicFramePr>
          <p:nvPr/>
        </p:nvGraphicFramePr>
        <p:xfrm>
          <a:off x="3492500" y="1989138"/>
          <a:ext cx="2847975" cy="2343150"/>
        </p:xfrm>
        <a:graphic>
          <a:graphicData uri="http://schemas.openxmlformats.org/presentationml/2006/ole">
            <p:oleObj spid="_x0000_s1027" name="Точечный рисунок" r:id="rId5" imgW="4686954" imgH="3877216" progId="PBrush">
              <p:embed/>
            </p:oleObj>
          </a:graphicData>
        </a:graphic>
      </p:graphicFrame>
      <p:sp>
        <p:nvSpPr>
          <p:cNvPr id="1049" name="Rectangle 75"/>
          <p:cNvSpPr>
            <a:spLocks noChangeArrowheads="1"/>
          </p:cNvSpPr>
          <p:nvPr/>
        </p:nvSpPr>
        <p:spPr bwMode="auto">
          <a:xfrm>
            <a:off x="0" y="2295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8" name="Object 74"/>
          <p:cNvGraphicFramePr>
            <a:graphicFrameLocks noChangeAspect="1"/>
          </p:cNvGraphicFramePr>
          <p:nvPr/>
        </p:nvGraphicFramePr>
        <p:xfrm>
          <a:off x="6400800" y="1989138"/>
          <a:ext cx="2743200" cy="2266950"/>
        </p:xfrm>
        <a:graphic>
          <a:graphicData uri="http://schemas.openxmlformats.org/presentationml/2006/ole">
            <p:oleObj spid="_x0000_s1028" name="Точечный рисунок" r:id="rId6" imgW="4695238" imgH="3877216" progId="PBrush">
              <p:embed/>
            </p:oleObj>
          </a:graphicData>
        </a:graphic>
      </p:graphicFrame>
      <p:sp>
        <p:nvSpPr>
          <p:cNvPr id="1050" name="Rectangle 77"/>
          <p:cNvSpPr>
            <a:spLocks noChangeArrowheads="1"/>
          </p:cNvSpPr>
          <p:nvPr/>
        </p:nvSpPr>
        <p:spPr bwMode="auto">
          <a:xfrm>
            <a:off x="0" y="2290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9" name="Object 76"/>
          <p:cNvGraphicFramePr>
            <a:graphicFrameLocks noChangeAspect="1"/>
          </p:cNvGraphicFramePr>
          <p:nvPr/>
        </p:nvGraphicFramePr>
        <p:xfrm>
          <a:off x="4787900" y="4292600"/>
          <a:ext cx="3024188" cy="2500313"/>
        </p:xfrm>
        <a:graphic>
          <a:graphicData uri="http://schemas.openxmlformats.org/presentationml/2006/ole">
            <p:oleObj spid="_x0000_s1029" name="Точечный рисунок" r:id="rId7" imgW="4676190" imgH="3866667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9219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9256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257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9258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9259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9220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9221" name="Прямоугольник 22"/>
          <p:cNvSpPr>
            <a:spLocks noChangeArrowheads="1"/>
          </p:cNvSpPr>
          <p:nvPr/>
        </p:nvSpPr>
        <p:spPr bwMode="auto">
          <a:xfrm>
            <a:off x="714375" y="214313"/>
            <a:ext cx="6000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Индекс МП </a:t>
            </a:r>
          </a:p>
        </p:txBody>
      </p:sp>
      <p:graphicFrame>
        <p:nvGraphicFramePr>
          <p:cNvPr id="12628" name="Group 340"/>
          <p:cNvGraphicFramePr>
            <a:graphicFrameLocks noGrp="1"/>
          </p:cNvGraphicFramePr>
          <p:nvPr/>
        </p:nvGraphicFramePr>
        <p:xfrm>
          <a:off x="1042988" y="1341438"/>
          <a:ext cx="7351712" cy="4860292"/>
        </p:xfrm>
        <a:graphic>
          <a:graphicData uri="http://schemas.openxmlformats.org/drawingml/2006/table">
            <a:tbl>
              <a:tblPr/>
              <a:tblGrid>
                <a:gridCol w="1265237"/>
                <a:gridCol w="4105275"/>
                <a:gridCol w="1981200"/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Ранг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Субъект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Значение индекса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Краснодарский край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г. Санкт-Петербург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г. Москва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8,1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Калининградская область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Ставропольский край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5,2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Свердловская область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Сахалинская область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Ханты-Мансийский авт. округ – Югра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Магаданская область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Московская область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10243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28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281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028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028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024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10245" name="Прямоугольник 22"/>
          <p:cNvSpPr>
            <a:spLocks noChangeArrowheads="1"/>
          </p:cNvSpPr>
          <p:nvPr/>
        </p:nvSpPr>
        <p:spPr bwMode="auto">
          <a:xfrm>
            <a:off x="714375" y="214313"/>
            <a:ext cx="3425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Индекс государственной поддержки</a:t>
            </a:r>
          </a:p>
        </p:txBody>
      </p:sp>
      <p:graphicFrame>
        <p:nvGraphicFramePr>
          <p:cNvPr id="19579" name="Group 123"/>
          <p:cNvGraphicFramePr>
            <a:graphicFrameLocks noGrp="1"/>
          </p:cNvGraphicFramePr>
          <p:nvPr/>
        </p:nvGraphicFramePr>
        <p:xfrm>
          <a:off x="1042988" y="1268413"/>
          <a:ext cx="7632700" cy="4824417"/>
        </p:xfrm>
        <a:graphic>
          <a:graphicData uri="http://schemas.openxmlformats.org/drawingml/2006/table">
            <a:tbl>
              <a:tblPr/>
              <a:tblGrid>
                <a:gridCol w="1446212"/>
                <a:gridCol w="3922713"/>
                <a:gridCol w="2263775"/>
              </a:tblGrid>
              <a:tr h="603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Ранг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Субъект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Значение индекса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Ханты-Мансийский автономный округ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Республика Алтай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9,3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Республика Дагестан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Волгоградская область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5,9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Свердловская область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5,2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г. Санкт-Петербург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Ленинградская область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Чувашская Республика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Кировская область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3,9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Магаданская область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3,7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611188" y="105251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11267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1272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27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127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127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1268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11269" name="Прямоугольник 22"/>
          <p:cNvSpPr>
            <a:spLocks noChangeArrowheads="1"/>
          </p:cNvSpPr>
          <p:nvPr/>
        </p:nvSpPr>
        <p:spPr bwMode="auto">
          <a:xfrm>
            <a:off x="714375" y="214313"/>
            <a:ext cx="3425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Классы регионов «поддержка-развитие» </a:t>
            </a:r>
          </a:p>
        </p:txBody>
      </p:sp>
      <p:sp>
        <p:nvSpPr>
          <p:cNvPr id="11270" name="Rectangle 13"/>
          <p:cNvSpPr>
            <a:spLocks noChangeArrowheads="1"/>
          </p:cNvSpPr>
          <p:nvPr/>
        </p:nvSpPr>
        <p:spPr bwMode="auto">
          <a:xfrm>
            <a:off x="0" y="593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1271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3" y="1052513"/>
            <a:ext cx="6985000" cy="561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Диаграмма 14"/>
          <p:cNvGraphicFramePr/>
          <p:nvPr/>
        </p:nvGraphicFramePr>
        <p:xfrm>
          <a:off x="1000100" y="1142984"/>
          <a:ext cx="7560000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6162" name="Picture 6" descr="niss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16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616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6147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6148" name="Rectangle 14"/>
          <p:cNvSpPr>
            <a:spLocks noChangeArrowheads="1"/>
          </p:cNvSpPr>
          <p:nvPr/>
        </p:nvSpPr>
        <p:spPr bwMode="auto">
          <a:xfrm>
            <a:off x="714348" y="142852"/>
            <a:ext cx="58579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000" dirty="0" smtClean="0">
                <a:cs typeface="Arial" charset="0"/>
              </a:rPr>
              <a:t>Численность занятых на малых предприятиях (включая микропредприятия)</a:t>
            </a:r>
          </a:p>
        </p:txBody>
      </p:sp>
      <p:sp>
        <p:nvSpPr>
          <p:cNvPr id="6149" name="Rectangle 16"/>
          <p:cNvSpPr>
            <a:spLocks noChangeArrowheads="1"/>
          </p:cNvSpPr>
          <p:nvPr/>
        </p:nvSpPr>
        <p:spPr bwMode="auto">
          <a:xfrm>
            <a:off x="785813" y="1643063"/>
            <a:ext cx="7989887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2000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000100" y="4643446"/>
            <a:ext cx="7643866" cy="121444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b="1" dirty="0" smtClean="0">
                <a:solidFill>
                  <a:schemeClr val="tx1"/>
                </a:solidFill>
              </a:rPr>
              <a:t>Вывод: В целом про России </a:t>
            </a:r>
            <a:r>
              <a:rPr lang="ru-RU" b="1" dirty="0" smtClean="0"/>
              <a:t>небольшое падение числа занятых в секторе в 2009 году по сравнению в 2008 годом (на 1,1%). В Красноярском крае – рост показателя (на 7,5%)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57224" y="5643578"/>
            <a:ext cx="7786742" cy="10001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1100" i="1" dirty="0" smtClean="0">
                <a:solidFill>
                  <a:schemeClr val="tx1"/>
                </a:solidFill>
              </a:rPr>
              <a:t>Сравнивать уровень развития малого предпринимательства за 2008 год с уровнем развития малого предпринимательства в 2007 году некорректно (см.выше).</a:t>
            </a:r>
          </a:p>
          <a:p>
            <a:pPr algn="just">
              <a:defRPr/>
            </a:pPr>
            <a:r>
              <a:rPr lang="ru-RU" sz="1100" i="1" dirty="0" smtClean="0">
                <a:solidFill>
                  <a:schemeClr val="tx1"/>
                </a:solidFill>
              </a:rPr>
              <a:t>Рисунок не учитывает индивидуальных предпринимателей.</a:t>
            </a: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857356" y="1214422"/>
            <a:ext cx="4357718" cy="8572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/>
              <a:t>Количество занятых на малых предприятиях</a:t>
            </a:r>
            <a:endParaRPr lang="ru-RU" sz="1400" dirty="0" smtClean="0"/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/>
              <a:t>в 1999-2009 годах, тыс. человек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ru-RU" sz="1100" dirty="0" smtClean="0"/>
              <a:t>(без учета совместителей и работников, </a:t>
            </a:r>
            <a:br>
              <a:rPr lang="ru-RU" sz="1100" dirty="0" smtClean="0"/>
            </a:br>
            <a:r>
              <a:rPr lang="ru-RU" sz="1100" dirty="0" smtClean="0"/>
              <a:t>выполнявших работы по договорам)</a:t>
            </a:r>
            <a:endParaRPr kumimoji="0" lang="ru-RU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12291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2306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2307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308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2309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2292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12293" name="Прямоугольник 22"/>
          <p:cNvSpPr>
            <a:spLocks noChangeArrowheads="1"/>
          </p:cNvSpPr>
          <p:nvPr/>
        </p:nvSpPr>
        <p:spPr bwMode="auto">
          <a:xfrm>
            <a:off x="684213" y="0"/>
            <a:ext cx="3352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Зависимость развития МП от государственной поддержки </a:t>
            </a:r>
          </a:p>
        </p:txBody>
      </p:sp>
      <p:graphicFrame>
        <p:nvGraphicFramePr>
          <p:cNvPr id="14457" name="Group 121"/>
          <p:cNvGraphicFramePr>
            <a:graphicFrameLocks noGrp="1"/>
          </p:cNvGraphicFramePr>
          <p:nvPr/>
        </p:nvGraphicFramePr>
        <p:xfrm>
          <a:off x="2771775" y="2492375"/>
          <a:ext cx="6192838" cy="1005840"/>
        </p:xfrm>
        <a:graphic>
          <a:graphicData uri="http://schemas.openxmlformats.org/drawingml/2006/table">
            <a:tbl>
              <a:tblPr/>
              <a:tblGrid>
                <a:gridCol w="1120775"/>
                <a:gridCol w="2493963"/>
                <a:gridCol w="2578100"/>
              </a:tblGrid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</a:t>
                      </a:r>
                      <a:r>
                        <a:rPr kumimoji="0" lang="ru-RU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Скорректированный R</a:t>
                      </a:r>
                      <a:r>
                        <a:rPr kumimoji="0" lang="ru-RU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Стандартная ошибка оценки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0,03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0,01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85756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2301" name="Rectangle 111"/>
          <p:cNvSpPr>
            <a:spLocks noChangeArrowheads="1"/>
          </p:cNvSpPr>
          <p:nvPr/>
        </p:nvSpPr>
        <p:spPr bwMode="auto">
          <a:xfrm>
            <a:off x="755650" y="1289050"/>
            <a:ext cx="3616325" cy="8239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 u="sng">
                <a:solidFill>
                  <a:schemeClr val="bg1"/>
                </a:solidFill>
              </a:rPr>
              <a:t>Коэффициент корреляции </a:t>
            </a:r>
          </a:p>
          <a:p>
            <a:r>
              <a:rPr lang="ru-RU" sz="2000" u="sng">
                <a:solidFill>
                  <a:schemeClr val="bg1"/>
                </a:solidFill>
              </a:rPr>
              <a:t>рангов Спирмена: </a:t>
            </a:r>
            <a:r>
              <a:rPr lang="ru-RU" sz="2800">
                <a:solidFill>
                  <a:schemeClr val="bg1"/>
                </a:solidFill>
              </a:rPr>
              <a:t>0,</a:t>
            </a:r>
            <a:r>
              <a:rPr lang="en-US" sz="2800">
                <a:solidFill>
                  <a:schemeClr val="bg1"/>
                </a:solidFill>
              </a:rPr>
              <a:t>25</a:t>
            </a:r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12302" name="Rectangle 116"/>
          <p:cNvSpPr>
            <a:spLocks noChangeArrowheads="1"/>
          </p:cNvSpPr>
          <p:nvPr/>
        </p:nvSpPr>
        <p:spPr bwMode="auto">
          <a:xfrm>
            <a:off x="755650" y="3860800"/>
            <a:ext cx="5832475" cy="1038225"/>
          </a:xfrm>
          <a:prstGeom prst="rect">
            <a:avLst/>
          </a:prstGeom>
          <a:noFill/>
          <a:ln w="31750">
            <a:solidFill>
              <a:srgbClr val="FF9933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>
                <a:solidFill>
                  <a:srgbClr val="FF9900"/>
                </a:solidFill>
              </a:rPr>
              <a:t>Степень согласованности ранжирований является низкой, что свидетельствует о невысокой степени их взаимной связи</a:t>
            </a:r>
          </a:p>
        </p:txBody>
      </p:sp>
      <p:sp>
        <p:nvSpPr>
          <p:cNvPr id="12303" name="Rectangle 117"/>
          <p:cNvSpPr>
            <a:spLocks noChangeArrowheads="1"/>
          </p:cNvSpPr>
          <p:nvPr/>
        </p:nvSpPr>
        <p:spPr bwMode="auto">
          <a:xfrm>
            <a:off x="1331913" y="5157788"/>
            <a:ext cx="7561262" cy="1343025"/>
          </a:xfrm>
          <a:prstGeom prst="rect">
            <a:avLst/>
          </a:prstGeom>
          <a:noFill/>
          <a:ln w="31750">
            <a:solidFill>
              <a:srgbClr val="FF9933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>
                <a:solidFill>
                  <a:srgbClr val="FF9900"/>
                </a:solidFill>
              </a:rPr>
              <a:t>Регрессионный анализ показывает фактическое отсутствие статистически значимой связи между объемами оказываемой государством поддержки и результатами деятельности малых предприятий</a:t>
            </a:r>
          </a:p>
        </p:txBody>
      </p:sp>
      <p:sp>
        <p:nvSpPr>
          <p:cNvPr id="19" name="Стрелка вправо 18"/>
          <p:cNvSpPr>
            <a:spLocks noChangeArrowheads="1"/>
          </p:cNvSpPr>
          <p:nvPr/>
        </p:nvSpPr>
        <p:spPr bwMode="auto">
          <a:xfrm rot="5400000">
            <a:off x="1260475" y="2636838"/>
            <a:ext cx="1295400" cy="8636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Стрелка вправо 18"/>
          <p:cNvSpPr>
            <a:spLocks noChangeArrowheads="1"/>
          </p:cNvSpPr>
          <p:nvPr/>
        </p:nvSpPr>
        <p:spPr bwMode="auto">
          <a:xfrm rot="5400000">
            <a:off x="7019925" y="3860800"/>
            <a:ext cx="1295400" cy="8636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4414" y="3000372"/>
            <a:ext cx="6715172" cy="285752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z="1200" dirty="0" smtClean="0"/>
              <a:t>1. Малый бизнес и государственная поддержка сектора</a:t>
            </a:r>
          </a:p>
          <a:p>
            <a:r>
              <a:rPr lang="ru-RU" sz="1200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hlinkClick r:id="rId3"/>
              </a:rPr>
              <a:t>http://www.nisse.ru/business/article/article_1560.html?effort=1</a:t>
            </a:r>
            <a:endParaRPr lang="ru-RU" sz="12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sz="1200" dirty="0" smtClean="0"/>
              <a:t> </a:t>
            </a:r>
          </a:p>
          <a:p>
            <a:pPr lvl="0"/>
            <a:r>
              <a:rPr lang="ru-RU" sz="1200" dirty="0" smtClean="0"/>
              <a:t>2. Динамика развития малого предпринимательства в регионах России в 2009 году</a:t>
            </a:r>
          </a:p>
          <a:p>
            <a:r>
              <a:rPr lang="ru-RU" sz="1200" u="sng" dirty="0" smtClean="0">
                <a:hlinkClick r:id="rId4"/>
              </a:rPr>
              <a:t>http://www.nisse.ru/business/article/article_1164.html?effort=1</a:t>
            </a:r>
            <a:endParaRPr lang="ru-RU" sz="1200" dirty="0" smtClean="0"/>
          </a:p>
          <a:p>
            <a:r>
              <a:rPr lang="ru-RU" sz="1200" dirty="0" smtClean="0"/>
              <a:t> </a:t>
            </a:r>
          </a:p>
          <a:p>
            <a:r>
              <a:rPr lang="ru-RU" sz="1200" dirty="0" smtClean="0"/>
              <a:t>3. Малое предпринимательство в регионах России в 2009 году. Индекс развития малого предпринимательства</a:t>
            </a:r>
          </a:p>
          <a:p>
            <a:r>
              <a:rPr lang="ru-RU" sz="1200" u="sng" dirty="0" smtClean="0">
                <a:hlinkClick r:id="rId5"/>
              </a:rPr>
              <a:t>http://www.nisse.ru/business/article/article_1155.html?effort=1</a:t>
            </a:r>
            <a:endParaRPr lang="ru-RU" sz="1200" dirty="0" smtClean="0"/>
          </a:p>
          <a:p>
            <a:r>
              <a:rPr lang="ru-RU" sz="1200" dirty="0" smtClean="0"/>
              <a:t> </a:t>
            </a:r>
          </a:p>
          <a:p>
            <a:pPr lvl="0"/>
            <a:r>
              <a:rPr lang="ru-RU" sz="1200" dirty="0" smtClean="0"/>
              <a:t>4. Динамика развития малого предпринимательства в регионах России в январе-июне 2010 года</a:t>
            </a:r>
          </a:p>
          <a:p>
            <a:r>
              <a:rPr lang="ru-RU" sz="1200" u="sng" dirty="0" smtClean="0">
                <a:hlinkClick r:id="rId6"/>
              </a:rPr>
              <a:t>http://www.nisse.ru/business/article/article_1539.html?effort=1</a:t>
            </a:r>
            <a:endParaRPr lang="ru-RU" sz="1200" dirty="0" smtClean="0"/>
          </a:p>
          <a:p>
            <a:r>
              <a:rPr lang="ru-RU" sz="1200" dirty="0" smtClean="0"/>
              <a:t> </a:t>
            </a:r>
          </a:p>
          <a:p>
            <a:r>
              <a:rPr lang="ru-RU" sz="1200" dirty="0" smtClean="0"/>
              <a:t>5. Индекс кредитного благоприятствования развитию малого бизнеса. Сентябрь 2010</a:t>
            </a:r>
          </a:p>
          <a:p>
            <a:r>
              <a:rPr lang="ru-RU" sz="1200" u="sng" dirty="0" smtClean="0">
                <a:hlinkClick r:id="rId7"/>
              </a:rPr>
              <a:t>http://www.nisse.ru/business/article/article_1528.html?effort=1</a:t>
            </a:r>
            <a:endParaRPr lang="ru-RU" sz="12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4414" y="1357298"/>
            <a:ext cx="7000924" cy="150019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Презентация основана на информационно-аналитических материалах, подготовленных Национальным институтом системных исследований проблем предпринимательства (НИСИПП). Более подробно с ними можно ознакомиться на сайте НИСИПП:</a:t>
            </a:r>
            <a:endParaRPr lang="ru-RU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Прямоугольник 22"/>
          <p:cNvSpPr>
            <a:spLocks noChangeArrowheads="1"/>
          </p:cNvSpPr>
          <p:nvPr/>
        </p:nvSpPr>
        <p:spPr bwMode="auto">
          <a:xfrm>
            <a:off x="642910" y="142852"/>
            <a:ext cx="41021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Аналитические исследования развития малого бизнеса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2052" name="Rectangle 12"/>
          <p:cNvSpPr>
            <a:spLocks noChangeArrowheads="1"/>
          </p:cNvSpPr>
          <p:nvPr/>
        </p:nvSpPr>
        <p:spPr bwMode="auto">
          <a:xfrm>
            <a:off x="0" y="593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3" name="Rectangle 16"/>
          <p:cNvSpPr>
            <a:spLocks noChangeArrowheads="1"/>
          </p:cNvSpPr>
          <p:nvPr/>
        </p:nvSpPr>
        <p:spPr bwMode="auto">
          <a:xfrm>
            <a:off x="971550" y="26368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800">
                <a:solidFill>
                  <a:srgbClr val="FF9933"/>
                </a:solidFill>
              </a:rPr>
              <a:t>Спасибо за внимание!</a:t>
            </a:r>
          </a:p>
          <a:p>
            <a:pPr algn="ctr"/>
            <a:endParaRPr lang="ru-RU" sz="4800" b="0">
              <a:solidFill>
                <a:srgbClr val="FF9933"/>
              </a:solidFill>
            </a:endParaRPr>
          </a:p>
          <a:p>
            <a:pPr algn="r"/>
            <a:r>
              <a:rPr lang="ru-RU" b="0">
                <a:solidFill>
                  <a:srgbClr val="002060"/>
                </a:solidFill>
              </a:rPr>
              <a:t>Владимир Буев,</a:t>
            </a:r>
          </a:p>
          <a:p>
            <a:pPr algn="r"/>
            <a:r>
              <a:rPr lang="ru-RU" b="0">
                <a:solidFill>
                  <a:srgbClr val="002060"/>
                </a:solidFill>
              </a:rPr>
              <a:t>вице-президент НИСИПП</a:t>
            </a:r>
          </a:p>
        </p:txBody>
      </p:sp>
      <p:sp>
        <p:nvSpPr>
          <p:cNvPr id="2054" name="Rectangle 19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18"/>
          <p:cNvGraphicFramePr>
            <a:graphicFrameLocks noChangeAspect="1"/>
          </p:cNvGraphicFramePr>
          <p:nvPr/>
        </p:nvGraphicFramePr>
        <p:xfrm>
          <a:off x="827088" y="5661025"/>
          <a:ext cx="2663825" cy="935038"/>
        </p:xfrm>
        <a:graphic>
          <a:graphicData uri="http://schemas.openxmlformats.org/presentationml/2006/ole">
            <p:oleObj spid="_x0000_s2050" name="Рисунок" r:id="rId3" imgW="1838325" imgH="638175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6162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16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616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6147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6148" name="Rectangle 14"/>
          <p:cNvSpPr>
            <a:spLocks noChangeArrowheads="1"/>
          </p:cNvSpPr>
          <p:nvPr/>
        </p:nvSpPr>
        <p:spPr bwMode="auto">
          <a:xfrm>
            <a:off x="714348" y="142852"/>
            <a:ext cx="478634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000" dirty="0" smtClean="0">
                <a:cs typeface="Arial" charset="0"/>
              </a:rPr>
              <a:t>Оборот малых предприятий (включая микропредприятия)</a:t>
            </a:r>
            <a:endParaRPr lang="ru-RU" b="0" dirty="0"/>
          </a:p>
        </p:txBody>
      </p:sp>
      <p:sp>
        <p:nvSpPr>
          <p:cNvPr id="6149" name="Rectangle 16"/>
          <p:cNvSpPr>
            <a:spLocks noChangeArrowheads="1"/>
          </p:cNvSpPr>
          <p:nvPr/>
        </p:nvSpPr>
        <p:spPr bwMode="auto">
          <a:xfrm>
            <a:off x="785813" y="1643063"/>
            <a:ext cx="7989887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2000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000100" y="4643446"/>
            <a:ext cx="7572428" cy="85725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b="1" dirty="0" smtClean="0"/>
              <a:t>Вывод: наблюдается серьезное падение объема оборота в 2009 году по отношению к 2008 году (на 17%**). В Красноярском крае оборот малых предприятий снизился на 18,0%**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57224" y="5643578"/>
            <a:ext cx="7786742" cy="10001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1100" b="0" i="1" dirty="0" smtClean="0">
                <a:solidFill>
                  <a:schemeClr val="tx1"/>
                </a:solidFill>
              </a:rPr>
              <a:t>*   До 2005 года отражен показатель «Объем продукции (работ, услуг), произведенной малыми предприятиями»</a:t>
            </a:r>
          </a:p>
          <a:p>
            <a:r>
              <a:rPr lang="ru-RU" sz="1100" b="0" i="1" dirty="0" smtClean="0">
                <a:solidFill>
                  <a:schemeClr val="tx1"/>
                </a:solidFill>
              </a:rPr>
              <a:t>** С учетом региональных индексов потребительских цен</a:t>
            </a: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571604" y="1142984"/>
            <a:ext cx="4286280" cy="8572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/>
              <a:t>Объем оборота малых предприятий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/>
              <a:t>в 1999-2009 годах*,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/>
              <a:t>млрд. рублей</a:t>
            </a:r>
          </a:p>
        </p:txBody>
      </p:sp>
      <p:graphicFrame>
        <p:nvGraphicFramePr>
          <p:cNvPr id="16" name="Диаграмма 15"/>
          <p:cNvGraphicFramePr/>
          <p:nvPr/>
        </p:nvGraphicFramePr>
        <p:xfrm>
          <a:off x="1000100" y="1071546"/>
          <a:ext cx="7560000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Диаграмма 15"/>
          <p:cNvGraphicFramePr/>
          <p:nvPr/>
        </p:nvGraphicFramePr>
        <p:xfrm>
          <a:off x="1000100" y="1071546"/>
          <a:ext cx="7560000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6162" name="Picture 6" descr="niss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16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616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6147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6148" name="Rectangle 14"/>
          <p:cNvSpPr>
            <a:spLocks noChangeArrowheads="1"/>
          </p:cNvSpPr>
          <p:nvPr/>
        </p:nvSpPr>
        <p:spPr bwMode="auto">
          <a:xfrm>
            <a:off x="714348" y="142852"/>
            <a:ext cx="60007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000" dirty="0" smtClean="0">
                <a:cs typeface="Arial" charset="0"/>
              </a:rPr>
              <a:t>Инвестиции в основной капитал на малых предприятиях (включая микропредприятия)</a:t>
            </a:r>
            <a:endParaRPr lang="ru-RU" b="0" dirty="0"/>
          </a:p>
        </p:txBody>
      </p:sp>
      <p:sp>
        <p:nvSpPr>
          <p:cNvPr id="6149" name="Rectangle 16"/>
          <p:cNvSpPr>
            <a:spLocks noChangeArrowheads="1"/>
          </p:cNvSpPr>
          <p:nvPr/>
        </p:nvSpPr>
        <p:spPr bwMode="auto">
          <a:xfrm>
            <a:off x="785813" y="1643063"/>
            <a:ext cx="7989887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2000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000100" y="4857760"/>
            <a:ext cx="7429552" cy="1143008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b="1" dirty="0" smtClean="0"/>
              <a:t>Вывод</a:t>
            </a:r>
            <a:r>
              <a:rPr lang="ru-RU" dirty="0" smtClean="0"/>
              <a:t>: в России </a:t>
            </a:r>
            <a:r>
              <a:rPr lang="ru-RU" b="1" dirty="0" smtClean="0"/>
              <a:t>наблюдалось резкое падение объема инвестиций в основной капитал в 2009 году по отношению к 2008 году (на 32,6%*). В Красноярском крае рост показателя на 17,0%*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71538" y="6000768"/>
            <a:ext cx="7572428" cy="50006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1100" b="0" i="1" dirty="0" smtClean="0"/>
              <a:t>* С учетом региональных индексов потребительских цен </a:t>
            </a:r>
            <a:endParaRPr lang="ru-RU" sz="1100" b="0" i="1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714480" y="1214422"/>
            <a:ext cx="4143404" cy="4286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/>
              <a:t>Объем инвестиций в основной капитал на малых предприятиях в 1999-2009 годах,  млн.руб.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6162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16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616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6147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6148" name="Rectangle 14"/>
          <p:cNvSpPr>
            <a:spLocks noChangeArrowheads="1"/>
          </p:cNvSpPr>
          <p:nvPr/>
        </p:nvSpPr>
        <p:spPr bwMode="auto">
          <a:xfrm>
            <a:off x="714348" y="142852"/>
            <a:ext cx="52864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000" dirty="0" smtClean="0">
                <a:cs typeface="Arial" charset="0"/>
              </a:rPr>
              <a:t>Количество малых предприятий </a:t>
            </a:r>
          </a:p>
          <a:p>
            <a:r>
              <a:rPr lang="ru-RU" sz="2000" dirty="0" smtClean="0">
                <a:cs typeface="Arial" charset="0"/>
              </a:rPr>
              <a:t>(без микропредприятий)</a:t>
            </a:r>
            <a:endParaRPr lang="ru-RU" b="0" dirty="0"/>
          </a:p>
        </p:txBody>
      </p:sp>
      <p:sp>
        <p:nvSpPr>
          <p:cNvPr id="6149" name="Rectangle 16"/>
          <p:cNvSpPr>
            <a:spLocks noChangeArrowheads="1"/>
          </p:cNvSpPr>
          <p:nvPr/>
        </p:nvSpPr>
        <p:spPr bwMode="auto">
          <a:xfrm>
            <a:off x="785813" y="1643063"/>
            <a:ext cx="7989887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2000" b="0" dirty="0"/>
          </a:p>
        </p:txBody>
      </p:sp>
      <p:graphicFrame>
        <p:nvGraphicFramePr>
          <p:cNvPr id="23" name="Диаграмма 22"/>
          <p:cNvGraphicFramePr/>
          <p:nvPr/>
        </p:nvGraphicFramePr>
        <p:xfrm>
          <a:off x="2285984" y="1500174"/>
          <a:ext cx="4929222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Прямоугольник 23"/>
          <p:cNvSpPr/>
          <p:nvPr/>
        </p:nvSpPr>
        <p:spPr bwMode="auto">
          <a:xfrm>
            <a:off x="2357422" y="1214422"/>
            <a:ext cx="4857784" cy="7143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cs typeface="Times New Roman" pitchFamily="18" charset="0"/>
              </a:rPr>
              <a:t>Количество малых предприятий (без микропредприятий) в 2008-2010 годах</a:t>
            </a:r>
            <a:endParaRPr lang="en-US" sz="1400" b="1" dirty="0" smtClean="0"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tx1"/>
                </a:solidFill>
                <a:cs typeface="Times New Roman" pitchFamily="18" charset="0"/>
              </a:rPr>
              <a:t>тыс.единиц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00100" y="4857760"/>
            <a:ext cx="7429552" cy="1143008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b="1" dirty="0" smtClean="0"/>
              <a:t>Вывод</a:t>
            </a:r>
            <a:r>
              <a:rPr lang="ru-RU" dirty="0" smtClean="0"/>
              <a:t>: Количество малых предприятий (без микропредприятий) в 2010 году сократилось на 3,6%. В Красноярском крае более сильное сокращение – на 19,6%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6162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16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616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6147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6148" name="Rectangle 14"/>
          <p:cNvSpPr>
            <a:spLocks noChangeArrowheads="1"/>
          </p:cNvSpPr>
          <p:nvPr/>
        </p:nvSpPr>
        <p:spPr bwMode="auto">
          <a:xfrm>
            <a:off x="714348" y="142852"/>
            <a:ext cx="54292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000" dirty="0" smtClean="0">
                <a:cs typeface="Arial" charset="0"/>
              </a:rPr>
              <a:t>Численность занятых на малых предприятиях (без </a:t>
            </a:r>
            <a:r>
              <a:rPr lang="ru-RU" sz="2000" smtClean="0">
                <a:cs typeface="Arial" charset="0"/>
              </a:rPr>
              <a:t>микропредприятий)</a:t>
            </a:r>
            <a:endParaRPr lang="ru-RU" sz="2000" dirty="0" smtClean="0">
              <a:cs typeface="Arial" charset="0"/>
            </a:endParaRPr>
          </a:p>
        </p:txBody>
      </p:sp>
      <p:sp>
        <p:nvSpPr>
          <p:cNvPr id="6149" name="Rectangle 16"/>
          <p:cNvSpPr>
            <a:spLocks noChangeArrowheads="1"/>
          </p:cNvSpPr>
          <p:nvPr/>
        </p:nvSpPr>
        <p:spPr bwMode="auto">
          <a:xfrm>
            <a:off x="785813" y="1643063"/>
            <a:ext cx="7989887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2000" b="0" dirty="0"/>
          </a:p>
        </p:txBody>
      </p:sp>
      <p:graphicFrame>
        <p:nvGraphicFramePr>
          <p:cNvPr id="19" name="Диаграмма 18"/>
          <p:cNvGraphicFramePr/>
          <p:nvPr/>
        </p:nvGraphicFramePr>
        <p:xfrm>
          <a:off x="2428860" y="1714488"/>
          <a:ext cx="4643470" cy="2982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Прямоугольник 13"/>
          <p:cNvSpPr/>
          <p:nvPr/>
        </p:nvSpPr>
        <p:spPr bwMode="auto">
          <a:xfrm>
            <a:off x="2143108" y="1142984"/>
            <a:ext cx="5429288" cy="78581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dirty="0" smtClean="0">
                <a:cs typeface="Times New Roman" pitchFamily="18" charset="0"/>
              </a:rPr>
              <a:t>Среднесписочная численность занятых на малых предприятий (без микропредприятий) в 2008-2010 годах</a:t>
            </a:r>
            <a:endParaRPr lang="en-US" sz="1400" dirty="0" smtClean="0">
              <a:cs typeface="Times New Roman" pitchFamily="18" charset="0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тыс.человек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000100" y="4643446"/>
            <a:ext cx="7429552" cy="1143008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b="1" dirty="0" smtClean="0"/>
              <a:t>Вывод</a:t>
            </a:r>
            <a:r>
              <a:rPr lang="ru-RU" dirty="0" smtClean="0"/>
              <a:t>: Численность занятых на малых предприятий (без микропредприятий) в 2010 году сократилось на 2,9%. В Красноярском крае также сокращение – на 3,3%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6162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16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616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6147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6148" name="Rectangle 14"/>
          <p:cNvSpPr>
            <a:spLocks noChangeArrowheads="1"/>
          </p:cNvSpPr>
          <p:nvPr/>
        </p:nvSpPr>
        <p:spPr bwMode="auto">
          <a:xfrm>
            <a:off x="714348" y="142852"/>
            <a:ext cx="42148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000" dirty="0" smtClean="0">
                <a:cs typeface="Arial" charset="0"/>
              </a:rPr>
              <a:t>Оборот малых предприятий (без микропредприятия)</a:t>
            </a:r>
            <a:endParaRPr lang="ru-RU" sz="2000" b="0" dirty="0"/>
          </a:p>
        </p:txBody>
      </p:sp>
      <p:sp>
        <p:nvSpPr>
          <p:cNvPr id="6149" name="Rectangle 16"/>
          <p:cNvSpPr>
            <a:spLocks noChangeArrowheads="1"/>
          </p:cNvSpPr>
          <p:nvPr/>
        </p:nvSpPr>
        <p:spPr bwMode="auto">
          <a:xfrm>
            <a:off x="785813" y="1643063"/>
            <a:ext cx="7989887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2000" b="0" dirty="0"/>
          </a:p>
        </p:txBody>
      </p:sp>
      <p:graphicFrame>
        <p:nvGraphicFramePr>
          <p:cNvPr id="21" name="Диаграмма 20"/>
          <p:cNvGraphicFramePr/>
          <p:nvPr/>
        </p:nvGraphicFramePr>
        <p:xfrm>
          <a:off x="2211118" y="1584758"/>
          <a:ext cx="5357850" cy="3197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Прямоугольник 13"/>
          <p:cNvSpPr/>
          <p:nvPr/>
        </p:nvSpPr>
        <p:spPr bwMode="auto">
          <a:xfrm>
            <a:off x="1643042" y="1142984"/>
            <a:ext cx="5929354" cy="78581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dirty="0" smtClean="0">
                <a:cs typeface="Times New Roman" pitchFamily="18" charset="0"/>
              </a:rPr>
              <a:t>Оборот малых предприятий (без микропредприятий) </a:t>
            </a:r>
          </a:p>
          <a:p>
            <a:pPr algn="ctr"/>
            <a:r>
              <a:rPr lang="ru-RU" sz="1400" dirty="0" smtClean="0">
                <a:cs typeface="Times New Roman" pitchFamily="18" charset="0"/>
              </a:rPr>
              <a:t>в 2008-2010 годах</a:t>
            </a:r>
            <a:endParaRPr lang="en-US" sz="1400" dirty="0" smtClean="0">
              <a:cs typeface="Times New Roman" pitchFamily="18" charset="0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млрд. рублей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000100" y="4643446"/>
            <a:ext cx="7429552" cy="1143008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b="1" dirty="0" smtClean="0"/>
              <a:t>Вывод</a:t>
            </a:r>
            <a:r>
              <a:rPr lang="ru-RU" dirty="0" smtClean="0"/>
              <a:t>: Оборот малых предприятий (без микропредприятий) в 2010 году увеличился на 7,0%*. В Красноярском рост оборота малых предприятий составил 2,6%*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71538" y="5715016"/>
            <a:ext cx="7572428" cy="50006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1100" b="0" i="1" dirty="0" smtClean="0"/>
              <a:t>* С учетом региональных индексов потребительских цен </a:t>
            </a:r>
            <a:endParaRPr lang="ru-RU" sz="11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6162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16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616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6147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6148" name="Rectangle 14"/>
          <p:cNvSpPr>
            <a:spLocks noChangeArrowheads="1"/>
          </p:cNvSpPr>
          <p:nvPr/>
        </p:nvSpPr>
        <p:spPr bwMode="auto">
          <a:xfrm>
            <a:off x="714348" y="142852"/>
            <a:ext cx="60007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000" dirty="0" smtClean="0">
                <a:cs typeface="Arial" charset="0"/>
              </a:rPr>
              <a:t>Инвестиции в основной капитал на малых предприятиях (без </a:t>
            </a:r>
            <a:r>
              <a:rPr lang="ru-RU" sz="2000" smtClean="0">
                <a:cs typeface="Arial" charset="0"/>
              </a:rPr>
              <a:t>микропредприятий)</a:t>
            </a:r>
            <a:endParaRPr lang="ru-RU" sz="2000" b="0" dirty="0"/>
          </a:p>
        </p:txBody>
      </p:sp>
      <p:sp>
        <p:nvSpPr>
          <p:cNvPr id="6149" name="Rectangle 16"/>
          <p:cNvSpPr>
            <a:spLocks noChangeArrowheads="1"/>
          </p:cNvSpPr>
          <p:nvPr/>
        </p:nvSpPr>
        <p:spPr bwMode="auto">
          <a:xfrm>
            <a:off x="785813" y="1643063"/>
            <a:ext cx="7989887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2000" b="0" dirty="0"/>
          </a:p>
        </p:txBody>
      </p:sp>
      <p:graphicFrame>
        <p:nvGraphicFramePr>
          <p:cNvPr id="22" name="Диаграмма 21"/>
          <p:cNvGraphicFramePr/>
          <p:nvPr/>
        </p:nvGraphicFramePr>
        <p:xfrm>
          <a:off x="2285984" y="2000240"/>
          <a:ext cx="4929222" cy="2697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Прямоугольник 13"/>
          <p:cNvSpPr/>
          <p:nvPr/>
        </p:nvSpPr>
        <p:spPr bwMode="auto">
          <a:xfrm>
            <a:off x="1857356" y="1142984"/>
            <a:ext cx="5286412" cy="9286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dirty="0" smtClean="0">
                <a:cs typeface="Times New Roman" pitchFamily="18" charset="0"/>
              </a:rPr>
              <a:t>Инвестиции в основной капитал на малых предприятий </a:t>
            </a:r>
          </a:p>
          <a:p>
            <a:pPr algn="ctr"/>
            <a:r>
              <a:rPr lang="ru-RU" sz="1400" dirty="0" smtClean="0">
                <a:cs typeface="Times New Roman" pitchFamily="18" charset="0"/>
              </a:rPr>
              <a:t>(без микропредприятий) </a:t>
            </a:r>
          </a:p>
          <a:p>
            <a:pPr algn="ctr"/>
            <a:r>
              <a:rPr lang="ru-RU" sz="1400" dirty="0" smtClean="0">
                <a:cs typeface="Times New Roman" pitchFamily="18" charset="0"/>
              </a:rPr>
              <a:t>в 2008-2010 годах</a:t>
            </a:r>
            <a:endParaRPr lang="en-US" sz="1400" dirty="0" smtClean="0">
              <a:cs typeface="Times New Roman" pitchFamily="18" charset="0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млрд. рублей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000100" y="4643446"/>
            <a:ext cx="7429552" cy="1143008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b="1" dirty="0" smtClean="0"/>
              <a:t>Вывод</a:t>
            </a:r>
            <a:r>
              <a:rPr lang="ru-RU" dirty="0" smtClean="0"/>
              <a:t>: Объем инвестиций в основной капитал на малых предприятиях (без микропредприятий) в 2010 году сократился на 6,0%*. В Красноярском крае объем инвестиций в основной капитал, напротив, вырос на 4,8%*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71538" y="5857892"/>
            <a:ext cx="7572428" cy="50006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1100" b="0" i="1" dirty="0" smtClean="0"/>
              <a:t>* С учетом региональных индексов потребительских цен </a:t>
            </a:r>
            <a:endParaRPr lang="ru-RU" sz="11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2587</Words>
  <Application>Microsoft Office PowerPoint</Application>
  <PresentationFormat>Экран (4:3)</PresentationFormat>
  <Paragraphs>743</Paragraphs>
  <Slides>32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32</vt:i4>
      </vt:variant>
    </vt:vector>
  </HeadingPairs>
  <TitlesOfParts>
    <vt:vector size="35" baseType="lpstr">
      <vt:lpstr>Оформление по умолчанию</vt:lpstr>
      <vt:lpstr>Точечный рисунок</vt:lpstr>
      <vt:lpstr>Рисунок</vt:lpstr>
      <vt:lpstr>МАЛОЕ ПРЕДПРИНИМАТЕЛЬСТВО В РОССИИ В 2009 И В 2010 ГОДАХ. ВЛИЯНИЕ ГОСУДАРСТВЕННОЙ ПОДДЕРЖКИ НА СЕКТОР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</vt:vector>
  </TitlesOfParts>
  <Company>nisse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МАЛОЕ ПРЕДПРИНИМАТЕЛЬСТВО В РЕГИОНАХ РОССИИ В 2009 ГОДУ</dc:title>
  <dc:creator>Александр Шамрай</dc:creator>
  <cp:lastModifiedBy>buyev</cp:lastModifiedBy>
  <cp:revision>60</cp:revision>
  <dcterms:created xsi:type="dcterms:W3CDTF">2010-04-27T16:22:00Z</dcterms:created>
  <dcterms:modified xsi:type="dcterms:W3CDTF">2011-04-11T17:06:56Z</dcterms:modified>
</cp:coreProperties>
</file>