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notesMasterIdLst>
    <p:notesMasterId r:id="rId25"/>
  </p:notesMasterIdLst>
  <p:sldIdLst>
    <p:sldId id="287" r:id="rId2"/>
    <p:sldId id="284" r:id="rId3"/>
    <p:sldId id="282" r:id="rId4"/>
    <p:sldId id="27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8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1E"/>
    <a:srgbClr val="158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4660"/>
  </p:normalViewPr>
  <p:slideViewPr>
    <p:cSldViewPr>
      <p:cViewPr varScale="1">
        <p:scale>
          <a:sx n="97" d="100"/>
          <a:sy n="97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6D977-BF64-4978-A7CB-D6EE5D02ED6A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22F204-2E38-46BD-8A8B-4BAE2B44F85E}">
      <dgm:prSet phldrT="[Текст]" custT="1"/>
      <dgm:spPr/>
      <dgm:t>
        <a:bodyPr/>
        <a:lstStyle/>
        <a:p>
          <a:r>
            <a:rPr lang="ru-RU" sz="6600" b="1" dirty="0" smtClean="0"/>
            <a:t>ЦЕЛЬ</a:t>
          </a:r>
          <a:endParaRPr lang="ru-RU" sz="6600" b="1" dirty="0"/>
        </a:p>
      </dgm:t>
    </dgm:pt>
    <dgm:pt modelId="{CBA25F5E-AD8D-4725-80D3-FD12C7469124}" type="parTrans" cxnId="{1B945861-835C-41D3-AE30-0DDE78CACF56}">
      <dgm:prSet/>
      <dgm:spPr/>
      <dgm:t>
        <a:bodyPr/>
        <a:lstStyle/>
        <a:p>
          <a:endParaRPr lang="ru-RU"/>
        </a:p>
      </dgm:t>
    </dgm:pt>
    <dgm:pt modelId="{5887792D-725F-4A6A-ADFF-C4A9D418ADF5}" type="sibTrans" cxnId="{1B945861-835C-41D3-AE30-0DDE78CACF56}">
      <dgm:prSet/>
      <dgm:spPr/>
      <dgm:t>
        <a:bodyPr/>
        <a:lstStyle/>
        <a:p>
          <a:endParaRPr lang="ru-RU"/>
        </a:p>
      </dgm:t>
    </dgm:pt>
    <dgm:pt modelId="{09309237-0197-4CCE-B271-DA0DE10546AE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200" dirty="0"/>
        </a:p>
      </dgm:t>
    </dgm:pt>
    <dgm:pt modelId="{5D35B16B-CC8E-4076-B47A-1A8EE4CEAAA1}" type="parTrans" cxnId="{51FAC776-0942-4C42-ACF4-8174E262C340}">
      <dgm:prSet/>
      <dgm:spPr/>
      <dgm:t>
        <a:bodyPr/>
        <a:lstStyle/>
        <a:p>
          <a:endParaRPr lang="ru-RU"/>
        </a:p>
      </dgm:t>
    </dgm:pt>
    <dgm:pt modelId="{662BFD1C-2753-4072-A617-4E62B09244C2}" type="sibTrans" cxnId="{51FAC776-0942-4C42-ACF4-8174E262C340}">
      <dgm:prSet/>
      <dgm:spPr/>
      <dgm:t>
        <a:bodyPr/>
        <a:lstStyle/>
        <a:p>
          <a:endParaRPr lang="ru-RU"/>
        </a:p>
      </dgm:t>
    </dgm:pt>
    <dgm:pt modelId="{5C51EEF9-A6E0-449D-9282-A8DB9447944B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Разработка экономических и организационных положений  и инструментов развития малого предпринимательства в национальной  экономике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0F4DA6C9-FA31-4EEA-B36E-85D2DCF72FA0}" type="sibTrans" cxnId="{BE1197DE-619E-4A37-8950-D2B3BA4BEEC5}">
      <dgm:prSet/>
      <dgm:spPr/>
      <dgm:t>
        <a:bodyPr/>
        <a:lstStyle/>
        <a:p>
          <a:endParaRPr lang="ru-RU"/>
        </a:p>
      </dgm:t>
    </dgm:pt>
    <dgm:pt modelId="{547EC5E4-E0A5-447D-B9CA-6F37B5C9879B}" type="parTrans" cxnId="{BE1197DE-619E-4A37-8950-D2B3BA4BEEC5}">
      <dgm:prSet/>
      <dgm:spPr/>
      <dgm:t>
        <a:bodyPr/>
        <a:lstStyle/>
        <a:p>
          <a:endParaRPr lang="ru-RU"/>
        </a:p>
      </dgm:t>
    </dgm:pt>
    <dgm:pt modelId="{29311093-F5E5-4342-A53D-65204C0A8BF2}" type="pres">
      <dgm:prSet presAssocID="{AD86D977-BF64-4978-A7CB-D6EE5D02ED6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C889B4-CF6E-42DC-BF03-E85766908621}" type="pres">
      <dgm:prSet presAssocID="{B422F204-2E38-46BD-8A8B-4BAE2B44F85E}" presName="linNode" presStyleCnt="0"/>
      <dgm:spPr/>
    </dgm:pt>
    <dgm:pt modelId="{DB682E02-8DAD-4BE9-9546-AE19637C2CC0}" type="pres">
      <dgm:prSet presAssocID="{B422F204-2E38-46BD-8A8B-4BAE2B44F85E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ECB78-5A60-48AD-A516-3E5E505C1D19}" type="pres">
      <dgm:prSet presAssocID="{B422F204-2E38-46BD-8A8B-4BAE2B44F85E}" presName="childShp" presStyleLbl="bgAccFollowNode1" presStyleIdx="0" presStyleCnt="1" custScaleX="115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197DE-619E-4A37-8950-D2B3BA4BEEC5}" srcId="{B422F204-2E38-46BD-8A8B-4BAE2B44F85E}" destId="{5C51EEF9-A6E0-449D-9282-A8DB9447944B}" srcOrd="0" destOrd="0" parTransId="{547EC5E4-E0A5-447D-B9CA-6F37B5C9879B}" sibTransId="{0F4DA6C9-FA31-4EEA-B36E-85D2DCF72FA0}"/>
    <dgm:cxn modelId="{5CE3E547-69E4-4DAB-9933-57DA69AB0E3E}" type="presOf" srcId="{09309237-0197-4CCE-B271-DA0DE10546AE}" destId="{B0BECB78-5A60-48AD-A516-3E5E505C1D19}" srcOrd="0" destOrd="1" presId="urn:microsoft.com/office/officeart/2005/8/layout/vList6"/>
    <dgm:cxn modelId="{5EB1FD82-C98C-4345-8F69-443678FABEBD}" type="presOf" srcId="{5C51EEF9-A6E0-449D-9282-A8DB9447944B}" destId="{B0BECB78-5A60-48AD-A516-3E5E505C1D19}" srcOrd="0" destOrd="0" presId="urn:microsoft.com/office/officeart/2005/8/layout/vList6"/>
    <dgm:cxn modelId="{1B945861-835C-41D3-AE30-0DDE78CACF56}" srcId="{AD86D977-BF64-4978-A7CB-D6EE5D02ED6A}" destId="{B422F204-2E38-46BD-8A8B-4BAE2B44F85E}" srcOrd="0" destOrd="0" parTransId="{CBA25F5E-AD8D-4725-80D3-FD12C7469124}" sibTransId="{5887792D-725F-4A6A-ADFF-C4A9D418ADF5}"/>
    <dgm:cxn modelId="{645FBBA9-5DA3-41F3-B332-84777C5C15B4}" type="presOf" srcId="{B422F204-2E38-46BD-8A8B-4BAE2B44F85E}" destId="{DB682E02-8DAD-4BE9-9546-AE19637C2CC0}" srcOrd="0" destOrd="0" presId="urn:microsoft.com/office/officeart/2005/8/layout/vList6"/>
    <dgm:cxn modelId="{51FAC776-0942-4C42-ACF4-8174E262C340}" srcId="{B422F204-2E38-46BD-8A8B-4BAE2B44F85E}" destId="{09309237-0197-4CCE-B271-DA0DE10546AE}" srcOrd="1" destOrd="0" parTransId="{5D35B16B-CC8E-4076-B47A-1A8EE4CEAAA1}" sibTransId="{662BFD1C-2753-4072-A617-4E62B09244C2}"/>
    <dgm:cxn modelId="{6525002F-F8F0-4FA2-8F30-A6C26CAEAA91}" type="presOf" srcId="{AD86D977-BF64-4978-A7CB-D6EE5D02ED6A}" destId="{29311093-F5E5-4342-A53D-65204C0A8BF2}" srcOrd="0" destOrd="0" presId="urn:microsoft.com/office/officeart/2005/8/layout/vList6"/>
    <dgm:cxn modelId="{7BEB45B1-CE18-4249-A724-8E2C69D7FFCD}" type="presParOf" srcId="{29311093-F5E5-4342-A53D-65204C0A8BF2}" destId="{64C889B4-CF6E-42DC-BF03-E85766908621}" srcOrd="0" destOrd="0" presId="urn:microsoft.com/office/officeart/2005/8/layout/vList6"/>
    <dgm:cxn modelId="{28D426BB-CD78-4B9A-9710-C4365F39E74F}" type="presParOf" srcId="{64C889B4-CF6E-42DC-BF03-E85766908621}" destId="{DB682E02-8DAD-4BE9-9546-AE19637C2CC0}" srcOrd="0" destOrd="0" presId="urn:microsoft.com/office/officeart/2005/8/layout/vList6"/>
    <dgm:cxn modelId="{5441A054-5C88-41DC-8B4B-F826C00F538E}" type="presParOf" srcId="{64C889B4-CF6E-42DC-BF03-E85766908621}" destId="{B0BECB78-5A60-48AD-A516-3E5E505C1D1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CB37E5-D8FA-43FE-A50E-AD102A21A408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2F0E51-2410-42CB-81B2-A0063F35859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Исследование существующих подходов к теории развития предпринимательства и организации его взаимодействия в национальной экономике</a:t>
          </a:r>
          <a:endParaRPr lang="ru-RU" sz="1400" b="1" dirty="0">
            <a:solidFill>
              <a:schemeClr val="tx1"/>
            </a:solidFill>
          </a:endParaRPr>
        </a:p>
      </dgm:t>
    </dgm:pt>
    <dgm:pt modelId="{E0DBF931-6226-43E8-996D-CCE8B8C5492A}" type="parTrans" cxnId="{C0EE88BC-839B-4401-BAEF-E9080E214D35}">
      <dgm:prSet/>
      <dgm:spPr/>
      <dgm:t>
        <a:bodyPr/>
        <a:lstStyle/>
        <a:p>
          <a:endParaRPr lang="ru-RU"/>
        </a:p>
      </dgm:t>
    </dgm:pt>
    <dgm:pt modelId="{8C04C5DB-E770-4A1A-9418-02E52DB8DA3B}" type="sibTrans" cxnId="{C0EE88BC-839B-4401-BAEF-E9080E214D35}">
      <dgm:prSet/>
      <dgm:spPr/>
      <dgm:t>
        <a:bodyPr/>
        <a:lstStyle/>
        <a:p>
          <a:endParaRPr lang="ru-RU"/>
        </a:p>
      </dgm:t>
    </dgm:pt>
    <dgm:pt modelId="{AC470E05-C3FF-4874-8A30-6AA46E27734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Разработка концептуального подхода к формированию  имущественной и финансовой поддержки субъектов малого предпринимательства при передаче им в собственность или пользование производственных, складских и офисных помещений</a:t>
          </a:r>
          <a:endParaRPr lang="ru-RU" sz="1400" b="1" dirty="0">
            <a:solidFill>
              <a:schemeClr val="tx1"/>
            </a:solidFill>
          </a:endParaRPr>
        </a:p>
      </dgm:t>
    </dgm:pt>
    <dgm:pt modelId="{23093F40-183C-41C4-98A2-F741BC3AFDFE}" type="parTrans" cxnId="{8C56A9F8-F6E6-4567-B788-A3E1A2B87DB2}">
      <dgm:prSet/>
      <dgm:spPr/>
      <dgm:t>
        <a:bodyPr/>
        <a:lstStyle/>
        <a:p>
          <a:endParaRPr lang="ru-RU"/>
        </a:p>
      </dgm:t>
    </dgm:pt>
    <dgm:pt modelId="{53C2B5AD-9DA8-4ADF-BF4D-4924940E407D}" type="sibTrans" cxnId="{8C56A9F8-F6E6-4567-B788-A3E1A2B87DB2}">
      <dgm:prSet/>
      <dgm:spPr/>
      <dgm:t>
        <a:bodyPr/>
        <a:lstStyle/>
        <a:p>
          <a:endParaRPr lang="ru-RU"/>
        </a:p>
      </dgm:t>
    </dgm:pt>
    <dgm:pt modelId="{F7BF8B7A-A304-4E48-83BF-00C5F2D6F46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Выработка стратегических подходов в организации материальных потоков и поставок продукции производственного назначения малыми предприятиями</a:t>
          </a:r>
          <a:endParaRPr lang="ru-RU" sz="1400" b="1" dirty="0">
            <a:solidFill>
              <a:schemeClr val="tx1"/>
            </a:solidFill>
          </a:endParaRPr>
        </a:p>
      </dgm:t>
    </dgm:pt>
    <dgm:pt modelId="{9A559EAA-46E6-4D1F-AB08-F9DF170AC583}" type="parTrans" cxnId="{5AA1546D-7E20-40D3-90E4-FB212C5A4833}">
      <dgm:prSet/>
      <dgm:spPr/>
      <dgm:t>
        <a:bodyPr/>
        <a:lstStyle/>
        <a:p>
          <a:endParaRPr lang="ru-RU"/>
        </a:p>
      </dgm:t>
    </dgm:pt>
    <dgm:pt modelId="{B0780940-CCC5-4716-8B50-7F32F8F5BBE0}" type="sibTrans" cxnId="{5AA1546D-7E20-40D3-90E4-FB212C5A4833}">
      <dgm:prSet/>
      <dgm:spPr/>
      <dgm:t>
        <a:bodyPr/>
        <a:lstStyle/>
        <a:p>
          <a:endParaRPr lang="ru-RU"/>
        </a:p>
      </dgm:t>
    </dgm:pt>
    <dgm:pt modelId="{22D5D9C0-91A3-456B-AFD8-C752BF3C47C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Исследование этапов и современного состояния малого предпринимательства и выявление основных проблем его развития в России</a:t>
          </a:r>
          <a:endParaRPr lang="ru-RU" sz="1400" b="1" dirty="0">
            <a:solidFill>
              <a:schemeClr val="tx1"/>
            </a:solidFill>
          </a:endParaRPr>
        </a:p>
      </dgm:t>
    </dgm:pt>
    <dgm:pt modelId="{33E72E48-2CF3-4ED5-B814-9F1F9873210A}" type="parTrans" cxnId="{059D4439-CBB9-47DE-B27A-13A4842466F5}">
      <dgm:prSet/>
      <dgm:spPr/>
      <dgm:t>
        <a:bodyPr/>
        <a:lstStyle/>
        <a:p>
          <a:endParaRPr lang="ru-RU"/>
        </a:p>
      </dgm:t>
    </dgm:pt>
    <dgm:pt modelId="{634398F3-52D9-44C5-8845-674D45D43212}" type="sibTrans" cxnId="{059D4439-CBB9-47DE-B27A-13A4842466F5}">
      <dgm:prSet/>
      <dgm:spPr/>
      <dgm:t>
        <a:bodyPr/>
        <a:lstStyle/>
        <a:p>
          <a:endParaRPr lang="ru-RU"/>
        </a:p>
      </dgm:t>
    </dgm:pt>
    <dgm:pt modelId="{B6621AC5-0E0E-4C74-B84F-8824200DC758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Анализ национальных и международных особенностей в развитии малого предпринимательства</a:t>
          </a:r>
          <a:endParaRPr lang="ru-RU" sz="1400" b="1" dirty="0">
            <a:solidFill>
              <a:schemeClr val="tx1"/>
            </a:solidFill>
          </a:endParaRPr>
        </a:p>
      </dgm:t>
    </dgm:pt>
    <dgm:pt modelId="{9A6D2866-9EB5-49AA-9E55-79D10D78C39A}" type="parTrans" cxnId="{4C697036-75E1-4766-9031-B573173AFB1E}">
      <dgm:prSet/>
      <dgm:spPr/>
      <dgm:t>
        <a:bodyPr/>
        <a:lstStyle/>
        <a:p>
          <a:endParaRPr lang="ru-RU"/>
        </a:p>
      </dgm:t>
    </dgm:pt>
    <dgm:pt modelId="{71343F9C-E5ED-43AE-98D9-BF6124397847}" type="sibTrans" cxnId="{4C697036-75E1-4766-9031-B573173AFB1E}">
      <dgm:prSet/>
      <dgm:spPr/>
      <dgm:t>
        <a:bodyPr/>
        <a:lstStyle/>
        <a:p>
          <a:endParaRPr lang="ru-RU"/>
        </a:p>
      </dgm:t>
    </dgm:pt>
    <dgm:pt modelId="{9D16C643-DD7C-47F0-A551-B017937F8DFD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Оценка нормативно-законодательной базы малого предпринимательства и возможные пути совершенствования её развития</a:t>
          </a:r>
          <a:endParaRPr lang="ru-RU" sz="1400" b="1" dirty="0">
            <a:solidFill>
              <a:schemeClr val="tx1"/>
            </a:solidFill>
          </a:endParaRPr>
        </a:p>
      </dgm:t>
    </dgm:pt>
    <dgm:pt modelId="{698A552A-A501-4836-B25D-568EB8C937B9}" type="parTrans" cxnId="{129D4E41-8CCF-4A9A-BA8F-3196D52EA443}">
      <dgm:prSet/>
      <dgm:spPr/>
      <dgm:t>
        <a:bodyPr/>
        <a:lstStyle/>
        <a:p>
          <a:endParaRPr lang="ru-RU"/>
        </a:p>
      </dgm:t>
    </dgm:pt>
    <dgm:pt modelId="{F70DE29B-4897-4E71-A39B-48E131990DCC}" type="sibTrans" cxnId="{129D4E41-8CCF-4A9A-BA8F-3196D52EA443}">
      <dgm:prSet/>
      <dgm:spPr/>
      <dgm:t>
        <a:bodyPr/>
        <a:lstStyle/>
        <a:p>
          <a:endParaRPr lang="ru-RU"/>
        </a:p>
      </dgm:t>
    </dgm:pt>
    <dgm:pt modelId="{E4E825CA-C54F-4527-94F8-C871657F8DAC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Формулирование основных методических требований к разработке экономических и организационных решений при обосновании программного подхода регулирования малого предпринимательства в регионах</a:t>
          </a:r>
          <a:endParaRPr lang="ru-RU" sz="1400" b="1" dirty="0">
            <a:solidFill>
              <a:schemeClr val="tx1"/>
            </a:solidFill>
          </a:endParaRPr>
        </a:p>
      </dgm:t>
    </dgm:pt>
    <dgm:pt modelId="{D7D1704D-2D1A-4306-B07B-BE54729FE924}" type="parTrans" cxnId="{4BE6E72F-22DB-4FAE-9466-2852C51365E7}">
      <dgm:prSet/>
      <dgm:spPr/>
      <dgm:t>
        <a:bodyPr/>
        <a:lstStyle/>
        <a:p>
          <a:endParaRPr lang="ru-RU"/>
        </a:p>
      </dgm:t>
    </dgm:pt>
    <dgm:pt modelId="{BB181A2E-D707-458F-AF6F-36992BA99E81}" type="sibTrans" cxnId="{4BE6E72F-22DB-4FAE-9466-2852C51365E7}">
      <dgm:prSet/>
      <dgm:spPr/>
      <dgm:t>
        <a:bodyPr/>
        <a:lstStyle/>
        <a:p>
          <a:endParaRPr lang="ru-RU"/>
        </a:p>
      </dgm:t>
    </dgm:pt>
    <dgm:pt modelId="{95CA603C-3750-4FB8-8C76-AE4C718E5BC4}" type="pres">
      <dgm:prSet presAssocID="{BCCB37E5-D8FA-43FE-A50E-AD102A21A4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5422E2-0A5D-4D51-A7A6-D18D5807516E}" type="pres">
      <dgm:prSet presAssocID="{202F0E51-2410-42CB-81B2-A0063F358595}" presName="parentLin" presStyleCnt="0"/>
      <dgm:spPr/>
    </dgm:pt>
    <dgm:pt modelId="{A4B9E181-DE09-4531-A3F4-53CD0B672C52}" type="pres">
      <dgm:prSet presAssocID="{202F0E51-2410-42CB-81B2-A0063F358595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476419F-D55F-4C24-AE80-065331024CD8}" type="pres">
      <dgm:prSet presAssocID="{202F0E51-2410-42CB-81B2-A0063F358595}" presName="parentText" presStyleLbl="node1" presStyleIdx="0" presStyleCnt="7" custScaleX="157466" custScaleY="406904" custLinFactY="39675" custLinFactNeighborX="246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A5399-CF2C-4DC0-9D47-10178E4A351A}" type="pres">
      <dgm:prSet presAssocID="{202F0E51-2410-42CB-81B2-A0063F358595}" presName="negativeSpace" presStyleCnt="0"/>
      <dgm:spPr/>
    </dgm:pt>
    <dgm:pt modelId="{AB992EB0-8F6F-486D-BECC-2AA09CE67066}" type="pres">
      <dgm:prSet presAssocID="{202F0E51-2410-42CB-81B2-A0063F358595}" presName="childText" presStyleLbl="conFgAcc1" presStyleIdx="0" presStyleCnt="7">
        <dgm:presLayoutVars>
          <dgm:bulletEnabled val="1"/>
        </dgm:presLayoutVars>
      </dgm:prSet>
      <dgm:spPr/>
    </dgm:pt>
    <dgm:pt modelId="{204F4549-DA24-4CD4-B3E8-63A7560EA435}" type="pres">
      <dgm:prSet presAssocID="{8C04C5DB-E770-4A1A-9418-02E52DB8DA3B}" presName="spaceBetweenRectangles" presStyleCnt="0"/>
      <dgm:spPr/>
    </dgm:pt>
    <dgm:pt modelId="{6693CEAE-D90A-4C96-86DF-8AB727BD3BAB}" type="pres">
      <dgm:prSet presAssocID="{22D5D9C0-91A3-456B-AFD8-C752BF3C47C6}" presName="parentLin" presStyleCnt="0"/>
      <dgm:spPr/>
    </dgm:pt>
    <dgm:pt modelId="{79F77C6D-B5E3-4B2F-A1B0-83ACEB3AC192}" type="pres">
      <dgm:prSet presAssocID="{22D5D9C0-91A3-456B-AFD8-C752BF3C47C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9D17A867-3BE2-4430-A73E-CE7DC12F211F}" type="pres">
      <dgm:prSet presAssocID="{22D5D9C0-91A3-456B-AFD8-C752BF3C47C6}" presName="parentText" presStyleLbl="node1" presStyleIdx="1" presStyleCnt="7" custScaleX="142997" custScaleY="439262" custLinFactY="51418" custLinFactNeighborX="136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E5DD1-4521-48DF-8524-BF9C4ACBBFD7}" type="pres">
      <dgm:prSet presAssocID="{22D5D9C0-91A3-456B-AFD8-C752BF3C47C6}" presName="negativeSpace" presStyleCnt="0"/>
      <dgm:spPr/>
    </dgm:pt>
    <dgm:pt modelId="{DADBFA0C-C5EE-4492-BB2E-794A4A235FA8}" type="pres">
      <dgm:prSet presAssocID="{22D5D9C0-91A3-456B-AFD8-C752BF3C47C6}" presName="childText" presStyleLbl="conFgAcc1" presStyleIdx="1" presStyleCnt="7">
        <dgm:presLayoutVars>
          <dgm:bulletEnabled val="1"/>
        </dgm:presLayoutVars>
      </dgm:prSet>
      <dgm:spPr/>
    </dgm:pt>
    <dgm:pt modelId="{A068C587-41D5-444E-8FE1-BD7684156C10}" type="pres">
      <dgm:prSet presAssocID="{634398F3-52D9-44C5-8845-674D45D43212}" presName="spaceBetweenRectangles" presStyleCnt="0"/>
      <dgm:spPr/>
    </dgm:pt>
    <dgm:pt modelId="{A045DF8A-3D2E-4EC4-9ABA-B95AC02B02FC}" type="pres">
      <dgm:prSet presAssocID="{B6621AC5-0E0E-4C74-B84F-8824200DC758}" presName="parentLin" presStyleCnt="0"/>
      <dgm:spPr/>
    </dgm:pt>
    <dgm:pt modelId="{8098F945-E4BB-47C4-B4CA-744E29608C94}" type="pres">
      <dgm:prSet presAssocID="{B6621AC5-0E0E-4C74-B84F-8824200DC758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A27C13A3-5D7C-4552-8230-78ECAC0CB7EA}" type="pres">
      <dgm:prSet presAssocID="{B6621AC5-0E0E-4C74-B84F-8824200DC758}" presName="parentText" presStyleLbl="node1" presStyleIdx="2" presStyleCnt="7" custScaleX="142997" custScaleY="388771" custLinFactY="46357" custLinFactNeighborX="136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83CD6-3915-46C3-A420-CFCB2F8F6A8D}" type="pres">
      <dgm:prSet presAssocID="{B6621AC5-0E0E-4C74-B84F-8824200DC758}" presName="negativeSpace" presStyleCnt="0"/>
      <dgm:spPr/>
    </dgm:pt>
    <dgm:pt modelId="{23906DF7-FF70-4133-B5C4-AD59B9D703D5}" type="pres">
      <dgm:prSet presAssocID="{B6621AC5-0E0E-4C74-B84F-8824200DC758}" presName="childText" presStyleLbl="conFgAcc1" presStyleIdx="2" presStyleCnt="7">
        <dgm:presLayoutVars>
          <dgm:bulletEnabled val="1"/>
        </dgm:presLayoutVars>
      </dgm:prSet>
      <dgm:spPr/>
    </dgm:pt>
    <dgm:pt modelId="{611D89AA-9221-46D2-980D-ECF8DEE030EC}" type="pres">
      <dgm:prSet presAssocID="{71343F9C-E5ED-43AE-98D9-BF6124397847}" presName="spaceBetweenRectangles" presStyleCnt="0"/>
      <dgm:spPr/>
    </dgm:pt>
    <dgm:pt modelId="{72CEF0AD-047B-4BAA-B17D-E61C96DDDF29}" type="pres">
      <dgm:prSet presAssocID="{9D16C643-DD7C-47F0-A551-B017937F8DFD}" presName="parentLin" presStyleCnt="0"/>
      <dgm:spPr/>
    </dgm:pt>
    <dgm:pt modelId="{B5CB1F00-C623-4803-9D6B-A84941710710}" type="pres">
      <dgm:prSet presAssocID="{9D16C643-DD7C-47F0-A551-B017937F8DFD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42421DA5-18BF-49E1-ACC3-B5FBC2E69575}" type="pres">
      <dgm:prSet presAssocID="{9D16C643-DD7C-47F0-A551-B017937F8DFD}" presName="parentText" presStyleLbl="node1" presStyleIdx="3" presStyleCnt="7" custScaleX="149271" custScaleY="427561" custLinFactY="43000" custLinFactNeighborX="1839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8CAEA-D8EB-465E-A585-F668CE42B5FF}" type="pres">
      <dgm:prSet presAssocID="{9D16C643-DD7C-47F0-A551-B017937F8DFD}" presName="negativeSpace" presStyleCnt="0"/>
      <dgm:spPr/>
    </dgm:pt>
    <dgm:pt modelId="{CE733D2D-EBEF-4A6E-9A93-502D07B30724}" type="pres">
      <dgm:prSet presAssocID="{9D16C643-DD7C-47F0-A551-B017937F8DFD}" presName="childText" presStyleLbl="conFgAcc1" presStyleIdx="3" presStyleCnt="7">
        <dgm:presLayoutVars>
          <dgm:bulletEnabled val="1"/>
        </dgm:presLayoutVars>
      </dgm:prSet>
      <dgm:spPr/>
    </dgm:pt>
    <dgm:pt modelId="{55FD8118-9A36-487D-93C2-FE456C1D2212}" type="pres">
      <dgm:prSet presAssocID="{F70DE29B-4897-4E71-A39B-48E131990DCC}" presName="spaceBetweenRectangles" presStyleCnt="0"/>
      <dgm:spPr/>
    </dgm:pt>
    <dgm:pt modelId="{4008C8D1-0743-49C6-A9AA-3431AE1F246B}" type="pres">
      <dgm:prSet presAssocID="{E4E825CA-C54F-4527-94F8-C871657F8DAC}" presName="parentLin" presStyleCnt="0"/>
      <dgm:spPr/>
    </dgm:pt>
    <dgm:pt modelId="{918BC5B0-2185-4704-9DC6-B5B805361BC6}" type="pres">
      <dgm:prSet presAssocID="{E4E825CA-C54F-4527-94F8-C871657F8DAC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16899B10-F221-4CF3-BDE0-8CA8CE3DDBC3}" type="pres">
      <dgm:prSet presAssocID="{E4E825CA-C54F-4527-94F8-C871657F8DAC}" presName="parentText" presStyleLbl="node1" presStyleIdx="4" presStyleCnt="7" custScaleX="157296" custScaleY="504550" custLinFactY="49640" custLinFactNeighborX="377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1FBA0-F5E9-4221-93C6-77BC6FF6E4B4}" type="pres">
      <dgm:prSet presAssocID="{E4E825CA-C54F-4527-94F8-C871657F8DAC}" presName="negativeSpace" presStyleCnt="0"/>
      <dgm:spPr/>
    </dgm:pt>
    <dgm:pt modelId="{B15337F4-6862-4262-B2B4-1E2641267B7E}" type="pres">
      <dgm:prSet presAssocID="{E4E825CA-C54F-4527-94F8-C871657F8DAC}" presName="childText" presStyleLbl="conFgAcc1" presStyleIdx="4" presStyleCnt="7">
        <dgm:presLayoutVars>
          <dgm:bulletEnabled val="1"/>
        </dgm:presLayoutVars>
      </dgm:prSet>
      <dgm:spPr/>
    </dgm:pt>
    <dgm:pt modelId="{09EBD4E4-07A3-4C6A-815C-26476E688357}" type="pres">
      <dgm:prSet presAssocID="{BB181A2E-D707-458F-AF6F-36992BA99E81}" presName="spaceBetweenRectangles" presStyleCnt="0"/>
      <dgm:spPr/>
    </dgm:pt>
    <dgm:pt modelId="{46FA4824-7E0B-4A08-9178-36E1D676361E}" type="pres">
      <dgm:prSet presAssocID="{AC470E05-C3FF-4874-8A30-6AA46E277342}" presName="parentLin" presStyleCnt="0"/>
      <dgm:spPr/>
    </dgm:pt>
    <dgm:pt modelId="{8F3EAFD0-7C95-4E35-91C2-A77A46BB71D2}" type="pres">
      <dgm:prSet presAssocID="{AC470E05-C3FF-4874-8A30-6AA46E277342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93135BC6-86CD-471F-8EE8-E9FFB58E45DF}" type="pres">
      <dgm:prSet presAssocID="{AC470E05-C3FF-4874-8A30-6AA46E277342}" presName="parentText" presStyleLbl="node1" presStyleIdx="5" presStyleCnt="7" custScaleX="150191" custScaleY="575900" custLinFactY="76862" custLinFactNeighborX="1916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B2AE7-A65D-467C-AB10-D74803CA877D}" type="pres">
      <dgm:prSet presAssocID="{AC470E05-C3FF-4874-8A30-6AA46E277342}" presName="negativeSpace" presStyleCnt="0"/>
      <dgm:spPr/>
    </dgm:pt>
    <dgm:pt modelId="{539B6739-86B2-4ABA-BAD0-F79B0E87FD25}" type="pres">
      <dgm:prSet presAssocID="{AC470E05-C3FF-4874-8A30-6AA46E277342}" presName="childText" presStyleLbl="conFgAcc1" presStyleIdx="5" presStyleCnt="7">
        <dgm:presLayoutVars>
          <dgm:bulletEnabled val="1"/>
        </dgm:presLayoutVars>
      </dgm:prSet>
      <dgm:spPr/>
    </dgm:pt>
    <dgm:pt modelId="{2EB9BD52-E926-4923-A7FA-EEC1ED5E3B64}" type="pres">
      <dgm:prSet presAssocID="{53C2B5AD-9DA8-4ADF-BF4D-4924940E407D}" presName="spaceBetweenRectangles" presStyleCnt="0"/>
      <dgm:spPr/>
    </dgm:pt>
    <dgm:pt modelId="{E8B2878F-898A-41B2-971B-72D0540DF126}" type="pres">
      <dgm:prSet presAssocID="{F7BF8B7A-A304-4E48-83BF-00C5F2D6F46D}" presName="parentLin" presStyleCnt="0"/>
      <dgm:spPr/>
    </dgm:pt>
    <dgm:pt modelId="{4A94F49F-73FC-44C7-885E-6FC4BBCE0192}" type="pres">
      <dgm:prSet presAssocID="{F7BF8B7A-A304-4E48-83BF-00C5F2D6F46D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3E794-5CCB-4ECE-9168-5744E226F8BF}" type="pres">
      <dgm:prSet presAssocID="{F7BF8B7A-A304-4E48-83BF-00C5F2D6F46D}" presName="parentText" presStyleLbl="node1" presStyleIdx="6" presStyleCnt="7" custScaleX="147169" custScaleY="480973" custLinFactY="100000" custLinFactNeighborX="16898" custLinFactNeighborY="1303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C657A-2F1E-4EEF-B9A4-B7DFD6047BA0}" type="pres">
      <dgm:prSet presAssocID="{F7BF8B7A-A304-4E48-83BF-00C5F2D6F46D}" presName="negativeSpace" presStyleCnt="0"/>
      <dgm:spPr/>
    </dgm:pt>
    <dgm:pt modelId="{A3C3B4A7-9F38-42F2-92A2-B2F7010FE098}" type="pres">
      <dgm:prSet presAssocID="{F7BF8B7A-A304-4E48-83BF-00C5F2D6F46D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8C56A9F8-F6E6-4567-B788-A3E1A2B87DB2}" srcId="{BCCB37E5-D8FA-43FE-A50E-AD102A21A408}" destId="{AC470E05-C3FF-4874-8A30-6AA46E277342}" srcOrd="5" destOrd="0" parTransId="{23093F40-183C-41C4-98A2-F741BC3AFDFE}" sibTransId="{53C2B5AD-9DA8-4ADF-BF4D-4924940E407D}"/>
    <dgm:cxn modelId="{580DBB7F-0098-4F20-81A2-680AB4879AEE}" type="presOf" srcId="{E4E825CA-C54F-4527-94F8-C871657F8DAC}" destId="{16899B10-F221-4CF3-BDE0-8CA8CE3DDBC3}" srcOrd="1" destOrd="0" presId="urn:microsoft.com/office/officeart/2005/8/layout/list1"/>
    <dgm:cxn modelId="{C3307DA5-12F8-44DE-9528-FC93B18EED15}" type="presOf" srcId="{202F0E51-2410-42CB-81B2-A0063F358595}" destId="{A4B9E181-DE09-4531-A3F4-53CD0B672C52}" srcOrd="0" destOrd="0" presId="urn:microsoft.com/office/officeart/2005/8/layout/list1"/>
    <dgm:cxn modelId="{ABD4F4DA-4A0A-4E6B-B84D-9B4BD22F6FE3}" type="presOf" srcId="{202F0E51-2410-42CB-81B2-A0063F358595}" destId="{F476419F-D55F-4C24-AE80-065331024CD8}" srcOrd="1" destOrd="0" presId="urn:microsoft.com/office/officeart/2005/8/layout/list1"/>
    <dgm:cxn modelId="{BB8B0DAD-FA4C-4847-9ECE-B29953761FA7}" type="presOf" srcId="{B6621AC5-0E0E-4C74-B84F-8824200DC758}" destId="{A27C13A3-5D7C-4552-8230-78ECAC0CB7EA}" srcOrd="1" destOrd="0" presId="urn:microsoft.com/office/officeart/2005/8/layout/list1"/>
    <dgm:cxn modelId="{AE203377-4C47-4120-8D51-4C9147A5867D}" type="presOf" srcId="{B6621AC5-0E0E-4C74-B84F-8824200DC758}" destId="{8098F945-E4BB-47C4-B4CA-744E29608C94}" srcOrd="0" destOrd="0" presId="urn:microsoft.com/office/officeart/2005/8/layout/list1"/>
    <dgm:cxn modelId="{5AA1546D-7E20-40D3-90E4-FB212C5A4833}" srcId="{BCCB37E5-D8FA-43FE-A50E-AD102A21A408}" destId="{F7BF8B7A-A304-4E48-83BF-00C5F2D6F46D}" srcOrd="6" destOrd="0" parTransId="{9A559EAA-46E6-4D1F-AB08-F9DF170AC583}" sibTransId="{B0780940-CCC5-4716-8B50-7F32F8F5BBE0}"/>
    <dgm:cxn modelId="{F784E040-A035-4B6F-86D8-1ED3078A16E7}" type="presOf" srcId="{9D16C643-DD7C-47F0-A551-B017937F8DFD}" destId="{42421DA5-18BF-49E1-ACC3-B5FBC2E69575}" srcOrd="1" destOrd="0" presId="urn:microsoft.com/office/officeart/2005/8/layout/list1"/>
    <dgm:cxn modelId="{F674BA53-842A-4AB2-B082-0AC850808CA8}" type="presOf" srcId="{BCCB37E5-D8FA-43FE-A50E-AD102A21A408}" destId="{95CA603C-3750-4FB8-8C76-AE4C718E5BC4}" srcOrd="0" destOrd="0" presId="urn:microsoft.com/office/officeart/2005/8/layout/list1"/>
    <dgm:cxn modelId="{1CC230C8-B096-4D2F-9A4F-D417932A3C62}" type="presOf" srcId="{AC470E05-C3FF-4874-8A30-6AA46E277342}" destId="{93135BC6-86CD-471F-8EE8-E9FFB58E45DF}" srcOrd="1" destOrd="0" presId="urn:microsoft.com/office/officeart/2005/8/layout/list1"/>
    <dgm:cxn modelId="{07F52A79-F044-4DD0-BEB0-91D7279177DC}" type="presOf" srcId="{22D5D9C0-91A3-456B-AFD8-C752BF3C47C6}" destId="{9D17A867-3BE2-4430-A73E-CE7DC12F211F}" srcOrd="1" destOrd="0" presId="urn:microsoft.com/office/officeart/2005/8/layout/list1"/>
    <dgm:cxn modelId="{059D4439-CBB9-47DE-B27A-13A4842466F5}" srcId="{BCCB37E5-D8FA-43FE-A50E-AD102A21A408}" destId="{22D5D9C0-91A3-456B-AFD8-C752BF3C47C6}" srcOrd="1" destOrd="0" parTransId="{33E72E48-2CF3-4ED5-B814-9F1F9873210A}" sibTransId="{634398F3-52D9-44C5-8845-674D45D43212}"/>
    <dgm:cxn modelId="{87F8F9C6-07D3-4DA5-A07B-2297388C7C3F}" type="presOf" srcId="{AC470E05-C3FF-4874-8A30-6AA46E277342}" destId="{8F3EAFD0-7C95-4E35-91C2-A77A46BB71D2}" srcOrd="0" destOrd="0" presId="urn:microsoft.com/office/officeart/2005/8/layout/list1"/>
    <dgm:cxn modelId="{873ED3EB-2F13-49E6-9FEF-A9E26D0218D3}" type="presOf" srcId="{F7BF8B7A-A304-4E48-83BF-00C5F2D6F46D}" destId="{4A94F49F-73FC-44C7-885E-6FC4BBCE0192}" srcOrd="0" destOrd="0" presId="urn:microsoft.com/office/officeart/2005/8/layout/list1"/>
    <dgm:cxn modelId="{0D461DD1-CB86-4285-BAE1-1B463EAA5962}" type="presOf" srcId="{22D5D9C0-91A3-456B-AFD8-C752BF3C47C6}" destId="{79F77C6D-B5E3-4B2F-A1B0-83ACEB3AC192}" srcOrd="0" destOrd="0" presId="urn:microsoft.com/office/officeart/2005/8/layout/list1"/>
    <dgm:cxn modelId="{4BE6E72F-22DB-4FAE-9466-2852C51365E7}" srcId="{BCCB37E5-D8FA-43FE-A50E-AD102A21A408}" destId="{E4E825CA-C54F-4527-94F8-C871657F8DAC}" srcOrd="4" destOrd="0" parTransId="{D7D1704D-2D1A-4306-B07B-BE54729FE924}" sibTransId="{BB181A2E-D707-458F-AF6F-36992BA99E81}"/>
    <dgm:cxn modelId="{888651CB-78AF-4DFA-8424-9A787D1A0D9A}" type="presOf" srcId="{F7BF8B7A-A304-4E48-83BF-00C5F2D6F46D}" destId="{94A3E794-5CCB-4ECE-9168-5744E226F8BF}" srcOrd="1" destOrd="0" presId="urn:microsoft.com/office/officeart/2005/8/layout/list1"/>
    <dgm:cxn modelId="{4C697036-75E1-4766-9031-B573173AFB1E}" srcId="{BCCB37E5-D8FA-43FE-A50E-AD102A21A408}" destId="{B6621AC5-0E0E-4C74-B84F-8824200DC758}" srcOrd="2" destOrd="0" parTransId="{9A6D2866-9EB5-49AA-9E55-79D10D78C39A}" sibTransId="{71343F9C-E5ED-43AE-98D9-BF6124397847}"/>
    <dgm:cxn modelId="{C0EE88BC-839B-4401-BAEF-E9080E214D35}" srcId="{BCCB37E5-D8FA-43FE-A50E-AD102A21A408}" destId="{202F0E51-2410-42CB-81B2-A0063F358595}" srcOrd="0" destOrd="0" parTransId="{E0DBF931-6226-43E8-996D-CCE8B8C5492A}" sibTransId="{8C04C5DB-E770-4A1A-9418-02E52DB8DA3B}"/>
    <dgm:cxn modelId="{C211B8A5-5CA2-48C0-B64C-2F5E79428780}" type="presOf" srcId="{E4E825CA-C54F-4527-94F8-C871657F8DAC}" destId="{918BC5B0-2185-4704-9DC6-B5B805361BC6}" srcOrd="0" destOrd="0" presId="urn:microsoft.com/office/officeart/2005/8/layout/list1"/>
    <dgm:cxn modelId="{129D4E41-8CCF-4A9A-BA8F-3196D52EA443}" srcId="{BCCB37E5-D8FA-43FE-A50E-AD102A21A408}" destId="{9D16C643-DD7C-47F0-A551-B017937F8DFD}" srcOrd="3" destOrd="0" parTransId="{698A552A-A501-4836-B25D-568EB8C937B9}" sibTransId="{F70DE29B-4897-4E71-A39B-48E131990DCC}"/>
    <dgm:cxn modelId="{91C825B0-306C-4FE6-83CD-C60B05CEA849}" type="presOf" srcId="{9D16C643-DD7C-47F0-A551-B017937F8DFD}" destId="{B5CB1F00-C623-4803-9D6B-A84941710710}" srcOrd="0" destOrd="0" presId="urn:microsoft.com/office/officeart/2005/8/layout/list1"/>
    <dgm:cxn modelId="{C2F3E30B-CD56-4CC0-89C1-DD5B035990D2}" type="presParOf" srcId="{95CA603C-3750-4FB8-8C76-AE4C718E5BC4}" destId="{2A5422E2-0A5D-4D51-A7A6-D18D5807516E}" srcOrd="0" destOrd="0" presId="urn:microsoft.com/office/officeart/2005/8/layout/list1"/>
    <dgm:cxn modelId="{AA197565-F060-4F67-AF7E-315BD61F9476}" type="presParOf" srcId="{2A5422E2-0A5D-4D51-A7A6-D18D5807516E}" destId="{A4B9E181-DE09-4531-A3F4-53CD0B672C52}" srcOrd="0" destOrd="0" presId="urn:microsoft.com/office/officeart/2005/8/layout/list1"/>
    <dgm:cxn modelId="{C2610888-97BD-4FF4-8EC1-44D4F0776357}" type="presParOf" srcId="{2A5422E2-0A5D-4D51-A7A6-D18D5807516E}" destId="{F476419F-D55F-4C24-AE80-065331024CD8}" srcOrd="1" destOrd="0" presId="urn:microsoft.com/office/officeart/2005/8/layout/list1"/>
    <dgm:cxn modelId="{8FF38983-5B25-49E6-9F06-8117C5AF5AB1}" type="presParOf" srcId="{95CA603C-3750-4FB8-8C76-AE4C718E5BC4}" destId="{E05A5399-CF2C-4DC0-9D47-10178E4A351A}" srcOrd="1" destOrd="0" presId="urn:microsoft.com/office/officeart/2005/8/layout/list1"/>
    <dgm:cxn modelId="{C2A669A0-6D7E-4159-B9E8-D4703B892197}" type="presParOf" srcId="{95CA603C-3750-4FB8-8C76-AE4C718E5BC4}" destId="{AB992EB0-8F6F-486D-BECC-2AA09CE67066}" srcOrd="2" destOrd="0" presId="urn:microsoft.com/office/officeart/2005/8/layout/list1"/>
    <dgm:cxn modelId="{BA3DF056-4B2B-4DA9-AC50-4AC1FB141882}" type="presParOf" srcId="{95CA603C-3750-4FB8-8C76-AE4C718E5BC4}" destId="{204F4549-DA24-4CD4-B3E8-63A7560EA435}" srcOrd="3" destOrd="0" presId="urn:microsoft.com/office/officeart/2005/8/layout/list1"/>
    <dgm:cxn modelId="{7DD11A6A-C78A-4338-825F-5783D2871FD8}" type="presParOf" srcId="{95CA603C-3750-4FB8-8C76-AE4C718E5BC4}" destId="{6693CEAE-D90A-4C96-86DF-8AB727BD3BAB}" srcOrd="4" destOrd="0" presId="urn:microsoft.com/office/officeart/2005/8/layout/list1"/>
    <dgm:cxn modelId="{7F98D3FC-C91A-4498-BF7C-BA0F592F31D2}" type="presParOf" srcId="{6693CEAE-D90A-4C96-86DF-8AB727BD3BAB}" destId="{79F77C6D-B5E3-4B2F-A1B0-83ACEB3AC192}" srcOrd="0" destOrd="0" presId="urn:microsoft.com/office/officeart/2005/8/layout/list1"/>
    <dgm:cxn modelId="{4BA83BC3-3840-4A3E-A28E-CBD20B4BB524}" type="presParOf" srcId="{6693CEAE-D90A-4C96-86DF-8AB727BD3BAB}" destId="{9D17A867-3BE2-4430-A73E-CE7DC12F211F}" srcOrd="1" destOrd="0" presId="urn:microsoft.com/office/officeart/2005/8/layout/list1"/>
    <dgm:cxn modelId="{18BDBBBC-20BB-43F2-A925-4CEA73A03B3A}" type="presParOf" srcId="{95CA603C-3750-4FB8-8C76-AE4C718E5BC4}" destId="{6FFE5DD1-4521-48DF-8524-BF9C4ACBBFD7}" srcOrd="5" destOrd="0" presId="urn:microsoft.com/office/officeart/2005/8/layout/list1"/>
    <dgm:cxn modelId="{FD288AA6-DC58-48DB-BE5C-073F48E02240}" type="presParOf" srcId="{95CA603C-3750-4FB8-8C76-AE4C718E5BC4}" destId="{DADBFA0C-C5EE-4492-BB2E-794A4A235FA8}" srcOrd="6" destOrd="0" presId="urn:microsoft.com/office/officeart/2005/8/layout/list1"/>
    <dgm:cxn modelId="{2F0B2BA5-B177-4666-804E-821A4FA5AEA3}" type="presParOf" srcId="{95CA603C-3750-4FB8-8C76-AE4C718E5BC4}" destId="{A068C587-41D5-444E-8FE1-BD7684156C10}" srcOrd="7" destOrd="0" presId="urn:microsoft.com/office/officeart/2005/8/layout/list1"/>
    <dgm:cxn modelId="{3B7AB8D8-455B-40FF-9279-C7C03B302B2D}" type="presParOf" srcId="{95CA603C-3750-4FB8-8C76-AE4C718E5BC4}" destId="{A045DF8A-3D2E-4EC4-9ABA-B95AC02B02FC}" srcOrd="8" destOrd="0" presId="urn:microsoft.com/office/officeart/2005/8/layout/list1"/>
    <dgm:cxn modelId="{7DEF331E-84BD-4650-A286-77352910B229}" type="presParOf" srcId="{A045DF8A-3D2E-4EC4-9ABA-B95AC02B02FC}" destId="{8098F945-E4BB-47C4-B4CA-744E29608C94}" srcOrd="0" destOrd="0" presId="urn:microsoft.com/office/officeart/2005/8/layout/list1"/>
    <dgm:cxn modelId="{8820E21B-BFF3-4879-B826-64CF4701185F}" type="presParOf" srcId="{A045DF8A-3D2E-4EC4-9ABA-B95AC02B02FC}" destId="{A27C13A3-5D7C-4552-8230-78ECAC0CB7EA}" srcOrd="1" destOrd="0" presId="urn:microsoft.com/office/officeart/2005/8/layout/list1"/>
    <dgm:cxn modelId="{4CC71F42-1942-42E0-8D6C-3188185B62DA}" type="presParOf" srcId="{95CA603C-3750-4FB8-8C76-AE4C718E5BC4}" destId="{A8D83CD6-3915-46C3-A420-CFCB2F8F6A8D}" srcOrd="9" destOrd="0" presId="urn:microsoft.com/office/officeart/2005/8/layout/list1"/>
    <dgm:cxn modelId="{38DF0868-0FD6-4A88-A49B-2F4469BD82B5}" type="presParOf" srcId="{95CA603C-3750-4FB8-8C76-AE4C718E5BC4}" destId="{23906DF7-FF70-4133-B5C4-AD59B9D703D5}" srcOrd="10" destOrd="0" presId="urn:microsoft.com/office/officeart/2005/8/layout/list1"/>
    <dgm:cxn modelId="{22A80256-38B8-433D-8D18-14CF93962F12}" type="presParOf" srcId="{95CA603C-3750-4FB8-8C76-AE4C718E5BC4}" destId="{611D89AA-9221-46D2-980D-ECF8DEE030EC}" srcOrd="11" destOrd="0" presId="urn:microsoft.com/office/officeart/2005/8/layout/list1"/>
    <dgm:cxn modelId="{19682CAC-F64C-487A-B010-92BBB8113EB3}" type="presParOf" srcId="{95CA603C-3750-4FB8-8C76-AE4C718E5BC4}" destId="{72CEF0AD-047B-4BAA-B17D-E61C96DDDF29}" srcOrd="12" destOrd="0" presId="urn:microsoft.com/office/officeart/2005/8/layout/list1"/>
    <dgm:cxn modelId="{637E5744-8735-47CD-9EBC-EFE74E52E3C7}" type="presParOf" srcId="{72CEF0AD-047B-4BAA-B17D-E61C96DDDF29}" destId="{B5CB1F00-C623-4803-9D6B-A84941710710}" srcOrd="0" destOrd="0" presId="urn:microsoft.com/office/officeart/2005/8/layout/list1"/>
    <dgm:cxn modelId="{4D89EBDA-44DA-4541-A0F8-C08899B1866B}" type="presParOf" srcId="{72CEF0AD-047B-4BAA-B17D-E61C96DDDF29}" destId="{42421DA5-18BF-49E1-ACC3-B5FBC2E69575}" srcOrd="1" destOrd="0" presId="urn:microsoft.com/office/officeart/2005/8/layout/list1"/>
    <dgm:cxn modelId="{63FF5D09-3268-4322-99BD-19FFE05AF725}" type="presParOf" srcId="{95CA603C-3750-4FB8-8C76-AE4C718E5BC4}" destId="{15D8CAEA-D8EB-465E-A585-F668CE42B5FF}" srcOrd="13" destOrd="0" presId="urn:microsoft.com/office/officeart/2005/8/layout/list1"/>
    <dgm:cxn modelId="{B7319648-E45A-4C98-82D0-62966DFD33C1}" type="presParOf" srcId="{95CA603C-3750-4FB8-8C76-AE4C718E5BC4}" destId="{CE733D2D-EBEF-4A6E-9A93-502D07B30724}" srcOrd="14" destOrd="0" presId="urn:microsoft.com/office/officeart/2005/8/layout/list1"/>
    <dgm:cxn modelId="{0E09F05E-03E6-4FCB-B206-781BCFACE2A0}" type="presParOf" srcId="{95CA603C-3750-4FB8-8C76-AE4C718E5BC4}" destId="{55FD8118-9A36-487D-93C2-FE456C1D2212}" srcOrd="15" destOrd="0" presId="urn:microsoft.com/office/officeart/2005/8/layout/list1"/>
    <dgm:cxn modelId="{4621F912-F62F-4803-B946-A8363CCA47AB}" type="presParOf" srcId="{95CA603C-3750-4FB8-8C76-AE4C718E5BC4}" destId="{4008C8D1-0743-49C6-A9AA-3431AE1F246B}" srcOrd="16" destOrd="0" presId="urn:microsoft.com/office/officeart/2005/8/layout/list1"/>
    <dgm:cxn modelId="{E6A6645D-AC63-488A-9C28-3443E4499B11}" type="presParOf" srcId="{4008C8D1-0743-49C6-A9AA-3431AE1F246B}" destId="{918BC5B0-2185-4704-9DC6-B5B805361BC6}" srcOrd="0" destOrd="0" presId="urn:microsoft.com/office/officeart/2005/8/layout/list1"/>
    <dgm:cxn modelId="{31803E7F-E59F-4212-97D1-FD3DDDB82A0E}" type="presParOf" srcId="{4008C8D1-0743-49C6-A9AA-3431AE1F246B}" destId="{16899B10-F221-4CF3-BDE0-8CA8CE3DDBC3}" srcOrd="1" destOrd="0" presId="urn:microsoft.com/office/officeart/2005/8/layout/list1"/>
    <dgm:cxn modelId="{70009DC8-3D14-473E-A938-3FE89695DCBC}" type="presParOf" srcId="{95CA603C-3750-4FB8-8C76-AE4C718E5BC4}" destId="{82E1FBA0-F5E9-4221-93C6-77BC6FF6E4B4}" srcOrd="17" destOrd="0" presId="urn:microsoft.com/office/officeart/2005/8/layout/list1"/>
    <dgm:cxn modelId="{025CC222-AE6D-4F19-A373-44918C76902E}" type="presParOf" srcId="{95CA603C-3750-4FB8-8C76-AE4C718E5BC4}" destId="{B15337F4-6862-4262-B2B4-1E2641267B7E}" srcOrd="18" destOrd="0" presId="urn:microsoft.com/office/officeart/2005/8/layout/list1"/>
    <dgm:cxn modelId="{15406651-3975-4DF2-A6C6-70ACA1354C3A}" type="presParOf" srcId="{95CA603C-3750-4FB8-8C76-AE4C718E5BC4}" destId="{09EBD4E4-07A3-4C6A-815C-26476E688357}" srcOrd="19" destOrd="0" presId="urn:microsoft.com/office/officeart/2005/8/layout/list1"/>
    <dgm:cxn modelId="{9A18B69C-1199-4BEB-ABF3-C14F534BF491}" type="presParOf" srcId="{95CA603C-3750-4FB8-8C76-AE4C718E5BC4}" destId="{46FA4824-7E0B-4A08-9178-36E1D676361E}" srcOrd="20" destOrd="0" presId="urn:microsoft.com/office/officeart/2005/8/layout/list1"/>
    <dgm:cxn modelId="{54157605-6B76-447F-8CA1-C60123ACC735}" type="presParOf" srcId="{46FA4824-7E0B-4A08-9178-36E1D676361E}" destId="{8F3EAFD0-7C95-4E35-91C2-A77A46BB71D2}" srcOrd="0" destOrd="0" presId="urn:microsoft.com/office/officeart/2005/8/layout/list1"/>
    <dgm:cxn modelId="{652B9A30-9F5F-432E-9D5B-A23AC38A6F02}" type="presParOf" srcId="{46FA4824-7E0B-4A08-9178-36E1D676361E}" destId="{93135BC6-86CD-471F-8EE8-E9FFB58E45DF}" srcOrd="1" destOrd="0" presId="urn:microsoft.com/office/officeart/2005/8/layout/list1"/>
    <dgm:cxn modelId="{8766611F-9A94-4C68-857A-A61410BA8643}" type="presParOf" srcId="{95CA603C-3750-4FB8-8C76-AE4C718E5BC4}" destId="{959B2AE7-A65D-467C-AB10-D74803CA877D}" srcOrd="21" destOrd="0" presId="urn:microsoft.com/office/officeart/2005/8/layout/list1"/>
    <dgm:cxn modelId="{E4C6E8D3-718E-4656-A1FB-DC841E1883DE}" type="presParOf" srcId="{95CA603C-3750-4FB8-8C76-AE4C718E5BC4}" destId="{539B6739-86B2-4ABA-BAD0-F79B0E87FD25}" srcOrd="22" destOrd="0" presId="urn:microsoft.com/office/officeart/2005/8/layout/list1"/>
    <dgm:cxn modelId="{1F99EA77-EE9E-4D5B-9944-345C5CB892A0}" type="presParOf" srcId="{95CA603C-3750-4FB8-8C76-AE4C718E5BC4}" destId="{2EB9BD52-E926-4923-A7FA-EEC1ED5E3B64}" srcOrd="23" destOrd="0" presId="urn:microsoft.com/office/officeart/2005/8/layout/list1"/>
    <dgm:cxn modelId="{E895BCF9-47A1-4C7C-B19D-65DD2CE5DA9D}" type="presParOf" srcId="{95CA603C-3750-4FB8-8C76-AE4C718E5BC4}" destId="{E8B2878F-898A-41B2-971B-72D0540DF126}" srcOrd="24" destOrd="0" presId="urn:microsoft.com/office/officeart/2005/8/layout/list1"/>
    <dgm:cxn modelId="{20189A1F-0C77-4A52-9580-8625E37C744D}" type="presParOf" srcId="{E8B2878F-898A-41B2-971B-72D0540DF126}" destId="{4A94F49F-73FC-44C7-885E-6FC4BBCE0192}" srcOrd="0" destOrd="0" presId="urn:microsoft.com/office/officeart/2005/8/layout/list1"/>
    <dgm:cxn modelId="{E23FD887-FF41-4555-A40C-3EA03670E9FB}" type="presParOf" srcId="{E8B2878F-898A-41B2-971B-72D0540DF126}" destId="{94A3E794-5CCB-4ECE-9168-5744E226F8BF}" srcOrd="1" destOrd="0" presId="urn:microsoft.com/office/officeart/2005/8/layout/list1"/>
    <dgm:cxn modelId="{E8A70769-DE4D-49A3-BD84-17802E197C69}" type="presParOf" srcId="{95CA603C-3750-4FB8-8C76-AE4C718E5BC4}" destId="{714C657A-2F1E-4EEF-B9A4-B7DFD6047BA0}" srcOrd="25" destOrd="0" presId="urn:microsoft.com/office/officeart/2005/8/layout/list1"/>
    <dgm:cxn modelId="{09F9318B-4BD4-422A-8EE9-14B59283EB91}" type="presParOf" srcId="{95CA603C-3750-4FB8-8C76-AE4C718E5BC4}" destId="{A3C3B4A7-9F38-42F2-92A2-B2F7010FE098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8AE4F6-830B-43D2-9DE1-A258B0A7BB23}" type="doc">
      <dgm:prSet loTypeId="urn:microsoft.com/office/officeart/2005/8/layout/pyramid2" loCatId="pyramid" qsTypeId="urn:microsoft.com/office/officeart/2005/8/quickstyle/simple1" qsCatId="simple" csTypeId="urn:microsoft.com/office/officeart/2005/8/colors/accent0_3" csCatId="mainScheme" phldr="1"/>
      <dgm:spPr/>
    </dgm:pt>
    <dgm:pt modelId="{030472E7-184C-4F13-8D80-CC4DC90CBF3D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>
            <a:lnSpc>
              <a:spcPct val="100000"/>
            </a:lnSpc>
          </a:pPr>
          <a:r>
            <a:rPr lang="ru-RU" sz="2400" b="1" cap="none" spc="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Область исследования  </a:t>
          </a:r>
          <a:r>
            <a:rPr lang="ru-RU" sz="1700" dirty="0" smtClean="0">
              <a:latin typeface="Arial" pitchFamily="34" charset="0"/>
              <a:cs typeface="Arial" pitchFamily="34" charset="0"/>
            </a:rPr>
            <a:t>Специальность 08.00.05 – Экономика и управление народным хозяйством, п. 8.1. Развитие методологии и теории предпринимательства; разработка методики организации предпринимательской деятельности в различных формах предпринимательства.</a:t>
          </a:r>
          <a:endParaRPr lang="ru-RU" sz="1700" dirty="0">
            <a:latin typeface="Arial" pitchFamily="34" charset="0"/>
            <a:cs typeface="Arial" pitchFamily="34" charset="0"/>
          </a:endParaRPr>
        </a:p>
      </dgm:t>
    </dgm:pt>
    <dgm:pt modelId="{B100588A-E696-466E-A97B-B5E631F1D132}" type="parTrans" cxnId="{5AB3C5E0-457F-49F7-995A-C22D856AE128}">
      <dgm:prSet/>
      <dgm:spPr/>
      <dgm:t>
        <a:bodyPr/>
        <a:lstStyle/>
        <a:p>
          <a:endParaRPr lang="ru-RU"/>
        </a:p>
      </dgm:t>
    </dgm:pt>
    <dgm:pt modelId="{9A8B51C7-2BD4-4980-B827-366B4F562F74}" type="sibTrans" cxnId="{5AB3C5E0-457F-49F7-995A-C22D856AE128}">
      <dgm:prSet/>
      <dgm:spPr/>
      <dgm:t>
        <a:bodyPr/>
        <a:lstStyle/>
        <a:p>
          <a:endParaRPr lang="ru-RU"/>
        </a:p>
      </dgm:t>
    </dgm:pt>
    <dgm:pt modelId="{F28B9552-BC7C-478C-8B69-A37A41020EC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cap="none" spc="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Объект исследования </a:t>
          </a:r>
          <a:r>
            <a:rPr lang="ru-RU" sz="2400" dirty="0" smtClean="0">
              <a:latin typeface="Arial" pitchFamily="34" charset="0"/>
              <a:cs typeface="Arial" pitchFamily="34" charset="0"/>
            </a:rPr>
            <a:t>- 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малые и средние предприятия Российской Федерации, а также других стран.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4EC6DC92-5526-415D-9953-3867F4D22903}" type="parTrans" cxnId="{125B8663-9964-43D5-A970-B52AFC38140A}">
      <dgm:prSet/>
      <dgm:spPr/>
      <dgm:t>
        <a:bodyPr/>
        <a:lstStyle/>
        <a:p>
          <a:endParaRPr lang="ru-RU"/>
        </a:p>
      </dgm:t>
    </dgm:pt>
    <dgm:pt modelId="{19B8EE31-F031-430C-9B5E-A775161A48EC}" type="sibTrans" cxnId="{125B8663-9964-43D5-A970-B52AFC38140A}">
      <dgm:prSet/>
      <dgm:spPr/>
      <dgm:t>
        <a:bodyPr/>
        <a:lstStyle/>
        <a:p>
          <a:endParaRPr lang="ru-RU"/>
        </a:p>
      </dgm:t>
    </dgm:pt>
    <dgm:pt modelId="{EF2C9776-0D1D-43B2-8E36-DB72BBD0931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cap="none" spc="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Предметом исследования 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являются организационно-экономические отношения, связанные с развитием малого и среднего  предпринимательства.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7CC04D99-7EA8-4DC5-8D3F-6A4AC0D423EA}" type="parTrans" cxnId="{F0327B6A-4B67-4354-A4FB-485181FB42B9}">
      <dgm:prSet/>
      <dgm:spPr/>
      <dgm:t>
        <a:bodyPr/>
        <a:lstStyle/>
        <a:p>
          <a:endParaRPr lang="ru-RU"/>
        </a:p>
      </dgm:t>
    </dgm:pt>
    <dgm:pt modelId="{E256E94D-9981-4B76-B2E0-CC2CA0EF5E3E}" type="sibTrans" cxnId="{F0327B6A-4B67-4354-A4FB-485181FB42B9}">
      <dgm:prSet/>
      <dgm:spPr/>
      <dgm:t>
        <a:bodyPr/>
        <a:lstStyle/>
        <a:p>
          <a:endParaRPr lang="ru-RU"/>
        </a:p>
      </dgm:t>
    </dgm:pt>
    <dgm:pt modelId="{9F3F2B2A-C585-46BE-98B0-717549AF6F14}" type="pres">
      <dgm:prSet presAssocID="{538AE4F6-830B-43D2-9DE1-A258B0A7BB23}" presName="compositeShape" presStyleCnt="0">
        <dgm:presLayoutVars>
          <dgm:dir/>
          <dgm:resizeHandles/>
        </dgm:presLayoutVars>
      </dgm:prSet>
      <dgm:spPr/>
    </dgm:pt>
    <dgm:pt modelId="{41884ECB-309B-4B53-B3F8-4E12A4284EEF}" type="pres">
      <dgm:prSet presAssocID="{538AE4F6-830B-43D2-9DE1-A258B0A7BB23}" presName="pyramid" presStyleLbl="node1" presStyleIdx="0" presStyleCnt="1" custScaleX="98447" custLinFactNeighborX="-19272" custLinFactNeighborY="765"/>
      <dgm:spPr/>
    </dgm:pt>
    <dgm:pt modelId="{E61E7E4A-EF64-49D3-B3A1-137D72002B04}" type="pres">
      <dgm:prSet presAssocID="{538AE4F6-830B-43D2-9DE1-A258B0A7BB23}" presName="theList" presStyleCnt="0"/>
      <dgm:spPr/>
    </dgm:pt>
    <dgm:pt modelId="{05D0F87D-2B50-4F98-B796-6AFF3B904D83}" type="pres">
      <dgm:prSet presAssocID="{030472E7-184C-4F13-8D80-CC4DC90CBF3D}" presName="aNode" presStyleLbl="fgAcc1" presStyleIdx="0" presStyleCnt="3" custScaleX="231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5A867-6250-4FCB-8962-296C4BEB6BE2}" type="pres">
      <dgm:prSet presAssocID="{030472E7-184C-4F13-8D80-CC4DC90CBF3D}" presName="aSpace" presStyleCnt="0"/>
      <dgm:spPr/>
    </dgm:pt>
    <dgm:pt modelId="{1EDDFCA0-30D5-45B8-8AA7-C15C2AFB4F9B}" type="pres">
      <dgm:prSet presAssocID="{F28B9552-BC7C-478C-8B69-A37A41020EC3}" presName="aNode" presStyleLbl="fgAcc1" presStyleIdx="1" presStyleCnt="3" custScaleX="231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3386C-43C8-464D-B634-0A594BAE0AC3}" type="pres">
      <dgm:prSet presAssocID="{F28B9552-BC7C-478C-8B69-A37A41020EC3}" presName="aSpace" presStyleCnt="0"/>
      <dgm:spPr/>
    </dgm:pt>
    <dgm:pt modelId="{5A9F62C2-09A6-43E1-AF51-3D4754AAB120}" type="pres">
      <dgm:prSet presAssocID="{EF2C9776-0D1D-43B2-8E36-DB72BBD0931B}" presName="aNode" presStyleLbl="fgAcc1" presStyleIdx="2" presStyleCnt="3" custScaleX="231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5AD74-D8C3-48B9-8828-82CF69447507}" type="pres">
      <dgm:prSet presAssocID="{EF2C9776-0D1D-43B2-8E36-DB72BBD0931B}" presName="aSpace" presStyleCnt="0"/>
      <dgm:spPr/>
    </dgm:pt>
  </dgm:ptLst>
  <dgm:cxnLst>
    <dgm:cxn modelId="{F0327B6A-4B67-4354-A4FB-485181FB42B9}" srcId="{538AE4F6-830B-43D2-9DE1-A258B0A7BB23}" destId="{EF2C9776-0D1D-43B2-8E36-DB72BBD0931B}" srcOrd="2" destOrd="0" parTransId="{7CC04D99-7EA8-4DC5-8D3F-6A4AC0D423EA}" sibTransId="{E256E94D-9981-4B76-B2E0-CC2CA0EF5E3E}"/>
    <dgm:cxn modelId="{5AB3C5E0-457F-49F7-995A-C22D856AE128}" srcId="{538AE4F6-830B-43D2-9DE1-A258B0A7BB23}" destId="{030472E7-184C-4F13-8D80-CC4DC90CBF3D}" srcOrd="0" destOrd="0" parTransId="{B100588A-E696-466E-A97B-B5E631F1D132}" sibTransId="{9A8B51C7-2BD4-4980-B827-366B4F562F74}"/>
    <dgm:cxn modelId="{125B8663-9964-43D5-A970-B52AFC38140A}" srcId="{538AE4F6-830B-43D2-9DE1-A258B0A7BB23}" destId="{F28B9552-BC7C-478C-8B69-A37A41020EC3}" srcOrd="1" destOrd="0" parTransId="{4EC6DC92-5526-415D-9953-3867F4D22903}" sibTransId="{19B8EE31-F031-430C-9B5E-A775161A48EC}"/>
    <dgm:cxn modelId="{1F2F0973-5A95-49E1-8119-3F67AA7CEEE3}" type="presOf" srcId="{EF2C9776-0D1D-43B2-8E36-DB72BBD0931B}" destId="{5A9F62C2-09A6-43E1-AF51-3D4754AAB120}" srcOrd="0" destOrd="0" presId="urn:microsoft.com/office/officeart/2005/8/layout/pyramid2"/>
    <dgm:cxn modelId="{8551A14E-79DE-4D96-9383-BDE5D1C4BE0E}" type="presOf" srcId="{030472E7-184C-4F13-8D80-CC4DC90CBF3D}" destId="{05D0F87D-2B50-4F98-B796-6AFF3B904D83}" srcOrd="0" destOrd="0" presId="urn:microsoft.com/office/officeart/2005/8/layout/pyramid2"/>
    <dgm:cxn modelId="{8B3367BD-60F4-4090-81DC-C268DB6E54A8}" type="presOf" srcId="{538AE4F6-830B-43D2-9DE1-A258B0A7BB23}" destId="{9F3F2B2A-C585-46BE-98B0-717549AF6F14}" srcOrd="0" destOrd="0" presId="urn:microsoft.com/office/officeart/2005/8/layout/pyramid2"/>
    <dgm:cxn modelId="{EE9FB2EF-9738-4B59-9DDB-15D2B6D349D1}" type="presOf" srcId="{F28B9552-BC7C-478C-8B69-A37A41020EC3}" destId="{1EDDFCA0-30D5-45B8-8AA7-C15C2AFB4F9B}" srcOrd="0" destOrd="0" presId="urn:microsoft.com/office/officeart/2005/8/layout/pyramid2"/>
    <dgm:cxn modelId="{FD26E90F-65DC-4F53-BF42-441AD7D34CD4}" type="presParOf" srcId="{9F3F2B2A-C585-46BE-98B0-717549AF6F14}" destId="{41884ECB-309B-4B53-B3F8-4E12A4284EEF}" srcOrd="0" destOrd="0" presId="urn:microsoft.com/office/officeart/2005/8/layout/pyramid2"/>
    <dgm:cxn modelId="{EA7B5E8F-1BBC-4581-A8C9-0E63115FD570}" type="presParOf" srcId="{9F3F2B2A-C585-46BE-98B0-717549AF6F14}" destId="{E61E7E4A-EF64-49D3-B3A1-137D72002B04}" srcOrd="1" destOrd="0" presId="urn:microsoft.com/office/officeart/2005/8/layout/pyramid2"/>
    <dgm:cxn modelId="{D9F6A2F8-B3C7-49BC-A7AE-650D75383C7F}" type="presParOf" srcId="{E61E7E4A-EF64-49D3-B3A1-137D72002B04}" destId="{05D0F87D-2B50-4F98-B796-6AFF3B904D83}" srcOrd="0" destOrd="0" presId="urn:microsoft.com/office/officeart/2005/8/layout/pyramid2"/>
    <dgm:cxn modelId="{BC100255-9F76-46FA-A238-E87FA7D0F913}" type="presParOf" srcId="{E61E7E4A-EF64-49D3-B3A1-137D72002B04}" destId="{5E55A867-6250-4FCB-8962-296C4BEB6BE2}" srcOrd="1" destOrd="0" presId="urn:microsoft.com/office/officeart/2005/8/layout/pyramid2"/>
    <dgm:cxn modelId="{67F15DCB-10B2-4316-BCC1-430E76F54F03}" type="presParOf" srcId="{E61E7E4A-EF64-49D3-B3A1-137D72002B04}" destId="{1EDDFCA0-30D5-45B8-8AA7-C15C2AFB4F9B}" srcOrd="2" destOrd="0" presId="urn:microsoft.com/office/officeart/2005/8/layout/pyramid2"/>
    <dgm:cxn modelId="{590EDAE8-8ACB-4364-9C97-50AD83501E02}" type="presParOf" srcId="{E61E7E4A-EF64-49D3-B3A1-137D72002B04}" destId="{B153386C-43C8-464D-B634-0A594BAE0AC3}" srcOrd="3" destOrd="0" presId="urn:microsoft.com/office/officeart/2005/8/layout/pyramid2"/>
    <dgm:cxn modelId="{9697D453-ADA4-4D15-8DF9-19CC4BEDB6CE}" type="presParOf" srcId="{E61E7E4A-EF64-49D3-B3A1-137D72002B04}" destId="{5A9F62C2-09A6-43E1-AF51-3D4754AAB120}" srcOrd="4" destOrd="0" presId="urn:microsoft.com/office/officeart/2005/8/layout/pyramid2"/>
    <dgm:cxn modelId="{702D53C5-1821-4606-B8CD-B5EB0C9FAC3E}" type="presParOf" srcId="{E61E7E4A-EF64-49D3-B3A1-137D72002B04}" destId="{69C5AD74-D8C3-48B9-8828-82CF6944750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ECB78-5A60-48AD-A516-3E5E505C1D19}">
      <dsp:nvSpPr>
        <dsp:cNvPr id="0" name=""/>
        <dsp:cNvSpPr/>
      </dsp:nvSpPr>
      <dsp:spPr>
        <a:xfrm>
          <a:off x="3031921" y="1984"/>
          <a:ext cx="5248022" cy="40600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Разработка экономических и организационных положений  и инструментов развития малого предпринимательства в национальной  экономике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</dsp:txBody>
      <dsp:txXfrm>
        <a:off x="3031921" y="509488"/>
        <a:ext cx="3725510" cy="3045023"/>
      </dsp:txXfrm>
    </dsp:sp>
    <dsp:sp modelId="{DB682E02-8DAD-4BE9-9546-AE19637C2CC0}">
      <dsp:nvSpPr>
        <dsp:cNvPr id="0" name=""/>
        <dsp:cNvSpPr/>
      </dsp:nvSpPr>
      <dsp:spPr>
        <a:xfrm>
          <a:off x="975" y="1984"/>
          <a:ext cx="3030946" cy="4060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b="1" kern="1200" dirty="0" smtClean="0"/>
            <a:t>ЦЕЛЬ</a:t>
          </a:r>
          <a:endParaRPr lang="ru-RU" sz="6600" b="1" kern="1200" dirty="0"/>
        </a:p>
      </dsp:txBody>
      <dsp:txXfrm>
        <a:off x="148934" y="149943"/>
        <a:ext cx="2735028" cy="3764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92EB0-8F6F-486D-BECC-2AA09CE67066}">
      <dsp:nvSpPr>
        <dsp:cNvPr id="0" name=""/>
        <dsp:cNvSpPr/>
      </dsp:nvSpPr>
      <dsp:spPr>
        <a:xfrm>
          <a:off x="0" y="1016184"/>
          <a:ext cx="7992888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6419F-D55F-4C24-AE80-065331024CD8}">
      <dsp:nvSpPr>
        <dsp:cNvPr id="0" name=""/>
        <dsp:cNvSpPr/>
      </dsp:nvSpPr>
      <dsp:spPr>
        <a:xfrm>
          <a:off x="352743" y="695554"/>
          <a:ext cx="7640144" cy="60059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1">
              <a:shade val="30000"/>
              <a:satMod val="12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Исследование существующих подходов к теории развития предпринимательства и организации его взаимодействия в национальной экономике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82061" y="724872"/>
        <a:ext cx="7581508" cy="541954"/>
      </dsp:txXfrm>
    </dsp:sp>
    <dsp:sp modelId="{DADBFA0C-C5EE-4492-BB2E-794A4A235FA8}">
      <dsp:nvSpPr>
        <dsp:cNvPr id="0" name=""/>
        <dsp:cNvSpPr/>
      </dsp:nvSpPr>
      <dsp:spPr>
        <a:xfrm>
          <a:off x="0" y="1743735"/>
          <a:ext cx="7992888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17A867-3BE2-4430-A73E-CE7DC12F211F}">
      <dsp:nvSpPr>
        <dsp:cNvPr id="0" name=""/>
        <dsp:cNvSpPr/>
      </dsp:nvSpPr>
      <dsp:spPr>
        <a:xfrm>
          <a:off x="382834" y="1392677"/>
          <a:ext cx="7610053" cy="64835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Исследование этапов и современного состояния малого предпринимательства и выявление основных проблем его развития в России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4484" y="1424327"/>
        <a:ext cx="7546753" cy="585050"/>
      </dsp:txXfrm>
    </dsp:sp>
    <dsp:sp modelId="{23906DF7-FF70-4133-B5C4-AD59B9D703D5}">
      <dsp:nvSpPr>
        <dsp:cNvPr id="0" name=""/>
        <dsp:cNvSpPr/>
      </dsp:nvSpPr>
      <dsp:spPr>
        <a:xfrm>
          <a:off x="0" y="2396761"/>
          <a:ext cx="7992888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C13A3-5D7C-4552-8230-78ECAC0CB7EA}">
      <dsp:nvSpPr>
        <dsp:cNvPr id="0" name=""/>
        <dsp:cNvSpPr/>
      </dsp:nvSpPr>
      <dsp:spPr>
        <a:xfrm>
          <a:off x="382834" y="2112758"/>
          <a:ext cx="7610053" cy="57382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4">
              <a:shade val="30000"/>
              <a:satMod val="12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Анализ национальных и международных особенностей в развитии малого предпринимательства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0846" y="2140770"/>
        <a:ext cx="7554029" cy="517801"/>
      </dsp:txXfrm>
    </dsp:sp>
    <dsp:sp modelId="{CE733D2D-EBEF-4A6E-9A93-502D07B30724}">
      <dsp:nvSpPr>
        <dsp:cNvPr id="0" name=""/>
        <dsp:cNvSpPr/>
      </dsp:nvSpPr>
      <dsp:spPr>
        <a:xfrm>
          <a:off x="0" y="3107041"/>
          <a:ext cx="7992888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21DA5-18BF-49E1-ACC3-B5FBC2E69575}">
      <dsp:nvSpPr>
        <dsp:cNvPr id="0" name=""/>
        <dsp:cNvSpPr/>
      </dsp:nvSpPr>
      <dsp:spPr>
        <a:xfrm>
          <a:off x="367027" y="2760829"/>
          <a:ext cx="7625860" cy="63108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Оценка нормативно-законодательной базы малого предпринимательства и возможные пути совершенствования её развития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97834" y="2791636"/>
        <a:ext cx="7564246" cy="569466"/>
      </dsp:txXfrm>
    </dsp:sp>
    <dsp:sp modelId="{B15337F4-6862-4262-B2B4-1E2641267B7E}">
      <dsp:nvSpPr>
        <dsp:cNvPr id="0" name=""/>
        <dsp:cNvSpPr/>
      </dsp:nvSpPr>
      <dsp:spPr>
        <a:xfrm>
          <a:off x="0" y="3930957"/>
          <a:ext cx="7992888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99B10-F221-4CF3-BDE0-8CA8CE3DDBC3}">
      <dsp:nvSpPr>
        <dsp:cNvPr id="0" name=""/>
        <dsp:cNvSpPr/>
      </dsp:nvSpPr>
      <dsp:spPr>
        <a:xfrm>
          <a:off x="352397" y="3480909"/>
          <a:ext cx="7640490" cy="74471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6">
              <a:shade val="30000"/>
              <a:satMod val="12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Формулирование основных методических требований к разработке экономических и организационных решений при обосновании программного подхода регулирования малого предпринимательства в регионах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88751" y="3517263"/>
        <a:ext cx="7567782" cy="672007"/>
      </dsp:txXfrm>
    </dsp:sp>
    <dsp:sp modelId="{539B6739-86B2-4ABA-BAD0-F79B0E87FD25}">
      <dsp:nvSpPr>
        <dsp:cNvPr id="0" name=""/>
        <dsp:cNvSpPr/>
      </dsp:nvSpPr>
      <dsp:spPr>
        <a:xfrm>
          <a:off x="0" y="4860185"/>
          <a:ext cx="7992888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35BC6-86CD-471F-8EE8-E9FFB58E45DF}">
      <dsp:nvSpPr>
        <dsp:cNvPr id="0" name=""/>
        <dsp:cNvSpPr/>
      </dsp:nvSpPr>
      <dsp:spPr>
        <a:xfrm>
          <a:off x="369264" y="4345005"/>
          <a:ext cx="7623623" cy="850028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Разработка концептуального подхода к формированию  имущественной и финансовой поддержки субъектов малого предпринимательства при передаче им в собственность или пользование производственных, складских и офисных помещений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0759" y="4386500"/>
        <a:ext cx="7540633" cy="767038"/>
      </dsp:txXfrm>
    </dsp:sp>
    <dsp:sp modelId="{A3C3B4A7-9F38-42F2-92A2-B2F7010FE098}">
      <dsp:nvSpPr>
        <dsp:cNvPr id="0" name=""/>
        <dsp:cNvSpPr/>
      </dsp:nvSpPr>
      <dsp:spPr>
        <a:xfrm>
          <a:off x="0" y="5649301"/>
          <a:ext cx="7992888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3E794-5CCB-4ECE-9168-5744E226F8BF}">
      <dsp:nvSpPr>
        <dsp:cNvPr id="0" name=""/>
        <dsp:cNvSpPr/>
      </dsp:nvSpPr>
      <dsp:spPr>
        <a:xfrm>
          <a:off x="377919" y="5353117"/>
          <a:ext cx="7614968" cy="70991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Выработка стратегических подходов в организации материальных потоков и поставок продукции производственного назначения малыми предприятиями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2574" y="5387772"/>
        <a:ext cx="7545658" cy="640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84ECB-309B-4B53-B3F8-4E12A4284EEF}">
      <dsp:nvSpPr>
        <dsp:cNvPr id="0" name=""/>
        <dsp:cNvSpPr/>
      </dsp:nvSpPr>
      <dsp:spPr>
        <a:xfrm>
          <a:off x="-96070" y="0"/>
          <a:ext cx="5529397" cy="5616624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0F87D-2B50-4F98-B796-6AFF3B904D83}">
      <dsp:nvSpPr>
        <dsp:cNvPr id="0" name=""/>
        <dsp:cNvSpPr/>
      </dsp:nvSpPr>
      <dsp:spPr>
        <a:xfrm>
          <a:off x="263842" y="564679"/>
          <a:ext cx="8460376" cy="1329560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Область исследования  </a:t>
          </a:r>
          <a:r>
            <a:rPr lang="ru-RU" sz="1700" kern="1200" dirty="0" smtClean="0">
              <a:latin typeface="Arial" pitchFamily="34" charset="0"/>
              <a:cs typeface="Arial" pitchFamily="34" charset="0"/>
            </a:rPr>
            <a:t>Специальность 08.00.05 – Экономика и управление народным хозяйством, п. 8.1. Развитие методологии и теории предпринимательства; разработка методики организации предпринимательской деятельности в различных формах предпринимательства.</a:t>
          </a:r>
          <a:endParaRPr lang="ru-RU" sz="1700" kern="1200" dirty="0">
            <a:latin typeface="Arial" pitchFamily="34" charset="0"/>
            <a:cs typeface="Arial" pitchFamily="34" charset="0"/>
          </a:endParaRPr>
        </a:p>
      </dsp:txBody>
      <dsp:txXfrm>
        <a:off x="328746" y="629583"/>
        <a:ext cx="8330568" cy="1199752"/>
      </dsp:txXfrm>
    </dsp:sp>
    <dsp:sp modelId="{1EDDFCA0-30D5-45B8-8AA7-C15C2AFB4F9B}">
      <dsp:nvSpPr>
        <dsp:cNvPr id="0" name=""/>
        <dsp:cNvSpPr/>
      </dsp:nvSpPr>
      <dsp:spPr>
        <a:xfrm>
          <a:off x="263842" y="2060434"/>
          <a:ext cx="8460376" cy="1329560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Объект исследования </a:t>
          </a:r>
          <a:r>
            <a:rPr lang="ru-RU" sz="2400" kern="1200" dirty="0" smtClean="0">
              <a:latin typeface="Arial" pitchFamily="34" charset="0"/>
              <a:cs typeface="Arial" pitchFamily="34" charset="0"/>
            </a:rPr>
            <a:t>- 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малые и средние предприятия Российской Федерации, а также других стран.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328746" y="2125338"/>
        <a:ext cx="8330568" cy="1199752"/>
      </dsp:txXfrm>
    </dsp:sp>
    <dsp:sp modelId="{5A9F62C2-09A6-43E1-AF51-3D4754AAB120}">
      <dsp:nvSpPr>
        <dsp:cNvPr id="0" name=""/>
        <dsp:cNvSpPr/>
      </dsp:nvSpPr>
      <dsp:spPr>
        <a:xfrm>
          <a:off x="263842" y="3556189"/>
          <a:ext cx="8460376" cy="1329560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rPr>
            <a:t>Предметом исследования 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являются организационно-экономические отношения, связанные с развитием малого и среднего  предпринимательства.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328746" y="3621093"/>
        <a:ext cx="8330568" cy="1199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A01A9F23-F410-4E9B-9009-1A5A4945665B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1CA3A637-A4FD-4B55-8153-CF4C751B4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55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3A637-A4FD-4B55-8153-CF4C751B4E6A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3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3269-7162-4A9B-872B-12731840AB09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01B0-53D3-4D0E-9F39-227F0A87AFF9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7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A3C3-A410-44B9-B52C-4541A9D8EC58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19B4-4034-4357-AC65-853C36C509DC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A45F-0A95-4385-AB99-198314BB5654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CD9D-2858-4EA1-A8CF-BA93F8ACF039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1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37-159B-47BE-AEEB-50B7B067B687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6BC1-4E39-47C2-A1D0-43C153AE25D9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2D3B-96CA-4950-BE82-DDA4CFCCD344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96F-F3B5-4A2F-ABA3-71D9EAAB1CF5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AC5B-2D19-4DA1-885A-712205F5C995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FAE001-F573-439B-986E-4B7FB63AA878}" type="datetime1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C2AD9C-0A08-4D4E-936D-88B06EE62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136904" cy="417646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20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Московская Академия Предпринимательства </a:t>
            </a:r>
            <a:br>
              <a:rPr lang="ru-RU" sz="20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Правительстве Москвы</a:t>
            </a:r>
            <a:br>
              <a:rPr lang="ru-RU" sz="20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ЭКОНОМИЧЕСКОЕ И ОРГАНИЗАЦИОННОЕ</a:t>
            </a:r>
            <a:br>
              <a:rPr lang="ru-RU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СОВЕРШЕНСТВОВАНИЕ РАЗВИТИЯ</a:t>
            </a:r>
            <a:br>
              <a:rPr lang="ru-RU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МАЛОГО ПРЕДПРИНИМАТЕЛЬСТВА</a:t>
            </a:r>
            <a:br>
              <a:rPr lang="ru-RU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РАЗДАТОЧНЫЙ МАТЕРИАЛ</a:t>
            </a:r>
            <a:br>
              <a:rPr lang="ru-RU" sz="1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 защите диссертации на соискание учёной степени</a:t>
            </a:r>
            <a:br>
              <a:rPr lang="ru-RU" sz="1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кандидата экономических наук</a:t>
            </a:r>
            <a:r>
              <a:rPr lang="ru-RU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800" spc="5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1" y="5129809"/>
            <a:ext cx="6912768" cy="8374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5085184"/>
            <a:ext cx="7200800" cy="10527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white"/>
                </a:solidFill>
              </a:rPr>
              <a:t>Автор: </a:t>
            </a:r>
            <a:r>
              <a:rPr lang="ru-RU" sz="2000" b="1" dirty="0" smtClean="0">
                <a:solidFill>
                  <a:prstClr val="white"/>
                </a:solidFill>
              </a:rPr>
              <a:t>АНПИЛОВ А.И. </a:t>
            </a:r>
            <a:r>
              <a:rPr lang="ru-RU" sz="2000" dirty="0" smtClean="0">
                <a:solidFill>
                  <a:prstClr val="white"/>
                </a:solidFill>
              </a:rPr>
              <a:t>– соискатель МОСАП </a:t>
            </a:r>
          </a:p>
          <a:p>
            <a:pPr algn="ctr"/>
            <a:r>
              <a:rPr lang="ru-RU" sz="2000" dirty="0" smtClean="0">
                <a:solidFill>
                  <a:prstClr val="white"/>
                </a:solidFill>
              </a:rPr>
              <a:t>Научный руководитель: д.э.н., профессор </a:t>
            </a:r>
            <a:r>
              <a:rPr lang="ru-RU" sz="2000" b="1" dirty="0" smtClean="0">
                <a:solidFill>
                  <a:prstClr val="white"/>
                </a:solidFill>
              </a:rPr>
              <a:t>ВАТОЛИН В.В.</a:t>
            </a:r>
            <a:endParaRPr lang="ru-RU" sz="2000" b="1" dirty="0">
              <a:solidFill>
                <a:prstClr val="white"/>
              </a:solidFill>
            </a:endParaRPr>
          </a:p>
        </p:txBody>
      </p:sp>
      <p:pic>
        <p:nvPicPr>
          <p:cNvPr id="1026" name="Picture 2" descr="http://abali.ru/wp-content/uploads/2010/12/gerb_moskvy-600x7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61" y="548680"/>
            <a:ext cx="789315" cy="9313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8E1E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571480"/>
            <a:ext cx="910603" cy="84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9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44186"/>
              </p:ext>
            </p:extLst>
          </p:nvPr>
        </p:nvGraphicFramePr>
        <p:xfrm>
          <a:off x="755576" y="1412776"/>
          <a:ext cx="7848872" cy="40324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37090"/>
                <a:gridCol w="1086767"/>
                <a:gridCol w="1366943"/>
                <a:gridCol w="1145170"/>
                <a:gridCol w="1366943"/>
                <a:gridCol w="1145959"/>
              </a:tblGrid>
              <a:tr h="82409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Страна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Количество малых и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средних фирм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Число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занятых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млн.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человек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Доля малых и средних фирм,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тыс.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ед.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 расчете на 1 тыс. жителей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 общей численности занятых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 обороте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</a:tr>
              <a:tr h="381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Великобритания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2930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50-53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</a:tr>
              <a:tr h="3330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Германия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2290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18,5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50-54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</a:tr>
              <a:tr h="3330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Италия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3920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16,8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57-60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</a:tr>
              <a:tr h="3330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Франция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1980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55-62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</a:tr>
              <a:tr h="3330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США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19300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74,2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70,2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50-52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</a:tr>
              <a:tr h="3330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Япония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6450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49,6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39,5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52-55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/>
                </a:tc>
              </a:tr>
              <a:tr h="4948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Россия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1618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11,4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19,8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28,9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98" marR="64898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1" y="391052"/>
            <a:ext cx="7920879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малых и средних фирм, число занятых и доля малого предпринимательства в ряде стран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577468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Малое и среднее предпринимательство в России. 2010: Стат. сб. / Росстат. - М., 2010, с. 12, 32, 64;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Мильнер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Б.З. Теория организации. – М.: ИНФРА-М, 2001, с. 208;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Солодкина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Н.А. Социально-экономические особенности функционирования малого и среднего бизнеса в странах ЕС -  С.- П., СПГУЭ и Ф, 2011, с. 24.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84145" y="6190180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676416" y="626277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9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218173"/>
              </p:ext>
            </p:extLst>
          </p:nvPr>
        </p:nvGraphicFramePr>
        <p:xfrm>
          <a:off x="971599" y="1340768"/>
          <a:ext cx="7488834" cy="33123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17613"/>
                <a:gridCol w="1727956"/>
                <a:gridCol w="1051833"/>
                <a:gridCol w="2691432"/>
              </a:tblGrid>
              <a:tr h="862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Категория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предприятий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Оборот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занятых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работников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2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Микропредприятия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28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Малые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2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Крупные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9" y="384568"/>
            <a:ext cx="78325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предприятий в промышленности ЕС по их числу, обороту и количеству занятых работников (в %)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53732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Хотеев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А. Большие проблемы малого бизнеса. – «Аргументы и факты. Европа», № 36, сентябрь 2005. С. 1; </a:t>
            </a:r>
            <a:r>
              <a:rPr lang="ru-RU" sz="12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Солодкина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Н.А. Социально-экономические особенности функционирования малого и среднего бизнеса в странах ЕС -  С.- П., СПГУЭ и Ф, 2011, с. 24.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484053" y="6237312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8516132" y="629586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4" name="Picture 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87" y="-47193"/>
            <a:ext cx="6462713" cy="6741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2732705" y="31114"/>
            <a:ext cx="1872208" cy="9943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Региональная социально-экономическая политика</a:t>
            </a:r>
          </a:p>
        </p:txBody>
      </p:sp>
      <p:cxnSp>
        <p:nvCxnSpPr>
          <p:cNvPr id="61" name="Прямая соединительная линия 60"/>
          <p:cNvCxnSpPr>
            <a:stCxn id="55" idx="3"/>
          </p:cNvCxnSpPr>
          <p:nvPr/>
        </p:nvCxnSpPr>
        <p:spPr>
          <a:xfrm flipV="1">
            <a:off x="4604913" y="528301"/>
            <a:ext cx="139703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7116932" y="5058181"/>
            <a:ext cx="1907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Организация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территориального взаимодействия малых предприятий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532440" y="6207734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8565690" y="626628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224" y="6000768"/>
            <a:ext cx="1000132" cy="42862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0232" y="6000768"/>
            <a:ext cx="1000132" cy="42862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57554" y="6000768"/>
            <a:ext cx="1000132" cy="42862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3438" y="6000768"/>
            <a:ext cx="1000132" cy="42862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29322" y="6000768"/>
            <a:ext cx="1000132" cy="42862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92391" y="1412776"/>
            <a:ext cx="173788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Государственный (городской) заказ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782321" y="2420888"/>
            <a:ext cx="1324749" cy="576064"/>
          </a:xfrm>
          <a:prstGeom prst="round1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Статистический орган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одним скругленным углом 14"/>
          <p:cNvSpPr/>
          <p:nvPr/>
        </p:nvSpPr>
        <p:spPr>
          <a:xfrm>
            <a:off x="782320" y="3214224"/>
            <a:ext cx="1324749" cy="576064"/>
          </a:xfrm>
          <a:prstGeom prst="round1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Пенсионный фонд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скругленным углом 15"/>
          <p:cNvSpPr/>
          <p:nvPr/>
        </p:nvSpPr>
        <p:spPr>
          <a:xfrm>
            <a:off x="782321" y="3928810"/>
            <a:ext cx="1350530" cy="652317"/>
          </a:xfrm>
          <a:prstGeom prst="round1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социального страхования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6529" y="1412776"/>
            <a:ext cx="1800200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регионального управления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5192001" y="2420888"/>
            <a:ext cx="1702945" cy="576064"/>
          </a:xfrm>
          <a:prstGeom prst="round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 МП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одним скругленным углом 18"/>
          <p:cNvSpPr/>
          <p:nvPr/>
        </p:nvSpPr>
        <p:spPr>
          <a:xfrm>
            <a:off x="5218450" y="3140968"/>
            <a:ext cx="1662507" cy="576064"/>
          </a:xfrm>
          <a:prstGeom prst="round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Лицензирование МП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с одним скругленным углом 19"/>
          <p:cNvSpPr/>
          <p:nvPr/>
        </p:nvSpPr>
        <p:spPr>
          <a:xfrm>
            <a:off x="5232439" y="3808043"/>
            <a:ext cx="1662507" cy="576064"/>
          </a:xfrm>
          <a:prstGeom prst="round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органы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8451" y="3140968"/>
            <a:ext cx="1816165" cy="6493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 взаимодействия малых предприятий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5240498" y="4581127"/>
            <a:ext cx="1688956" cy="620489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лок-схема: документ 21"/>
          <p:cNvSpPr/>
          <p:nvPr/>
        </p:nvSpPr>
        <p:spPr>
          <a:xfrm>
            <a:off x="2771895" y="4653136"/>
            <a:ext cx="2044634" cy="72008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Договоры и контракты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ChangeArrowheads="1"/>
          </p:cNvSpPr>
          <p:nvPr/>
        </p:nvSpPr>
        <p:spPr bwMode="auto">
          <a:xfrm>
            <a:off x="3314700" y="332657"/>
            <a:ext cx="2769468" cy="119134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Преодоление административных барьеров при регистрации, лицензировании, сертификации,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процедур связанных с землёй 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недвижимостью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3314700" y="1587500"/>
            <a:ext cx="2769468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Повсеместное создание информационных систем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малом бизнесе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3337694" y="2349887"/>
            <a:ext cx="2746474" cy="996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Интенсивное создание кредитных союзов и кооперативов, как основы взаимного микрофинансирования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микрокредитования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малых предприятий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3314701" y="3429000"/>
            <a:ext cx="2769468" cy="9361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системы разделения государственного (муниципального) заказа на малые лоты, привлечение МП как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субконтрактантов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3323430" y="4437112"/>
            <a:ext cx="2760739" cy="78839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системы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бизнес-инкубаторов на площадях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крупных предприятий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3314700" y="5373216"/>
            <a:ext cx="2769470" cy="122413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законодательного (нормативного) порядка всех видов контроля МП, его унификация с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учётом организации и защиты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транспортных, энергетических 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природоохранных систем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14300" y="638175"/>
            <a:ext cx="1943100" cy="7921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Становление малого бизнеса на старте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114300" y="2979738"/>
            <a:ext cx="1943100" cy="91731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малых предприятий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крупным бизнесом,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в госзаказе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114300" y="5430838"/>
            <a:ext cx="1943100" cy="7794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Упорядочение системы контроля малых предприятий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2057400" y="939800"/>
            <a:ext cx="942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V="1">
            <a:off x="2732088" y="9398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3000375" y="1912938"/>
            <a:ext cx="303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00375" y="939800"/>
            <a:ext cx="0" cy="1914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057400" y="3622675"/>
            <a:ext cx="971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028950" y="3622675"/>
            <a:ext cx="285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3028950" y="3622675"/>
            <a:ext cx="0" cy="1068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057400" y="5741988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2743200" y="574198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057400" y="120332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2276475" y="1203325"/>
            <a:ext cx="9525" cy="2057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>
            <a:off x="2047875" y="326072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2057400" y="105886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2505075" y="1058864"/>
            <a:ext cx="0" cy="4532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 flipH="1">
            <a:off x="2057400" y="5591175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>
            <a:off x="3028950" y="4697643"/>
            <a:ext cx="296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3020218" y="2854069"/>
            <a:ext cx="303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0" y="-11962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73082" y="3736766"/>
            <a:ext cx="269979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         Совершенствование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основных процедур, направленных на  преодоление административных барьеров в региональной экономике и развитии малого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бизнеса Источник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: составлено автором.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00342" y="631212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8500342" y="6253574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31" name="TextBox 30"/>
          <p:cNvSpPr txBox="1"/>
          <p:nvPr/>
        </p:nvSpPr>
        <p:spPr>
          <a:xfrm>
            <a:off x="8532421" y="631212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8"/>
            <a:ext cx="6338887" cy="643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483768" y="332656"/>
            <a:ext cx="21717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Национальное законодательство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04248" y="4428981"/>
            <a:ext cx="220259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               Механизм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нормативно-законодательного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регулирования малого предпринимательства Источник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: составлено автором.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00342" y="6253574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528918" y="631212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67744" y="2708920"/>
            <a:ext cx="2664295" cy="13681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Нормативы прямого действия в сфере малого предпринимательства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1760" y="4797152"/>
            <a:ext cx="2243708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Международный опыт формирования законодательства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11760" y="5788092"/>
            <a:ext cx="2243708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Международное </a:t>
            </a:r>
          </a:p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3083" y="1251304"/>
            <a:ext cx="1727650" cy="7885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совершенствования законодательства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69788" y="1268758"/>
            <a:ext cx="1985679" cy="7885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Национальный опыт формирования законодательства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1268758"/>
            <a:ext cx="1727650" cy="7885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Принципы  совершенствования национального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законодательства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336300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44" y="114553"/>
            <a:ext cx="6478587" cy="6552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896768" y="114552"/>
            <a:ext cx="1600200" cy="10821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Федеральный закон     о государственной поддержке МИСП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277974" y="167444"/>
            <a:ext cx="1485900" cy="741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цели и принципы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госполитики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области МИСП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313994"/>
            <a:ext cx="0" cy="61206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1560" y="313994"/>
            <a:ext cx="23161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84318" y="332656"/>
            <a:ext cx="76392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085431" y="313994"/>
            <a:ext cx="0" cy="61206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6763874" y="327161"/>
            <a:ext cx="326273" cy="54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810500" y="64533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090147" y="3703783"/>
            <a:ext cx="20538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            Механизм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государственной поддержки малого и среднего предпринимательства (в редакции Федерального закона №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209-ФЗ) Источник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: составлено автором.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530611" y="6210115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530611" y="625000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1700808"/>
            <a:ext cx="2376264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Федеральные законы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Указы Президента РФ и Постановления Правительства РФ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Законы и другие нормативные акты субъектов РФ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435368"/>
            <a:ext cx="1440160" cy="6173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Субъекты МИСП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77974" y="167444"/>
            <a:ext cx="1517494" cy="741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цели и принципы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госполитики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области МИСП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09568" y="995059"/>
            <a:ext cx="1485900" cy="5760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Правовое поле государственной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 МИСП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96768" y="1344264"/>
            <a:ext cx="883978" cy="4537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Реестры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99883" y="1860008"/>
            <a:ext cx="1655805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Государственная поддержка МИСП (направления)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3568" y="1196752"/>
            <a:ext cx="2160240" cy="1311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Wingdings" pitchFamily="2" charset="2"/>
              <a:buChar char="Ø"/>
            </a:pP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Малые предприятия, включая </a:t>
            </a:r>
            <a:r>
              <a:rPr lang="ru-RU" sz="11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микропредприятия</a:t>
            </a:r>
            <a:endParaRPr lang="ru-RU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Средние предприятия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ПБОЮЛ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Крестьянские (фермерские) хозяйства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0746" y="128309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2045" y="3096701"/>
            <a:ext cx="1695155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Формирование инфраструктуры поддержки и развития МИСП</a:t>
            </a:r>
            <a:endParaRPr lang="ru-RU" sz="11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28418" y="3096701"/>
            <a:ext cx="2007444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Организация подготовки, переподготовки и повышения квалификации кадров</a:t>
            </a:r>
            <a:endParaRPr lang="ru-RU" sz="11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16110" y="6129678"/>
            <a:ext cx="1695155" cy="6099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Финансовая поддержка субъектов МИСП</a:t>
            </a:r>
            <a:endParaRPr lang="ru-RU" sz="11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27212" y="6126663"/>
            <a:ext cx="1695155" cy="6099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Государственные программы поддержки МИСП</a:t>
            </a:r>
            <a:endParaRPr lang="ru-RU" sz="11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57426" y="6111088"/>
            <a:ext cx="1878436" cy="6099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Имущественная поддержка субъектов МИСП</a:t>
            </a:r>
            <a:endParaRPr lang="ru-RU" sz="11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6821" y="4145529"/>
            <a:ext cx="1633731" cy="1833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Создание льготных условий использования субъектами МП государственных, материально-технических и информационных ресурсов, а также НТР и технологий</a:t>
            </a:r>
            <a:endParaRPr lang="ru-RU" sz="11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10277" y="4145529"/>
            <a:ext cx="1712090" cy="1833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Установление упрощённого порядка регистрации субъектов МП, лицензирования их деятельности, сертификации их продукции, предоставление государственной и бухгалтерской отчётности</a:t>
            </a:r>
            <a:endParaRPr lang="ru-RU" sz="11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57426" y="4169987"/>
            <a:ext cx="1838042" cy="18085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Поддержка внешнеэкономической деятельности субъектов МП, включая содействие развитию их торговых, научно-технических, производственных, информационных связей с зарубежными государствами</a:t>
            </a:r>
            <a:endParaRPr lang="ru-RU" sz="11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7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520432" y="167795"/>
            <a:ext cx="5897563" cy="6629330"/>
            <a:chOff x="2724" y="1396"/>
            <a:chExt cx="7284" cy="8704"/>
          </a:xfrm>
          <a:solidFill>
            <a:schemeClr val="bg1"/>
          </a:solidFill>
        </p:grpSpPr>
        <p:sp>
          <p:nvSpPr>
            <p:cNvPr id="4" name="AutoShape 51"/>
            <p:cNvSpPr>
              <a:spLocks noChangeAspect="1" noChangeArrowheads="1" noTextEdit="1"/>
            </p:cNvSpPr>
            <p:nvPr/>
          </p:nvSpPr>
          <p:spPr bwMode="auto">
            <a:xfrm>
              <a:off x="2724" y="1396"/>
              <a:ext cx="7284" cy="870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Text Box 50"/>
            <p:cNvSpPr txBox="1">
              <a:spLocks noChangeArrowheads="1"/>
            </p:cNvSpPr>
            <p:nvPr/>
          </p:nvSpPr>
          <p:spPr bwMode="auto">
            <a:xfrm>
              <a:off x="5265" y="1536"/>
              <a:ext cx="1977" cy="8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Производство комплектующих изделий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Line 49"/>
            <p:cNvSpPr>
              <a:spLocks noChangeShapeType="1"/>
            </p:cNvSpPr>
            <p:nvPr/>
          </p:nvSpPr>
          <p:spPr bwMode="auto">
            <a:xfrm>
              <a:off x="6253" y="2372"/>
              <a:ext cx="0" cy="27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Text Box 48"/>
            <p:cNvSpPr txBox="1">
              <a:spLocks noChangeArrowheads="1"/>
            </p:cNvSpPr>
            <p:nvPr/>
          </p:nvSpPr>
          <p:spPr bwMode="auto">
            <a:xfrm>
              <a:off x="5265" y="2651"/>
              <a:ext cx="1977" cy="8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Договор поставки комплектующих изделий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47"/>
            <p:cNvSpPr>
              <a:spLocks noChangeArrowheads="1"/>
            </p:cNvSpPr>
            <p:nvPr/>
          </p:nvSpPr>
          <p:spPr bwMode="auto">
            <a:xfrm>
              <a:off x="4983" y="3905"/>
              <a:ext cx="2541" cy="1394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V="1">
              <a:off x="6253" y="3487"/>
              <a:ext cx="1" cy="41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5548" y="5855"/>
              <a:ext cx="1411" cy="55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Договор поставки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auto">
            <a:xfrm>
              <a:off x="6253" y="5298"/>
              <a:ext cx="0" cy="55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Text Box 42"/>
            <p:cNvSpPr txBox="1">
              <a:spLocks noChangeArrowheads="1"/>
            </p:cNvSpPr>
            <p:nvPr/>
          </p:nvSpPr>
          <p:spPr bwMode="auto">
            <a:xfrm>
              <a:off x="6677" y="6970"/>
              <a:ext cx="1835" cy="836"/>
            </a:xfrm>
            <a:prstGeom prst="rec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Потребители продукции (магазины)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41"/>
            <p:cNvSpPr>
              <a:spLocks noChangeShapeType="1"/>
            </p:cNvSpPr>
            <p:nvPr/>
          </p:nvSpPr>
          <p:spPr bwMode="auto">
            <a:xfrm flipH="1">
              <a:off x="7066" y="7806"/>
              <a:ext cx="176" cy="55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40"/>
            <p:cNvSpPr>
              <a:spLocks noChangeShapeType="1"/>
            </p:cNvSpPr>
            <p:nvPr/>
          </p:nvSpPr>
          <p:spPr bwMode="auto">
            <a:xfrm>
              <a:off x="7938" y="7806"/>
              <a:ext cx="151" cy="62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7938" y="7806"/>
              <a:ext cx="1271" cy="55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6706" y="9093"/>
              <a:ext cx="2503" cy="28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Покупатели (розничная</a:t>
              </a:r>
              <a:r>
                <a:rPr kumimoji="0" lang="ru-RU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сеть)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2867" y="1954"/>
              <a:ext cx="1551" cy="5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Методические требования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36"/>
            <p:cNvSpPr>
              <a:spLocks noChangeShapeType="1"/>
            </p:cNvSpPr>
            <p:nvPr/>
          </p:nvSpPr>
          <p:spPr bwMode="auto">
            <a:xfrm>
              <a:off x="4418" y="2233"/>
              <a:ext cx="847" cy="195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3006" y="3087"/>
              <a:ext cx="1412" cy="53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Инвестиции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34"/>
            <p:cNvSpPr txBox="1">
              <a:spLocks noChangeArrowheads="1"/>
            </p:cNvSpPr>
            <p:nvPr/>
          </p:nvSpPr>
          <p:spPr bwMode="auto">
            <a:xfrm>
              <a:off x="3006" y="4323"/>
              <a:ext cx="1412" cy="56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Ресурсная база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4418" y="4601"/>
              <a:ext cx="565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32"/>
            <p:cNvSpPr>
              <a:spLocks noChangeShapeType="1"/>
            </p:cNvSpPr>
            <p:nvPr/>
          </p:nvSpPr>
          <p:spPr bwMode="auto">
            <a:xfrm>
              <a:off x="3683" y="3626"/>
              <a:ext cx="1" cy="69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auto">
            <a:xfrm>
              <a:off x="3006" y="5437"/>
              <a:ext cx="1387" cy="56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Оборотный капитал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 flipV="1">
              <a:off x="3652" y="4880"/>
              <a:ext cx="1" cy="55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7947" y="2372"/>
              <a:ext cx="1832" cy="5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Организационное обеспечение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H="1">
              <a:off x="7242" y="2511"/>
              <a:ext cx="705" cy="167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8230" y="3208"/>
              <a:ext cx="1552" cy="4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Транспорт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8230" y="4323"/>
              <a:ext cx="1551" cy="5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Оптовая база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9018" y="3626"/>
              <a:ext cx="1" cy="69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7524" y="4601"/>
              <a:ext cx="706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8230" y="5298"/>
              <a:ext cx="1553" cy="5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Складское хозяйство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>
              <a:off x="9018" y="4884"/>
              <a:ext cx="1" cy="41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7242" y="6172"/>
              <a:ext cx="2178" cy="253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Покупатели (оптовая</a:t>
              </a:r>
              <a:r>
                <a:rPr kumimoji="0" lang="ru-RU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сеть)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7374" y="1787"/>
              <a:ext cx="2046" cy="298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Продавец (оптовая сеть)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7938" y="9702"/>
              <a:ext cx="1978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 flipH="1">
              <a:off x="2866" y="9701"/>
              <a:ext cx="2259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Line 17"/>
            <p:cNvSpPr>
              <a:spLocks noChangeShapeType="1"/>
            </p:cNvSpPr>
            <p:nvPr/>
          </p:nvSpPr>
          <p:spPr bwMode="auto">
            <a:xfrm>
              <a:off x="7242" y="1675"/>
              <a:ext cx="2682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V="1">
              <a:off x="2866" y="1675"/>
              <a:ext cx="1" cy="802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2865" y="1675"/>
              <a:ext cx="24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9783" y="3417"/>
              <a:ext cx="141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9778" y="4557"/>
              <a:ext cx="141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9783" y="5577"/>
              <a:ext cx="141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 flipV="1">
              <a:off x="9916" y="1675"/>
              <a:ext cx="3" cy="802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Rectangle 10"/>
            <p:cNvSpPr>
              <a:spLocks noChangeArrowheads="1"/>
            </p:cNvSpPr>
            <p:nvPr/>
          </p:nvSpPr>
          <p:spPr bwMode="auto">
            <a:xfrm>
              <a:off x="3140" y="6970"/>
              <a:ext cx="2506" cy="8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Подрядные организации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 реализации национальных проектов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AutoShape 9"/>
            <p:cNvSpPr>
              <a:spLocks noChangeShapeType="1"/>
            </p:cNvSpPr>
            <p:nvPr/>
          </p:nvSpPr>
          <p:spPr bwMode="auto">
            <a:xfrm flipH="1">
              <a:off x="4393" y="6425"/>
              <a:ext cx="1861" cy="54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AutoShape 8"/>
            <p:cNvSpPr>
              <a:spLocks noChangeShapeType="1"/>
            </p:cNvSpPr>
            <p:nvPr/>
          </p:nvSpPr>
          <p:spPr bwMode="auto">
            <a:xfrm>
              <a:off x="6254" y="6425"/>
              <a:ext cx="1341" cy="54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Rectangle 7"/>
            <p:cNvSpPr>
              <a:spLocks noChangeArrowheads="1"/>
            </p:cNvSpPr>
            <p:nvPr/>
          </p:nvSpPr>
          <p:spPr bwMode="auto">
            <a:xfrm>
              <a:off x="3140" y="8011"/>
              <a:ext cx="2506" cy="125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 сферах: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образования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здравоохранения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жилищного строительства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социальных проблем села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AutoShape 6"/>
            <p:cNvSpPr>
              <a:spLocks noChangeShapeType="1"/>
            </p:cNvSpPr>
            <p:nvPr/>
          </p:nvSpPr>
          <p:spPr bwMode="auto">
            <a:xfrm>
              <a:off x="4393" y="7806"/>
              <a:ext cx="1" cy="20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AutoShape 5"/>
            <p:cNvSpPr>
              <a:spLocks noChangeArrowheads="1"/>
            </p:cNvSpPr>
            <p:nvPr/>
          </p:nvSpPr>
          <p:spPr bwMode="auto">
            <a:xfrm>
              <a:off x="5125" y="9440"/>
              <a:ext cx="2813" cy="56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Региональные общественные ассоциации и объединения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AutoShape 4"/>
            <p:cNvSpPr>
              <a:spLocks noChangeArrowheads="1"/>
            </p:cNvSpPr>
            <p:nvPr/>
          </p:nvSpPr>
          <p:spPr bwMode="auto">
            <a:xfrm>
              <a:off x="6677" y="8287"/>
              <a:ext cx="663" cy="634"/>
            </a:xfrm>
            <a:prstGeom prst="flowChartMultidocumen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AutoShape 3"/>
            <p:cNvSpPr>
              <a:spLocks noChangeArrowheads="1"/>
            </p:cNvSpPr>
            <p:nvPr/>
          </p:nvSpPr>
          <p:spPr bwMode="auto">
            <a:xfrm>
              <a:off x="7695" y="8287"/>
              <a:ext cx="624" cy="634"/>
            </a:xfrm>
            <a:prstGeom prst="flowChartMultidocumen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AutoShape 2"/>
            <p:cNvSpPr>
              <a:spLocks noChangeArrowheads="1"/>
            </p:cNvSpPr>
            <p:nvPr/>
          </p:nvSpPr>
          <p:spPr bwMode="auto">
            <a:xfrm>
              <a:off x="8744" y="8287"/>
              <a:ext cx="676" cy="631"/>
            </a:xfrm>
            <a:prstGeom prst="flowChartMultidocumen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6660232" y="4561097"/>
            <a:ext cx="228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Программный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подход в поставках продукции производственного назначения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Источник: составлено автором.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8460183" y="6250009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56" name="TextBox 55"/>
          <p:cNvSpPr txBox="1"/>
          <p:nvPr/>
        </p:nvSpPr>
        <p:spPr>
          <a:xfrm>
            <a:off x="8476222" y="630551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649283" y="2224136"/>
            <a:ext cx="14584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Arial" pitchFamily="34" charset="0"/>
                <a:cs typeface="Arial" pitchFamily="34" charset="0"/>
              </a:rPr>
              <a:t>Программа поставок комплектующих изделий</a:t>
            </a:r>
          </a:p>
        </p:txBody>
      </p:sp>
    </p:spTree>
    <p:extLst>
      <p:ext uri="{BB962C8B-B14F-4D97-AF65-F5344CB8AC3E}">
        <p14:creationId xmlns:p14="http://schemas.microsoft.com/office/powerpoint/2010/main" val="29985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3" y="116632"/>
            <a:ext cx="5852311" cy="66247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4445" y="4869661"/>
            <a:ext cx="1224136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Образование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11550" y="4869160"/>
            <a:ext cx="1508322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Здравоохранение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4869661"/>
            <a:ext cx="1296144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Жилищное</a:t>
            </a:r>
          </a:p>
          <a:p>
            <a:pPr algn="ctr"/>
            <a:r>
              <a:rPr lang="ru-RU" sz="1200" dirty="0" smtClean="0"/>
              <a:t>строительство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83131" y="4869661"/>
            <a:ext cx="1224136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Сельское хозяйство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800" y="1124744"/>
            <a:ext cx="1224136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Устав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2351662" y="2334696"/>
            <a:ext cx="2004314" cy="45136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Землячество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16336" y="3964063"/>
            <a:ext cx="20882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Механизм формирования и функционирования региональных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общественных ассоциаций и объединений (землячеств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Источник: составлено автором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60648"/>
            <a:ext cx="1524078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Правовой механизм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23870" y="260648"/>
            <a:ext cx="1471329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Институт обычаев и неформальных правил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23870" y="1268760"/>
            <a:ext cx="1491138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Национальные проекты и программы</a:t>
            </a:r>
            <a:endParaRPr lang="ru-RU" sz="1200" dirty="0"/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899592" y="1268760"/>
            <a:ext cx="1656184" cy="802918"/>
          </a:xfrm>
          <a:prstGeom prst="round1Rect">
            <a:avLst/>
          </a:prstGeom>
          <a:pattFill prst="pct20">
            <a:fgClr>
              <a:schemeClr val="bg1"/>
            </a:fgClr>
            <a:bgClr>
              <a:schemeClr val="bg2">
                <a:lumMod val="75000"/>
              </a:schemeClr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Представительство области в Правительстве РФ</a:t>
            </a:r>
            <a:endParaRPr lang="ru-RU" sz="1200" dirty="0"/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2555777" y="5748509"/>
            <a:ext cx="1944216" cy="992859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Национальная программа развития малого предпринимательства</a:t>
            </a:r>
            <a:endParaRPr lang="ru-RU" sz="1200" dirty="0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1043608" y="3501008"/>
            <a:ext cx="1308054" cy="576064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Коммуникации</a:t>
            </a:r>
            <a:endParaRPr lang="ru-RU" sz="1200" dirty="0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687882" y="3501008"/>
            <a:ext cx="1308054" cy="576064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Информация</a:t>
            </a:r>
            <a:endParaRPr lang="ru-RU" sz="1200" dirty="0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305507" y="3501008"/>
            <a:ext cx="1308054" cy="576064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Поставки и связи</a:t>
            </a:r>
            <a:endParaRPr lang="ru-RU" sz="1200" dirty="0"/>
          </a:p>
        </p:txBody>
      </p:sp>
      <p:sp>
        <p:nvSpPr>
          <p:cNvPr id="20" name="Овал 19"/>
          <p:cNvSpPr/>
          <p:nvPr/>
        </p:nvSpPr>
        <p:spPr>
          <a:xfrm>
            <a:off x="8406431" y="6226876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450598" y="628543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16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spect="1" noChangeArrowheads="1"/>
          </p:cNvSpPr>
          <p:nvPr/>
        </p:nvSpPr>
        <p:spPr bwMode="auto">
          <a:xfrm>
            <a:off x="152400" y="609600"/>
            <a:ext cx="5829300" cy="788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152400" y="116632"/>
            <a:ext cx="5849938" cy="6624737"/>
            <a:chOff x="2724" y="1676"/>
            <a:chExt cx="7200" cy="8744"/>
          </a:xfrm>
          <a:noFill/>
        </p:grpSpPr>
        <p:sp>
          <p:nvSpPr>
            <p:cNvPr id="4" name="AutoShape 32"/>
            <p:cNvSpPr>
              <a:spLocks noChangeAspect="1" noChangeArrowheads="1" noTextEdit="1"/>
            </p:cNvSpPr>
            <p:nvPr/>
          </p:nvSpPr>
          <p:spPr bwMode="auto">
            <a:xfrm>
              <a:off x="2724" y="1676"/>
              <a:ext cx="7200" cy="8744"/>
            </a:xfrm>
            <a:prstGeom prst="rect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Text Box 31"/>
            <p:cNvSpPr txBox="1">
              <a:spLocks noChangeArrowheads="1"/>
            </p:cNvSpPr>
            <p:nvPr/>
          </p:nvSpPr>
          <p:spPr bwMode="auto">
            <a:xfrm>
              <a:off x="3430" y="1866"/>
              <a:ext cx="2118" cy="10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Анализ и диагностика субъектов малого бизнеса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30"/>
            <p:cNvSpPr txBox="1">
              <a:spLocks noChangeArrowheads="1"/>
            </p:cNvSpPr>
            <p:nvPr/>
          </p:nvSpPr>
          <p:spPr bwMode="auto">
            <a:xfrm>
              <a:off x="7100" y="1866"/>
              <a:ext cx="2120" cy="10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Анализ и диагностика региональной экономики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29"/>
            <p:cNvSpPr txBox="1">
              <a:spLocks noChangeArrowheads="1"/>
            </p:cNvSpPr>
            <p:nvPr/>
          </p:nvSpPr>
          <p:spPr bwMode="auto">
            <a:xfrm>
              <a:off x="3430" y="3348"/>
              <a:ext cx="2119" cy="13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Дисбаланс спроса и предложения на рынке офисных и складских помещений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>
              <a:off x="7113" y="3324"/>
              <a:ext cx="2120" cy="13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Наличие значительного износа производственной инфраструктуры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27"/>
            <p:cNvSpPr>
              <a:spLocks noChangeArrowheads="1"/>
            </p:cNvSpPr>
            <p:nvPr/>
          </p:nvSpPr>
          <p:spPr bwMode="auto">
            <a:xfrm>
              <a:off x="5265" y="4741"/>
              <a:ext cx="2118" cy="83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Проблемные вопросы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7524" y="5856"/>
              <a:ext cx="2047" cy="42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Организационные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2960" y="5856"/>
              <a:ext cx="1833" cy="42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Правовые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5265" y="6553"/>
              <a:ext cx="1835" cy="4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Экономические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23"/>
            <p:cNvSpPr>
              <a:spLocks noChangeShapeType="1"/>
            </p:cNvSpPr>
            <p:nvPr/>
          </p:nvSpPr>
          <p:spPr bwMode="auto">
            <a:xfrm flipH="1">
              <a:off x="3923" y="5577"/>
              <a:ext cx="2401" cy="279"/>
            </a:xfrm>
            <a:prstGeom prst="straightConnector1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22"/>
            <p:cNvSpPr>
              <a:spLocks noChangeShapeType="1"/>
            </p:cNvSpPr>
            <p:nvPr/>
          </p:nvSpPr>
          <p:spPr bwMode="auto">
            <a:xfrm>
              <a:off x="6324" y="5577"/>
              <a:ext cx="2118" cy="279"/>
            </a:xfrm>
            <a:prstGeom prst="straightConnector1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21"/>
            <p:cNvSpPr>
              <a:spLocks noChangeShapeType="1"/>
            </p:cNvSpPr>
            <p:nvPr/>
          </p:nvSpPr>
          <p:spPr bwMode="auto">
            <a:xfrm>
              <a:off x="6322" y="5577"/>
              <a:ext cx="2" cy="976"/>
            </a:xfrm>
            <a:prstGeom prst="straightConnector1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utoShape 20"/>
            <p:cNvSpPr>
              <a:spLocks noChangeShapeType="1"/>
            </p:cNvSpPr>
            <p:nvPr/>
          </p:nvSpPr>
          <p:spPr bwMode="auto">
            <a:xfrm>
              <a:off x="5548" y="2512"/>
              <a:ext cx="590" cy="2228"/>
            </a:xfrm>
            <a:prstGeom prst="bentConnector2">
              <a:avLst/>
            </a:prstGeom>
            <a:grpFill/>
            <a:ln w="3175">
              <a:prstDash val="dash"/>
              <a:headEnd/>
              <a:tailEnd type="triangl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6536" y="2511"/>
              <a:ext cx="564" cy="0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6536" y="2511"/>
              <a:ext cx="0" cy="2230"/>
            </a:xfrm>
            <a:prstGeom prst="line">
              <a:avLst/>
            </a:prstGeom>
            <a:grpFill/>
            <a:ln w="3175">
              <a:prstDash val="dash"/>
              <a:headEnd/>
              <a:tailEnd type="triangl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453" y="2932"/>
              <a:ext cx="1" cy="418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8171" y="2932"/>
              <a:ext cx="2" cy="418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148" y="6692"/>
              <a:ext cx="1833" cy="278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порядок вступления строительных организаций в СРО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порядок финансирования инвестиционных проектов (контрактов)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5406" y="7389"/>
              <a:ext cx="1834" cy="238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определение стартовых цен при продаже недвижимости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определение стартовых цен при продаже прав аренды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7665" y="6692"/>
              <a:ext cx="1906" cy="278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оформление права собственности на земельные участки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организация торгов на право аренды нежилых помещений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3006" y="6274"/>
              <a:ext cx="1" cy="1894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5265" y="6971"/>
              <a:ext cx="1" cy="1672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7524" y="6274"/>
              <a:ext cx="1" cy="1894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3006" y="6902"/>
              <a:ext cx="142" cy="1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3007" y="8169"/>
              <a:ext cx="142" cy="1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5265" y="8643"/>
              <a:ext cx="141" cy="0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5266" y="7558"/>
              <a:ext cx="141" cy="1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>
              <a:off x="7524" y="6862"/>
              <a:ext cx="141" cy="1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4"/>
            <p:cNvSpPr>
              <a:spLocks noChangeShapeType="1"/>
            </p:cNvSpPr>
            <p:nvPr/>
          </p:nvSpPr>
          <p:spPr bwMode="auto">
            <a:xfrm>
              <a:off x="7524" y="8168"/>
              <a:ext cx="141" cy="1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3"/>
            <p:cNvSpPr>
              <a:spLocks noChangeShapeType="1"/>
            </p:cNvSpPr>
            <p:nvPr/>
          </p:nvSpPr>
          <p:spPr bwMode="auto">
            <a:xfrm>
              <a:off x="9218" y="2511"/>
              <a:ext cx="706" cy="0"/>
            </a:xfrm>
            <a:prstGeom prst="line">
              <a:avLst/>
            </a:prstGeom>
            <a:grpFill/>
            <a:ln w="3175">
              <a:prstDash val="dash"/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n>
                  <a:solidFill>
                    <a:schemeClr val="tx1"/>
                  </a:solidFill>
                  <a:prstDash val="dash"/>
                </a:ln>
              </a:endParaRPr>
            </a:p>
          </p:txBody>
        </p:sp>
      </p:grp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002338" y="750013"/>
            <a:ext cx="0" cy="60443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>
            <a:off x="150781" y="6794388"/>
            <a:ext cx="58293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152400" y="772238"/>
            <a:ext cx="0" cy="60221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140730" y="77223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603169" y="5035181"/>
            <a:ext cx="2232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Проблемные вопросы на региональном рынке недвижимости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(сектор малого бизнеса)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8460432" y="6254928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38" name="TextBox 37"/>
          <p:cNvSpPr txBox="1"/>
          <p:nvPr/>
        </p:nvSpPr>
        <p:spPr>
          <a:xfrm>
            <a:off x="8492511" y="63134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17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4156" y="158037"/>
            <a:ext cx="7050497" cy="6662836"/>
            <a:chOff x="2440" y="2462"/>
            <a:chExt cx="8031" cy="8781"/>
          </a:xfrm>
        </p:grpSpPr>
        <p:sp>
          <p:nvSpPr>
            <p:cNvPr id="4" name="AutoShape 33"/>
            <p:cNvSpPr>
              <a:spLocks noChangeAspect="1" noChangeArrowheads="1" noTextEdit="1"/>
            </p:cNvSpPr>
            <p:nvPr/>
          </p:nvSpPr>
          <p:spPr bwMode="auto">
            <a:xfrm>
              <a:off x="2440" y="2462"/>
              <a:ext cx="7905" cy="8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Text Box 32"/>
            <p:cNvSpPr txBox="1">
              <a:spLocks noChangeArrowheads="1"/>
            </p:cNvSpPr>
            <p:nvPr/>
          </p:nvSpPr>
          <p:spPr bwMode="auto">
            <a:xfrm>
              <a:off x="5689" y="2591"/>
              <a:ext cx="2253" cy="114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Эффективность управления муниципальной недвижимостью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31"/>
            <p:cNvSpPr txBox="1">
              <a:spLocks noChangeArrowheads="1"/>
            </p:cNvSpPr>
            <p:nvPr/>
          </p:nvSpPr>
          <p:spPr bwMode="auto">
            <a:xfrm>
              <a:off x="2724" y="3996"/>
              <a:ext cx="1976" cy="153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Обеспечение государственной поддержки муниципальной недвижимости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(22,9%)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30"/>
            <p:cNvSpPr txBox="1">
              <a:spLocks noChangeArrowheads="1"/>
            </p:cNvSpPr>
            <p:nvPr/>
          </p:nvSpPr>
          <p:spPr bwMode="auto">
            <a:xfrm>
              <a:off x="2724" y="5947"/>
              <a:ext cx="1975" cy="187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Разработка экономического механизма управления муниципальной недвижимостью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(27,1%)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2724" y="8177"/>
              <a:ext cx="1975" cy="135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Организация и профессионализация практики управления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(26,4%)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8"/>
            <p:cNvSpPr txBox="1">
              <a:spLocks noChangeArrowheads="1"/>
            </p:cNvSpPr>
            <p:nvPr/>
          </p:nvSpPr>
          <p:spPr bwMode="auto">
            <a:xfrm>
              <a:off x="2724" y="9850"/>
              <a:ext cx="1972" cy="133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Создание правовых условий и регламентирующих процедур управления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(23,6%)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27"/>
            <p:cNvSpPr txBox="1">
              <a:spLocks noChangeArrowheads="1"/>
            </p:cNvSpPr>
            <p:nvPr/>
          </p:nvSpPr>
          <p:spPr bwMode="auto">
            <a:xfrm>
              <a:off x="5137" y="4136"/>
              <a:ext cx="5334" cy="121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Развитие ипотеки (5,2%)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Помощь жилищным организациям (6,0%)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Совершенствование законодательства по налогам (7,8%)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Развитие страхования (3,9%)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5170" y="6213"/>
              <a:ext cx="5301" cy="111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Исследование и анализ рынка (7,0%)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Рыночная оценка недвижимости (8,3%)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Выбор направлений использования (6,0%)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Оптимизация финансовых потоков (5,8%)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5171" y="8038"/>
              <a:ext cx="5300" cy="125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Унификация требований к практике управления (5,9%)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Организация подготовки кадров (7,9%)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Информатизация процессов управления (5,8%)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Создание консультационных центров (6,8%)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5108" y="9849"/>
              <a:ext cx="5363" cy="11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Перераспределение функций по управлению (6,5%)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Разграничение функций собственника и управляющего (5,9%)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Процедура отбора управляющих (6,1%)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Разработка местных нормативных актов (5,1%)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23"/>
            <p:cNvSpPr>
              <a:spLocks noChangeShapeType="1"/>
            </p:cNvSpPr>
            <p:nvPr/>
          </p:nvSpPr>
          <p:spPr bwMode="auto">
            <a:xfrm>
              <a:off x="2441" y="10268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2441" y="8595"/>
              <a:ext cx="27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2441" y="469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V="1">
              <a:off x="2440" y="3205"/>
              <a:ext cx="324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2440" y="3205"/>
              <a:ext cx="2" cy="70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441" y="6783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4699" y="4314"/>
              <a:ext cx="504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V="1">
              <a:off x="4699" y="4517"/>
              <a:ext cx="504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4699" y="4692"/>
              <a:ext cx="472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699" y="4692"/>
              <a:ext cx="472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4699" y="6403"/>
              <a:ext cx="504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4699" y="6612"/>
              <a:ext cx="504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4699" y="6783"/>
              <a:ext cx="47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4699" y="6783"/>
              <a:ext cx="472" cy="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V="1">
              <a:off x="4699" y="8214"/>
              <a:ext cx="542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 flipV="1">
              <a:off x="4699" y="8456"/>
              <a:ext cx="504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>
              <a:off x="4699" y="8595"/>
              <a:ext cx="504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>
              <a:off x="4699" y="8595"/>
              <a:ext cx="472" cy="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 flipV="1">
              <a:off x="4699" y="10027"/>
              <a:ext cx="360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 flipV="1">
              <a:off x="4699" y="10232"/>
              <a:ext cx="360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3"/>
            <p:cNvSpPr>
              <a:spLocks noChangeShapeType="1"/>
            </p:cNvSpPr>
            <p:nvPr/>
          </p:nvSpPr>
          <p:spPr bwMode="auto">
            <a:xfrm>
              <a:off x="4699" y="10407"/>
              <a:ext cx="360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2"/>
            <p:cNvSpPr>
              <a:spLocks noChangeShapeType="1"/>
            </p:cNvSpPr>
            <p:nvPr/>
          </p:nvSpPr>
          <p:spPr bwMode="auto">
            <a:xfrm>
              <a:off x="4696" y="10407"/>
              <a:ext cx="363" cy="2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7231275" y="4008023"/>
            <a:ext cx="19127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Повышение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эффективности управления муниципальной   недвижимостью (достигаемой с помощью построения «дерева целей»)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8460432" y="6186534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38" name="TextBox 37"/>
          <p:cNvSpPr txBox="1"/>
          <p:nvPr/>
        </p:nvSpPr>
        <p:spPr>
          <a:xfrm>
            <a:off x="8476471" y="623067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18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60244020"/>
              </p:ext>
            </p:extLst>
          </p:nvPr>
        </p:nvGraphicFramePr>
        <p:xfrm>
          <a:off x="539552" y="139700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03074" y="622385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419709" y="6165304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8518128" y="622385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00281" y="1916832"/>
            <a:ext cx="144016" cy="30243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07504" y="-8000"/>
            <a:ext cx="6635736" cy="6753150"/>
            <a:chOff x="2648" y="317"/>
            <a:chExt cx="7276" cy="884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" name="AutoShape 56"/>
            <p:cNvSpPr>
              <a:spLocks noChangeAspect="1" noChangeArrowheads="1" noTextEdit="1"/>
            </p:cNvSpPr>
            <p:nvPr/>
          </p:nvSpPr>
          <p:spPr bwMode="auto">
            <a:xfrm>
              <a:off x="2648" y="317"/>
              <a:ext cx="7276" cy="88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Text Box 55"/>
            <p:cNvSpPr txBox="1">
              <a:spLocks noChangeArrowheads="1"/>
            </p:cNvSpPr>
            <p:nvPr/>
          </p:nvSpPr>
          <p:spPr bwMode="auto">
            <a:xfrm>
              <a:off x="5548" y="480"/>
              <a:ext cx="1552" cy="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Департамент имущества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54"/>
            <p:cNvSpPr txBox="1">
              <a:spLocks noChangeArrowheads="1"/>
            </p:cNvSpPr>
            <p:nvPr/>
          </p:nvSpPr>
          <p:spPr bwMode="auto">
            <a:xfrm>
              <a:off x="3571" y="1108"/>
              <a:ext cx="1693" cy="55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Территориальное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агентство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53"/>
            <p:cNvSpPr txBox="1">
              <a:spLocks noChangeArrowheads="1"/>
            </p:cNvSpPr>
            <p:nvPr/>
          </p:nvSpPr>
          <p:spPr bwMode="auto">
            <a:xfrm>
              <a:off x="7524" y="1024"/>
              <a:ext cx="1976" cy="55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СГУП по продаже имущества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52"/>
            <p:cNvSpPr txBox="1">
              <a:spLocks noChangeArrowheads="1"/>
            </p:cNvSpPr>
            <p:nvPr/>
          </p:nvSpPr>
          <p:spPr bwMode="auto">
            <a:xfrm>
              <a:off x="3571" y="2055"/>
              <a:ext cx="1694" cy="55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Лотовая документация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51"/>
            <p:cNvSpPr txBox="1">
              <a:spLocks noChangeArrowheads="1"/>
            </p:cNvSpPr>
            <p:nvPr/>
          </p:nvSpPr>
          <p:spPr bwMode="auto">
            <a:xfrm>
              <a:off x="7665" y="2139"/>
              <a:ext cx="1835" cy="55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Подготовка объекта к продаже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50"/>
            <p:cNvSpPr txBox="1">
              <a:spLocks noChangeArrowheads="1"/>
            </p:cNvSpPr>
            <p:nvPr/>
          </p:nvSpPr>
          <p:spPr bwMode="auto">
            <a:xfrm>
              <a:off x="5689" y="1860"/>
              <a:ext cx="1218" cy="5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Объект</a:t>
              </a:r>
              <a:endPara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9"/>
            <p:cNvSpPr txBox="1">
              <a:spLocks noChangeArrowheads="1"/>
            </p:cNvSpPr>
            <p:nvPr/>
          </p:nvSpPr>
          <p:spPr bwMode="auto">
            <a:xfrm>
              <a:off x="5689" y="2696"/>
              <a:ext cx="1269" cy="64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Аукцион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48"/>
            <p:cNvSpPr txBox="1">
              <a:spLocks noChangeArrowheads="1"/>
            </p:cNvSpPr>
            <p:nvPr/>
          </p:nvSpPr>
          <p:spPr bwMode="auto">
            <a:xfrm>
              <a:off x="8230" y="2975"/>
              <a:ext cx="1553" cy="55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Информация о торгах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47"/>
            <p:cNvSpPr txBox="1">
              <a:spLocks noChangeArrowheads="1"/>
            </p:cNvSpPr>
            <p:nvPr/>
          </p:nvSpPr>
          <p:spPr bwMode="auto">
            <a:xfrm>
              <a:off x="2865" y="3895"/>
              <a:ext cx="706" cy="4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FFFF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Старт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46"/>
            <p:cNvSpPr txBox="1">
              <a:spLocks noChangeArrowheads="1"/>
            </p:cNvSpPr>
            <p:nvPr/>
          </p:nvSpPr>
          <p:spPr bwMode="auto">
            <a:xfrm>
              <a:off x="3853" y="3895"/>
              <a:ext cx="706" cy="4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FFFF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Шаг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45"/>
            <p:cNvSpPr txBox="1">
              <a:spLocks noChangeArrowheads="1"/>
            </p:cNvSpPr>
            <p:nvPr/>
          </p:nvSpPr>
          <p:spPr bwMode="auto">
            <a:xfrm>
              <a:off x="4842" y="3895"/>
              <a:ext cx="706" cy="4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FFFF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Макс.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44"/>
            <p:cNvSpPr txBox="1">
              <a:spLocks noChangeArrowheads="1"/>
            </p:cNvSpPr>
            <p:nvPr/>
          </p:nvSpPr>
          <p:spPr bwMode="auto">
            <a:xfrm>
              <a:off x="8795" y="3895"/>
              <a:ext cx="707" cy="4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43"/>
            <p:cNvSpPr txBox="1">
              <a:spLocks noChangeArrowheads="1"/>
            </p:cNvSpPr>
            <p:nvPr/>
          </p:nvSpPr>
          <p:spPr bwMode="auto">
            <a:xfrm>
              <a:off x="7948" y="3895"/>
              <a:ext cx="705" cy="4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42"/>
            <p:cNvSpPr txBox="1">
              <a:spLocks noChangeArrowheads="1"/>
            </p:cNvSpPr>
            <p:nvPr/>
          </p:nvSpPr>
          <p:spPr bwMode="auto">
            <a:xfrm>
              <a:off x="7111" y="3895"/>
              <a:ext cx="706" cy="46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AutoShape 40"/>
            <p:cNvSpPr>
              <a:spLocks noChangeArrowheads="1"/>
            </p:cNvSpPr>
            <p:nvPr/>
          </p:nvSpPr>
          <p:spPr bwMode="auto">
            <a:xfrm>
              <a:off x="7948" y="5985"/>
              <a:ext cx="1270" cy="697"/>
            </a:xfrm>
            <a:prstGeom prst="flowChartMerg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Банк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39"/>
            <p:cNvSpPr>
              <a:spLocks noChangeShapeType="1"/>
            </p:cNvSpPr>
            <p:nvPr/>
          </p:nvSpPr>
          <p:spPr bwMode="auto">
            <a:xfrm rot="10800000">
              <a:off x="7454" y="4360"/>
              <a:ext cx="777" cy="1973"/>
            </a:xfrm>
            <a:prstGeom prst="bentConnector2">
              <a:avLst/>
            </a:prstGeom>
            <a:grpFill/>
            <a:ln w="9525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Text Box 38"/>
            <p:cNvSpPr txBox="1">
              <a:spLocks noChangeArrowheads="1"/>
            </p:cNvSpPr>
            <p:nvPr/>
          </p:nvSpPr>
          <p:spPr bwMode="auto">
            <a:xfrm>
              <a:off x="7593" y="4558"/>
              <a:ext cx="1831" cy="26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Участники аукциона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37"/>
            <p:cNvSpPr txBox="1">
              <a:spLocks noChangeArrowheads="1"/>
            </p:cNvSpPr>
            <p:nvPr/>
          </p:nvSpPr>
          <p:spPr bwMode="auto">
            <a:xfrm>
              <a:off x="8819" y="5481"/>
              <a:ext cx="964" cy="42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Авансовые платежи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AutoShape 36"/>
            <p:cNvSpPr>
              <a:spLocks noChangeShapeType="1"/>
            </p:cNvSpPr>
            <p:nvPr/>
          </p:nvSpPr>
          <p:spPr bwMode="auto">
            <a:xfrm>
              <a:off x="7454" y="4360"/>
              <a:ext cx="1059" cy="16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AutoShape 35"/>
            <p:cNvSpPr>
              <a:spLocks noChangeShapeType="1"/>
            </p:cNvSpPr>
            <p:nvPr/>
          </p:nvSpPr>
          <p:spPr bwMode="auto">
            <a:xfrm>
              <a:off x="8300" y="4314"/>
              <a:ext cx="213" cy="167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AutoShape 34"/>
            <p:cNvSpPr>
              <a:spLocks noChangeShapeType="1"/>
            </p:cNvSpPr>
            <p:nvPr/>
          </p:nvSpPr>
          <p:spPr bwMode="auto">
            <a:xfrm flipH="1">
              <a:off x="8513" y="4313"/>
              <a:ext cx="636" cy="1672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3430" y="7574"/>
              <a:ext cx="1692" cy="8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Нормативно-законодательная база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5406" y="7574"/>
              <a:ext cx="1692" cy="8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Контроль за выполнением договора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7383" y="7574"/>
              <a:ext cx="1693" cy="8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Текущие арендные платежи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V="1">
              <a:off x="8230" y="6320"/>
              <a:ext cx="0" cy="125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AutoShape 29"/>
            <p:cNvSpPr>
              <a:spLocks noChangeShapeType="1"/>
            </p:cNvSpPr>
            <p:nvPr/>
          </p:nvSpPr>
          <p:spPr bwMode="auto">
            <a:xfrm flipV="1">
              <a:off x="6252" y="5287"/>
              <a:ext cx="142" cy="2287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AutoShape 28"/>
            <p:cNvSpPr>
              <a:spLocks noChangeShapeType="1"/>
            </p:cNvSpPr>
            <p:nvPr/>
          </p:nvSpPr>
          <p:spPr bwMode="auto">
            <a:xfrm flipV="1">
              <a:off x="4276" y="5340"/>
              <a:ext cx="2083" cy="223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AutoShape 27"/>
            <p:cNvSpPr>
              <a:spLocks noChangeShapeType="1"/>
            </p:cNvSpPr>
            <p:nvPr/>
          </p:nvSpPr>
          <p:spPr bwMode="auto">
            <a:xfrm>
              <a:off x="6359" y="5340"/>
              <a:ext cx="1869" cy="225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3571" y="4090"/>
              <a:ext cx="28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25"/>
            <p:cNvSpPr>
              <a:spLocks noChangeShapeType="1"/>
            </p:cNvSpPr>
            <p:nvPr/>
          </p:nvSpPr>
          <p:spPr bwMode="auto">
            <a:xfrm>
              <a:off x="4559" y="4090"/>
              <a:ext cx="283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AutoShape 24"/>
            <p:cNvSpPr>
              <a:spLocks noChangeShapeType="1"/>
            </p:cNvSpPr>
            <p:nvPr/>
          </p:nvSpPr>
          <p:spPr bwMode="auto">
            <a:xfrm rot="16200000">
              <a:off x="4838" y="409"/>
              <a:ext cx="278" cy="1120"/>
            </a:xfrm>
            <a:prstGeom prst="bentConnector2">
              <a:avLst/>
            </a:prstGeom>
            <a:grp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AutoShape 23"/>
            <p:cNvSpPr>
              <a:spLocks noChangeShapeType="1"/>
            </p:cNvSpPr>
            <p:nvPr/>
          </p:nvSpPr>
          <p:spPr bwMode="auto">
            <a:xfrm>
              <a:off x="7111" y="830"/>
              <a:ext cx="1401" cy="194"/>
            </a:xfrm>
            <a:prstGeom prst="bentConnector2">
              <a:avLst/>
            </a:prstGeom>
            <a:grp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AutoShape 22"/>
            <p:cNvSpPr>
              <a:spLocks noChangeShapeType="1"/>
            </p:cNvSpPr>
            <p:nvPr/>
          </p:nvSpPr>
          <p:spPr bwMode="auto">
            <a:xfrm>
              <a:off x="5264" y="1387"/>
              <a:ext cx="1034" cy="438"/>
            </a:xfrm>
            <a:prstGeom prst="bentConnector2">
              <a:avLst/>
            </a:prstGeom>
            <a:grp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Line 21"/>
            <p:cNvSpPr>
              <a:spLocks noChangeShapeType="1"/>
            </p:cNvSpPr>
            <p:nvPr/>
          </p:nvSpPr>
          <p:spPr bwMode="auto">
            <a:xfrm>
              <a:off x="4418" y="2613"/>
              <a:ext cx="1" cy="50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20"/>
            <p:cNvSpPr>
              <a:spLocks noChangeShapeType="1"/>
            </p:cNvSpPr>
            <p:nvPr/>
          </p:nvSpPr>
          <p:spPr bwMode="auto">
            <a:xfrm>
              <a:off x="4418" y="3115"/>
              <a:ext cx="1271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AutoShape 19"/>
            <p:cNvSpPr>
              <a:spLocks noChangeShapeType="1"/>
            </p:cNvSpPr>
            <p:nvPr/>
          </p:nvSpPr>
          <p:spPr bwMode="auto">
            <a:xfrm flipH="1">
              <a:off x="3218" y="3115"/>
              <a:ext cx="1200" cy="78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AutoShape 18"/>
            <p:cNvSpPr>
              <a:spLocks noChangeShapeType="1"/>
            </p:cNvSpPr>
            <p:nvPr/>
          </p:nvSpPr>
          <p:spPr bwMode="auto">
            <a:xfrm flipH="1">
              <a:off x="4206" y="3115"/>
              <a:ext cx="212" cy="78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>
              <a:off x="8653" y="1582"/>
              <a:ext cx="0" cy="55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 flipH="1">
              <a:off x="6677" y="1721"/>
              <a:ext cx="1976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6677" y="1721"/>
              <a:ext cx="0" cy="13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>
              <a:off x="8089" y="2696"/>
              <a:ext cx="0" cy="27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 flipH="1">
              <a:off x="6959" y="2975"/>
              <a:ext cx="113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12"/>
            <p:cNvSpPr>
              <a:spLocks noChangeShapeType="1"/>
            </p:cNvSpPr>
            <p:nvPr/>
          </p:nvSpPr>
          <p:spPr bwMode="auto">
            <a:xfrm flipH="1" flipV="1">
              <a:off x="2648" y="5066"/>
              <a:ext cx="2900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Line 11"/>
            <p:cNvSpPr>
              <a:spLocks noChangeShapeType="1"/>
            </p:cNvSpPr>
            <p:nvPr/>
          </p:nvSpPr>
          <p:spPr bwMode="auto">
            <a:xfrm>
              <a:off x="4276" y="8410"/>
              <a:ext cx="1" cy="75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10"/>
            <p:cNvSpPr>
              <a:spLocks noChangeShapeType="1"/>
            </p:cNvSpPr>
            <p:nvPr/>
          </p:nvSpPr>
          <p:spPr bwMode="auto">
            <a:xfrm>
              <a:off x="6254" y="8410"/>
              <a:ext cx="1" cy="75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 flipH="1">
              <a:off x="8229" y="8410"/>
              <a:ext cx="1" cy="75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9500" y="1303"/>
              <a:ext cx="14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9642" y="1303"/>
              <a:ext cx="0" cy="167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Text Box 6"/>
            <p:cNvSpPr txBox="1">
              <a:spLocks noChangeArrowheads="1"/>
            </p:cNvSpPr>
            <p:nvPr/>
          </p:nvSpPr>
          <p:spPr bwMode="auto">
            <a:xfrm>
              <a:off x="7098" y="3533"/>
              <a:ext cx="991" cy="2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Победитель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5"/>
            <p:cNvSpPr>
              <a:spLocks noChangeShapeType="1"/>
            </p:cNvSpPr>
            <p:nvPr/>
          </p:nvSpPr>
          <p:spPr bwMode="auto">
            <a:xfrm flipH="1">
              <a:off x="4064" y="1665"/>
              <a:ext cx="353" cy="39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Line 4"/>
            <p:cNvSpPr>
              <a:spLocks noChangeShapeType="1"/>
            </p:cNvSpPr>
            <p:nvPr/>
          </p:nvSpPr>
          <p:spPr bwMode="auto">
            <a:xfrm>
              <a:off x="4419" y="1665"/>
              <a:ext cx="282" cy="39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AutoShape 3"/>
            <p:cNvSpPr>
              <a:spLocks noChangeShapeType="1"/>
            </p:cNvSpPr>
            <p:nvPr/>
          </p:nvSpPr>
          <p:spPr bwMode="auto">
            <a:xfrm flipH="1">
              <a:off x="6958" y="3176"/>
              <a:ext cx="1272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AutoShape 2"/>
            <p:cNvSpPr>
              <a:spLocks noChangeArrowheads="1"/>
            </p:cNvSpPr>
            <p:nvPr/>
          </p:nvSpPr>
          <p:spPr bwMode="auto">
            <a:xfrm>
              <a:off x="5548" y="4818"/>
              <a:ext cx="1621" cy="50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Договор аренды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982716" y="4613019"/>
            <a:ext cx="20162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Модель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продажи прав аренды субъектам малого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бизнеса г. Москвы</a:t>
            </a:r>
            <a:endParaRPr lang="ru-RU" sz="1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Источник: составлено автором.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 </a:t>
            </a:r>
            <a:endParaRPr lang="ru-RU" sz="1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8478439" y="6213457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8510518" y="627627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19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5" name="Счетверенная стрелка 64"/>
          <p:cNvSpPr/>
          <p:nvPr/>
        </p:nvSpPr>
        <p:spPr>
          <a:xfrm>
            <a:off x="2752314" y="2296725"/>
            <a:ext cx="1413604" cy="1130231"/>
          </a:xfrm>
          <a:prstGeom prst="quad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5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3"/>
          <p:cNvGrpSpPr>
            <a:grpSpLocks noChangeAspect="1"/>
          </p:cNvGrpSpPr>
          <p:nvPr/>
        </p:nvGrpSpPr>
        <p:grpSpPr bwMode="auto">
          <a:xfrm>
            <a:off x="148903" y="-17249"/>
            <a:ext cx="6772266" cy="6753888"/>
            <a:chOff x="2538" y="324"/>
            <a:chExt cx="7924" cy="10180"/>
          </a:xfrm>
          <a:noFill/>
        </p:grpSpPr>
        <p:sp>
          <p:nvSpPr>
            <p:cNvPr id="4" name="AutoShape 112"/>
            <p:cNvSpPr>
              <a:spLocks noChangeAspect="1" noChangeArrowheads="1" noTextEdit="1"/>
            </p:cNvSpPr>
            <p:nvPr/>
          </p:nvSpPr>
          <p:spPr bwMode="auto">
            <a:xfrm>
              <a:off x="2538" y="324"/>
              <a:ext cx="7924" cy="1018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5" name="Text Box 111"/>
            <p:cNvSpPr txBox="1">
              <a:spLocks noChangeArrowheads="1"/>
            </p:cNvSpPr>
            <p:nvPr/>
          </p:nvSpPr>
          <p:spPr bwMode="auto">
            <a:xfrm>
              <a:off x="3148" y="555"/>
              <a:ext cx="1552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Промышленная стратегия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10"/>
            <p:cNvSpPr txBox="1">
              <a:spLocks noChangeArrowheads="1"/>
            </p:cNvSpPr>
            <p:nvPr/>
          </p:nvSpPr>
          <p:spPr bwMode="auto">
            <a:xfrm>
              <a:off x="7524" y="555"/>
              <a:ext cx="1550" cy="55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Выработка стратегии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09"/>
            <p:cNvSpPr txBox="1">
              <a:spLocks noChangeArrowheads="1"/>
            </p:cNvSpPr>
            <p:nvPr/>
          </p:nvSpPr>
          <p:spPr bwMode="auto">
            <a:xfrm>
              <a:off x="3149" y="1589"/>
              <a:ext cx="1551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Торговая стратегия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08"/>
            <p:cNvSpPr txBox="1">
              <a:spLocks noChangeArrowheads="1"/>
            </p:cNvSpPr>
            <p:nvPr/>
          </p:nvSpPr>
          <p:spPr bwMode="auto">
            <a:xfrm>
              <a:off x="3148" y="2366"/>
              <a:ext cx="1550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Производители (поставщики)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07"/>
            <p:cNvSpPr txBox="1">
              <a:spLocks noChangeArrowheads="1"/>
            </p:cNvSpPr>
            <p:nvPr/>
          </p:nvSpPr>
          <p:spPr bwMode="auto">
            <a:xfrm>
              <a:off x="4983" y="2366"/>
              <a:ext cx="1550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Маркетинговые исследования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06"/>
            <p:cNvSpPr txBox="1">
              <a:spLocks noChangeArrowheads="1"/>
            </p:cNvSpPr>
            <p:nvPr/>
          </p:nvSpPr>
          <p:spPr bwMode="auto">
            <a:xfrm>
              <a:off x="5830" y="3342"/>
              <a:ext cx="1550" cy="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Потребности региональной сети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05"/>
            <p:cNvSpPr txBox="1">
              <a:spLocks noChangeArrowheads="1"/>
            </p:cNvSpPr>
            <p:nvPr/>
          </p:nvSpPr>
          <p:spPr bwMode="auto">
            <a:xfrm>
              <a:off x="7806" y="1530"/>
              <a:ext cx="1755" cy="55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Диверсификация поставок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4700" y="5014"/>
              <a:ext cx="3107" cy="55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Региональная дислокация потребителей (покупателей)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03"/>
            <p:cNvSpPr txBox="1">
              <a:spLocks noChangeArrowheads="1"/>
            </p:cNvSpPr>
            <p:nvPr/>
          </p:nvSpPr>
          <p:spPr bwMode="auto">
            <a:xfrm>
              <a:off x="5265" y="5850"/>
              <a:ext cx="1693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Организация поставок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02"/>
            <p:cNvSpPr txBox="1">
              <a:spLocks noChangeArrowheads="1"/>
            </p:cNvSpPr>
            <p:nvPr/>
          </p:nvSpPr>
          <p:spPr bwMode="auto">
            <a:xfrm>
              <a:off x="3149" y="5850"/>
              <a:ext cx="1551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Технологии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01"/>
            <p:cNvSpPr txBox="1">
              <a:spLocks noChangeArrowheads="1"/>
            </p:cNvSpPr>
            <p:nvPr/>
          </p:nvSpPr>
          <p:spPr bwMode="auto">
            <a:xfrm>
              <a:off x="7524" y="5850"/>
              <a:ext cx="1549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Транспорт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00"/>
            <p:cNvSpPr txBox="1">
              <a:spLocks noChangeArrowheads="1"/>
            </p:cNvSpPr>
            <p:nvPr/>
          </p:nvSpPr>
          <p:spPr bwMode="auto">
            <a:xfrm>
              <a:off x="7242" y="6825"/>
              <a:ext cx="2258" cy="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Информация о качестве и сроках поставок потребителям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99"/>
            <p:cNvSpPr txBox="1">
              <a:spLocks noChangeArrowheads="1"/>
            </p:cNvSpPr>
            <p:nvPr/>
          </p:nvSpPr>
          <p:spPr bwMode="auto">
            <a:xfrm>
              <a:off x="3148" y="6964"/>
              <a:ext cx="1549" cy="5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Информация о поставщиках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98"/>
            <p:cNvSpPr>
              <a:spLocks noChangeArrowheads="1"/>
            </p:cNvSpPr>
            <p:nvPr/>
          </p:nvSpPr>
          <p:spPr bwMode="auto">
            <a:xfrm>
              <a:off x="5265" y="6825"/>
              <a:ext cx="1693" cy="83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Договорная стратегия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97"/>
            <p:cNvSpPr txBox="1">
              <a:spLocks noChangeArrowheads="1"/>
            </p:cNvSpPr>
            <p:nvPr/>
          </p:nvSpPr>
          <p:spPr bwMode="auto">
            <a:xfrm>
              <a:off x="5406" y="8079"/>
              <a:ext cx="1835" cy="55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Реализация (объём и номенклатура)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96"/>
            <p:cNvSpPr txBox="1">
              <a:spLocks noChangeArrowheads="1"/>
            </p:cNvSpPr>
            <p:nvPr/>
          </p:nvSpPr>
          <p:spPr bwMode="auto">
            <a:xfrm>
              <a:off x="5689" y="8915"/>
              <a:ext cx="1129" cy="4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Затраты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95"/>
            <p:cNvSpPr txBox="1">
              <a:spLocks noChangeArrowheads="1"/>
            </p:cNvSpPr>
            <p:nvPr/>
          </p:nvSpPr>
          <p:spPr bwMode="auto">
            <a:xfrm>
              <a:off x="9017" y="8915"/>
              <a:ext cx="1205" cy="4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Налоги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94"/>
            <p:cNvSpPr txBox="1">
              <a:spLocks noChangeArrowheads="1"/>
            </p:cNvSpPr>
            <p:nvPr/>
          </p:nvSpPr>
          <p:spPr bwMode="auto">
            <a:xfrm>
              <a:off x="9017" y="9727"/>
              <a:ext cx="1205" cy="4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Прибыль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93"/>
            <p:cNvSpPr txBox="1">
              <a:spLocks noChangeArrowheads="1"/>
            </p:cNvSpPr>
            <p:nvPr/>
          </p:nvSpPr>
          <p:spPr bwMode="auto">
            <a:xfrm>
              <a:off x="4558" y="9588"/>
              <a:ext cx="1272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Аренда помещений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92"/>
            <p:cNvSpPr txBox="1">
              <a:spLocks noChangeArrowheads="1"/>
            </p:cNvSpPr>
            <p:nvPr/>
          </p:nvSpPr>
          <p:spPr bwMode="auto">
            <a:xfrm>
              <a:off x="5971" y="9588"/>
              <a:ext cx="1194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Прочие расходы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91"/>
            <p:cNvSpPr>
              <a:spLocks noChangeArrowheads="1"/>
            </p:cNvSpPr>
            <p:nvPr/>
          </p:nvSpPr>
          <p:spPr bwMode="auto">
            <a:xfrm>
              <a:off x="2865" y="8358"/>
              <a:ext cx="2116" cy="8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Стратегическое планирование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90"/>
            <p:cNvSpPr txBox="1">
              <a:spLocks noChangeArrowheads="1"/>
            </p:cNvSpPr>
            <p:nvPr/>
          </p:nvSpPr>
          <p:spPr bwMode="auto">
            <a:xfrm>
              <a:off x="2948" y="9588"/>
              <a:ext cx="1415" cy="5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Персонал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(оплата труда)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89"/>
            <p:cNvSpPr>
              <a:spLocks noChangeShapeType="1"/>
            </p:cNvSpPr>
            <p:nvPr/>
          </p:nvSpPr>
          <p:spPr bwMode="auto">
            <a:xfrm>
              <a:off x="7949" y="2087"/>
              <a:ext cx="1" cy="163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28" name="Line 88"/>
            <p:cNvSpPr>
              <a:spLocks noChangeShapeType="1"/>
            </p:cNvSpPr>
            <p:nvPr/>
          </p:nvSpPr>
          <p:spPr bwMode="auto">
            <a:xfrm>
              <a:off x="7948" y="3717"/>
              <a:ext cx="141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7941" y="2422"/>
              <a:ext cx="141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30" name="Line 86"/>
            <p:cNvSpPr>
              <a:spLocks noChangeShapeType="1"/>
            </p:cNvSpPr>
            <p:nvPr/>
          </p:nvSpPr>
          <p:spPr bwMode="auto">
            <a:xfrm>
              <a:off x="7950" y="3025"/>
              <a:ext cx="141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31" name="AutoShape 85"/>
            <p:cNvSpPr>
              <a:spLocks noChangeShapeType="1"/>
            </p:cNvSpPr>
            <p:nvPr/>
          </p:nvSpPr>
          <p:spPr bwMode="auto">
            <a:xfrm>
              <a:off x="4700" y="695"/>
              <a:ext cx="2824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41" name="AutoShape 83"/>
            <p:cNvSpPr>
              <a:spLocks noChangeShapeType="1"/>
            </p:cNvSpPr>
            <p:nvPr/>
          </p:nvSpPr>
          <p:spPr bwMode="auto">
            <a:xfrm>
              <a:off x="4698" y="2645"/>
              <a:ext cx="285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43" name="AutoShape 82"/>
            <p:cNvSpPr>
              <a:spLocks noChangeShapeType="1"/>
            </p:cNvSpPr>
            <p:nvPr/>
          </p:nvSpPr>
          <p:spPr bwMode="auto">
            <a:xfrm>
              <a:off x="4700" y="3717"/>
              <a:ext cx="1130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44" name="AutoShape 81"/>
            <p:cNvSpPr>
              <a:spLocks noChangeShapeType="1"/>
            </p:cNvSpPr>
            <p:nvPr/>
          </p:nvSpPr>
          <p:spPr bwMode="auto">
            <a:xfrm>
              <a:off x="7371" y="3556"/>
              <a:ext cx="570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45" name="AutoShape 80"/>
            <p:cNvSpPr>
              <a:spLocks noChangeShapeType="1"/>
            </p:cNvSpPr>
            <p:nvPr/>
          </p:nvSpPr>
          <p:spPr bwMode="auto">
            <a:xfrm flipV="1">
              <a:off x="4983" y="4178"/>
              <a:ext cx="1626" cy="419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46" name="AutoShape 79"/>
            <p:cNvSpPr>
              <a:spLocks noChangeShapeType="1"/>
            </p:cNvSpPr>
            <p:nvPr/>
          </p:nvSpPr>
          <p:spPr bwMode="auto">
            <a:xfrm flipV="1">
              <a:off x="5822" y="4177"/>
              <a:ext cx="775" cy="418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47" name="AutoShape 78"/>
            <p:cNvSpPr>
              <a:spLocks noChangeShapeType="1"/>
            </p:cNvSpPr>
            <p:nvPr/>
          </p:nvSpPr>
          <p:spPr bwMode="auto">
            <a:xfrm flipH="1" flipV="1">
              <a:off x="6609" y="4178"/>
              <a:ext cx="240" cy="418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48" name="AutoShape 77"/>
            <p:cNvSpPr>
              <a:spLocks noChangeShapeType="1"/>
            </p:cNvSpPr>
            <p:nvPr/>
          </p:nvSpPr>
          <p:spPr bwMode="auto">
            <a:xfrm flipH="1" flipV="1">
              <a:off x="6597" y="4177"/>
              <a:ext cx="1201" cy="418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49" name="Line 76"/>
            <p:cNvSpPr>
              <a:spLocks noChangeShapeType="1"/>
            </p:cNvSpPr>
            <p:nvPr/>
          </p:nvSpPr>
          <p:spPr bwMode="auto">
            <a:xfrm flipV="1">
              <a:off x="5688" y="5570"/>
              <a:ext cx="1" cy="27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0" name="Line 75"/>
            <p:cNvSpPr>
              <a:spLocks noChangeShapeType="1"/>
            </p:cNvSpPr>
            <p:nvPr/>
          </p:nvSpPr>
          <p:spPr bwMode="auto">
            <a:xfrm flipV="1">
              <a:off x="6536" y="5571"/>
              <a:ext cx="1" cy="27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1" name="Line 74"/>
            <p:cNvSpPr>
              <a:spLocks noChangeShapeType="1"/>
            </p:cNvSpPr>
            <p:nvPr/>
          </p:nvSpPr>
          <p:spPr bwMode="auto">
            <a:xfrm flipV="1">
              <a:off x="6253" y="5571"/>
              <a:ext cx="1" cy="27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2" name="Line 73"/>
            <p:cNvSpPr>
              <a:spLocks noChangeShapeType="1"/>
            </p:cNvSpPr>
            <p:nvPr/>
          </p:nvSpPr>
          <p:spPr bwMode="auto">
            <a:xfrm flipV="1">
              <a:off x="5971" y="5571"/>
              <a:ext cx="1" cy="27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3" name="Line 72"/>
            <p:cNvSpPr>
              <a:spLocks noChangeShapeType="1"/>
            </p:cNvSpPr>
            <p:nvPr/>
          </p:nvSpPr>
          <p:spPr bwMode="auto">
            <a:xfrm flipV="1">
              <a:off x="6818" y="5571"/>
              <a:ext cx="1" cy="27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4" name="Line 71"/>
            <p:cNvSpPr>
              <a:spLocks noChangeShapeType="1"/>
            </p:cNvSpPr>
            <p:nvPr/>
          </p:nvSpPr>
          <p:spPr bwMode="auto">
            <a:xfrm flipV="1">
              <a:off x="6109" y="6407"/>
              <a:ext cx="1" cy="41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5" name="AutoShape 70"/>
            <p:cNvSpPr>
              <a:spLocks noChangeShapeType="1"/>
            </p:cNvSpPr>
            <p:nvPr/>
          </p:nvSpPr>
          <p:spPr bwMode="auto">
            <a:xfrm>
              <a:off x="4700" y="6128"/>
              <a:ext cx="565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6" name="AutoShape 69"/>
            <p:cNvSpPr>
              <a:spLocks noChangeShapeType="1"/>
            </p:cNvSpPr>
            <p:nvPr/>
          </p:nvSpPr>
          <p:spPr bwMode="auto">
            <a:xfrm>
              <a:off x="6958" y="6128"/>
              <a:ext cx="566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7" name="AutoShape 68"/>
            <p:cNvSpPr>
              <a:spLocks noChangeShapeType="1"/>
            </p:cNvSpPr>
            <p:nvPr/>
          </p:nvSpPr>
          <p:spPr bwMode="auto">
            <a:xfrm flipV="1">
              <a:off x="4697" y="7243"/>
              <a:ext cx="544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8" name="AutoShape 67"/>
            <p:cNvSpPr>
              <a:spLocks noChangeShapeType="1"/>
            </p:cNvSpPr>
            <p:nvPr/>
          </p:nvSpPr>
          <p:spPr bwMode="auto">
            <a:xfrm>
              <a:off x="6982" y="7243"/>
              <a:ext cx="260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59" name="Line 66"/>
            <p:cNvSpPr>
              <a:spLocks noChangeShapeType="1"/>
            </p:cNvSpPr>
            <p:nvPr/>
          </p:nvSpPr>
          <p:spPr bwMode="auto">
            <a:xfrm>
              <a:off x="6164" y="7661"/>
              <a:ext cx="1" cy="41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0" name="Line 65"/>
            <p:cNvSpPr>
              <a:spLocks noChangeShapeType="1"/>
            </p:cNvSpPr>
            <p:nvPr/>
          </p:nvSpPr>
          <p:spPr bwMode="auto">
            <a:xfrm>
              <a:off x="6253" y="8636"/>
              <a:ext cx="0" cy="27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1" name="AutoShape 64"/>
            <p:cNvSpPr>
              <a:spLocks noChangeShapeType="1"/>
            </p:cNvSpPr>
            <p:nvPr/>
          </p:nvSpPr>
          <p:spPr bwMode="auto">
            <a:xfrm flipV="1">
              <a:off x="6818" y="8358"/>
              <a:ext cx="1130" cy="765"/>
            </a:xfrm>
            <a:prstGeom prst="bentConnector3">
              <a:avLst>
                <a:gd name="adj1" fmla="val 49968"/>
              </a:avLst>
            </a:prstGeom>
            <a:grpFill/>
            <a:ln w="9525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2" name="Line 63"/>
            <p:cNvSpPr>
              <a:spLocks noChangeShapeType="1"/>
            </p:cNvSpPr>
            <p:nvPr/>
          </p:nvSpPr>
          <p:spPr bwMode="auto">
            <a:xfrm>
              <a:off x="7242" y="8217"/>
              <a:ext cx="706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3" name="Line 62"/>
            <p:cNvSpPr>
              <a:spLocks noChangeShapeType="1"/>
            </p:cNvSpPr>
            <p:nvPr/>
          </p:nvSpPr>
          <p:spPr bwMode="auto">
            <a:xfrm>
              <a:off x="9139" y="8636"/>
              <a:ext cx="1" cy="27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4" name="AutoShape 61"/>
            <p:cNvSpPr>
              <a:spLocks noChangeShapeType="1"/>
            </p:cNvSpPr>
            <p:nvPr/>
          </p:nvSpPr>
          <p:spPr bwMode="auto">
            <a:xfrm>
              <a:off x="9617" y="9333"/>
              <a:ext cx="3" cy="39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5" name="Line 60"/>
            <p:cNvSpPr>
              <a:spLocks noChangeShapeType="1"/>
            </p:cNvSpPr>
            <p:nvPr/>
          </p:nvSpPr>
          <p:spPr bwMode="auto">
            <a:xfrm>
              <a:off x="9077" y="973"/>
              <a:ext cx="282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6" name="Line 59"/>
            <p:cNvSpPr>
              <a:spLocks noChangeShapeType="1"/>
            </p:cNvSpPr>
            <p:nvPr/>
          </p:nvSpPr>
          <p:spPr bwMode="auto">
            <a:xfrm>
              <a:off x="9359" y="973"/>
              <a:ext cx="1" cy="55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7" name="Line 58"/>
            <p:cNvSpPr>
              <a:spLocks noChangeShapeType="1"/>
            </p:cNvSpPr>
            <p:nvPr/>
          </p:nvSpPr>
          <p:spPr bwMode="auto">
            <a:xfrm>
              <a:off x="9218" y="8358"/>
              <a:ext cx="565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8" name="Line 57"/>
            <p:cNvSpPr>
              <a:spLocks noChangeShapeType="1"/>
            </p:cNvSpPr>
            <p:nvPr/>
          </p:nvSpPr>
          <p:spPr bwMode="auto">
            <a:xfrm flipV="1">
              <a:off x="9783" y="694"/>
              <a:ext cx="0" cy="766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69" name="Line 56"/>
            <p:cNvSpPr>
              <a:spLocks noChangeShapeType="1"/>
            </p:cNvSpPr>
            <p:nvPr/>
          </p:nvSpPr>
          <p:spPr bwMode="auto">
            <a:xfrm flipH="1">
              <a:off x="9077" y="694"/>
              <a:ext cx="706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0" name="Line 55"/>
            <p:cNvSpPr>
              <a:spLocks noChangeShapeType="1"/>
            </p:cNvSpPr>
            <p:nvPr/>
          </p:nvSpPr>
          <p:spPr bwMode="auto">
            <a:xfrm flipV="1">
              <a:off x="9642" y="833"/>
              <a:ext cx="0" cy="641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1" name="Line 54"/>
            <p:cNvSpPr>
              <a:spLocks noChangeShapeType="1"/>
            </p:cNvSpPr>
            <p:nvPr/>
          </p:nvSpPr>
          <p:spPr bwMode="auto">
            <a:xfrm flipH="1">
              <a:off x="9500" y="7243"/>
              <a:ext cx="14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2" name="Line 53"/>
            <p:cNvSpPr>
              <a:spLocks noChangeShapeType="1"/>
            </p:cNvSpPr>
            <p:nvPr/>
          </p:nvSpPr>
          <p:spPr bwMode="auto">
            <a:xfrm flipH="1">
              <a:off x="9077" y="833"/>
              <a:ext cx="565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3" name="Line 52"/>
            <p:cNvSpPr>
              <a:spLocks noChangeShapeType="1"/>
            </p:cNvSpPr>
            <p:nvPr/>
          </p:nvSpPr>
          <p:spPr bwMode="auto">
            <a:xfrm>
              <a:off x="9077" y="6128"/>
              <a:ext cx="565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4" name="Line 51"/>
            <p:cNvSpPr>
              <a:spLocks noChangeShapeType="1"/>
            </p:cNvSpPr>
            <p:nvPr/>
          </p:nvSpPr>
          <p:spPr bwMode="auto">
            <a:xfrm>
              <a:off x="2724" y="694"/>
              <a:ext cx="1" cy="654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5" name="Line 50"/>
            <p:cNvSpPr>
              <a:spLocks noChangeShapeType="1"/>
            </p:cNvSpPr>
            <p:nvPr/>
          </p:nvSpPr>
          <p:spPr bwMode="auto">
            <a:xfrm flipH="1">
              <a:off x="2724" y="7243"/>
              <a:ext cx="42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6" name="Line 49"/>
            <p:cNvSpPr>
              <a:spLocks noChangeShapeType="1"/>
            </p:cNvSpPr>
            <p:nvPr/>
          </p:nvSpPr>
          <p:spPr bwMode="auto">
            <a:xfrm>
              <a:off x="3375" y="1111"/>
              <a:ext cx="1" cy="47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7" name="Line 48"/>
            <p:cNvSpPr>
              <a:spLocks noChangeShapeType="1"/>
            </p:cNvSpPr>
            <p:nvPr/>
          </p:nvSpPr>
          <p:spPr bwMode="auto">
            <a:xfrm>
              <a:off x="4364" y="1111"/>
              <a:ext cx="1" cy="47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8" name="Line 47"/>
            <p:cNvSpPr>
              <a:spLocks noChangeShapeType="1"/>
            </p:cNvSpPr>
            <p:nvPr/>
          </p:nvSpPr>
          <p:spPr bwMode="auto">
            <a:xfrm>
              <a:off x="3941" y="1111"/>
              <a:ext cx="1" cy="47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79" name="Oval 46"/>
            <p:cNvSpPr>
              <a:spLocks noChangeArrowheads="1"/>
            </p:cNvSpPr>
            <p:nvPr/>
          </p:nvSpPr>
          <p:spPr bwMode="auto">
            <a:xfrm>
              <a:off x="4700" y="376"/>
              <a:ext cx="283" cy="26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0" name="Oval 45"/>
            <p:cNvSpPr>
              <a:spLocks noChangeArrowheads="1"/>
            </p:cNvSpPr>
            <p:nvPr/>
          </p:nvSpPr>
          <p:spPr bwMode="auto">
            <a:xfrm>
              <a:off x="4642" y="1341"/>
              <a:ext cx="286" cy="29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1" name="Oval 44"/>
            <p:cNvSpPr>
              <a:spLocks noChangeArrowheads="1"/>
            </p:cNvSpPr>
            <p:nvPr/>
          </p:nvSpPr>
          <p:spPr bwMode="auto">
            <a:xfrm>
              <a:off x="6394" y="2087"/>
              <a:ext cx="283" cy="27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2" name="Oval 43"/>
            <p:cNvSpPr>
              <a:spLocks noChangeArrowheads="1"/>
            </p:cNvSpPr>
            <p:nvPr/>
          </p:nvSpPr>
          <p:spPr bwMode="auto">
            <a:xfrm>
              <a:off x="9017" y="1254"/>
              <a:ext cx="283" cy="2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3" name="Oval 42"/>
            <p:cNvSpPr>
              <a:spLocks noChangeArrowheads="1"/>
            </p:cNvSpPr>
            <p:nvPr/>
          </p:nvSpPr>
          <p:spPr bwMode="auto">
            <a:xfrm>
              <a:off x="4645" y="2146"/>
              <a:ext cx="283" cy="27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4" name="Oval 41"/>
            <p:cNvSpPr>
              <a:spLocks noChangeArrowheads="1"/>
            </p:cNvSpPr>
            <p:nvPr/>
          </p:nvSpPr>
          <p:spPr bwMode="auto">
            <a:xfrm>
              <a:off x="7298" y="3079"/>
              <a:ext cx="286" cy="26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5" name="Oval 40"/>
            <p:cNvSpPr>
              <a:spLocks noChangeArrowheads="1"/>
            </p:cNvSpPr>
            <p:nvPr/>
          </p:nvSpPr>
          <p:spPr bwMode="auto">
            <a:xfrm>
              <a:off x="6915" y="5631"/>
              <a:ext cx="383" cy="28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9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6" name="Oval 39"/>
            <p:cNvSpPr>
              <a:spLocks noChangeArrowheads="1"/>
            </p:cNvSpPr>
            <p:nvPr/>
          </p:nvSpPr>
          <p:spPr bwMode="auto">
            <a:xfrm>
              <a:off x="6677" y="6616"/>
              <a:ext cx="342" cy="34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7" name="Oval 38"/>
            <p:cNvSpPr>
              <a:spLocks noChangeArrowheads="1"/>
            </p:cNvSpPr>
            <p:nvPr/>
          </p:nvSpPr>
          <p:spPr bwMode="auto">
            <a:xfrm>
              <a:off x="7197" y="7801"/>
              <a:ext cx="516" cy="41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8" name="Oval 37"/>
            <p:cNvSpPr>
              <a:spLocks noChangeArrowheads="1"/>
            </p:cNvSpPr>
            <p:nvPr/>
          </p:nvSpPr>
          <p:spPr bwMode="auto">
            <a:xfrm>
              <a:off x="9218" y="7801"/>
              <a:ext cx="565" cy="4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11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9" name="Line 36"/>
            <p:cNvSpPr>
              <a:spLocks noChangeShapeType="1"/>
            </p:cNvSpPr>
            <p:nvPr/>
          </p:nvSpPr>
          <p:spPr bwMode="auto">
            <a:xfrm>
              <a:off x="2724" y="694"/>
              <a:ext cx="424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90" name="Line 35"/>
            <p:cNvSpPr>
              <a:spLocks noChangeShapeType="1"/>
            </p:cNvSpPr>
            <p:nvPr/>
          </p:nvSpPr>
          <p:spPr bwMode="auto">
            <a:xfrm>
              <a:off x="8036" y="8636"/>
              <a:ext cx="1" cy="37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91" name="AutoShape 34"/>
            <p:cNvSpPr>
              <a:spLocks noChangeShapeType="1"/>
            </p:cNvSpPr>
            <p:nvPr/>
          </p:nvSpPr>
          <p:spPr bwMode="auto">
            <a:xfrm flipV="1">
              <a:off x="6820" y="8358"/>
              <a:ext cx="1130" cy="765"/>
            </a:xfrm>
            <a:prstGeom prst="bentConnector3">
              <a:avLst>
                <a:gd name="adj1" fmla="val 49968"/>
              </a:avLst>
            </a:prstGeom>
            <a:grpFill/>
            <a:ln w="952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92" name="AutoShape 33"/>
            <p:cNvSpPr>
              <a:spLocks noChangeArrowheads="1"/>
            </p:cNvSpPr>
            <p:nvPr/>
          </p:nvSpPr>
          <p:spPr bwMode="auto">
            <a:xfrm>
              <a:off x="4758" y="4526"/>
              <a:ext cx="562" cy="418"/>
            </a:xfrm>
            <a:prstGeom prst="flowChartMultidocumen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93" name="AutoShape 32"/>
            <p:cNvSpPr>
              <a:spLocks noChangeArrowheads="1"/>
            </p:cNvSpPr>
            <p:nvPr/>
          </p:nvSpPr>
          <p:spPr bwMode="auto">
            <a:xfrm>
              <a:off x="5648" y="4526"/>
              <a:ext cx="562" cy="418"/>
            </a:xfrm>
            <a:prstGeom prst="flowChartMultidocumen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94" name="AutoShape 31"/>
            <p:cNvSpPr>
              <a:spLocks noChangeArrowheads="1"/>
            </p:cNvSpPr>
            <p:nvPr/>
          </p:nvSpPr>
          <p:spPr bwMode="auto">
            <a:xfrm>
              <a:off x="6568" y="4526"/>
              <a:ext cx="562" cy="418"/>
            </a:xfrm>
            <a:prstGeom prst="flowChartMultidocumen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95" name="AutoShape 30"/>
            <p:cNvSpPr>
              <a:spLocks noChangeArrowheads="1"/>
            </p:cNvSpPr>
            <p:nvPr/>
          </p:nvSpPr>
          <p:spPr bwMode="auto">
            <a:xfrm>
              <a:off x="7481" y="4526"/>
              <a:ext cx="562" cy="418"/>
            </a:xfrm>
            <a:prstGeom prst="flowChartMultidocumen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96" name="AutoShape 29"/>
            <p:cNvSpPr>
              <a:spLocks noChangeArrowheads="1"/>
            </p:cNvSpPr>
            <p:nvPr/>
          </p:nvSpPr>
          <p:spPr bwMode="auto">
            <a:xfrm>
              <a:off x="3149" y="3202"/>
              <a:ext cx="1548" cy="135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Региональные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органы власти и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общественные ассоциации</a:t>
              </a: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7" name="AutoShape 28"/>
            <p:cNvSpPr>
              <a:spLocks noChangeShapeType="1"/>
            </p:cNvSpPr>
            <p:nvPr/>
          </p:nvSpPr>
          <p:spPr bwMode="auto">
            <a:xfrm>
              <a:off x="3653" y="9443"/>
              <a:ext cx="2915" cy="1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98" name="AutoShape 27"/>
            <p:cNvSpPr>
              <a:spLocks noChangeShapeType="1"/>
            </p:cNvSpPr>
            <p:nvPr/>
          </p:nvSpPr>
          <p:spPr bwMode="auto">
            <a:xfrm flipH="1" flipV="1">
              <a:off x="3646" y="9457"/>
              <a:ext cx="10" cy="13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299" name="AutoShape 26"/>
            <p:cNvSpPr>
              <a:spLocks noChangeShapeType="1"/>
            </p:cNvSpPr>
            <p:nvPr/>
          </p:nvSpPr>
          <p:spPr bwMode="auto">
            <a:xfrm flipV="1">
              <a:off x="5194" y="9457"/>
              <a:ext cx="1" cy="13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00" name="AutoShape 25"/>
            <p:cNvSpPr>
              <a:spLocks noChangeShapeType="1"/>
            </p:cNvSpPr>
            <p:nvPr/>
          </p:nvSpPr>
          <p:spPr bwMode="auto">
            <a:xfrm flipV="1">
              <a:off x="6568" y="9457"/>
              <a:ext cx="0" cy="13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01" name="AutoShape 24"/>
            <p:cNvSpPr>
              <a:spLocks noChangeShapeType="1"/>
            </p:cNvSpPr>
            <p:nvPr/>
          </p:nvSpPr>
          <p:spPr bwMode="auto">
            <a:xfrm flipH="1">
              <a:off x="6252" y="9345"/>
              <a:ext cx="2" cy="123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02" name="AutoShape 23"/>
            <p:cNvSpPr>
              <a:spLocks noChangeShapeType="1"/>
            </p:cNvSpPr>
            <p:nvPr/>
          </p:nvSpPr>
          <p:spPr bwMode="auto">
            <a:xfrm>
              <a:off x="6811" y="9198"/>
              <a:ext cx="706" cy="453"/>
            </a:xfrm>
            <a:prstGeom prst="bentConnector3">
              <a:avLst>
                <a:gd name="adj1" fmla="val 80912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03" name="AutoShape 22"/>
            <p:cNvSpPr>
              <a:spLocks noChangeArrowheads="1"/>
            </p:cNvSpPr>
            <p:nvPr/>
          </p:nvSpPr>
          <p:spPr bwMode="auto">
            <a:xfrm>
              <a:off x="8079" y="2146"/>
              <a:ext cx="1469" cy="2211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электроосве-тительная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продукция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кабельная продукция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метизная продукция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4" name="AutoShape 21"/>
            <p:cNvSpPr>
              <a:spLocks noChangeShapeType="1"/>
            </p:cNvSpPr>
            <p:nvPr/>
          </p:nvSpPr>
          <p:spPr bwMode="auto">
            <a:xfrm>
              <a:off x="8079" y="3027"/>
              <a:ext cx="1469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05" name="AutoShape 20"/>
            <p:cNvSpPr>
              <a:spLocks noChangeShapeType="1"/>
            </p:cNvSpPr>
            <p:nvPr/>
          </p:nvSpPr>
          <p:spPr bwMode="auto">
            <a:xfrm>
              <a:off x="8091" y="3718"/>
              <a:ext cx="1470" cy="2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06" name="AutoShape 19"/>
            <p:cNvSpPr>
              <a:spLocks noChangeShapeType="1"/>
            </p:cNvSpPr>
            <p:nvPr/>
          </p:nvSpPr>
          <p:spPr bwMode="auto">
            <a:xfrm flipV="1">
              <a:off x="4700" y="833"/>
              <a:ext cx="2824" cy="1034"/>
            </a:xfrm>
            <a:prstGeom prst="bentConnector3">
              <a:avLst>
                <a:gd name="adj1" fmla="val 49986"/>
              </a:avLst>
            </a:prstGeom>
            <a:grpFill/>
            <a:ln w="952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07" name="AutoShape 18"/>
            <p:cNvSpPr>
              <a:spLocks noChangeShapeType="1"/>
            </p:cNvSpPr>
            <p:nvPr/>
          </p:nvSpPr>
          <p:spPr bwMode="auto">
            <a:xfrm rot="10800000" flipV="1">
              <a:off x="6525" y="937"/>
              <a:ext cx="988" cy="1533"/>
            </a:xfrm>
            <a:prstGeom prst="bentConnector4">
              <a:avLst>
                <a:gd name="adj1" fmla="val 42856"/>
                <a:gd name="adj2" fmla="val 99898"/>
              </a:avLst>
            </a:prstGeom>
            <a:grpFill/>
            <a:ln w="952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08" name="AutoShape 17"/>
            <p:cNvSpPr>
              <a:spLocks noChangeShapeType="1"/>
            </p:cNvSpPr>
            <p:nvPr/>
          </p:nvSpPr>
          <p:spPr bwMode="auto">
            <a:xfrm flipV="1">
              <a:off x="6525" y="1752"/>
              <a:ext cx="1273" cy="836"/>
            </a:xfrm>
            <a:prstGeom prst="bentConnector3">
              <a:avLst>
                <a:gd name="adj1" fmla="val 62106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09" name="AutoShape 16"/>
            <p:cNvSpPr>
              <a:spLocks noChangeShapeType="1"/>
            </p:cNvSpPr>
            <p:nvPr/>
          </p:nvSpPr>
          <p:spPr bwMode="auto">
            <a:xfrm>
              <a:off x="6533" y="2645"/>
              <a:ext cx="286" cy="695"/>
            </a:xfrm>
            <a:prstGeom prst="bentConnector2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10" name="Line 15"/>
            <p:cNvSpPr>
              <a:spLocks noChangeShapeType="1"/>
            </p:cNvSpPr>
            <p:nvPr/>
          </p:nvSpPr>
          <p:spPr bwMode="auto">
            <a:xfrm flipV="1">
              <a:off x="5406" y="5572"/>
              <a:ext cx="1" cy="27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11" name="AutoShape 14"/>
            <p:cNvSpPr>
              <a:spLocks noChangeArrowheads="1"/>
            </p:cNvSpPr>
            <p:nvPr/>
          </p:nvSpPr>
          <p:spPr bwMode="auto">
            <a:xfrm>
              <a:off x="7949" y="8043"/>
              <a:ext cx="1269" cy="593"/>
            </a:xfrm>
            <a:prstGeom prst="flowChartPredefinedProcess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Финансы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2" name="AutoShape 13"/>
            <p:cNvSpPr>
              <a:spLocks noChangeArrowheads="1"/>
            </p:cNvSpPr>
            <p:nvPr/>
          </p:nvSpPr>
          <p:spPr bwMode="auto">
            <a:xfrm>
              <a:off x="7524" y="9009"/>
              <a:ext cx="1310" cy="1228"/>
            </a:xfrm>
            <a:prstGeom prst="flowChartDocumen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Бухгалтерский учёт и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отчётность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3" name="AutoShape 12"/>
            <p:cNvSpPr>
              <a:spLocks noChangeShapeType="1"/>
            </p:cNvSpPr>
            <p:nvPr/>
          </p:nvSpPr>
          <p:spPr bwMode="auto">
            <a:xfrm flipH="1" flipV="1">
              <a:off x="8834" y="9125"/>
              <a:ext cx="183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14" name="AutoShape 11"/>
            <p:cNvSpPr>
              <a:spLocks noChangeShapeType="1"/>
            </p:cNvSpPr>
            <p:nvPr/>
          </p:nvSpPr>
          <p:spPr bwMode="auto">
            <a:xfrm flipH="1" flipV="1">
              <a:off x="8834" y="9868"/>
              <a:ext cx="183" cy="2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15" name="AutoShape 10"/>
            <p:cNvSpPr>
              <a:spLocks noChangeShapeType="1"/>
            </p:cNvSpPr>
            <p:nvPr/>
          </p:nvSpPr>
          <p:spPr bwMode="auto">
            <a:xfrm rot="16200000">
              <a:off x="4320" y="7165"/>
              <a:ext cx="796" cy="1590"/>
            </a:xfrm>
            <a:prstGeom prst="bentConnector3">
              <a:avLst>
                <a:gd name="adj1" fmla="val 43773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16" name="AutoShape 9"/>
            <p:cNvSpPr>
              <a:spLocks noChangeShapeType="1"/>
            </p:cNvSpPr>
            <p:nvPr/>
          </p:nvSpPr>
          <p:spPr bwMode="auto">
            <a:xfrm rot="16200000">
              <a:off x="4978" y="8053"/>
              <a:ext cx="123" cy="735"/>
            </a:xfrm>
            <a:prstGeom prst="bentConnector4">
              <a:avLst>
                <a:gd name="adj1" fmla="val 94968"/>
                <a:gd name="adj2" fmla="val 71181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17" name="Line 8"/>
            <p:cNvSpPr>
              <a:spLocks noChangeShapeType="1"/>
            </p:cNvSpPr>
            <p:nvPr/>
          </p:nvSpPr>
          <p:spPr bwMode="auto">
            <a:xfrm>
              <a:off x="9299" y="10145"/>
              <a:ext cx="1" cy="27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18" name="Line 7"/>
            <p:cNvSpPr>
              <a:spLocks noChangeShapeType="1"/>
            </p:cNvSpPr>
            <p:nvPr/>
          </p:nvSpPr>
          <p:spPr bwMode="auto">
            <a:xfrm>
              <a:off x="9955" y="10145"/>
              <a:ext cx="1" cy="27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19" name="AutoShape 6"/>
            <p:cNvSpPr>
              <a:spLocks noChangeShapeType="1"/>
            </p:cNvSpPr>
            <p:nvPr/>
          </p:nvSpPr>
          <p:spPr bwMode="auto">
            <a:xfrm>
              <a:off x="4646" y="9241"/>
              <a:ext cx="1043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20" name="AutoShape 5"/>
            <p:cNvSpPr>
              <a:spLocks noChangeShapeType="1"/>
            </p:cNvSpPr>
            <p:nvPr/>
          </p:nvSpPr>
          <p:spPr bwMode="auto">
            <a:xfrm>
              <a:off x="4646" y="9103"/>
              <a:ext cx="1" cy="139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0321" name="Oval 4"/>
            <p:cNvSpPr>
              <a:spLocks noChangeArrowheads="1"/>
            </p:cNvSpPr>
            <p:nvPr/>
          </p:nvSpPr>
          <p:spPr bwMode="auto">
            <a:xfrm>
              <a:off x="9017" y="324"/>
              <a:ext cx="283" cy="27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22" name="Rectangle 15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3" name="Прямоугольник 10322"/>
          <p:cNvSpPr/>
          <p:nvPr/>
        </p:nvSpPr>
        <p:spPr>
          <a:xfrm>
            <a:off x="7020272" y="4863171"/>
            <a:ext cx="196624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019175" algn="l"/>
              </a:tabLst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Стратегия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развития </a:t>
            </a:r>
            <a:endParaRPr lang="ru-RU" sz="1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Aft>
                <a:spcPts val="0"/>
              </a:spcAft>
              <a:tabLst>
                <a:tab pos="1019175" algn="l"/>
              </a:tabLst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ООО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«Фирма «</a:t>
            </a:r>
            <a:r>
              <a:rPr lang="ru-RU" sz="1400" dirty="0" err="1">
                <a:latin typeface="Arial" pitchFamily="34" charset="0"/>
                <a:ea typeface="Times New Roman"/>
                <a:cs typeface="Arial" pitchFamily="34" charset="0"/>
              </a:rPr>
              <a:t>ИнтерОптСервис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»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Источник: составлено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автором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8500465" y="6189263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10324" name="TextBox 10323"/>
          <p:cNvSpPr txBox="1"/>
          <p:nvPr/>
        </p:nvSpPr>
        <p:spPr>
          <a:xfrm>
            <a:off x="8532544" y="624781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20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0326" name="Прямая соединительная линия 10325"/>
          <p:cNvCxnSpPr/>
          <p:nvPr/>
        </p:nvCxnSpPr>
        <p:spPr>
          <a:xfrm flipH="1">
            <a:off x="477945" y="415568"/>
            <a:ext cx="1717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8" name="Прямая соединительная линия 10327"/>
          <p:cNvCxnSpPr/>
          <p:nvPr/>
        </p:nvCxnSpPr>
        <p:spPr>
          <a:xfrm>
            <a:off x="467688" y="415568"/>
            <a:ext cx="0" cy="1106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0" name="Прямая со стрелкой 10329"/>
          <p:cNvCxnSpPr>
            <a:endCxn id="8" idx="1"/>
          </p:cNvCxnSpPr>
          <p:nvPr/>
        </p:nvCxnSpPr>
        <p:spPr>
          <a:xfrm>
            <a:off x="467688" y="1522279"/>
            <a:ext cx="20255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2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24" y="-747464"/>
            <a:ext cx="6253163" cy="7488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-675456"/>
            <a:ext cx="9144000" cy="6754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606642" y="4173130"/>
            <a:ext cx="24060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Схема интегрального подхода к совершенствованию внутрихозяйственного расчёта и повышения эффективности использования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продукции в процессе её эксплуатации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15007" y="6214831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531046" y="627338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116632"/>
            <a:ext cx="208823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Интегральная эффективность 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323528" y="1196752"/>
            <a:ext cx="2016224" cy="720080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Эффективность внутрихозяйственного расчёта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3923928" y="1196752"/>
            <a:ext cx="2016224" cy="720080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 smtClean="0">
                <a:solidFill>
                  <a:prstClr val="black"/>
                </a:solidFill>
              </a:rPr>
              <a:t>Эффективность, достигаемая в процессе эксплуатации продукции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3520897" y="116632"/>
            <a:ext cx="1843191" cy="648072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 стратегии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924944"/>
            <a:ext cx="1152128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</a:rPr>
              <a:t>Электроосве-тительная</a:t>
            </a:r>
            <a:r>
              <a:rPr lang="ru-RU" sz="1100" dirty="0" smtClean="0">
                <a:solidFill>
                  <a:schemeClr val="tx1"/>
                </a:solidFill>
              </a:rPr>
              <a:t> продукция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2924944"/>
            <a:ext cx="1152128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 smtClean="0">
                <a:solidFill>
                  <a:prstClr val="black"/>
                </a:solidFill>
              </a:rPr>
              <a:t>Кабельная</a:t>
            </a:r>
          </a:p>
          <a:p>
            <a:pPr lvl="0" algn="ctr"/>
            <a:r>
              <a:rPr lang="ru-RU" sz="1100" dirty="0" smtClean="0">
                <a:solidFill>
                  <a:prstClr val="black"/>
                </a:solidFill>
              </a:rPr>
              <a:t>продукция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44833" y="2924944"/>
            <a:ext cx="1152128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 smtClean="0">
                <a:solidFill>
                  <a:prstClr val="black"/>
                </a:solidFill>
              </a:rPr>
              <a:t>Метизная</a:t>
            </a:r>
          </a:p>
          <a:p>
            <a:pPr lvl="0" algn="ctr"/>
            <a:r>
              <a:rPr lang="ru-RU" sz="1100" dirty="0" smtClean="0">
                <a:solidFill>
                  <a:prstClr val="black"/>
                </a:solidFill>
              </a:rPr>
              <a:t>продукция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2204864"/>
            <a:ext cx="1152128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>
                <a:solidFill>
                  <a:prstClr val="black"/>
                </a:solidFill>
              </a:rPr>
              <a:t>Электроосве-тительная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endParaRPr lang="ru-RU" sz="11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76057" y="2204864"/>
            <a:ext cx="1296144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</a:rPr>
              <a:t>Кабельная </a:t>
            </a:r>
            <a:endParaRPr lang="ru-RU" sz="11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5085184"/>
            <a:ext cx="2448272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Информационная база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827584" y="4221088"/>
            <a:ext cx="1296144" cy="504056"/>
          </a:xfrm>
          <a:prstGeom prst="round2Same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№ 1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с двумя скругленными соседними углами 19"/>
          <p:cNvSpPr/>
          <p:nvPr/>
        </p:nvSpPr>
        <p:spPr>
          <a:xfrm>
            <a:off x="2621410" y="4221088"/>
            <a:ext cx="1296144" cy="504056"/>
          </a:xfrm>
          <a:prstGeom prst="round2Same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>
                <a:solidFill>
                  <a:prstClr val="black"/>
                </a:solidFill>
              </a:rPr>
              <a:t>№ </a:t>
            </a:r>
            <a:r>
              <a:rPr lang="ru-RU" sz="1100" dirty="0" smtClean="0">
                <a:solidFill>
                  <a:prstClr val="black"/>
                </a:solidFill>
              </a:rPr>
              <a:t>2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211960" y="4221088"/>
            <a:ext cx="1296144" cy="504056"/>
          </a:xfrm>
          <a:prstGeom prst="round2Same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>
                <a:solidFill>
                  <a:prstClr val="black"/>
                </a:solidFill>
              </a:rPr>
              <a:t>№ </a:t>
            </a:r>
            <a:r>
              <a:rPr lang="ru-RU" sz="1100" dirty="0" smtClean="0">
                <a:solidFill>
                  <a:prstClr val="black"/>
                </a:solidFill>
              </a:rPr>
              <a:t>3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3" name="Прямоугольник с двумя скругленными соседними углами 22"/>
          <p:cNvSpPr/>
          <p:nvPr/>
        </p:nvSpPr>
        <p:spPr>
          <a:xfrm>
            <a:off x="971600" y="5952427"/>
            <a:ext cx="1296144" cy="504056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>
                <a:solidFill>
                  <a:prstClr val="black"/>
                </a:solidFill>
              </a:rPr>
              <a:t>№ 1</a:t>
            </a:r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2687704" y="5964381"/>
            <a:ext cx="1296144" cy="504056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>
                <a:solidFill>
                  <a:prstClr val="black"/>
                </a:solidFill>
              </a:rPr>
              <a:t>№ </a:t>
            </a:r>
            <a:r>
              <a:rPr lang="ru-RU" sz="1100" dirty="0" smtClean="0">
                <a:solidFill>
                  <a:prstClr val="black"/>
                </a:solidFill>
              </a:rPr>
              <a:t>2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с двумя скругленными соседними углами 24"/>
          <p:cNvSpPr/>
          <p:nvPr/>
        </p:nvSpPr>
        <p:spPr>
          <a:xfrm>
            <a:off x="4355976" y="5964381"/>
            <a:ext cx="1296144" cy="504056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>
                <a:solidFill>
                  <a:prstClr val="black"/>
                </a:solidFill>
              </a:rPr>
              <a:t>№ </a:t>
            </a:r>
            <a:r>
              <a:rPr lang="ru-RU" sz="1100" dirty="0" smtClean="0">
                <a:solidFill>
                  <a:prstClr val="black"/>
                </a:solidFill>
              </a:rPr>
              <a:t>3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0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071269"/>
              </p:ext>
            </p:extLst>
          </p:nvPr>
        </p:nvGraphicFramePr>
        <p:xfrm>
          <a:off x="395536" y="620688"/>
          <a:ext cx="5781894" cy="565538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20592"/>
                <a:gridCol w="478068"/>
                <a:gridCol w="469447"/>
                <a:gridCol w="426348"/>
                <a:gridCol w="383913"/>
                <a:gridCol w="1062192"/>
                <a:gridCol w="741334"/>
              </a:tblGrid>
              <a:tr h="4724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Баллы*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баллов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%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6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Оптимизация поставок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</a:tr>
              <a:tr h="680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Оптимизация структуры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затрат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Интенсификация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рекламы и маркетинга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Регламентация основных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процедур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Упорядочение системы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контроля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баллов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балл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07" marR="44807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210793" y="2636912"/>
            <a:ext cx="29523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Экспертные оценки результативности экономических и организационных предложений по совершенствованию поставок продукции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 малыми предприятиями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(на примере ООО «Фирма «</a:t>
            </a:r>
            <a:r>
              <a:rPr lang="ru-RU" sz="1400" dirty="0" err="1">
                <a:latin typeface="Arial" pitchFamily="34" charset="0"/>
                <a:ea typeface="Times New Roman"/>
                <a:cs typeface="Arial" pitchFamily="34" charset="0"/>
              </a:rPr>
              <a:t>ИнтерОптСервис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»)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4470219"/>
            <a:ext cx="2700657" cy="168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* </a:t>
            </a:r>
            <a:r>
              <a:rPr lang="ru-RU" sz="1200" dirty="0">
                <a:latin typeface="Times New Roman"/>
                <a:ea typeface="Times New Roman"/>
              </a:rPr>
              <a:t>Значение одного среднего балла составляет 3% эффекта. 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Исходя из нормативных требований изготовления и эксплуатации электротехнических изделий. – Каталог «Космос», 2010, № 11, с. 4, 5. </a:t>
            </a:r>
            <a:r>
              <a:rPr lang="en-US" sz="1200" dirty="0">
                <a:latin typeface="Times New Roman"/>
                <a:ea typeface="Times New Roman"/>
              </a:rPr>
              <a:t>URL</a:t>
            </a:r>
            <a:r>
              <a:rPr lang="ru-RU" sz="1200" dirty="0">
                <a:latin typeface="Times New Roman"/>
                <a:ea typeface="Times New Roman"/>
              </a:rPr>
              <a:t>: </a:t>
            </a:r>
            <a:r>
              <a:rPr lang="en-US" sz="1200" dirty="0">
                <a:latin typeface="Times New Roman"/>
                <a:ea typeface="Times New Roman"/>
              </a:rPr>
              <a:t>http</a:t>
            </a:r>
            <a:r>
              <a:rPr lang="ru-RU" sz="1200" dirty="0">
                <a:latin typeface="Times New Roman"/>
                <a:ea typeface="Times New Roman"/>
              </a:rPr>
              <a:t>:</a:t>
            </a:r>
            <a:r>
              <a:rPr lang="en-US" sz="1200" dirty="0">
                <a:latin typeface="Times New Roman"/>
                <a:ea typeface="Times New Roman"/>
              </a:rPr>
              <a:t>//www</a:t>
            </a:r>
            <a:r>
              <a:rPr lang="ru-RU" sz="1200" dirty="0">
                <a:latin typeface="Times New Roman"/>
                <a:ea typeface="Times New Roman"/>
              </a:rPr>
              <a:t>.</a:t>
            </a:r>
            <a:r>
              <a:rPr lang="en-US" sz="1200" dirty="0" err="1">
                <a:latin typeface="Times New Roman"/>
                <a:ea typeface="Times New Roman"/>
              </a:rPr>
              <a:t>kosmos</a:t>
            </a:r>
            <a:r>
              <a:rPr lang="ru-RU" sz="1200" dirty="0">
                <a:latin typeface="Times New Roman"/>
                <a:ea typeface="Times New Roman"/>
              </a:rPr>
              <a:t>.</a:t>
            </a:r>
            <a:r>
              <a:rPr lang="en-US" sz="1200" dirty="0" err="1">
                <a:latin typeface="Times New Roman"/>
                <a:ea typeface="Times New Roman"/>
              </a:rPr>
              <a:t>ru</a:t>
            </a:r>
            <a:r>
              <a:rPr lang="ru-RU" sz="1200" dirty="0">
                <a:latin typeface="Times New Roman"/>
                <a:ea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 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14800" y="6207951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8546879" y="626650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22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96444491"/>
              </p:ext>
            </p:extLst>
          </p:nvPr>
        </p:nvGraphicFramePr>
        <p:xfrm>
          <a:off x="755576" y="116632"/>
          <a:ext cx="799288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35896" y="57479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ЗАДАЧИ:</a:t>
            </a:r>
            <a:endParaRPr lang="ru-RU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80964" y="6309320"/>
            <a:ext cx="486049" cy="486441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8664329" y="635783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8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1784"/>
            <a:ext cx="1800200" cy="130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63473681"/>
              </p:ext>
            </p:extLst>
          </p:nvPr>
        </p:nvGraphicFramePr>
        <p:xfrm>
          <a:off x="350672" y="980728"/>
          <a:ext cx="8628149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/>
          <p:cNvSpPr/>
          <p:nvPr/>
        </p:nvSpPr>
        <p:spPr>
          <a:xfrm>
            <a:off x="8493613" y="6237312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8583487" y="629586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152128"/>
          </a:xfr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 </a:t>
            </a:r>
            <a:r>
              <a:rPr lang="ru-RU" sz="16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1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диссертационного исследования включает:</a:t>
            </a:r>
            <a:br>
              <a:rPr lang="ru-RU" sz="1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введение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, три главы, заключение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, библиографический список использованной </a:t>
            </a:r>
            <a:b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литературы из 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179 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наименований,</a:t>
            </a:r>
            <a:r>
              <a:rPr lang="ru-RU" sz="1400" dirty="0" smtClean="0">
                <a:solidFill>
                  <a:prstClr val="whit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prstClr val="white"/>
                </a:solidFill>
                <a:effectLst/>
                <a:latin typeface="Arial" pitchFamily="34" charset="0"/>
                <a:cs typeface="Arial" pitchFamily="34" charset="0"/>
              </a:rPr>
              <a:t>27 приложений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. Основной 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текст работы 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изложен  на </a:t>
            </a:r>
            <a:r>
              <a:rPr lang="ru-RU" sz="1400" dirty="0">
                <a:effectLst/>
                <a:latin typeface="Arial" pitchFamily="34" charset="0"/>
                <a:cs typeface="Arial" pitchFamily="34" charset="0"/>
              </a:rPr>
              <a:t>177 страницах, включает 16 таблиц и 14 рисунков.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5" y="1628800"/>
            <a:ext cx="8208911" cy="4513199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ВВЕДЕНИЕ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Глава 1. МАЛОЕ ПРЕДПРИНИМАТЕЛЬСТВО В СОВРЕМЕННОЙ НАЦИОНАЛЬНОЙ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ЭКОНОМИКЕ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1.1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Национальная экономика и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предпринимательство</a:t>
            </a: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1.2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Развитие малого предпринимательства в национальной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экономике</a:t>
            </a:r>
          </a:p>
          <a:p>
            <a:pPr marL="45720" indent="0">
              <a:buNone/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1.3.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Основные проблемы малого предпринимательства в России</a:t>
            </a:r>
          </a:p>
          <a:p>
            <a:pPr marL="45720" indent="0">
              <a:buNone/>
            </a:pP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Глава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МАЛОЕ ПРЕДПРИНИМАТЕЛЬСТВО И РЕГИОНАЛЬНАЯ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ПОЛИТИКА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2.1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Региональные аспекты в развитии малого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предпринимательства</a:t>
            </a: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2.2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Нормативно-законодательное регулирование малого бизнеса в субъекте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РФ</a:t>
            </a:r>
          </a:p>
          <a:p>
            <a:pPr marL="45720" indent="0">
              <a:buNone/>
            </a:pP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2.3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Отечественный и зарубежный опыт государственной поддержки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предпринимательства</a:t>
            </a: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Глава 3. ПРОГРАММНЫЕ МЕХАНИЗМЫ ИМУЩЕСТВЕННОЙ И КОНТРАКТНОЙ ПОДДЕРЖКИ  РАЗВИТИЯ МАЛОГО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ПРЕДПРИНИМАТЕЛЬСТВА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3.1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Программный подход в регулировании малого предпринимательства в субъектах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РФ</a:t>
            </a: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3.2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Механизм имущественной поддержки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МП в </a:t>
            </a:r>
            <a:r>
              <a:rPr lang="ru-RU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региональной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политике</a:t>
            </a: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3.3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ru-RU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Совершенствование поставок промышленной продукции малыми </a:t>
            </a:r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предприятиями</a:t>
            </a: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ЗАКЛЮЧЕНИЕ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Библиографический список использованной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литературы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Приложения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/>
          </a:p>
        </p:txBody>
      </p:sp>
      <p:sp>
        <p:nvSpPr>
          <p:cNvPr id="4" name="Овал 3"/>
          <p:cNvSpPr/>
          <p:nvPr/>
        </p:nvSpPr>
        <p:spPr>
          <a:xfrm>
            <a:off x="8508448" y="6223858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8591814" y="628241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13410"/>
              </p:ext>
            </p:extLst>
          </p:nvPr>
        </p:nvGraphicFramePr>
        <p:xfrm>
          <a:off x="323528" y="1628800"/>
          <a:ext cx="8629146" cy="38077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4176"/>
                <a:gridCol w="1304309"/>
                <a:gridCol w="1253807"/>
                <a:gridCol w="1327560"/>
                <a:gridCol w="1251847"/>
                <a:gridCol w="1116442"/>
                <a:gridCol w="791005"/>
              </a:tblGrid>
              <a:tr h="4759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Страна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Территория,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тыс. км кв.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Численность населения,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млн. чел.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малых и средних фирм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ВВП на душу населения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США= 100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1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dirty="0" smtClean="0">
                          <a:effectLst/>
                        </a:rPr>
                        <a:t>расчёте </a:t>
                      </a:r>
                      <a:r>
                        <a:rPr lang="ru-RU" sz="1400" dirty="0">
                          <a:effectLst/>
                        </a:rPr>
                        <a:t>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тыс. жителей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общей численности занятых,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98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Россия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Великобритания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Германия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Люксембург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Франция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17098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141,9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61,4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82,1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11,4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19,8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20350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36817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37171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89732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34233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191,0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73,0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620688"/>
            <a:ext cx="86409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Сопоставление основных показателей национальной экономики России и некоторых стран мира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80526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Составлено автором по: Россия и страны - члены Европейского союза. 2007: стат. сб. / Росстат. - М., 2007. С.13.  Россия в цифрах. 2010: Крат. стат. сб. / Росстат. - М., 2011, с. 580, 581.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478439" y="6266929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8561804" y="632373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ChangeArrowheads="1"/>
          </p:cNvSpPr>
          <p:nvPr/>
        </p:nvSpPr>
        <p:spPr bwMode="auto">
          <a:xfrm>
            <a:off x="152401" y="-322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152401"/>
            <a:ext cx="6435824" cy="6588968"/>
            <a:chOff x="1994" y="2312"/>
            <a:chExt cx="7763" cy="8376"/>
          </a:xfrm>
          <a:blipFill>
            <a:blip r:embed="rId2"/>
            <a:tile tx="0" ty="0" sx="100000" sy="100000" flip="none" algn="tl"/>
          </a:blipFill>
        </p:grpSpPr>
        <p:sp>
          <p:nvSpPr>
            <p:cNvPr id="4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994" y="2312"/>
              <a:ext cx="7763" cy="837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Text Box 38"/>
            <p:cNvSpPr txBox="1">
              <a:spLocks noChangeArrowheads="1"/>
            </p:cNvSpPr>
            <p:nvPr/>
          </p:nvSpPr>
          <p:spPr bwMode="auto">
            <a:xfrm>
              <a:off x="4662" y="2435"/>
              <a:ext cx="2519" cy="97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Стратегия развития субъектов предпринимательства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Line 37"/>
            <p:cNvSpPr>
              <a:spLocks noChangeShapeType="1"/>
            </p:cNvSpPr>
            <p:nvPr/>
          </p:nvSpPr>
          <p:spPr bwMode="auto">
            <a:xfrm>
              <a:off x="5751" y="3409"/>
              <a:ext cx="1" cy="242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36"/>
            <p:cNvSpPr>
              <a:spLocks noChangeShapeType="1"/>
            </p:cNvSpPr>
            <p:nvPr/>
          </p:nvSpPr>
          <p:spPr bwMode="auto">
            <a:xfrm>
              <a:off x="4423" y="5833"/>
              <a:ext cx="3506" cy="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35"/>
            <p:cNvSpPr>
              <a:spLocks noChangeShapeType="1"/>
            </p:cNvSpPr>
            <p:nvPr/>
          </p:nvSpPr>
          <p:spPr bwMode="auto">
            <a:xfrm>
              <a:off x="4425" y="5836"/>
              <a:ext cx="1" cy="62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34"/>
            <p:cNvSpPr>
              <a:spLocks noChangeShapeType="1"/>
            </p:cNvSpPr>
            <p:nvPr/>
          </p:nvSpPr>
          <p:spPr bwMode="auto">
            <a:xfrm>
              <a:off x="7929" y="5836"/>
              <a:ext cx="1" cy="62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Text Box 33"/>
            <p:cNvSpPr txBox="1">
              <a:spLocks noChangeArrowheads="1"/>
            </p:cNvSpPr>
            <p:nvPr/>
          </p:nvSpPr>
          <p:spPr bwMode="auto">
            <a:xfrm>
              <a:off x="2577" y="6456"/>
              <a:ext cx="2306" cy="136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Определение приоритетных направлений предпринимательской деятельности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6842" y="6456"/>
              <a:ext cx="2220" cy="124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Выбор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организационно-правовой формы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31"/>
            <p:cNvSpPr>
              <a:spLocks noChangeShapeType="1"/>
            </p:cNvSpPr>
            <p:nvPr/>
          </p:nvSpPr>
          <p:spPr bwMode="auto">
            <a:xfrm>
              <a:off x="4204" y="3014"/>
              <a:ext cx="458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2313" y="4026"/>
              <a:ext cx="2275" cy="925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Федеральные стратегические цели </a:t>
              </a:r>
              <a:endPara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 задачи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H="1">
              <a:off x="7181" y="3013"/>
              <a:ext cx="554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6568" y="4026"/>
              <a:ext cx="2573" cy="108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Региональные и муниципальные стратегические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цели и задачи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3505" y="5106"/>
              <a:ext cx="1685" cy="61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Выявление потребностей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 flipH="1">
              <a:off x="4883" y="4643"/>
              <a:ext cx="1685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4883" y="4643"/>
              <a:ext cx="0" cy="46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4588" y="4335"/>
              <a:ext cx="154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4741" y="4334"/>
              <a:ext cx="1" cy="77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811" y="5723"/>
              <a:ext cx="1" cy="73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2419" y="7166"/>
              <a:ext cx="158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>
              <a:off x="2408" y="7166"/>
              <a:ext cx="11" cy="303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flipH="1" flipV="1">
              <a:off x="2404" y="8425"/>
              <a:ext cx="173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2577" y="8001"/>
              <a:ext cx="2164" cy="88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Анализ внешних и внутренних условий (ресурсов)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2403" y="9368"/>
              <a:ext cx="174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577" y="9011"/>
              <a:ext cx="2164" cy="811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Разработка плана действий по каждому направлению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2408" y="10202"/>
              <a:ext cx="173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2577" y="9914"/>
              <a:ext cx="2165" cy="66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Оценка степени достижения целей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H="1">
              <a:off x="6689" y="7137"/>
              <a:ext cx="154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>
              <a:off x="6688" y="7138"/>
              <a:ext cx="1" cy="255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11"/>
            <p:cNvSpPr>
              <a:spLocks noChangeShapeType="1"/>
            </p:cNvSpPr>
            <p:nvPr/>
          </p:nvSpPr>
          <p:spPr bwMode="auto">
            <a:xfrm>
              <a:off x="6687" y="8174"/>
              <a:ext cx="153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6842" y="7816"/>
              <a:ext cx="2106" cy="88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Обеспечение функции развития организации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6689" y="9117"/>
              <a:ext cx="153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6840" y="8818"/>
              <a:ext cx="2106" cy="55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Организация связей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6687" y="9697"/>
              <a:ext cx="153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6840" y="9514"/>
              <a:ext cx="2106" cy="61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Учёт мотиваций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2060" y="2574"/>
              <a:ext cx="2209" cy="835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Теория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предпринимательства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AutoShape 4"/>
            <p:cNvSpPr>
              <a:spLocks noChangeShapeType="1"/>
            </p:cNvSpPr>
            <p:nvPr/>
          </p:nvSpPr>
          <p:spPr bwMode="auto">
            <a:xfrm rot="16200000">
              <a:off x="4031" y="2702"/>
              <a:ext cx="617" cy="2032"/>
            </a:xfrm>
            <a:prstGeom prst="bentConnector3">
              <a:avLst>
                <a:gd name="adj1" fmla="val 49931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Rectangle 3"/>
            <p:cNvSpPr>
              <a:spLocks noChangeArrowheads="1"/>
            </p:cNvSpPr>
            <p:nvPr/>
          </p:nvSpPr>
          <p:spPr bwMode="auto">
            <a:xfrm>
              <a:off x="7735" y="2574"/>
              <a:ext cx="1915" cy="835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Стратегический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менеджмент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2"/>
            <p:cNvSpPr>
              <a:spLocks noChangeShapeType="1"/>
            </p:cNvSpPr>
            <p:nvPr/>
          </p:nvSpPr>
          <p:spPr bwMode="auto">
            <a:xfrm rot="5400000" flipH="1">
              <a:off x="6880" y="2654"/>
              <a:ext cx="617" cy="2128"/>
            </a:xfrm>
            <a:prstGeom prst="bentConnector3">
              <a:avLst>
                <a:gd name="adj1" fmla="val 49787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6763098" y="5119122"/>
            <a:ext cx="22733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Стратегия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развития субъектов предпринимательства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Источник: составлено автором.</a:t>
            </a:r>
          </a:p>
        </p:txBody>
      </p:sp>
      <p:sp>
        <p:nvSpPr>
          <p:cNvPr id="43" name="Овал 42"/>
          <p:cNvSpPr/>
          <p:nvPr/>
        </p:nvSpPr>
        <p:spPr>
          <a:xfrm>
            <a:off x="8460432" y="6285144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44" name="TextBox 43"/>
          <p:cNvSpPr txBox="1"/>
          <p:nvPr/>
        </p:nvSpPr>
        <p:spPr>
          <a:xfrm>
            <a:off x="8543797" y="635978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7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77686"/>
              </p:ext>
            </p:extLst>
          </p:nvPr>
        </p:nvGraphicFramePr>
        <p:xfrm>
          <a:off x="467543" y="1196753"/>
          <a:ext cx="8208914" cy="4464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5283"/>
                <a:gridCol w="982793"/>
                <a:gridCol w="982793"/>
                <a:gridCol w="982793"/>
                <a:gridCol w="982793"/>
                <a:gridCol w="1222459"/>
              </a:tblGrid>
              <a:tr h="69757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2008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2009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2010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</a:t>
                      </a:r>
                      <a:r>
                        <a:rPr lang="ru-RU" sz="1200" dirty="0">
                          <a:effectLst/>
                        </a:rPr>
                        <a:t> квартал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 </a:t>
                      </a:r>
                      <a:r>
                        <a:rPr lang="ru-RU" sz="1200" dirty="0">
                          <a:effectLst/>
                        </a:rPr>
                        <a:t>полугодие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63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малых предприятий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(без микропредприятий), тыс.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282,7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227,8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219,7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230,9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231,2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27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Численность работников, всего тыс. человек  в том числе: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среднесписочная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(без внешних совместителей)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внешние совместители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по договорам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6736,4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6217,1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302,9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216,4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6187,0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5720,6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275,0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6016,9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5562,9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253,8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5706,0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5808,0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8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Оборот малых предприятий,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млрд.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10093,5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8805,9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10247,0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2477,3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5371,2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299562"/>
            <a:ext cx="82089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малых предприятий (на конец года), число занятых на них и оборот малых предприятий в 2008-2011 гг.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877273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Источники: Россия в цифрах, 2009: Крат. стат., сб. / Росстат – М., 2009, с. 183-185; Россия в цифрах. 2010: Крат. стат., сб. / Росстат – М., 2010, с. 188-190; 2011, с. 190-192; Статистическое Обозрение. Ежеквартальный журнал Росстата, 2011, № 4, с. 37.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32440" y="6253791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8615805" y="632845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7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6137140" cy="6721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" name="Прямоугольник 1"/>
          <p:cNvSpPr/>
          <p:nvPr/>
        </p:nvSpPr>
        <p:spPr>
          <a:xfrm>
            <a:off x="6944555" y="4704445"/>
            <a:ext cx="2123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              Основные проблемы в развитии малого предпринимательства Источник: составлено автором.</a:t>
            </a:r>
            <a:endParaRPr lang="ru-RU" sz="1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2555776" y="188640"/>
            <a:ext cx="1944216" cy="720080"/>
          </a:xfrm>
          <a:prstGeom prst="round2Same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Основные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проблемы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5925" y="1268760"/>
            <a:ext cx="1800200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Внутренние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1" y="1268760"/>
            <a:ext cx="1872207" cy="6480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Внешние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макроэкономические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0687" y="2060848"/>
            <a:ext cx="1881109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Инфляция,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рост цен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2852936"/>
            <a:ext cx="187220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Незавершённость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создания новой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экономической модели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управления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4" y="3645024"/>
            <a:ext cx="1872206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Правовые проблемы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4" y="4365104"/>
            <a:ext cx="18722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Проблемы прогнозирования и планирования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4" y="5149165"/>
            <a:ext cx="1872204" cy="6354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Проблемы госзаказа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9594" y="5949280"/>
            <a:ext cx="18722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Проблемы научного и информационного обеспечения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2060848"/>
            <a:ext cx="1800200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Инфраструктурное обеспечение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99992" y="2852936"/>
            <a:ext cx="1800200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Имущественная база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99992" y="3691516"/>
            <a:ext cx="1800200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Финансовая поддержка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99992" y="4475577"/>
            <a:ext cx="1800200" cy="673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Неэффективная инвестиционная поддержка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9992" y="5227012"/>
            <a:ext cx="1800200" cy="6371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Проблема поставок и заключения договоров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99992" y="5949280"/>
            <a:ext cx="1800200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Проблема статистического обеспечения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8574954" y="6294985"/>
            <a:ext cx="486049" cy="48644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658319" y="636686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5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1397</TotalTime>
  <Words>2083</Words>
  <Application>Microsoft Office PowerPoint</Application>
  <PresentationFormat>Экран (4:3)</PresentationFormat>
  <Paragraphs>699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Московская Академия Предпринимательства  при Правительстве Москвы   ЭКОНОМИЧЕСКОЕ И ОРГАНИЗАЦИОННОЕ СОВЕРШЕНСТВОВАНИЕ РАЗВИТИЯ МАЛОГО ПРЕДПРИНИМАТЕЛЬСТВА   РАЗДАТОЧНЫЙ МАТЕРИАЛ к защите диссертации на соискание учёной степени кандидата экономических наук </vt:lpstr>
      <vt:lpstr>Презентация PowerPoint</vt:lpstr>
      <vt:lpstr>Презентация PowerPoint</vt:lpstr>
      <vt:lpstr>Презентация PowerPoint</vt:lpstr>
      <vt:lpstr> Структура диссертационного исследования включает: введение, три главы, заключение, библиографический список использованной  литературы из 179 наименований, 27 приложений. Основной текст работы  изложен  на 177 страницах, включает 16 таблиц и 14 рисунков.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Московская Академия предпринимательства при Правительстве Москвы   ЭКОНОМИЧЕСКОЕ И ОРГАНИЗАЦИОННОЕ СОВЕРШЕНСТВОВАНИЕ РАЗВИТИЯ МАЛОГО ПРЕДПРИНИМАТЕЛЬСТВА  Доклад</dc:title>
  <dc:creator>Александр</dc:creator>
  <cp:lastModifiedBy>Александр</cp:lastModifiedBy>
  <cp:revision>212</cp:revision>
  <dcterms:created xsi:type="dcterms:W3CDTF">2012-04-01T16:08:48Z</dcterms:created>
  <dcterms:modified xsi:type="dcterms:W3CDTF">2012-04-15T21:24:38Z</dcterms:modified>
</cp:coreProperties>
</file>