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24635-23E0-4498-8F01-73503569CC50}" type="datetimeFigureOut">
              <a:rPr lang="ru-RU" smtClean="0"/>
              <a:t>21.05.2013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9C3F5-5172-4488-968F-6B2A7B498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57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772EB9-462C-4E4D-B991-75804AEEF1F5}" type="datetime1">
              <a:rPr lang="ru-RU" smtClean="0"/>
              <a:t>21.05.2013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D4E204-60D5-48F9-AF3A-05C7DCF97D2C}" type="datetime1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F38EC4-24DB-472C-B64D-5DA83AC3F942}" type="datetime1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7D432-E8AB-467E-8B1A-13F0C8D58C5F}" type="datetime1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6209C0-C6D9-4D03-A697-5E30C1E9FE5F}" type="datetime1">
              <a:rPr lang="ru-RU" smtClean="0"/>
              <a:t>21.05.2013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3414C2-EFD3-4B3F-BB92-6ACFD2480DD0}" type="datetime1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CED3B-057C-4006-B949-455CEE036F17}" type="datetime1">
              <a:rPr lang="ru-RU" smtClean="0"/>
              <a:t>21.05.2013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F28E8-577C-4548-9BAE-4D26BF91D32E}" type="datetime1">
              <a:rPr lang="ru-RU" smtClean="0"/>
              <a:t>21.05.2013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9C5458-22E2-42D6-9840-EB42113B838A}" type="datetime1">
              <a:rPr lang="ru-RU" smtClean="0"/>
              <a:t>21.05.2013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1651A4-5C84-46A9-8BD1-E9D73EF283AD}" type="datetime1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4EA9B4-29A7-4B9D-9514-F7C5E91C8A2C}" type="datetime1">
              <a:rPr lang="ru-RU" smtClean="0"/>
              <a:t>21.05.2013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856A6C-2BFB-4E98-B311-153B4D0EB7E7}" type="datetime1">
              <a:rPr lang="ru-RU" smtClean="0"/>
              <a:t>21.05.2013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D0999F-8592-4DAD-AC39-3288178ABB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1"/>
            <a:ext cx="7990656" cy="2664296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/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Проф. Чепуренко А.Ю. (НИУ ВШЭ)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Об «умной» политике содействия предпринимательству: концептуальные </a:t>
            </a:r>
            <a:r>
              <a:rPr lang="ru-RU" sz="3600" b="1" i="1" dirty="0" smtClean="0">
                <a:solidFill>
                  <a:srgbClr val="FF0000"/>
                </a:solidFill>
              </a:rPr>
              <a:t>соображения 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144016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Территория бизнеса – территория жизни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V ежегодный форум по развитию малого и среднего бизнеса,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Суздаль, 22 мая 2013 г.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928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04056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Всем </a:t>
            </a:r>
            <a:r>
              <a:rPr lang="ru-RU" dirty="0" smtClean="0"/>
              <a:t>категориям МСП – </a:t>
            </a:r>
            <a:r>
              <a:rPr lang="ru-RU" dirty="0"/>
              <a:t>равные </a:t>
            </a:r>
            <a:r>
              <a:rPr lang="ru-RU" dirty="0" smtClean="0"/>
              <a:t>(недискриминационные) </a:t>
            </a:r>
            <a:r>
              <a:rPr lang="ru-RU" dirty="0"/>
              <a:t>условия доступа на рынок и сокращение административных барьеров, группам потенциального роста – содействие в решении специфических проблем (инновационные старт-</a:t>
            </a:r>
            <a:r>
              <a:rPr lang="ru-RU" dirty="0" err="1"/>
              <a:t>апы</a:t>
            </a:r>
            <a:r>
              <a:rPr lang="ru-RU" dirty="0"/>
              <a:t>, растущий средний бизнес)</a:t>
            </a:r>
          </a:p>
          <a:p>
            <a:pPr lvl="0"/>
            <a:r>
              <a:rPr lang="ru-RU" dirty="0"/>
              <a:t>Разным типам территорий – разные «наборы» мер поддержки МСП </a:t>
            </a:r>
            <a:r>
              <a:rPr lang="ru-RU" dirty="0" smtClean="0"/>
              <a:t>(исходя </a:t>
            </a:r>
            <a:r>
              <a:rPr lang="ru-RU" dirty="0"/>
              <a:t>из потенциала, </a:t>
            </a:r>
            <a:r>
              <a:rPr lang="ru-RU" dirty="0" smtClean="0"/>
              <a:t>дееспособности институтов </a:t>
            </a:r>
            <a:r>
              <a:rPr lang="ru-RU" dirty="0"/>
              <a:t>и готовности администраций и бизнеса к </a:t>
            </a:r>
            <a:r>
              <a:rPr lang="ru-RU" dirty="0" smtClean="0"/>
              <a:t>сотрудничеству)</a:t>
            </a:r>
            <a:endParaRPr lang="ru-RU" dirty="0"/>
          </a:p>
          <a:p>
            <a:pPr lvl="0"/>
            <a:r>
              <a:rPr lang="ru-RU" dirty="0"/>
              <a:t>Поддерживать МСП не через госструктуры, а </a:t>
            </a:r>
            <a:r>
              <a:rPr lang="ru-RU" dirty="0" smtClean="0"/>
              <a:t>через привлечение и поощрение потенциальных </a:t>
            </a:r>
            <a:r>
              <a:rPr lang="ru-RU" dirty="0"/>
              <a:t>инвесторов (бизнес-ангелов, венчурных капиталистов) </a:t>
            </a:r>
          </a:p>
          <a:p>
            <a:pPr lvl="0"/>
            <a:r>
              <a:rPr lang="ru-RU" dirty="0"/>
              <a:t>Лучшая политика по созданию квалифицированных рабочих мест – содействие формированию кластеров МСП вокруг «газелей»</a:t>
            </a:r>
          </a:p>
          <a:p>
            <a:pPr lvl="0"/>
            <a:r>
              <a:rPr lang="ru-RU" dirty="0"/>
              <a:t>Уйти от конфликта интересов: один и тот же государственный орган не может заниматься разработкой принципов, отвечать за выполнение и проводить мониторинг и оценку эффективности </a:t>
            </a:r>
            <a:r>
              <a:rPr lang="ru-RU" dirty="0" smtClean="0"/>
              <a:t>политики</a:t>
            </a:r>
          </a:p>
          <a:p>
            <a:pPr lvl="0"/>
            <a:r>
              <a:rPr lang="ru-RU" dirty="0" smtClean="0"/>
              <a:t>Принцип «двух ключей», один – у предпринимательских объединений</a:t>
            </a:r>
          </a:p>
          <a:p>
            <a:pPr lvl="0"/>
            <a:r>
              <a:rPr lang="ru-RU" dirty="0" smtClean="0"/>
              <a:t>Нужны и мониторинг, и оценка эффективности политики – проводимые независимыми экспертными институтами</a:t>
            </a:r>
          </a:p>
          <a:p>
            <a:pPr lvl="0"/>
            <a:r>
              <a:rPr lang="ru-RU" dirty="0" smtClean="0"/>
              <a:t>Нужны постоянные обследования как предпринимательской активности, так и деловой среды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Принципы «умной» политики в отношении МСП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04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488230"/>
              </p:ext>
            </p:extLst>
          </p:nvPr>
        </p:nvGraphicFramePr>
        <p:xfrm>
          <a:off x="899591" y="1916832"/>
          <a:ext cx="7560839" cy="466344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232249"/>
                <a:gridCol w="1400456"/>
                <a:gridCol w="1407856"/>
                <a:gridCol w="1368152"/>
                <a:gridCol w="1152126"/>
              </a:tblGrid>
              <a:tr h="1048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Показатель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Средние предприятия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Малые предприятия (без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микропредприятий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)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Микропредприятия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Всего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Число предприятий (на конец года)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-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+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+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06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Среднесписочная численность работников (без внешних совместителей)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н/д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+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н/д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Оборот предприятий (в ценах 2012 года)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-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+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-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</a:tr>
              <a:tr h="754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Инвестиции в основной капитал (в ценах 2012 года)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н/д</a:t>
                      </a:r>
                      <a:endParaRPr lang="ru-RU" sz="18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+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-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</a:rPr>
                        <a:t>н/д</a:t>
                      </a:r>
                      <a:endParaRPr lang="ru-RU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301006"/>
          </a:xfrm>
        </p:spPr>
        <p:txBody>
          <a:bodyPr>
            <a:noAutofit/>
          </a:bodyPr>
          <a:lstStyle/>
          <a:p>
            <a:pPr lvl="0"/>
            <a:r>
              <a:rPr kumimoji="0" lang="en-US" altLang="ja-JP" sz="28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/>
            </a:r>
            <a:br>
              <a:rPr kumimoji="0" lang="en-US" altLang="ja-JP" sz="28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</a:br>
            <a:r>
              <a:rPr kumimoji="0" lang="ru-RU" altLang="ja-JP" sz="28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Изменение значений показателей деятельности субъектов МСП в разрезе видов субъектов МСП в 2012 г. по сравнению с 2011 г. (статистика по РФ)</a:t>
            </a:r>
            <a:r>
              <a:rPr kumimoji="0" lang="ru-RU" altLang="ja-JP" sz="28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ja-JP" sz="28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39552" y="641013"/>
            <a:ext cx="81369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01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452985"/>
              </p:ext>
            </p:extLst>
          </p:nvPr>
        </p:nvGraphicFramePr>
        <p:xfrm>
          <a:off x="323529" y="1412776"/>
          <a:ext cx="8466110" cy="4667891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80278"/>
                <a:gridCol w="664043"/>
                <a:gridCol w="667389"/>
                <a:gridCol w="667389"/>
                <a:gridCol w="640626"/>
                <a:gridCol w="640626"/>
                <a:gridCol w="615537"/>
                <a:gridCol w="664043"/>
                <a:gridCol w="667389"/>
                <a:gridCol w="667389"/>
                <a:gridCol w="391401"/>
              </a:tblGrid>
              <a:tr h="52843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Предпринимательские страты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MS Mincho"/>
                        </a:rPr>
                        <a:t>Доля взрослого трудоспособного населения d и ранг России R среди стран GEM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2008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2009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2010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2011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2012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d, 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R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d, 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R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d, 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R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d, 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R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d, 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R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Владельцы устоявшегося бизнеса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1,11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43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2,28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52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3,94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53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2,84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49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2,05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65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Ранние предприниматели (ТЕА)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3,49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42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3,88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50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2,79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52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4,57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54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4,34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66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в том числе: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 с добровольной мотивацией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2,51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2,63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51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2,52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55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3,17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53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2,70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67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с вынужденной мотивацией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0,73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36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1,12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39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1,26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1,23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1,58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49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Всего предпринимателей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4,60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6,16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6,73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7,41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6,39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Всего стран - участниц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43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55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58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55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14350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MS Mincho"/>
                        </a:rPr>
                        <a:t>69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Основные показатели предпринимательской активности россиян в 2008 – 2012 гг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  <a:r>
              <a:rPr lang="en-US" sz="3200" dirty="0" smtClean="0">
                <a:solidFill>
                  <a:srgbClr val="FF0000"/>
                </a:solidFill>
              </a:rPr>
              <a:t> (GEM)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6078766"/>
            <a:ext cx="84249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0" algn="l"/>
              </a:tabLst>
            </a:pPr>
            <a:r>
              <a:rPr kumimoji="0" lang="en-US" altLang="ja-JP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d</a:t>
            </a:r>
            <a:r>
              <a:rPr kumimoji="0" lang="ru-RU" altLang="ja-JP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– доля соответствующей категории лиц в общей численности взрослого трудоспособного населения</a:t>
            </a:r>
            <a:endParaRPr kumimoji="0" lang="ru-RU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20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«</a:t>
            </a:r>
            <a:r>
              <a:rPr lang="ru-RU" dirty="0"/>
              <a:t>Ведение бизнеса 2013</a:t>
            </a:r>
            <a:r>
              <a:rPr lang="ru-RU" dirty="0" smtClean="0"/>
              <a:t>»: Россия </a:t>
            </a:r>
            <a:r>
              <a:rPr lang="ru-RU" dirty="0"/>
              <a:t>переместилась со 118-го на 112-е </a:t>
            </a:r>
            <a:r>
              <a:rPr lang="ru-RU" dirty="0" smtClean="0"/>
              <a:t>место, но она </a:t>
            </a:r>
            <a:r>
              <a:rPr lang="ru-RU" dirty="0"/>
              <a:t>по-прежнему </a:t>
            </a:r>
            <a:r>
              <a:rPr lang="ru-RU" dirty="0" smtClean="0"/>
              <a:t>в </a:t>
            </a:r>
            <a:r>
              <a:rPr lang="ru-RU" dirty="0"/>
              <a:t>группе стран с наименее благоприятными для ведения предпринимательской деятельности условиями</a:t>
            </a:r>
            <a:r>
              <a:rPr lang="ru-RU" dirty="0" smtClean="0"/>
              <a:t>.</a:t>
            </a:r>
          </a:p>
          <a:p>
            <a:r>
              <a:rPr lang="ru-RU" dirty="0"/>
              <a:t>«Обзор деловой конъюнктуры и работы предприятий за 2012 год</a:t>
            </a:r>
            <a:r>
              <a:rPr lang="ru-RU" dirty="0" smtClean="0"/>
              <a:t>»</a:t>
            </a:r>
            <a:r>
              <a:rPr lang="en-US" dirty="0" smtClean="0"/>
              <a:t> (BEEPS-2012): </a:t>
            </a:r>
            <a:r>
              <a:rPr lang="ru-RU" dirty="0" smtClean="0"/>
              <a:t>(1</a:t>
            </a:r>
            <a:r>
              <a:rPr lang="ru-RU" dirty="0"/>
              <a:t>) </a:t>
            </a:r>
            <a:r>
              <a:rPr lang="ru-RU" dirty="0" smtClean="0"/>
              <a:t>признаки </a:t>
            </a:r>
            <a:r>
              <a:rPr lang="ru-RU" dirty="0"/>
              <a:t>улучшения деловой среды в промежутке между 2009 и 2012 гг., (2) основные проблемы бизнеса </a:t>
            </a:r>
            <a:r>
              <a:rPr lang="ru-RU" dirty="0" smtClean="0"/>
              <a:t>неизменны </a:t>
            </a:r>
            <a:r>
              <a:rPr lang="ru-RU" dirty="0"/>
              <a:t>- величина налоговых ставок, квалификация кадров, коррупция, (3) инновационные фирмы предлагают продукт, новый главным образом для самого производителя, либо для местного рынка, инновации для международного рынка предлагают лишь 10% фирм, (4) характеристики деловой среды даже в соседних регионах сильно разнятся, что затрудняет межрегиональную мобильность </a:t>
            </a:r>
            <a:r>
              <a:rPr lang="ru-RU" dirty="0" smtClean="0"/>
              <a:t>МСП. 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Качество деловой среды в оценке международных проектов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83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Нарастание дифференциации в секторе (микро – малый – средний бизнес) по степени успешности, стратегии, уровню формализации и т.п.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ru-RU" dirty="0" smtClean="0">
                <a:sym typeface="Wingdings" pitchFamily="2" charset="2"/>
              </a:rPr>
              <a:t>запрос на «разные политики»</a:t>
            </a:r>
          </a:p>
          <a:p>
            <a:r>
              <a:rPr lang="ru-RU" dirty="0" smtClean="0">
                <a:sym typeface="Wingdings" pitchFamily="2" charset="2"/>
              </a:rPr>
              <a:t>Появление группы средних компаний – потенциальных и реальных лидеров</a:t>
            </a:r>
          </a:p>
          <a:p>
            <a:r>
              <a:rPr lang="ru-RU" dirty="0" smtClean="0">
                <a:sym typeface="Wingdings" pitchFamily="2" charset="2"/>
              </a:rPr>
              <a:t>Социально-экономическая модель не стимулирует в массовом масштабе ни добровольного, ни вынужденного предпринимательства</a:t>
            </a:r>
          </a:p>
          <a:p>
            <a:r>
              <a:rPr lang="ru-RU" dirty="0" smtClean="0">
                <a:sym typeface="Wingdings" pitchFamily="2" charset="2"/>
              </a:rPr>
              <a:t>Нарастание дифференциации между регионами (см. след. слайд)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Качественные изменения в структуре МСП за 20 лет (экспертная оценка)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630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4117794"/>
              </p:ext>
            </p:extLst>
          </p:nvPr>
        </p:nvGraphicFramePr>
        <p:xfrm>
          <a:off x="251520" y="1772816"/>
          <a:ext cx="8640959" cy="42889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8810"/>
                <a:gridCol w="1207454"/>
                <a:gridCol w="3394734"/>
                <a:gridCol w="2869961"/>
              </a:tblGrid>
              <a:tr h="504056">
                <a:tc rowSpan="4">
                  <a:txBody>
                    <a:bodyPr/>
                    <a:lstStyle/>
                    <a:p>
                      <a:r>
                        <a:rPr lang="ru-RU" sz="1600" b="1" i="1" dirty="0" smtClean="0"/>
                        <a:t>Уровень развития МСП </a:t>
                      </a:r>
                      <a:r>
                        <a:rPr lang="ru-RU" sz="1600" dirty="0" smtClean="0"/>
                        <a:t>(доля</a:t>
                      </a:r>
                      <a:r>
                        <a:rPr lang="ru-RU" sz="1600" baseline="0" dirty="0" smtClean="0"/>
                        <a:t> в</a:t>
                      </a:r>
                      <a:r>
                        <a:rPr lang="ru-RU" sz="1600" dirty="0" smtClean="0"/>
                        <a:t> ВРП, число</a:t>
                      </a:r>
                      <a:r>
                        <a:rPr lang="ru-RU" sz="1600" baseline="0" dirty="0" smtClean="0"/>
                        <a:t> МСП на 1000 чел., доля занятости в МСП и др. показатели)</a:t>
                      </a:r>
                      <a:endParaRPr lang="ru-RU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600" b="1" i="1" dirty="0" smtClean="0"/>
                        <a:t>Деловая среда </a:t>
                      </a:r>
                      <a:r>
                        <a:rPr lang="ru-RU" sz="1600" baseline="0" dirty="0" smtClean="0"/>
                        <a:t>(результативность региональных программ, качество институтов по общепринятым критериям и т.д.)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9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Благоприятная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Неблагоприятная</a:t>
                      </a:r>
                      <a:endParaRPr lang="ru-RU" sz="1600" i="1" dirty="0"/>
                    </a:p>
                  </a:txBody>
                  <a:tcPr/>
                </a:tc>
              </a:tr>
              <a:tr h="13026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Выше</a:t>
                      </a:r>
                      <a:r>
                        <a:rPr lang="ru-RU" sz="1600" i="1" baseline="0" dirty="0" smtClean="0"/>
                        <a:t> среднего по РФ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Содействие инновационному МСП (через стимулирование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взаимодействия «газелей» и университетов, поддержку участия МСП в экспорте и выставочной деятельности и т.д.)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Содействие становлению инфраструктуры, включая предпринимательские объединения,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обучение менеджмента инфраструктурных объектов и т.п.</a:t>
                      </a:r>
                      <a:endParaRPr lang="ru-RU" sz="1600" dirty="0"/>
                    </a:p>
                  </a:txBody>
                  <a:tcPr/>
                </a:tc>
              </a:tr>
              <a:tr h="13026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Ниже среднего по РФ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Содействие формированию акселераторов МСП (ассоциаций бизнес-ангелов и венчурных капиталистов,</a:t>
                      </a:r>
                      <a:r>
                        <a:rPr lang="ru-RU" sz="1600" baseline="0" dirty="0" smtClean="0"/>
                        <a:t>  </a:t>
                      </a:r>
                      <a:r>
                        <a:rPr lang="ru-RU" sz="1600" baseline="0" dirty="0" err="1" smtClean="0"/>
                        <a:t>коворкинг</a:t>
                      </a:r>
                      <a:r>
                        <a:rPr lang="ru-RU" sz="1600" baseline="0" dirty="0" smtClean="0"/>
                        <a:t>-центров, пропаганда успеха и </a:t>
                      </a:r>
                      <a:r>
                        <a:rPr lang="ru-RU" sz="1600" baseline="0" smtClean="0"/>
                        <a:t>т.д</a:t>
                      </a:r>
                      <a:r>
                        <a:rPr lang="ru-RU" sz="1600" baseline="0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Программы</a:t>
                      </a:r>
                      <a:r>
                        <a:rPr lang="ru-RU" sz="1600" baseline="0" dirty="0" smtClean="0"/>
                        <a:t> обучения предпринимательству во всех уровнях образования, поддержка МФО и </a:t>
                      </a:r>
                      <a:r>
                        <a:rPr lang="ru-RU" sz="1600" baseline="0" dirty="0" err="1" smtClean="0"/>
                        <a:t>самозанятости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Различные типы политики в разных субъектах РФ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43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Ключевую роль в подъеме сектора МСП должны и могут сыграть </a:t>
            </a:r>
            <a:r>
              <a:rPr lang="ru-RU" i="1" dirty="0"/>
              <a:t>средние предприятия-«газели</a:t>
            </a:r>
            <a:r>
              <a:rPr lang="ru-RU" i="1" dirty="0" smtClean="0"/>
              <a:t>»</a:t>
            </a:r>
            <a:r>
              <a:rPr lang="ru-RU" dirty="0" smtClean="0"/>
              <a:t>. Выделение и косвенная поддержка «газелей» – ключ к поддержке цепочек МСП</a:t>
            </a:r>
          </a:p>
          <a:p>
            <a:r>
              <a:rPr lang="ru-RU" dirty="0"/>
              <a:t>продолжить и закрепить намечающиеся </a:t>
            </a:r>
            <a:r>
              <a:rPr lang="ru-RU" i="1" dirty="0"/>
              <a:t>изменения в налоговой системе,</a:t>
            </a:r>
            <a:r>
              <a:rPr lang="ru-RU" dirty="0"/>
              <a:t> направленные на передачу значительной части налогов от МСП на уровень местного самоуправления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3813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Подходы к формированию «умной» политики содействия предпринимательству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713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Меры по созданию и развитию инновационной инфраструктуры – как физической (технопарки и бизнес-инкубаторы), так и финансовой (институты развития, венчурная индустрия) могут быть успешны </a:t>
            </a:r>
            <a:r>
              <a:rPr lang="ru-RU" dirty="0"/>
              <a:t>т</a:t>
            </a:r>
            <a:r>
              <a:rPr lang="ru-RU" dirty="0" smtClean="0"/>
              <a:t>олько </a:t>
            </a:r>
            <a:r>
              <a:rPr lang="ru-RU" dirty="0"/>
              <a:t>на основе </a:t>
            </a:r>
            <a:r>
              <a:rPr lang="ru-RU" dirty="0" smtClean="0"/>
              <a:t>«предпринимательских университетов». Нужна реальная «смычка» политики в сфере образования и предпринимательства!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Подходы к формированию «умной» политики содействия предпринимательству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772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Стимулирование </a:t>
            </a:r>
            <a:r>
              <a:rPr lang="ru-RU" i="1" dirty="0"/>
              <a:t>конкуренции между регионами</a:t>
            </a:r>
            <a:r>
              <a:rPr lang="ru-RU" dirty="0"/>
              <a:t> за качество деловой среды </a:t>
            </a:r>
            <a:r>
              <a:rPr lang="ru-RU" dirty="0" smtClean="0"/>
              <a:t>(рейтинги </a:t>
            </a:r>
            <a:r>
              <a:rPr lang="ru-RU" dirty="0"/>
              <a:t>‘</a:t>
            </a:r>
            <a:r>
              <a:rPr lang="en-US" dirty="0"/>
              <a:t>Doing Business</a:t>
            </a:r>
            <a:r>
              <a:rPr lang="ru-RU" dirty="0"/>
              <a:t>’ и т.п. результаты сопоставительных </a:t>
            </a:r>
            <a:r>
              <a:rPr lang="ru-RU" dirty="0" smtClean="0"/>
              <a:t>исследований как </a:t>
            </a:r>
            <a:r>
              <a:rPr lang="ru-RU" dirty="0"/>
              <a:t>индикаторы результативности политики в отношении МСП со стороны региональных </a:t>
            </a:r>
            <a:r>
              <a:rPr lang="ru-RU" dirty="0" smtClean="0"/>
              <a:t>администраций), </a:t>
            </a:r>
            <a:r>
              <a:rPr lang="ru-RU" dirty="0"/>
              <a:t>чтобы лучшие практики, существующие в некоторых субъектах РФ, становились предметом тщательного </a:t>
            </a:r>
            <a:r>
              <a:rPr lang="ru-RU" dirty="0" smtClean="0"/>
              <a:t>изучения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Подходы к формированию «умной» политики содействия предпринимательству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0999F-8592-4DAD-AC39-3288178ABBC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114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235</TotalTime>
  <Words>893</Words>
  <Application>Microsoft Office PowerPoint</Application>
  <PresentationFormat>Экран (4:3)</PresentationFormat>
  <Paragraphs>160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 Проф. Чепуренко А.Ю. (НИУ ВШЭ) Об «умной» политике содействия предпринимательству: концептуальные соображения </vt:lpstr>
      <vt:lpstr> Изменение значений показателей деятельности субъектов МСП в разрезе видов субъектов МСП в 2012 г. по сравнению с 2011 г. (статистика по РФ) </vt:lpstr>
      <vt:lpstr>Основные показатели предпринимательской активности россиян в 2008 – 2012 гг. (GEM)</vt:lpstr>
      <vt:lpstr>Качество деловой среды в оценке международных проектов</vt:lpstr>
      <vt:lpstr>Качественные изменения в структуре МСП за 20 лет (экспертная оценка)</vt:lpstr>
      <vt:lpstr>Различные типы политики в разных субъектах РФ</vt:lpstr>
      <vt:lpstr>Подходы к формированию «умной» политики содействия предпринимательству</vt:lpstr>
      <vt:lpstr>Подходы к формированию «умной» политики содействия предпринимательству</vt:lpstr>
      <vt:lpstr>Подходы к формированию «умной» политики содействия предпринимательству</vt:lpstr>
      <vt:lpstr>Принципы «умной» политики в отношении МСП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«умной» политике содействия предпринимательству: некоторые концептуальные соображения</dc:title>
  <dc:creator>Admin</dc:creator>
  <cp:lastModifiedBy>Admin</cp:lastModifiedBy>
  <cp:revision>11</cp:revision>
  <dcterms:created xsi:type="dcterms:W3CDTF">2013-05-21T09:23:06Z</dcterms:created>
  <dcterms:modified xsi:type="dcterms:W3CDTF">2013-05-21T13:18:29Z</dcterms:modified>
</cp:coreProperties>
</file>