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Default Extension="vml" ContentType="application/vnd.openxmlformats-officedocument.vmlDrawing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Default Extension="wmf" ContentType="image/x-wmf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1" r:id="rId1"/>
  </p:sldMasterIdLst>
  <p:notesMasterIdLst>
    <p:notesMasterId r:id="rId51"/>
  </p:notesMasterIdLst>
  <p:sldIdLst>
    <p:sldId id="339" r:id="rId2"/>
    <p:sldId id="338" r:id="rId3"/>
    <p:sldId id="299" r:id="rId4"/>
    <p:sldId id="300" r:id="rId5"/>
    <p:sldId id="334" r:id="rId6"/>
    <p:sldId id="302" r:id="rId7"/>
    <p:sldId id="256" r:id="rId8"/>
    <p:sldId id="335" r:id="rId9"/>
    <p:sldId id="269" r:id="rId10"/>
    <p:sldId id="259" r:id="rId11"/>
    <p:sldId id="260" r:id="rId12"/>
    <p:sldId id="262" r:id="rId13"/>
    <p:sldId id="263" r:id="rId14"/>
    <p:sldId id="264" r:id="rId15"/>
    <p:sldId id="265" r:id="rId16"/>
    <p:sldId id="266" r:id="rId17"/>
    <p:sldId id="270" r:id="rId18"/>
    <p:sldId id="271" r:id="rId19"/>
    <p:sldId id="333" r:id="rId20"/>
    <p:sldId id="337" r:id="rId21"/>
    <p:sldId id="331" r:id="rId22"/>
    <p:sldId id="330" r:id="rId23"/>
    <p:sldId id="336" r:id="rId24"/>
    <p:sldId id="332" r:id="rId25"/>
    <p:sldId id="318" r:id="rId26"/>
    <p:sldId id="319" r:id="rId27"/>
    <p:sldId id="276" r:id="rId28"/>
    <p:sldId id="316" r:id="rId29"/>
    <p:sldId id="317" r:id="rId30"/>
    <p:sldId id="315" r:id="rId31"/>
    <p:sldId id="308" r:id="rId32"/>
    <p:sldId id="324" r:id="rId33"/>
    <p:sldId id="325" r:id="rId34"/>
    <p:sldId id="326" r:id="rId35"/>
    <p:sldId id="291" r:id="rId36"/>
    <p:sldId id="321" r:id="rId37"/>
    <p:sldId id="322" r:id="rId38"/>
    <p:sldId id="320" r:id="rId39"/>
    <p:sldId id="323" r:id="rId40"/>
    <p:sldId id="313" r:id="rId41"/>
    <p:sldId id="327" r:id="rId42"/>
    <p:sldId id="290" r:id="rId43"/>
    <p:sldId id="293" r:id="rId44"/>
    <p:sldId id="328" r:id="rId45"/>
    <p:sldId id="296" r:id="rId46"/>
    <p:sldId id="311" r:id="rId47"/>
    <p:sldId id="312" r:id="rId48"/>
    <p:sldId id="329" r:id="rId49"/>
    <p:sldId id="306" r:id="rId5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600" b="1" kern="1200">
        <a:solidFill>
          <a:schemeClr val="bg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b="1" kern="1200">
        <a:solidFill>
          <a:schemeClr val="bg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b="1" kern="1200">
        <a:solidFill>
          <a:schemeClr val="bg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b="1" kern="1200">
        <a:solidFill>
          <a:schemeClr val="bg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b="1" kern="1200">
        <a:solidFill>
          <a:schemeClr val="bg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b="1" kern="1200">
        <a:solidFill>
          <a:schemeClr val="bg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b="1" kern="1200">
        <a:solidFill>
          <a:schemeClr val="bg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b="1" kern="1200">
        <a:solidFill>
          <a:schemeClr val="bg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b="1" kern="1200">
        <a:solidFill>
          <a:schemeClr val="bg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FEE4"/>
    <a:srgbClr val="FFFF00"/>
    <a:srgbClr val="FF9900"/>
    <a:srgbClr val="00FF00"/>
    <a:srgbClr val="000000"/>
    <a:srgbClr val="00CCFF"/>
    <a:srgbClr val="FF0000"/>
    <a:srgbClr val="00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78368" autoAdjust="0"/>
  </p:normalViewPr>
  <p:slideViewPr>
    <p:cSldViewPr>
      <p:cViewPr varScale="1">
        <p:scale>
          <a:sx n="55" d="100"/>
          <a:sy n="55" d="100"/>
        </p:scale>
        <p:origin x="-94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" y="3945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EFE6F6B8-FDF4-403A-A9A2-6F3C52234006}" type="datetimeFigureOut">
              <a:rPr lang="ru-RU"/>
              <a:pPr>
                <a:defRPr/>
              </a:pPr>
              <a:t>28.01.2011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3C094276-6955-4B2C-BA50-1F63394EA2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ВАЛИДАЦИЯ – подтверждение</a:t>
            </a:r>
            <a:r>
              <a:rPr lang="ru-RU" baseline="0" dirty="0" smtClean="0"/>
              <a:t> уровня безопасности, как нормы риска – разницы между текущим и </a:t>
            </a:r>
            <a:r>
              <a:rPr lang="ru-RU" baseline="0" smtClean="0"/>
              <a:t>эталонным состояниями в виде числа.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094276-6955-4B2C-BA50-1F63394EA280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ru-RU" dirty="0" smtClean="0"/>
          </a:p>
        </p:txBody>
      </p:sp>
      <p:sp>
        <p:nvSpPr>
          <p:cNvPr id="553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C4DC6A4-D42A-45A9-A4A9-CB8C27E6039E}" type="slidenum">
              <a:rPr lang="ru-RU" smtClean="0"/>
              <a:pPr/>
              <a:t>13</a:t>
            </a:fld>
            <a:endParaRPr 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ru-RU" dirty="0" smtClean="0"/>
          </a:p>
        </p:txBody>
      </p:sp>
      <p:sp>
        <p:nvSpPr>
          <p:cNvPr id="563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1B63D1F-F3E3-4BC9-B12B-70A26CB96979}" type="slidenum">
              <a:rPr lang="ru-RU" smtClean="0"/>
              <a:pPr/>
              <a:t>14</a:t>
            </a:fld>
            <a:endParaRPr 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ru-RU" dirty="0" smtClean="0"/>
          </a:p>
        </p:txBody>
      </p:sp>
      <p:sp>
        <p:nvSpPr>
          <p:cNvPr id="573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5F3D453-880A-40E6-9630-492C10EDB18C}" type="slidenum">
              <a:rPr lang="ru-RU" smtClean="0"/>
              <a:pPr/>
              <a:t>15</a:t>
            </a:fld>
            <a:endParaRPr lang="ru-R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ru-RU" dirty="0" smtClean="0"/>
          </a:p>
        </p:txBody>
      </p:sp>
      <p:sp>
        <p:nvSpPr>
          <p:cNvPr id="583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7BBCA30-6F2B-43EC-BFDC-321FFA4A82FD}" type="slidenum">
              <a:rPr lang="ru-RU" smtClean="0"/>
              <a:pPr/>
              <a:t>16</a:t>
            </a:fld>
            <a:endParaRPr lang="ru-RU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>
              <a:defRPr/>
            </a:pPr>
            <a:endParaRPr lang="ru-RU" dirty="0"/>
          </a:p>
        </p:txBody>
      </p:sp>
      <p:sp>
        <p:nvSpPr>
          <p:cNvPr id="593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70D5F4F-63AF-4277-86A1-0C9C08EF37DC}" type="slidenum">
              <a:rPr lang="ru-RU" smtClean="0"/>
              <a:pPr/>
              <a:t>17</a:t>
            </a:fld>
            <a:endParaRPr lang="ru-RU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ru-RU" dirty="0" smtClean="0"/>
          </a:p>
        </p:txBody>
      </p:sp>
      <p:sp>
        <p:nvSpPr>
          <p:cNvPr id="604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9AED37A-C59B-4BC6-9F93-FEA2D6ED4598}" type="slidenum">
              <a:rPr lang="ru-RU" smtClean="0"/>
              <a:pPr/>
              <a:t>18</a:t>
            </a:fld>
            <a:endParaRPr lang="ru-RU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ВЕРИФИКАЦИЯ</a:t>
            </a:r>
            <a:r>
              <a:rPr lang="ru-RU" baseline="0" dirty="0" smtClean="0"/>
              <a:t> </a:t>
            </a:r>
            <a:r>
              <a:rPr lang="ru-RU" dirty="0" smtClean="0"/>
              <a:t>БЕЗОПАСНОСТИ ОТНОШЕНИЙ – АЛГОРИТМ ТЕХНИЧЕСКОГО РЕГУЛИРОВАНИЯ.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094276-6955-4B2C-BA50-1F63394EA280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Метод правового регулирования характеризуется следующими чертами:</a:t>
            </a:r>
            <a:r>
              <a:rPr lang="ru-RU" baseline="0" dirty="0" smtClean="0"/>
              <a:t> а</a:t>
            </a:r>
            <a:r>
              <a:rPr lang="ru-RU" dirty="0" smtClean="0"/>
              <a:t>) свойственны только государству в лице его органов; б) касаются лишь юридических норм;</a:t>
            </a:r>
            <a:r>
              <a:rPr lang="ru-RU" baseline="0" dirty="0" smtClean="0"/>
              <a:t> в) их действенность обеспечивается государственным принуждением. Подразделяются на императивные и диспозитивные. Императивные, в частности, Уголовный и Административный Кодексы. Диспозитивные</a:t>
            </a:r>
            <a:r>
              <a:rPr lang="ru-RU" baseline="0" smtClean="0"/>
              <a:t>: способ регулирования отношений между участниками, являющимися равноправными сторонами.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094276-6955-4B2C-BA50-1F63394EA280}" type="slidenum">
              <a:rPr lang="ru-RU" smtClean="0"/>
              <a:pPr>
                <a:defRPr/>
              </a:pPr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Технотронный – связанный</a:t>
            </a:r>
            <a:r>
              <a:rPr lang="ru-RU" baseline="0" dirty="0" smtClean="0"/>
              <a:t> с развитием техники в особенности информационных технологий.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094276-6955-4B2C-BA50-1F63394EA280}" type="slidenum">
              <a:rPr lang="ru-RU" smtClean="0"/>
              <a:pPr>
                <a:defRPr/>
              </a:pPr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ru-RU" dirty="0" smtClean="0">
              <a:latin typeface="Monotype Corsiva" pitchFamily="66" charset="0"/>
            </a:endParaRPr>
          </a:p>
        </p:txBody>
      </p:sp>
      <p:sp>
        <p:nvSpPr>
          <p:cNvPr id="3891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275B9FA-4D20-4953-89F6-E16B2D270637}" type="slidenum">
              <a:rPr lang="ru-RU" smtClean="0"/>
              <a:pPr/>
              <a:t>27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ru-RU" dirty="0" smtClean="0"/>
          </a:p>
        </p:txBody>
      </p:sp>
      <p:sp>
        <p:nvSpPr>
          <p:cNvPr id="4710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A17280E-41C4-4D14-B0CA-EB6500CA561F}" type="slidenum">
              <a:rPr lang="ru-RU" smtClean="0"/>
              <a:pPr/>
              <a:t>3</a:t>
            </a:fld>
            <a:endParaRPr lang="ru-RU" dirty="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Например: «О безопасности предмета» - </a:t>
            </a:r>
            <a:r>
              <a:rPr lang="ru-RU" dirty="0" smtClean="0"/>
              <a:t>некоторые предметы (алкогольные напитки, водки, лифты, здания и т.п.) суть безопасные предметы.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094276-6955-4B2C-BA50-1F63394EA280}" type="slidenum">
              <a:rPr lang="ru-RU" smtClean="0"/>
              <a:pPr>
                <a:defRPr/>
              </a:pPr>
              <a:t>29</a:t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1200" dirty="0" smtClean="0">
                <a:solidFill>
                  <a:srgbClr val="FFFF00"/>
                </a:solidFill>
                <a:latin typeface="Arial Black" pitchFamily="34" charset="0"/>
              </a:rPr>
              <a:t>А.Н. Гвоздев «Современный русский литературный язык»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094276-6955-4B2C-BA50-1F63394EA280}" type="slidenum">
              <a:rPr lang="ru-RU" smtClean="0"/>
              <a:pPr>
                <a:defRPr/>
              </a:pPr>
              <a:t>30</a:t>
            </a:fld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dirty="0" smtClean="0">
                <a:solidFill>
                  <a:srgbClr val="FFFF00"/>
                </a:solidFill>
                <a:latin typeface="Arial Black" pitchFamily="34" charset="0"/>
              </a:rPr>
              <a:t>То есть в качестве генетического определения безопасности человекомашинных систем мы можем сформулировать: Безопасность общественных отношений на стадиях жизненного цикла продуктов и средств материального производства</a:t>
            </a:r>
            <a:r>
              <a:rPr lang="ru-RU" baseline="0" dirty="0" smtClean="0">
                <a:solidFill>
                  <a:srgbClr val="FFFF00"/>
                </a:solidFill>
                <a:latin typeface="Arial Black" pitchFamily="34" charset="0"/>
              </a:rPr>
              <a:t> - </a:t>
            </a:r>
            <a:r>
              <a:rPr lang="ru-RU" sz="1200" i="0" dirty="0" smtClean="0">
                <a:solidFill>
                  <a:srgbClr val="FFFF00"/>
                </a:solidFill>
                <a:latin typeface="Arial Black" pitchFamily="34" charset="0"/>
              </a:rPr>
              <a:t>состояние защищенности жизненно важных интересов личности, общества и государства </a:t>
            </a:r>
            <a:r>
              <a:rPr lang="ru-RU" sz="1200" i="0" dirty="0" smtClean="0">
                <a:solidFill>
                  <a:srgbClr val="FFC000"/>
                </a:solidFill>
                <a:latin typeface="Arial Black" pitchFamily="34" charset="0"/>
              </a:rPr>
              <a:t>от </a:t>
            </a:r>
            <a:r>
              <a:rPr lang="ru-RU" sz="1200" b="1" i="0" dirty="0" smtClean="0">
                <a:solidFill>
                  <a:srgbClr val="FFC000"/>
                </a:solidFill>
                <a:latin typeface="Arial Black" pitchFamily="34" charset="0"/>
              </a:rPr>
              <a:t>внутренних и внешних </a:t>
            </a:r>
            <a:r>
              <a:rPr lang="ru-RU" sz="1200" i="0" dirty="0" smtClean="0">
                <a:solidFill>
                  <a:srgbClr val="FFC000"/>
                </a:solidFill>
                <a:latin typeface="Arial Black" pitchFamily="34" charset="0"/>
              </a:rPr>
              <a:t>угроз, связанных с производством и использованием по назначению средств производственной деятельности.</a:t>
            </a:r>
            <a:r>
              <a:rPr lang="ru-RU" i="0" baseline="0" dirty="0" smtClean="0">
                <a:solidFill>
                  <a:srgbClr val="FFFF00"/>
                </a:solidFill>
                <a:latin typeface="Arial Black" pitchFamily="34" charset="0"/>
              </a:rPr>
              <a:t> </a:t>
            </a:r>
            <a:endParaRPr lang="ru-RU" i="0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FFB6AB6-8330-49BC-A66C-4008C97780C0}" type="slidenum">
              <a:rPr lang="ru-RU" smtClean="0"/>
              <a:pPr/>
              <a:t>31</a:t>
            </a:fld>
            <a:endParaRPr lang="ru-RU" dirty="0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  <p:sp>
        <p:nvSpPr>
          <p:cNvPr id="399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DC2C1FD-40C6-4AB8-AA3F-911B08C4D736}" type="slidenum">
              <a:rPr lang="ru-RU" smtClean="0"/>
              <a:pPr/>
              <a:t>35</a:t>
            </a:fld>
            <a:endParaRPr lang="ru-RU" dirty="0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ru-RU" dirty="0" smtClean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244982B-2DB6-4218-BF67-C132F70AD6EF}" type="slidenum">
              <a:rPr lang="ru-RU" smtClean="0"/>
              <a:pPr/>
              <a:t>42</a:t>
            </a:fld>
            <a:endParaRPr lang="ru-RU" dirty="0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800" dirty="0" smtClean="0"/>
          </a:p>
          <a:p>
            <a:pPr algn="ctr"/>
            <a:endParaRPr lang="en-US" dirty="0" smtClean="0"/>
          </a:p>
          <a:p>
            <a:pPr algn="ctr"/>
            <a:endParaRPr lang="ru-RU" dirty="0" smtClean="0"/>
          </a:p>
        </p:txBody>
      </p:sp>
      <p:sp>
        <p:nvSpPr>
          <p:cNvPr id="4198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B8DCB5F-E230-4C30-999A-92466D03CC0A}" type="slidenum">
              <a:rPr lang="ru-RU" smtClean="0"/>
              <a:pPr/>
              <a:t>43</a:t>
            </a:fld>
            <a:endParaRPr lang="ru-RU" dirty="0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>
              <a:defRPr/>
            </a:pPr>
            <a:endParaRPr lang="ru-RU" cap="all" dirty="0"/>
          </a:p>
        </p:txBody>
      </p:sp>
      <p:sp>
        <p:nvSpPr>
          <p:cNvPr id="4608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7CA9B7A-7EB4-4006-A430-623360C7E876}" type="slidenum">
              <a:rPr lang="ru-RU" smtClean="0"/>
              <a:pPr/>
              <a:t>45</a:t>
            </a:fld>
            <a:endParaRPr lang="ru-RU" dirty="0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ru-RU" dirty="0" smtClean="0"/>
          </a:p>
        </p:txBody>
      </p:sp>
      <p:sp>
        <p:nvSpPr>
          <p:cNvPr id="348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5E88589-37E2-4709-A489-7D9054D5F0EA}" type="slidenum">
              <a:rPr lang="ru-RU" smtClean="0"/>
              <a:pPr/>
              <a:t>46</a:t>
            </a:fld>
            <a:endParaRPr lang="ru-RU" dirty="0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ru-RU" dirty="0" smtClean="0"/>
          </a:p>
        </p:txBody>
      </p:sp>
      <p:sp>
        <p:nvSpPr>
          <p:cNvPr id="348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5E88589-37E2-4709-A489-7D9054D5F0EA}" type="slidenum">
              <a:rPr lang="ru-RU" smtClean="0"/>
              <a:pPr/>
              <a:t>47</a:t>
            </a:fld>
            <a:endParaRPr lang="ru-RU" dirty="0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spcBef>
                <a:spcPct val="0"/>
              </a:spcBef>
              <a:defRPr/>
            </a:pPr>
            <a:endParaRPr lang="ru-RU" cap="all" dirty="0" smtClean="0"/>
          </a:p>
        </p:txBody>
      </p:sp>
      <p:sp>
        <p:nvSpPr>
          <p:cNvPr id="450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FC02802-2234-4122-95A8-0EC5877F6050}" type="slidenum">
              <a:rPr lang="ru-RU" smtClean="0"/>
              <a:pPr/>
              <a:t>49</a:t>
            </a:fld>
            <a:endParaRPr lang="ru-RU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ru-RU" dirty="0" smtClean="0"/>
          </a:p>
        </p:txBody>
      </p:sp>
      <p:sp>
        <p:nvSpPr>
          <p:cNvPr id="4813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5B50CCA-A296-4B6A-A5AA-B51C9217AC49}" type="slidenum">
              <a:rPr lang="ru-RU" smtClean="0"/>
              <a:pPr/>
              <a:t>4</a:t>
            </a:fld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dirty="0" smtClean="0"/>
              <a:t> </a:t>
            </a:r>
            <a:endParaRPr lang="ru-RU" dirty="0" smtClean="0"/>
          </a:p>
        </p:txBody>
      </p:sp>
      <p:sp>
        <p:nvSpPr>
          <p:cNvPr id="4915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A576BC3-B729-4E20-ACE1-DECA7DDA4A97}" type="slidenum">
              <a:rPr lang="ru-RU" smtClean="0"/>
              <a:pPr/>
              <a:t>6</a:t>
            </a:fld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ru-RU" dirty="0" smtClean="0"/>
          </a:p>
        </p:txBody>
      </p:sp>
      <p:sp>
        <p:nvSpPr>
          <p:cNvPr id="501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D3F965D-E64E-4090-8D89-47BE8D2E3257}" type="slidenum">
              <a:rPr lang="ru-RU" smtClean="0"/>
              <a:pPr/>
              <a:t>7</a:t>
            </a:fld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>
              <a:defRPr/>
            </a:pPr>
            <a:endParaRPr lang="ru-RU" dirty="0"/>
          </a:p>
        </p:txBody>
      </p:sp>
      <p:sp>
        <p:nvSpPr>
          <p:cNvPr id="512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329E10D-3CD3-4F5E-9DC4-1977F95B769D}" type="slidenum">
              <a:rPr lang="ru-RU" smtClean="0"/>
              <a:pPr/>
              <a:t>9</a:t>
            </a:fld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ru-RU" dirty="0" smtClean="0"/>
          </a:p>
        </p:txBody>
      </p:sp>
      <p:sp>
        <p:nvSpPr>
          <p:cNvPr id="522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03D2BFA-E31D-4255-8659-12BD8B350B7D}" type="slidenum">
              <a:rPr lang="ru-RU" smtClean="0"/>
              <a:pPr/>
              <a:t>10</a:t>
            </a:fld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ru-RU" dirty="0" smtClean="0"/>
          </a:p>
        </p:txBody>
      </p:sp>
      <p:sp>
        <p:nvSpPr>
          <p:cNvPr id="5325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B4E711B-596A-4218-A4DF-95C699936E93}" type="slidenum">
              <a:rPr lang="ru-RU" smtClean="0"/>
              <a:pPr/>
              <a:t>11</a:t>
            </a:fld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ru-RU" dirty="0" smtClean="0"/>
          </a:p>
        </p:txBody>
      </p:sp>
      <p:sp>
        <p:nvSpPr>
          <p:cNvPr id="5427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6BEA934-6F8F-4B5B-B119-5220CB16C336}" type="slidenum">
              <a:rPr lang="ru-RU" smtClean="0"/>
              <a:pPr/>
              <a:t>12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6350" y="20638"/>
            <a:ext cx="9144000" cy="6858000"/>
            <a:chOff x="0" y="0"/>
            <a:chExt cx="5760" cy="4320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7" name="Freeform 5"/>
          <p:cNvSpPr>
            <a:spLocks/>
          </p:cNvSpPr>
          <p:nvPr/>
        </p:nvSpPr>
        <p:spPr bwMode="hidden">
          <a:xfrm>
            <a:off x="6242050" y="6269038"/>
            <a:ext cx="2895600" cy="609600"/>
          </a:xfrm>
          <a:custGeom>
            <a:avLst/>
            <a:gdLst/>
            <a:ahLst/>
            <a:cxnLst>
              <a:cxn ang="0">
                <a:pos x="5748" y="246"/>
              </a:cxn>
              <a:cxn ang="0">
                <a:pos x="0" y="246"/>
              </a:cxn>
              <a:cxn ang="0">
                <a:pos x="0" y="0"/>
              </a:cxn>
              <a:cxn ang="0">
                <a:pos x="5748" y="0"/>
              </a:cxn>
              <a:cxn ang="0">
                <a:pos x="5748" y="246"/>
              </a:cxn>
              <a:cxn ang="0">
                <a:pos x="5748" y="246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8" name="Group 6"/>
          <p:cNvGrpSpPr>
            <a:grpSpLocks/>
          </p:cNvGrpSpPr>
          <p:nvPr/>
        </p:nvGrpSpPr>
        <p:grpSpPr bwMode="auto">
          <a:xfrm>
            <a:off x="-1588" y="6034088"/>
            <a:ext cx="7845426" cy="850900"/>
            <a:chOff x="0" y="3792"/>
            <a:chExt cx="4942" cy="536"/>
          </a:xfrm>
        </p:grpSpPr>
        <p:sp>
          <p:nvSpPr>
            <p:cNvPr id="9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10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6" cy="536"/>
              <a:chOff x="2486" y="3792"/>
              <a:chExt cx="2456" cy="536"/>
            </a:xfrm>
          </p:grpSpPr>
          <p:sp>
            <p:nvSpPr>
              <p:cNvPr id="12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4" cy="529"/>
              </a:xfrm>
              <a:custGeom>
                <a:avLst/>
                <a:gdLst/>
                <a:ahLst/>
                <a:cxnLst>
                  <a:cxn ang="0">
                    <a:pos x="636" y="373"/>
                  </a:cxn>
                  <a:cxn ang="0">
                    <a:pos x="495" y="370"/>
                  </a:cxn>
                  <a:cxn ang="0">
                    <a:pos x="280" y="249"/>
                  </a:cxn>
                  <a:cxn ang="0">
                    <a:pos x="127" y="66"/>
                  </a:cxn>
                  <a:cxn ang="0">
                    <a:pos x="0" y="0"/>
                  </a:cxn>
                  <a:cxn ang="0">
                    <a:pos x="22" y="26"/>
                  </a:cxn>
                  <a:cxn ang="0">
                    <a:pos x="0" y="65"/>
                  </a:cxn>
                  <a:cxn ang="0">
                    <a:pos x="30" y="119"/>
                  </a:cxn>
                  <a:cxn ang="0">
                    <a:pos x="75" y="243"/>
                  </a:cxn>
                  <a:cxn ang="0">
                    <a:pos x="45" y="422"/>
                  </a:cxn>
                  <a:cxn ang="0">
                    <a:pos x="200" y="329"/>
                  </a:cxn>
                  <a:cxn ang="0">
                    <a:pos x="592" y="527"/>
                  </a:cxn>
                  <a:cxn ang="0">
                    <a:pos x="994" y="529"/>
                  </a:cxn>
                  <a:cxn ang="0">
                    <a:pos x="828" y="473"/>
                  </a:cxn>
                  <a:cxn ang="0">
                    <a:pos x="636" y="373"/>
                  </a:cxn>
                </a:cxnLst>
                <a:rect l="0" t="0" r="r" b="b"/>
                <a:pathLst>
                  <a:path w="994" h="529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592" y="527"/>
                    </a:lnTo>
                    <a:lnTo>
                      <a:pt x="994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3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54" y="18"/>
                  </a:cxn>
                  <a:cxn ang="0">
                    <a:pos x="24" y="30"/>
                  </a:cxn>
                  <a:cxn ang="0">
                    <a:pos x="18" y="66"/>
                  </a:cxn>
                  <a:cxn ang="0">
                    <a:pos x="42" y="114"/>
                  </a:cxn>
                  <a:cxn ang="0">
                    <a:pos x="48" y="162"/>
                  </a:cxn>
                  <a:cxn ang="0">
                    <a:pos x="0" y="353"/>
                  </a:cxn>
                  <a:cxn ang="0">
                    <a:pos x="54" y="233"/>
                  </a:cxn>
                  <a:cxn ang="0">
                    <a:pos x="84" y="216"/>
                  </a:cxn>
                  <a:cxn ang="0">
                    <a:pos x="126" y="126"/>
                  </a:cxn>
                  <a:cxn ang="0">
                    <a:pos x="144" y="120"/>
                  </a:cxn>
                  <a:cxn ang="0">
                    <a:pos x="144" y="90"/>
                  </a:cxn>
                  <a:cxn ang="0">
                    <a:pos x="186" y="66"/>
                  </a:cxn>
                  <a:cxn ang="0">
                    <a:pos x="162" y="60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4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2" y="13"/>
                  </a:cxn>
                  <a:cxn ang="0">
                    <a:pos x="0" y="40"/>
                  </a:cxn>
                  <a:cxn ang="0">
                    <a:pos x="60" y="121"/>
                  </a:cxn>
                  <a:cxn ang="0">
                    <a:pos x="310" y="271"/>
                  </a:cxn>
                  <a:cxn ang="0">
                    <a:pos x="290" y="139"/>
                  </a:cxn>
                  <a:cxn ang="0">
                    <a:pos x="378" y="76"/>
                  </a:cxn>
                  <a:cxn ang="0">
                    <a:pos x="251" y="94"/>
                  </a:cxn>
                  <a:cxn ang="0">
                    <a:pos x="90" y="5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5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6"/>
                  </a:cxn>
                  <a:cxn ang="0">
                    <a:pos x="6" y="18"/>
                  </a:cxn>
                  <a:cxn ang="0">
                    <a:pos x="0" y="24"/>
                  </a:cxn>
                  <a:cxn ang="0">
                    <a:pos x="78" y="60"/>
                  </a:cxn>
                  <a:cxn ang="0">
                    <a:pos x="96" y="42"/>
                  </a:cxn>
                  <a:cxn ang="0">
                    <a:pos x="155" y="66"/>
                  </a:cxn>
                  <a:cxn ang="0">
                    <a:pos x="126" y="24"/>
                  </a:cxn>
                  <a:cxn ang="0">
                    <a:pos x="149" y="0"/>
                  </a:cxn>
                  <a:cxn ang="0">
                    <a:pos x="114" y="0"/>
                  </a:cxn>
                  <a:cxn ang="0">
                    <a:pos x="114" y="0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6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/>
                <a:ahLst/>
                <a:cxnLst>
                  <a:cxn ang="0">
                    <a:pos x="6" y="36"/>
                  </a:cxn>
                  <a:cxn ang="0">
                    <a:pos x="0" y="18"/>
                  </a:cxn>
                  <a:cxn ang="0">
                    <a:pos x="12" y="6"/>
                  </a:cxn>
                  <a:cxn ang="0">
                    <a:pos x="0" y="6"/>
                  </a:cxn>
                  <a:cxn ang="0">
                    <a:pos x="12" y="6"/>
                  </a:cxn>
                  <a:cxn ang="0">
                    <a:pos x="24" y="6"/>
                  </a:cxn>
                  <a:cxn ang="0">
                    <a:pos x="36" y="6"/>
                  </a:cxn>
                  <a:cxn ang="0">
                    <a:pos x="42" y="0"/>
                  </a:cxn>
                  <a:cxn ang="0">
                    <a:pos x="30" y="18"/>
                  </a:cxn>
                  <a:cxn ang="0">
                    <a:pos x="42" y="48"/>
                  </a:cxn>
                  <a:cxn ang="0">
                    <a:pos x="12" y="72"/>
                  </a:cxn>
                  <a:cxn ang="0">
                    <a:pos x="6" y="36"/>
                  </a:cxn>
                  <a:cxn ang="0">
                    <a:pos x="6" y="36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11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7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18" name="Freeform 16"/>
            <p:cNvSpPr>
              <a:spLocks/>
            </p:cNvSpPr>
            <p:nvPr userDrawn="1"/>
          </p:nvSpPr>
          <p:spPr bwMode="auto">
            <a:xfrm>
              <a:off x="1196" y="3793"/>
              <a:ext cx="365" cy="291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0" y="60"/>
                </a:cxn>
                <a:cxn ang="0">
                  <a:pos x="66" y="108"/>
                </a:cxn>
                <a:cxn ang="0">
                  <a:pos x="143" y="180"/>
                </a:cxn>
                <a:cxn ang="0">
                  <a:pos x="191" y="168"/>
                </a:cxn>
                <a:cxn ang="0">
                  <a:pos x="341" y="287"/>
                </a:cxn>
                <a:cxn ang="0">
                  <a:pos x="305" y="174"/>
                </a:cxn>
                <a:cxn ang="0">
                  <a:pos x="365" y="132"/>
                </a:cxn>
                <a:cxn ang="0">
                  <a:pos x="359" y="126"/>
                </a:cxn>
                <a:cxn ang="0">
                  <a:pos x="335" y="114"/>
                </a:cxn>
                <a:cxn ang="0">
                  <a:pos x="299" y="90"/>
                </a:cxn>
                <a:cxn ang="0">
                  <a:pos x="257" y="72"/>
                </a:cxn>
                <a:cxn ang="0">
                  <a:pos x="215" y="54"/>
                </a:cxn>
                <a:cxn ang="0">
                  <a:pos x="173" y="36"/>
                </a:cxn>
                <a:cxn ang="0">
                  <a:pos x="143" y="24"/>
                </a:cxn>
                <a:cxn ang="0">
                  <a:pos x="131" y="18"/>
                </a:cxn>
                <a:cxn ang="0">
                  <a:pos x="107" y="18"/>
                </a:cxn>
                <a:cxn ang="0">
                  <a:pos x="95" y="18"/>
                </a:cxn>
                <a:cxn ang="0">
                  <a:pos x="72" y="12"/>
                </a:cxn>
                <a:cxn ang="0">
                  <a:pos x="66" y="12"/>
                </a:cxn>
                <a:cxn ang="0">
                  <a:pos x="54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24" y="24"/>
                </a:cxn>
                <a:cxn ang="0">
                  <a:pos x="24" y="24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9" name="Freeform 17"/>
            <p:cNvSpPr>
              <a:spLocks/>
            </p:cNvSpPr>
            <p:nvPr userDrawn="1"/>
          </p:nvSpPr>
          <p:spPr bwMode="auto">
            <a:xfrm>
              <a:off x="1943" y="3829"/>
              <a:ext cx="2033" cy="499"/>
            </a:xfrm>
            <a:custGeom>
              <a:avLst/>
              <a:gdLst/>
              <a:ahLst/>
              <a:cxnLst>
                <a:cxn ang="0">
                  <a:pos x="186" y="18"/>
                </a:cxn>
                <a:cxn ang="0">
                  <a:pos x="138" y="6"/>
                </a:cxn>
                <a:cxn ang="0">
                  <a:pos x="96" y="0"/>
                </a:cxn>
                <a:cxn ang="0">
                  <a:pos x="36" y="0"/>
                </a:cxn>
                <a:cxn ang="0">
                  <a:pos x="12" y="25"/>
                </a:cxn>
                <a:cxn ang="0">
                  <a:pos x="0" y="128"/>
                </a:cxn>
                <a:cxn ang="0">
                  <a:pos x="60" y="104"/>
                </a:cxn>
                <a:cxn ang="0">
                  <a:pos x="90" y="134"/>
                </a:cxn>
                <a:cxn ang="0">
                  <a:pos x="150" y="153"/>
                </a:cxn>
                <a:cxn ang="0">
                  <a:pos x="209" y="273"/>
                </a:cxn>
                <a:cxn ang="0">
                  <a:pos x="401" y="359"/>
                </a:cxn>
                <a:cxn ang="0">
                  <a:pos x="777" y="359"/>
                </a:cxn>
                <a:cxn ang="0">
                  <a:pos x="2033" y="499"/>
                </a:cxn>
                <a:cxn ang="0">
                  <a:pos x="2033" y="499"/>
                </a:cxn>
                <a:cxn ang="0">
                  <a:pos x="1991" y="493"/>
                </a:cxn>
                <a:cxn ang="0">
                  <a:pos x="676" y="243"/>
                </a:cxn>
                <a:cxn ang="0">
                  <a:pos x="514" y="159"/>
                </a:cxn>
                <a:cxn ang="0">
                  <a:pos x="425" y="110"/>
                </a:cxn>
                <a:cxn ang="0">
                  <a:pos x="365" y="92"/>
                </a:cxn>
                <a:cxn ang="0">
                  <a:pos x="281" y="61"/>
                </a:cxn>
                <a:cxn ang="0">
                  <a:pos x="186" y="18"/>
                </a:cxn>
                <a:cxn ang="0">
                  <a:pos x="186" y="18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0" name="Freeform 18"/>
            <p:cNvSpPr>
              <a:spLocks/>
            </p:cNvSpPr>
            <p:nvPr userDrawn="1"/>
          </p:nvSpPr>
          <p:spPr bwMode="auto">
            <a:xfrm>
              <a:off x="1830" y="3823"/>
              <a:ext cx="71" cy="6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6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29" y="18"/>
                </a:cxn>
                <a:cxn ang="0">
                  <a:pos x="53" y="18"/>
                </a:cxn>
                <a:cxn ang="0">
                  <a:pos x="59" y="30"/>
                </a:cxn>
                <a:cxn ang="0">
                  <a:pos x="65" y="42"/>
                </a:cxn>
                <a:cxn ang="0">
                  <a:pos x="71" y="54"/>
                </a:cxn>
                <a:cxn ang="0">
                  <a:pos x="71" y="60"/>
                </a:cxn>
                <a:cxn ang="0">
                  <a:pos x="59" y="54"/>
                </a:cxn>
                <a:cxn ang="0">
                  <a:pos x="47" y="42"/>
                </a:cxn>
                <a:cxn ang="0">
                  <a:pos x="23" y="30"/>
                </a:cxn>
                <a:cxn ang="0">
                  <a:pos x="23" y="36"/>
                </a:cxn>
                <a:cxn ang="0">
                  <a:pos x="18" y="42"/>
                </a:cxn>
                <a:cxn ang="0">
                  <a:pos x="12" y="48"/>
                </a:cxn>
                <a:cxn ang="0">
                  <a:pos x="6" y="48"/>
                </a:cxn>
                <a:cxn ang="0">
                  <a:pos x="6" y="48"/>
                </a:cxn>
                <a:cxn ang="0">
                  <a:pos x="6" y="36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1" name="Freeform 19"/>
            <p:cNvSpPr>
              <a:spLocks/>
            </p:cNvSpPr>
            <p:nvPr userDrawn="1"/>
          </p:nvSpPr>
          <p:spPr bwMode="auto">
            <a:xfrm>
              <a:off x="855" y="3842"/>
              <a:ext cx="161" cy="164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48" y="6"/>
                </a:cxn>
                <a:cxn ang="0">
                  <a:pos x="72" y="6"/>
                </a:cxn>
                <a:cxn ang="0">
                  <a:pos x="114" y="12"/>
                </a:cxn>
                <a:cxn ang="0">
                  <a:pos x="96" y="54"/>
                </a:cxn>
                <a:cxn ang="0">
                  <a:pos x="96" y="60"/>
                </a:cxn>
                <a:cxn ang="0">
                  <a:pos x="102" y="72"/>
                </a:cxn>
                <a:cxn ang="0">
                  <a:pos x="108" y="84"/>
                </a:cxn>
                <a:cxn ang="0">
                  <a:pos x="120" y="96"/>
                </a:cxn>
                <a:cxn ang="0">
                  <a:pos x="143" y="114"/>
                </a:cxn>
                <a:cxn ang="0">
                  <a:pos x="155" y="138"/>
                </a:cxn>
                <a:cxn ang="0">
                  <a:pos x="161" y="156"/>
                </a:cxn>
                <a:cxn ang="0">
                  <a:pos x="161" y="162"/>
                </a:cxn>
                <a:cxn ang="0">
                  <a:pos x="96" y="102"/>
                </a:cxn>
                <a:cxn ang="0">
                  <a:pos x="30" y="54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2" name="Freeform 20"/>
            <p:cNvSpPr>
              <a:spLocks/>
            </p:cNvSpPr>
            <p:nvPr userDrawn="1"/>
          </p:nvSpPr>
          <p:spPr bwMode="auto">
            <a:xfrm>
              <a:off x="706" y="3854"/>
              <a:ext cx="59" cy="61"/>
            </a:xfrm>
            <a:custGeom>
              <a:avLst/>
              <a:gdLst/>
              <a:ahLst/>
              <a:cxnLst>
                <a:cxn ang="0">
                  <a:pos x="59" y="6"/>
                </a:cxn>
                <a:cxn ang="0">
                  <a:pos x="41" y="30"/>
                </a:cxn>
                <a:cxn ang="0">
                  <a:pos x="41" y="36"/>
                </a:cxn>
                <a:cxn ang="0">
                  <a:pos x="47" y="42"/>
                </a:cxn>
                <a:cxn ang="0">
                  <a:pos x="53" y="54"/>
                </a:cxn>
                <a:cxn ang="0">
                  <a:pos x="53" y="60"/>
                </a:cxn>
                <a:cxn ang="0">
                  <a:pos x="47" y="54"/>
                </a:cxn>
                <a:cxn ang="0">
                  <a:pos x="35" y="48"/>
                </a:cxn>
                <a:cxn ang="0">
                  <a:pos x="23" y="36"/>
                </a:cxn>
                <a:cxn ang="0">
                  <a:pos x="17" y="30"/>
                </a:cxn>
                <a:cxn ang="0">
                  <a:pos x="0" y="0"/>
                </a:cxn>
                <a:cxn ang="0">
                  <a:pos x="59" y="6"/>
                </a:cxn>
                <a:cxn ang="0">
                  <a:pos x="59" y="6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3" name="Freeform 21"/>
            <p:cNvSpPr>
              <a:spLocks/>
            </p:cNvSpPr>
            <p:nvPr userDrawn="1"/>
          </p:nvSpPr>
          <p:spPr bwMode="auto">
            <a:xfrm>
              <a:off x="395" y="3811"/>
              <a:ext cx="245" cy="207"/>
            </a:xfrm>
            <a:custGeom>
              <a:avLst/>
              <a:gdLst/>
              <a:ahLst/>
              <a:cxnLst>
                <a:cxn ang="0">
                  <a:pos x="233" y="36"/>
                </a:cxn>
                <a:cxn ang="0">
                  <a:pos x="245" y="42"/>
                </a:cxn>
                <a:cxn ang="0">
                  <a:pos x="209" y="84"/>
                </a:cxn>
                <a:cxn ang="0">
                  <a:pos x="143" y="132"/>
                </a:cxn>
                <a:cxn ang="0">
                  <a:pos x="167" y="156"/>
                </a:cxn>
                <a:cxn ang="0">
                  <a:pos x="179" y="204"/>
                </a:cxn>
                <a:cxn ang="0">
                  <a:pos x="77" y="132"/>
                </a:cxn>
                <a:cxn ang="0">
                  <a:pos x="47" y="84"/>
                </a:cxn>
                <a:cxn ang="0">
                  <a:pos x="89" y="66"/>
                </a:cxn>
                <a:cxn ang="0">
                  <a:pos x="59" y="36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47" y="6"/>
                </a:cxn>
                <a:cxn ang="0">
                  <a:pos x="77" y="6"/>
                </a:cxn>
                <a:cxn ang="0">
                  <a:pos x="83" y="6"/>
                </a:cxn>
                <a:cxn ang="0">
                  <a:pos x="89" y="6"/>
                </a:cxn>
                <a:cxn ang="0">
                  <a:pos x="101" y="12"/>
                </a:cxn>
                <a:cxn ang="0">
                  <a:pos x="125" y="12"/>
                </a:cxn>
                <a:cxn ang="0">
                  <a:pos x="143" y="18"/>
                </a:cxn>
                <a:cxn ang="0">
                  <a:pos x="149" y="18"/>
                </a:cxn>
                <a:cxn ang="0">
                  <a:pos x="149" y="18"/>
                </a:cxn>
                <a:cxn ang="0">
                  <a:pos x="203" y="24"/>
                </a:cxn>
                <a:cxn ang="0">
                  <a:pos x="233" y="36"/>
                </a:cxn>
                <a:cxn ang="0">
                  <a:pos x="233" y="36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22902" name="Rectangle 2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447800"/>
            <a:ext cx="8229600" cy="1736725"/>
          </a:xfrm>
        </p:spPr>
        <p:txBody>
          <a:bodyPr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22903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4" name="Rectangle 2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5" name="Rectangle 2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B8ECB6-ED61-4B96-8B54-0D7A682DCA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6" name="Rectangle 26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EAE2DB-3967-4861-8C39-819F9E20CE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5867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E24E43-4A2A-4E17-8D4A-4813457E52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24300"/>
            <a:ext cx="4038600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5BEBE0-0584-4251-A25A-21C354F81C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6AB092-7770-4495-BEA0-EFBBA5BD9D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3924300"/>
            <a:ext cx="8229600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DB5156-2909-4A9B-A12A-6C16B1757F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mediaAndTx" preserve="1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Мультимедиа 2"/>
          <p:cNvSpPr>
            <a:spLocks noGrp="1"/>
          </p:cNvSpPr>
          <p:nvPr>
            <p:ph type="media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FDCA7F-5729-4775-B636-82D90E5078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6941CC-B439-4C2C-B4C3-6F9FE2FA65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4EFBA9-02D4-4770-BA38-60158E4CAD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8139E4-4A91-4E93-98C3-ED1ECA2594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87EF21-EED3-47D8-907F-FB9D5884CB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A3B600-E6A8-4A8C-8858-0BAE07DA93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FBBB45-5C96-4C2A-A739-851390071B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009362-879D-45B8-91DA-609958F073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5BF3E6-7050-41F8-BD00-83417BE2B2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46275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21859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1860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21861" name="Freeform 5"/>
          <p:cNvSpPr>
            <a:spLocks/>
          </p:cNvSpPr>
          <p:nvPr/>
        </p:nvSpPr>
        <p:spPr bwMode="hidden">
          <a:xfrm>
            <a:off x="6248400" y="6262688"/>
            <a:ext cx="2895600" cy="609600"/>
          </a:xfrm>
          <a:custGeom>
            <a:avLst/>
            <a:gdLst/>
            <a:ahLst/>
            <a:cxnLst>
              <a:cxn ang="0">
                <a:pos x="5748" y="246"/>
              </a:cxn>
              <a:cxn ang="0">
                <a:pos x="0" y="246"/>
              </a:cxn>
              <a:cxn ang="0">
                <a:pos x="0" y="0"/>
              </a:cxn>
              <a:cxn ang="0">
                <a:pos x="5748" y="0"/>
              </a:cxn>
              <a:cxn ang="0">
                <a:pos x="5748" y="246"/>
              </a:cxn>
              <a:cxn ang="0">
                <a:pos x="5748" y="246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5124" name="Group 6"/>
          <p:cNvGrpSpPr>
            <a:grpSpLocks/>
          </p:cNvGrpSpPr>
          <p:nvPr/>
        </p:nvGrpSpPr>
        <p:grpSpPr bwMode="auto">
          <a:xfrm>
            <a:off x="0" y="6019800"/>
            <a:ext cx="7848600" cy="857250"/>
            <a:chOff x="0" y="3792"/>
            <a:chExt cx="4944" cy="540"/>
          </a:xfrm>
        </p:grpSpPr>
        <p:sp>
          <p:nvSpPr>
            <p:cNvPr id="121863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5138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121865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6" cy="533"/>
              </a:xfrm>
              <a:custGeom>
                <a:avLst/>
                <a:gdLst/>
                <a:ahLst/>
                <a:cxnLst>
                  <a:cxn ang="0">
                    <a:pos x="636" y="373"/>
                  </a:cxn>
                  <a:cxn ang="0">
                    <a:pos x="495" y="370"/>
                  </a:cxn>
                  <a:cxn ang="0">
                    <a:pos x="280" y="249"/>
                  </a:cxn>
                  <a:cxn ang="0">
                    <a:pos x="127" y="66"/>
                  </a:cxn>
                  <a:cxn ang="0">
                    <a:pos x="0" y="0"/>
                  </a:cxn>
                  <a:cxn ang="0">
                    <a:pos x="22" y="26"/>
                  </a:cxn>
                  <a:cxn ang="0">
                    <a:pos x="0" y="65"/>
                  </a:cxn>
                  <a:cxn ang="0">
                    <a:pos x="30" y="119"/>
                  </a:cxn>
                  <a:cxn ang="0">
                    <a:pos x="75" y="243"/>
                  </a:cxn>
                  <a:cxn ang="0">
                    <a:pos x="45" y="422"/>
                  </a:cxn>
                  <a:cxn ang="0">
                    <a:pos x="200" y="329"/>
                  </a:cxn>
                  <a:cxn ang="0">
                    <a:pos x="612" y="533"/>
                  </a:cxn>
                  <a:cxn ang="0">
                    <a:pos x="996" y="529"/>
                  </a:cxn>
                  <a:cxn ang="0">
                    <a:pos x="828" y="473"/>
                  </a:cxn>
                  <a:cxn ang="0">
                    <a:pos x="636" y="373"/>
                  </a:cxn>
                </a:cxnLst>
                <a:rect l="0" t="0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21866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54" y="18"/>
                  </a:cxn>
                  <a:cxn ang="0">
                    <a:pos x="24" y="30"/>
                  </a:cxn>
                  <a:cxn ang="0">
                    <a:pos x="18" y="66"/>
                  </a:cxn>
                  <a:cxn ang="0">
                    <a:pos x="42" y="114"/>
                  </a:cxn>
                  <a:cxn ang="0">
                    <a:pos x="48" y="162"/>
                  </a:cxn>
                  <a:cxn ang="0">
                    <a:pos x="0" y="353"/>
                  </a:cxn>
                  <a:cxn ang="0">
                    <a:pos x="54" y="233"/>
                  </a:cxn>
                  <a:cxn ang="0">
                    <a:pos x="84" y="216"/>
                  </a:cxn>
                  <a:cxn ang="0">
                    <a:pos x="126" y="126"/>
                  </a:cxn>
                  <a:cxn ang="0">
                    <a:pos x="144" y="120"/>
                  </a:cxn>
                  <a:cxn ang="0">
                    <a:pos x="144" y="90"/>
                  </a:cxn>
                  <a:cxn ang="0">
                    <a:pos x="186" y="66"/>
                  </a:cxn>
                  <a:cxn ang="0">
                    <a:pos x="162" y="60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21867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2" y="13"/>
                  </a:cxn>
                  <a:cxn ang="0">
                    <a:pos x="0" y="40"/>
                  </a:cxn>
                  <a:cxn ang="0">
                    <a:pos x="60" y="121"/>
                  </a:cxn>
                  <a:cxn ang="0">
                    <a:pos x="310" y="271"/>
                  </a:cxn>
                  <a:cxn ang="0">
                    <a:pos x="290" y="139"/>
                  </a:cxn>
                  <a:cxn ang="0">
                    <a:pos x="378" y="76"/>
                  </a:cxn>
                  <a:cxn ang="0">
                    <a:pos x="251" y="94"/>
                  </a:cxn>
                  <a:cxn ang="0">
                    <a:pos x="90" y="5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21868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6"/>
                  </a:cxn>
                  <a:cxn ang="0">
                    <a:pos x="6" y="18"/>
                  </a:cxn>
                  <a:cxn ang="0">
                    <a:pos x="0" y="24"/>
                  </a:cxn>
                  <a:cxn ang="0">
                    <a:pos x="78" y="60"/>
                  </a:cxn>
                  <a:cxn ang="0">
                    <a:pos x="96" y="42"/>
                  </a:cxn>
                  <a:cxn ang="0">
                    <a:pos x="155" y="66"/>
                  </a:cxn>
                  <a:cxn ang="0">
                    <a:pos x="126" y="24"/>
                  </a:cxn>
                  <a:cxn ang="0">
                    <a:pos x="149" y="0"/>
                  </a:cxn>
                  <a:cxn ang="0">
                    <a:pos x="114" y="0"/>
                  </a:cxn>
                  <a:cxn ang="0">
                    <a:pos x="114" y="0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21869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/>
                <a:ahLst/>
                <a:cxnLst>
                  <a:cxn ang="0">
                    <a:pos x="6" y="36"/>
                  </a:cxn>
                  <a:cxn ang="0">
                    <a:pos x="0" y="18"/>
                  </a:cxn>
                  <a:cxn ang="0">
                    <a:pos x="12" y="6"/>
                  </a:cxn>
                  <a:cxn ang="0">
                    <a:pos x="0" y="6"/>
                  </a:cxn>
                  <a:cxn ang="0">
                    <a:pos x="12" y="6"/>
                  </a:cxn>
                  <a:cxn ang="0">
                    <a:pos x="24" y="6"/>
                  </a:cxn>
                  <a:cxn ang="0">
                    <a:pos x="36" y="6"/>
                  </a:cxn>
                  <a:cxn ang="0">
                    <a:pos x="42" y="0"/>
                  </a:cxn>
                  <a:cxn ang="0">
                    <a:pos x="30" y="18"/>
                  </a:cxn>
                  <a:cxn ang="0">
                    <a:pos x="42" y="48"/>
                  </a:cxn>
                  <a:cxn ang="0">
                    <a:pos x="12" y="72"/>
                  </a:cxn>
                  <a:cxn ang="0">
                    <a:pos x="6" y="36"/>
                  </a:cxn>
                  <a:cxn ang="0">
                    <a:pos x="6" y="36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121870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5125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121872" name="Freeform 16"/>
            <p:cNvSpPr>
              <a:spLocks/>
            </p:cNvSpPr>
            <p:nvPr/>
          </p:nvSpPr>
          <p:spPr bwMode="auto">
            <a:xfrm>
              <a:off x="1196" y="3793"/>
              <a:ext cx="365" cy="291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0" y="60"/>
                </a:cxn>
                <a:cxn ang="0">
                  <a:pos x="66" y="108"/>
                </a:cxn>
                <a:cxn ang="0">
                  <a:pos x="143" y="180"/>
                </a:cxn>
                <a:cxn ang="0">
                  <a:pos x="191" y="168"/>
                </a:cxn>
                <a:cxn ang="0">
                  <a:pos x="341" y="287"/>
                </a:cxn>
                <a:cxn ang="0">
                  <a:pos x="305" y="174"/>
                </a:cxn>
                <a:cxn ang="0">
                  <a:pos x="365" y="132"/>
                </a:cxn>
                <a:cxn ang="0">
                  <a:pos x="359" y="126"/>
                </a:cxn>
                <a:cxn ang="0">
                  <a:pos x="335" y="114"/>
                </a:cxn>
                <a:cxn ang="0">
                  <a:pos x="299" y="90"/>
                </a:cxn>
                <a:cxn ang="0">
                  <a:pos x="257" y="72"/>
                </a:cxn>
                <a:cxn ang="0">
                  <a:pos x="215" y="54"/>
                </a:cxn>
                <a:cxn ang="0">
                  <a:pos x="173" y="36"/>
                </a:cxn>
                <a:cxn ang="0">
                  <a:pos x="143" y="24"/>
                </a:cxn>
                <a:cxn ang="0">
                  <a:pos x="131" y="18"/>
                </a:cxn>
                <a:cxn ang="0">
                  <a:pos x="107" y="18"/>
                </a:cxn>
                <a:cxn ang="0">
                  <a:pos x="95" y="18"/>
                </a:cxn>
                <a:cxn ang="0">
                  <a:pos x="72" y="12"/>
                </a:cxn>
                <a:cxn ang="0">
                  <a:pos x="66" y="12"/>
                </a:cxn>
                <a:cxn ang="0">
                  <a:pos x="54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24" y="24"/>
                </a:cxn>
                <a:cxn ang="0">
                  <a:pos x="24" y="24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1873" name="Freeform 17"/>
            <p:cNvSpPr>
              <a:spLocks/>
            </p:cNvSpPr>
            <p:nvPr/>
          </p:nvSpPr>
          <p:spPr bwMode="auto">
            <a:xfrm>
              <a:off x="1943" y="3829"/>
              <a:ext cx="2033" cy="499"/>
            </a:xfrm>
            <a:custGeom>
              <a:avLst/>
              <a:gdLst/>
              <a:ahLst/>
              <a:cxnLst>
                <a:cxn ang="0">
                  <a:pos x="186" y="18"/>
                </a:cxn>
                <a:cxn ang="0">
                  <a:pos x="138" y="6"/>
                </a:cxn>
                <a:cxn ang="0">
                  <a:pos x="96" y="0"/>
                </a:cxn>
                <a:cxn ang="0">
                  <a:pos x="36" y="0"/>
                </a:cxn>
                <a:cxn ang="0">
                  <a:pos x="12" y="25"/>
                </a:cxn>
                <a:cxn ang="0">
                  <a:pos x="0" y="128"/>
                </a:cxn>
                <a:cxn ang="0">
                  <a:pos x="60" y="104"/>
                </a:cxn>
                <a:cxn ang="0">
                  <a:pos x="90" y="134"/>
                </a:cxn>
                <a:cxn ang="0">
                  <a:pos x="150" y="153"/>
                </a:cxn>
                <a:cxn ang="0">
                  <a:pos x="209" y="273"/>
                </a:cxn>
                <a:cxn ang="0">
                  <a:pos x="401" y="359"/>
                </a:cxn>
                <a:cxn ang="0">
                  <a:pos x="777" y="359"/>
                </a:cxn>
                <a:cxn ang="0">
                  <a:pos x="2033" y="499"/>
                </a:cxn>
                <a:cxn ang="0">
                  <a:pos x="2033" y="499"/>
                </a:cxn>
                <a:cxn ang="0">
                  <a:pos x="1991" y="493"/>
                </a:cxn>
                <a:cxn ang="0">
                  <a:pos x="676" y="243"/>
                </a:cxn>
                <a:cxn ang="0">
                  <a:pos x="514" y="159"/>
                </a:cxn>
                <a:cxn ang="0">
                  <a:pos x="425" y="110"/>
                </a:cxn>
                <a:cxn ang="0">
                  <a:pos x="365" y="92"/>
                </a:cxn>
                <a:cxn ang="0">
                  <a:pos x="281" y="61"/>
                </a:cxn>
                <a:cxn ang="0">
                  <a:pos x="186" y="18"/>
                </a:cxn>
                <a:cxn ang="0">
                  <a:pos x="186" y="18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1874" name="Freeform 18"/>
            <p:cNvSpPr>
              <a:spLocks/>
            </p:cNvSpPr>
            <p:nvPr/>
          </p:nvSpPr>
          <p:spPr bwMode="auto">
            <a:xfrm>
              <a:off x="1830" y="3823"/>
              <a:ext cx="71" cy="6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6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29" y="18"/>
                </a:cxn>
                <a:cxn ang="0">
                  <a:pos x="53" y="18"/>
                </a:cxn>
                <a:cxn ang="0">
                  <a:pos x="59" y="30"/>
                </a:cxn>
                <a:cxn ang="0">
                  <a:pos x="65" y="42"/>
                </a:cxn>
                <a:cxn ang="0">
                  <a:pos x="71" y="54"/>
                </a:cxn>
                <a:cxn ang="0">
                  <a:pos x="71" y="60"/>
                </a:cxn>
                <a:cxn ang="0">
                  <a:pos x="59" y="54"/>
                </a:cxn>
                <a:cxn ang="0">
                  <a:pos x="47" y="42"/>
                </a:cxn>
                <a:cxn ang="0">
                  <a:pos x="23" y="30"/>
                </a:cxn>
                <a:cxn ang="0">
                  <a:pos x="23" y="36"/>
                </a:cxn>
                <a:cxn ang="0">
                  <a:pos x="18" y="42"/>
                </a:cxn>
                <a:cxn ang="0">
                  <a:pos x="12" y="48"/>
                </a:cxn>
                <a:cxn ang="0">
                  <a:pos x="6" y="48"/>
                </a:cxn>
                <a:cxn ang="0">
                  <a:pos x="6" y="48"/>
                </a:cxn>
                <a:cxn ang="0">
                  <a:pos x="6" y="36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1875" name="Freeform 19"/>
            <p:cNvSpPr>
              <a:spLocks/>
            </p:cNvSpPr>
            <p:nvPr/>
          </p:nvSpPr>
          <p:spPr bwMode="auto">
            <a:xfrm>
              <a:off x="855" y="3842"/>
              <a:ext cx="161" cy="164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48" y="6"/>
                </a:cxn>
                <a:cxn ang="0">
                  <a:pos x="72" y="6"/>
                </a:cxn>
                <a:cxn ang="0">
                  <a:pos x="114" y="12"/>
                </a:cxn>
                <a:cxn ang="0">
                  <a:pos x="96" y="54"/>
                </a:cxn>
                <a:cxn ang="0">
                  <a:pos x="96" y="60"/>
                </a:cxn>
                <a:cxn ang="0">
                  <a:pos x="102" y="72"/>
                </a:cxn>
                <a:cxn ang="0">
                  <a:pos x="108" y="84"/>
                </a:cxn>
                <a:cxn ang="0">
                  <a:pos x="120" y="96"/>
                </a:cxn>
                <a:cxn ang="0">
                  <a:pos x="143" y="114"/>
                </a:cxn>
                <a:cxn ang="0">
                  <a:pos x="155" y="138"/>
                </a:cxn>
                <a:cxn ang="0">
                  <a:pos x="161" y="156"/>
                </a:cxn>
                <a:cxn ang="0">
                  <a:pos x="161" y="162"/>
                </a:cxn>
                <a:cxn ang="0">
                  <a:pos x="96" y="102"/>
                </a:cxn>
                <a:cxn ang="0">
                  <a:pos x="30" y="54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1876" name="Freeform 20"/>
            <p:cNvSpPr>
              <a:spLocks/>
            </p:cNvSpPr>
            <p:nvPr/>
          </p:nvSpPr>
          <p:spPr bwMode="auto">
            <a:xfrm>
              <a:off x="706" y="3854"/>
              <a:ext cx="59" cy="61"/>
            </a:xfrm>
            <a:custGeom>
              <a:avLst/>
              <a:gdLst/>
              <a:ahLst/>
              <a:cxnLst>
                <a:cxn ang="0">
                  <a:pos x="59" y="6"/>
                </a:cxn>
                <a:cxn ang="0">
                  <a:pos x="41" y="30"/>
                </a:cxn>
                <a:cxn ang="0">
                  <a:pos x="41" y="36"/>
                </a:cxn>
                <a:cxn ang="0">
                  <a:pos x="47" y="42"/>
                </a:cxn>
                <a:cxn ang="0">
                  <a:pos x="53" y="54"/>
                </a:cxn>
                <a:cxn ang="0">
                  <a:pos x="53" y="60"/>
                </a:cxn>
                <a:cxn ang="0">
                  <a:pos x="47" y="54"/>
                </a:cxn>
                <a:cxn ang="0">
                  <a:pos x="35" y="48"/>
                </a:cxn>
                <a:cxn ang="0">
                  <a:pos x="23" y="36"/>
                </a:cxn>
                <a:cxn ang="0">
                  <a:pos x="17" y="30"/>
                </a:cxn>
                <a:cxn ang="0">
                  <a:pos x="0" y="0"/>
                </a:cxn>
                <a:cxn ang="0">
                  <a:pos x="59" y="6"/>
                </a:cxn>
                <a:cxn ang="0">
                  <a:pos x="59" y="6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1877" name="Freeform 21"/>
            <p:cNvSpPr>
              <a:spLocks/>
            </p:cNvSpPr>
            <p:nvPr/>
          </p:nvSpPr>
          <p:spPr bwMode="auto">
            <a:xfrm>
              <a:off x="395" y="3811"/>
              <a:ext cx="245" cy="207"/>
            </a:xfrm>
            <a:custGeom>
              <a:avLst/>
              <a:gdLst/>
              <a:ahLst/>
              <a:cxnLst>
                <a:cxn ang="0">
                  <a:pos x="233" y="36"/>
                </a:cxn>
                <a:cxn ang="0">
                  <a:pos x="245" y="42"/>
                </a:cxn>
                <a:cxn ang="0">
                  <a:pos x="209" y="84"/>
                </a:cxn>
                <a:cxn ang="0">
                  <a:pos x="143" y="132"/>
                </a:cxn>
                <a:cxn ang="0">
                  <a:pos x="167" y="156"/>
                </a:cxn>
                <a:cxn ang="0">
                  <a:pos x="179" y="204"/>
                </a:cxn>
                <a:cxn ang="0">
                  <a:pos x="77" y="132"/>
                </a:cxn>
                <a:cxn ang="0">
                  <a:pos x="47" y="84"/>
                </a:cxn>
                <a:cxn ang="0">
                  <a:pos x="89" y="66"/>
                </a:cxn>
                <a:cxn ang="0">
                  <a:pos x="59" y="36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47" y="6"/>
                </a:cxn>
                <a:cxn ang="0">
                  <a:pos x="77" y="6"/>
                </a:cxn>
                <a:cxn ang="0">
                  <a:pos x="83" y="6"/>
                </a:cxn>
                <a:cxn ang="0">
                  <a:pos x="89" y="6"/>
                </a:cxn>
                <a:cxn ang="0">
                  <a:pos x="101" y="12"/>
                </a:cxn>
                <a:cxn ang="0">
                  <a:pos x="125" y="12"/>
                </a:cxn>
                <a:cxn ang="0">
                  <a:pos x="143" y="18"/>
                </a:cxn>
                <a:cxn ang="0">
                  <a:pos x="149" y="18"/>
                </a:cxn>
                <a:cxn ang="0">
                  <a:pos x="149" y="18"/>
                </a:cxn>
                <a:cxn ang="0">
                  <a:pos x="203" y="24"/>
                </a:cxn>
                <a:cxn ang="0">
                  <a:pos x="233" y="36"/>
                </a:cxn>
                <a:cxn ang="0">
                  <a:pos x="233" y="36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21878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21879" name="Rectangle 2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21880" name="Rectangle 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1881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1882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42FEC423-CC5F-4A1C-AC37-BFF7B41263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58" r:id="rId1"/>
    <p:sldLayoutId id="2147484044" r:id="rId2"/>
    <p:sldLayoutId id="2147484045" r:id="rId3"/>
    <p:sldLayoutId id="2147484046" r:id="rId4"/>
    <p:sldLayoutId id="2147484047" r:id="rId5"/>
    <p:sldLayoutId id="2147484048" r:id="rId6"/>
    <p:sldLayoutId id="2147484049" r:id="rId7"/>
    <p:sldLayoutId id="2147484050" r:id="rId8"/>
    <p:sldLayoutId id="2147484051" r:id="rId9"/>
    <p:sldLayoutId id="2147484052" r:id="rId10"/>
    <p:sldLayoutId id="2147484053" r:id="rId11"/>
    <p:sldLayoutId id="2147484054" r:id="rId12"/>
    <p:sldLayoutId id="2147484055" r:id="rId13"/>
    <p:sldLayoutId id="2147484056" r:id="rId14"/>
    <p:sldLayoutId id="2147484057" r:id="rId15"/>
  </p:sldLayoutIdLst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1218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12187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2187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1218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218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1218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218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18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18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18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18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18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18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18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18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18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18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18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18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18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18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18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78" grpId="0"/>
      <p:bldP spid="121879" grpId="0" build="p">
        <p:tmplLst>
          <p:tmpl lvl="1">
            <p:tnLst>
              <p:par>
                <p:cTn presetID="53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18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2187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2187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21879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18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2187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2187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21879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18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2187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2187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21879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18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2187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2187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21879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18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2187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2187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2187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pva5484@yandex.ru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4.bin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6.bin"/><Relationship Id="rId4" Type="http://schemas.openxmlformats.org/officeDocument/2006/relationships/oleObject" Target="../embeddings/oleObject5.bin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700202"/>
          </a:xfrm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/>
          <a:lstStyle/>
          <a:p>
            <a:r>
              <a:rPr lang="ru-RU" sz="2800" dirty="0" smtClean="0">
                <a:solidFill>
                  <a:srgbClr val="FF9900"/>
                </a:solidFill>
                <a:latin typeface="Arial Black" pitchFamily="34" charset="0"/>
              </a:rPr>
              <a:t>ЛОГИКОМАТЕМАТИЧЕСКИЕ ОСНОВЫ БЕЗОПАСНОСТИ ОТНОШЕНИЙ В ТЕХНИЧЕСКОЙ СФЕРЕ</a:t>
            </a:r>
            <a:endParaRPr lang="ru-RU" sz="2800" dirty="0">
              <a:solidFill>
                <a:srgbClr val="FF9900"/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071678"/>
            <a:ext cx="8229600" cy="3071834"/>
          </a:xfrm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/>
          <a:lstStyle/>
          <a:p>
            <a:pPr algn="ctr">
              <a:buNone/>
            </a:pPr>
            <a:r>
              <a:rPr lang="ru-RU" dirty="0" smtClean="0">
                <a:solidFill>
                  <a:srgbClr val="FFFF00"/>
                </a:solidFill>
              </a:rPr>
              <a:t>«</a:t>
            </a:r>
            <a:r>
              <a:rPr lang="ru-RU" sz="3600" dirty="0" smtClean="0">
                <a:solidFill>
                  <a:srgbClr val="FFFF00"/>
                </a:solidFill>
                <a:latin typeface="Arial Black" pitchFamily="34" charset="0"/>
              </a:rPr>
              <a:t>В каждой естественной науке заключено столько истины, сколько в ней есть математики»</a:t>
            </a:r>
          </a:p>
          <a:p>
            <a:pPr algn="ctr">
              <a:buNone/>
            </a:pPr>
            <a:r>
              <a:rPr lang="ru-RU" sz="3600" dirty="0" smtClean="0">
                <a:solidFill>
                  <a:srgbClr val="FFC000"/>
                </a:solidFill>
                <a:latin typeface="Monotype Corsiva" pitchFamily="66" charset="0"/>
              </a:rPr>
              <a:t>Иммануил КАНТ</a:t>
            </a:r>
          </a:p>
          <a:p>
            <a:pPr algn="ctr">
              <a:buNone/>
            </a:pPr>
            <a:endParaRPr lang="ru-RU" sz="1400" dirty="0" smtClean="0"/>
          </a:p>
          <a:p>
            <a:pPr algn="ctr">
              <a:buNone/>
            </a:pPr>
            <a:r>
              <a:rPr lang="ru-RU" sz="1400" b="1" dirty="0" smtClean="0"/>
              <a:t>АНО «Центр добровольной сертификации </a:t>
            </a:r>
            <a:br>
              <a:rPr lang="ru-RU" sz="1400" b="1" dirty="0" smtClean="0"/>
            </a:br>
            <a:r>
              <a:rPr lang="ru-RU" sz="1400" b="1" dirty="0" smtClean="0"/>
              <a:t>«Система»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127055, г. Москва, 2-ой Лесной пер., д10, оф. 79</a:t>
            </a:r>
            <a:br>
              <a:rPr lang="ru-RU" sz="1400" dirty="0" smtClean="0"/>
            </a:br>
            <a:r>
              <a:rPr lang="ru-RU" sz="1400" dirty="0" smtClean="0"/>
              <a:t>тел. 8 (499) 978 2522, моб.(915) 188 0191</a:t>
            </a:r>
            <a:br>
              <a:rPr lang="ru-RU" sz="1400" dirty="0" smtClean="0"/>
            </a:br>
            <a:r>
              <a:rPr lang="en-US" sz="1400" dirty="0" smtClean="0"/>
              <a:t>E-mail: </a:t>
            </a:r>
            <a:r>
              <a:rPr lang="en-US" sz="1400" dirty="0" smtClean="0">
                <a:hlinkClick r:id="rId2"/>
              </a:rPr>
              <a:t>pva5484@yandex.ru</a:t>
            </a:r>
            <a:endParaRPr lang="ru-RU" sz="1400" dirty="0" smtClean="0"/>
          </a:p>
          <a:p>
            <a:pPr algn="ctr">
              <a:buNone/>
            </a:pPr>
            <a:r>
              <a:rPr lang="ru-RU" sz="2000" dirty="0" smtClean="0">
                <a:solidFill>
                  <a:srgbClr val="FDFEE4"/>
                </a:solidFill>
                <a:latin typeface="Monotype Corsiva" pitchFamily="66" charset="0"/>
              </a:rPr>
              <a:t>Ген. Директор Портнов Валерий Алексеевич</a:t>
            </a:r>
            <a:endParaRPr lang="ru-RU" sz="2000" dirty="0">
              <a:solidFill>
                <a:srgbClr val="FDFEE4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wedg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0"/>
            <a:ext cx="8750330" cy="642918"/>
          </a:xfrm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>
            <a:flatTx/>
          </a:bodyPr>
          <a:lstStyle/>
          <a:p>
            <a:pPr eaLnBrk="1" hangingPunct="1">
              <a:defRPr/>
            </a:pPr>
            <a:r>
              <a:rPr lang="ru-RU" sz="20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ВИД ОКНА ДЛЯ ВНЕСЕНИЯ КОДОВ ПАРАМЕТРОВ СИСТЕМЫ</a:t>
            </a:r>
          </a:p>
        </p:txBody>
      </p:sp>
      <p:sp>
        <p:nvSpPr>
          <p:cNvPr id="19459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372225" y="2060575"/>
            <a:ext cx="2592388" cy="2016125"/>
          </a:xfrm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>
            <a:flatTx/>
          </a:bodyPr>
          <a:lstStyle/>
          <a:p>
            <a:pPr eaLnBrk="1" hangingPunct="1">
              <a:defRPr/>
            </a:pPr>
            <a:r>
              <a:rPr lang="ru-RU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MT Bold" pitchFamily="66" charset="0"/>
              </a:rPr>
              <a:t>Окно включено</a:t>
            </a:r>
          </a:p>
          <a:p>
            <a:pPr eaLnBrk="1" hangingPunct="1">
              <a:defRPr/>
            </a:pPr>
            <a:r>
              <a:rPr lang="ru-RU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MT Bold" pitchFamily="66" charset="0"/>
              </a:rPr>
              <a:t>Состояние подготовлено для кодирования</a:t>
            </a:r>
          </a:p>
        </p:txBody>
      </p:sp>
      <p:sp>
        <p:nvSpPr>
          <p:cNvPr id="22532" name="Text Box 6"/>
          <p:cNvSpPr txBox="1">
            <a:spLocks noChangeArrowheads="1"/>
          </p:cNvSpPr>
          <p:nvPr/>
        </p:nvSpPr>
        <p:spPr bwMode="auto">
          <a:xfrm>
            <a:off x="9304338" y="430847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1800" b="0">
              <a:solidFill>
                <a:schemeClr val="tx1"/>
              </a:solidFill>
              <a:latin typeface="Verdana" pitchFamily="34" charset="0"/>
            </a:endParaRPr>
          </a:p>
        </p:txBody>
      </p:sp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52513"/>
            <a:ext cx="6300788" cy="455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714356"/>
            <a:ext cx="6357950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14313"/>
            <a:ext cx="8229600" cy="460375"/>
          </a:xfrm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>
            <a:flatTx/>
          </a:bodyPr>
          <a:lstStyle/>
          <a:p>
            <a:pPr eaLnBrk="1" hangingPunct="1">
              <a:defRPr/>
            </a:pPr>
            <a:r>
              <a:rPr lang="ru-RU" sz="2000" b="1" dirty="0" smtClean="0">
                <a:solidFill>
                  <a:srgbClr val="FF9900"/>
                </a:solidFill>
                <a:latin typeface="Arial Black" pitchFamily="34" charset="0"/>
              </a:rPr>
              <a:t>ФОРМИРОВАНИЕ БАЗОВОГО КОДА СОСТОЯНИЯ</a:t>
            </a:r>
          </a:p>
        </p:txBody>
      </p:sp>
      <p:sp>
        <p:nvSpPr>
          <p:cNvPr id="20483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516689" y="1600200"/>
            <a:ext cx="2627312" cy="3400436"/>
          </a:xfrm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>
            <a:flatTx/>
          </a:bodyPr>
          <a:lstStyle/>
          <a:p>
            <a:pPr algn="ctr" eaLnBrk="1" hangingPunct="1">
              <a:buFontTx/>
              <a:buNone/>
              <a:defRPr/>
            </a:pPr>
            <a:r>
              <a:rPr lang="ru-RU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MT Bold" pitchFamily="66" charset="0"/>
              </a:rPr>
              <a:t>Кодирование базового значения производится  «кликом» на этой закладке</a:t>
            </a:r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428660" y="857232"/>
            <a:ext cx="6786610" cy="6000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4" name="AutoShape 6"/>
          <p:cNvSpPr>
            <a:spLocks noChangeArrowheads="1"/>
          </p:cNvSpPr>
          <p:nvPr/>
        </p:nvSpPr>
        <p:spPr bwMode="auto">
          <a:xfrm rot="806608" flipV="1">
            <a:off x="2657068" y="1913910"/>
            <a:ext cx="4245600" cy="609216"/>
          </a:xfrm>
          <a:prstGeom prst="leftArrow">
            <a:avLst>
              <a:gd name="adj1" fmla="val 7491"/>
              <a:gd name="adj2" fmla="val 13558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58" y="142852"/>
            <a:ext cx="8229600" cy="500066"/>
          </a:xfrm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>
            <a:flatTx/>
          </a:bodyPr>
          <a:lstStyle/>
          <a:p>
            <a:pPr eaLnBrk="1" hangingPunct="1">
              <a:defRPr/>
            </a:pPr>
            <a:r>
              <a:rPr lang="ru-RU" sz="1800" b="1" dirty="0" smtClean="0">
                <a:solidFill>
                  <a:srgbClr val="FF9900"/>
                </a:solidFill>
                <a:latin typeface="Arial Black" pitchFamily="34" charset="0"/>
              </a:rPr>
              <a:t>ВИД ОКНА СТАДИИ ПРОЕКТА (НОМИНАЛЬНОЕ СОСТОЯНИЕ)</a:t>
            </a:r>
          </a:p>
        </p:txBody>
      </p:sp>
      <p:pic>
        <p:nvPicPr>
          <p:cNvPr id="9233" name="Picture 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9" y="1484313"/>
            <a:ext cx="4818067" cy="454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755650" y="714357"/>
            <a:ext cx="6985000" cy="500065"/>
          </a:xfrm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>
            <a:flatTx/>
          </a:bodyPr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1800" dirty="0" smtClean="0">
                <a:solidFill>
                  <a:srgbClr val="FFC000"/>
                </a:solidFill>
                <a:latin typeface="Arial Black" pitchFamily="34" charset="0"/>
              </a:rPr>
              <a:t>Результат – следствие наблюдения над системой в рабочем режиме</a:t>
            </a:r>
          </a:p>
        </p:txBody>
      </p:sp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8000" y="1285860"/>
            <a:ext cx="8128000" cy="5394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92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57232"/>
          </a:xfrm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>
            <a:flatTx/>
          </a:bodyPr>
          <a:lstStyle/>
          <a:p>
            <a:pPr eaLnBrk="1" hangingPunct="1">
              <a:defRPr/>
            </a:pPr>
            <a:r>
              <a:rPr lang="ru-RU" sz="2800" b="1" dirty="0" smtClean="0">
                <a:solidFill>
                  <a:srgbClr val="FF9900"/>
                </a:solidFill>
                <a:latin typeface="Arial Black" pitchFamily="34" charset="0"/>
              </a:rPr>
              <a:t>ВОЗМОЖНОСТИ   РЕДАКТИРОВАНИЯ   БАЗОВОГО   КОДА</a:t>
            </a:r>
          </a:p>
        </p:txBody>
      </p:sp>
      <p:sp>
        <p:nvSpPr>
          <p:cNvPr id="22531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516688" y="836612"/>
            <a:ext cx="2627312" cy="5807097"/>
          </a:xfrm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>
            <a:flatTx/>
          </a:bodyPr>
          <a:lstStyle/>
          <a:p>
            <a:pPr eaLnBrk="1" hangingPunct="1">
              <a:defRPr/>
            </a:pPr>
            <a:r>
              <a:rPr lang="ru-RU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До кодирования следующего состояния мы имеем возможность изменять результирующий код </a:t>
            </a:r>
          </a:p>
        </p:txBody>
      </p:sp>
      <p:pic>
        <p:nvPicPr>
          <p:cNvPr id="10248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341438"/>
            <a:ext cx="6443663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000108"/>
            <a:ext cx="6429388" cy="5680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7" name="AutoShape 7"/>
          <p:cNvSpPr>
            <a:spLocks noChangeArrowheads="1"/>
          </p:cNvSpPr>
          <p:nvPr/>
        </p:nvSpPr>
        <p:spPr bwMode="auto">
          <a:xfrm rot="2318563">
            <a:off x="6147660" y="1445987"/>
            <a:ext cx="415464" cy="1664255"/>
          </a:xfrm>
          <a:prstGeom prst="downArrow">
            <a:avLst>
              <a:gd name="adj1" fmla="val 6593"/>
              <a:gd name="adj2" fmla="val 13967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102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142853"/>
            <a:ext cx="8229600" cy="752498"/>
          </a:xfrm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>
            <a:flatTx/>
          </a:bodyPr>
          <a:lstStyle/>
          <a:p>
            <a:pPr eaLnBrk="1" hangingPunct="1">
              <a:defRPr/>
            </a:pPr>
            <a:r>
              <a:rPr lang="ru-RU" sz="2400" b="1" dirty="0" smtClean="0">
                <a:solidFill>
                  <a:srgbClr val="FF9900"/>
                </a:solidFill>
                <a:latin typeface="Arial Black" pitchFamily="34" charset="0"/>
              </a:rPr>
              <a:t>ФОРМИРОВАНИЕ  КОДА НОМИНАЛЬНОГО (ЭТАЛОННОГО) СОСТОЯНИЯ</a:t>
            </a:r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000108"/>
            <a:ext cx="6429420" cy="5680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643671" y="1857364"/>
            <a:ext cx="2500329" cy="2722574"/>
          </a:xfrm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>
            <a:flatTx/>
          </a:bodyPr>
          <a:lstStyle/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r>
              <a:rPr lang="ru-RU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На основе кодирования двух состояний мы задаём код «Эталонного состояния»</a:t>
            </a:r>
          </a:p>
        </p:txBody>
      </p:sp>
      <p:sp>
        <p:nvSpPr>
          <p:cNvPr id="11271" name="AutoShape 7"/>
          <p:cNvSpPr>
            <a:spLocks noChangeArrowheads="1"/>
          </p:cNvSpPr>
          <p:nvPr/>
        </p:nvSpPr>
        <p:spPr bwMode="auto">
          <a:xfrm rot="5769346">
            <a:off x="5186219" y="550305"/>
            <a:ext cx="254363" cy="3530621"/>
          </a:xfrm>
          <a:prstGeom prst="downArrow">
            <a:avLst>
              <a:gd name="adj1" fmla="val 0"/>
              <a:gd name="adj2" fmla="val 20404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95350"/>
          </a:xfrm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>
            <a:flatTx/>
          </a:bodyPr>
          <a:lstStyle/>
          <a:p>
            <a:pPr eaLnBrk="1" hangingPunct="1">
              <a:defRPr/>
            </a:pPr>
            <a:r>
              <a:rPr lang="ru-RU" sz="28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ОКНО ФОРМИРОВАНИЯ ТЕКУЩЕГО СОСТОЯНИЯ</a:t>
            </a:r>
          </a:p>
        </p:txBody>
      </p:sp>
      <p:sp>
        <p:nvSpPr>
          <p:cNvPr id="24579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659563" y="1341438"/>
            <a:ext cx="2841659" cy="4516437"/>
          </a:xfrm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>
            <a:flatTx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Получив код эталонного состояния, мы имеем возможность верифицировать следующий код любого состояния и в любой промежуток времени</a:t>
            </a:r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000108"/>
            <a:ext cx="6500858" cy="5751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28670"/>
          </a:xfrm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>
            <a:flatTx/>
          </a:bodyPr>
          <a:lstStyle/>
          <a:p>
            <a:pPr eaLnBrk="1" hangingPunct="1">
              <a:defRPr/>
            </a:pPr>
            <a:r>
              <a:rPr lang="ru-RU" sz="20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ОКНО ОПИСАНИЯ ТЕКУЩЕГО СОСТОЯНИЯ НА СТАДИИ ЭКСПЛУАТАЦИИ</a:t>
            </a:r>
          </a:p>
        </p:txBody>
      </p:sp>
      <p:sp>
        <p:nvSpPr>
          <p:cNvPr id="25603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659563" y="1125538"/>
            <a:ext cx="2305050" cy="5300662"/>
          </a:xfrm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>
            <a:flatTx/>
          </a:bodyPr>
          <a:lstStyle/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sz="1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MT Bold" pitchFamily="66" charset="0"/>
              </a:rPr>
              <a:t>      Изменения, вносимые в базовое значение кода при наблюдении рабочего значения,  отмечается красным крестом и сопровождается изменением численного значения показателей системы: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MT Bold" pitchFamily="66" charset="0"/>
              </a:rPr>
              <a:t>рейтинга;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MT Bold" pitchFamily="66" charset="0"/>
              </a:rPr>
              <a:t>степени риска;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MT Bold" pitchFamily="66" charset="0"/>
              </a:rPr>
              <a:t>ущерба системе;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MT Bold" pitchFamily="66" charset="0"/>
              </a:rPr>
              <a:t>ресурса системы</a:t>
            </a:r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00108"/>
            <a:ext cx="6429388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1" name="AutoShape 9"/>
          <p:cNvSpPr>
            <a:spLocks noChangeArrowheads="1"/>
          </p:cNvSpPr>
          <p:nvPr/>
        </p:nvSpPr>
        <p:spPr bwMode="auto">
          <a:xfrm rot="5950818">
            <a:off x="6301889" y="1708084"/>
            <a:ext cx="260350" cy="1124780"/>
          </a:xfrm>
          <a:prstGeom prst="downArrow">
            <a:avLst>
              <a:gd name="adj1" fmla="val 7528"/>
              <a:gd name="adj2" fmla="val 12557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319" name="AutoShape 7"/>
          <p:cNvSpPr>
            <a:spLocks noChangeArrowheads="1"/>
          </p:cNvSpPr>
          <p:nvPr/>
        </p:nvSpPr>
        <p:spPr bwMode="auto">
          <a:xfrm rot="1854784">
            <a:off x="6377231" y="3832531"/>
            <a:ext cx="298450" cy="1646851"/>
          </a:xfrm>
          <a:prstGeom prst="downArrow">
            <a:avLst>
              <a:gd name="adj1" fmla="val 0"/>
              <a:gd name="adj2" fmla="val 12292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42852"/>
            <a:ext cx="8229600" cy="642942"/>
          </a:xfrm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>
            <a:flatTx/>
          </a:bodyPr>
          <a:lstStyle/>
          <a:p>
            <a:pPr eaLnBrk="1" hangingPunct="1">
              <a:defRPr/>
            </a:pPr>
            <a:r>
              <a:rPr lang="ru-RU" sz="28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ОКНО ВЫВОДА ПЕРЕЧНЯ ПАРАМЕТРОВ</a:t>
            </a:r>
          </a:p>
        </p:txBody>
      </p:sp>
      <p:sp>
        <p:nvSpPr>
          <p:cNvPr id="26627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659562" y="1052513"/>
            <a:ext cx="2484437" cy="4162437"/>
          </a:xfrm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>
            <a:flatTx/>
          </a:bodyPr>
          <a:lstStyle/>
          <a:p>
            <a:pPr eaLnBrk="1" hangingPunct="1">
              <a:defRPr/>
            </a:pPr>
            <a:r>
              <a:rPr lang="ru-RU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В отдельном окне можно посмотреть конкретные отличия в  верифицированных состояниях</a:t>
            </a:r>
          </a:p>
          <a:p>
            <a:pPr eaLnBrk="1" hangingPunct="1">
              <a:defRPr/>
            </a:pPr>
            <a:r>
              <a:rPr lang="ru-RU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Увидеть  количество  отличий и их содержание. </a:t>
            </a:r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000" y="928670"/>
            <a:ext cx="6064264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6" name="AutoShape 6"/>
          <p:cNvSpPr>
            <a:spLocks noChangeArrowheads="1"/>
          </p:cNvSpPr>
          <p:nvPr/>
        </p:nvSpPr>
        <p:spPr bwMode="auto">
          <a:xfrm rot="-1620605">
            <a:off x="5308600" y="1404938"/>
            <a:ext cx="1589088" cy="438150"/>
          </a:xfrm>
          <a:prstGeom prst="leftArrow">
            <a:avLst>
              <a:gd name="adj1" fmla="val 7361"/>
              <a:gd name="adj2" fmla="val 171669"/>
            </a:avLst>
          </a:prstGeom>
          <a:solidFill>
            <a:srgbClr val="007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214282" y="0"/>
            <a:ext cx="8229600" cy="712788"/>
          </a:xfrm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>
            <a:flatTx/>
          </a:bodyPr>
          <a:lstStyle/>
          <a:p>
            <a:pPr eaLnBrk="1" hangingPunct="1"/>
            <a:r>
              <a:rPr lang="ru-RU" sz="1800" b="1" dirty="0" smtClean="0">
                <a:solidFill>
                  <a:srgbClr val="FF9900"/>
                </a:solidFill>
                <a:effectLst/>
                <a:latin typeface="Arial Black" pitchFamily="34" charset="0"/>
              </a:rPr>
              <a:t>ОКНО ДЕМОНСТРАЦИИ ВОЗМОЖНОСТИ ВЫВОДА РЕЗУЛЬТАТОВ НА БУМАЖНЫЙ НОСИТЕЛЬ</a:t>
            </a:r>
          </a:p>
        </p:txBody>
      </p:sp>
      <p:sp>
        <p:nvSpPr>
          <p:cNvPr id="27651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572264" y="1557338"/>
            <a:ext cx="2571736" cy="3527425"/>
          </a:xfrm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>
            <a:flatTx/>
          </a:bodyPr>
          <a:lstStyle/>
          <a:p>
            <a:pPr algn="ctr" eaLnBrk="1" hangingPunct="1">
              <a:buFontTx/>
              <a:buNone/>
              <a:defRPr/>
            </a:pP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MT Bold" pitchFamily="66" charset="0"/>
              </a:rPr>
              <a:t>     </a:t>
            </a:r>
            <a:r>
              <a:rPr lang="ru-RU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Распечатка состояния сценария безопасности (табл.1) и окна численных значений показателей (табл. 2)</a:t>
            </a:r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85794"/>
            <a:ext cx="6350016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3" name="AutoShape 9"/>
          <p:cNvSpPr>
            <a:spLocks noChangeArrowheads="1"/>
          </p:cNvSpPr>
          <p:nvPr/>
        </p:nvSpPr>
        <p:spPr bwMode="auto">
          <a:xfrm rot="640109">
            <a:off x="2486025" y="2754313"/>
            <a:ext cx="4319588" cy="288925"/>
          </a:xfrm>
          <a:prstGeom prst="leftArrow">
            <a:avLst>
              <a:gd name="adj1" fmla="val 9185"/>
              <a:gd name="adj2" fmla="val 64841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515" name="AutoShape 11"/>
          <p:cNvSpPr>
            <a:spLocks noChangeArrowheads="1"/>
          </p:cNvSpPr>
          <p:nvPr/>
        </p:nvSpPr>
        <p:spPr bwMode="auto">
          <a:xfrm rot="191866">
            <a:off x="4791431" y="4556615"/>
            <a:ext cx="2016125" cy="239713"/>
          </a:xfrm>
          <a:prstGeom prst="leftArrow">
            <a:avLst>
              <a:gd name="adj1" fmla="val 10870"/>
              <a:gd name="adj2" fmla="val 22159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2852"/>
            <a:ext cx="9144000" cy="1214446"/>
          </a:xfrm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/>
          <a:lstStyle/>
          <a:p>
            <a:r>
              <a:rPr lang="ru-RU" sz="4000" dirty="0" smtClean="0">
                <a:solidFill>
                  <a:srgbClr val="FF9900"/>
                </a:solidFill>
                <a:latin typeface="Arial Black" pitchFamily="34" charset="0"/>
              </a:rPr>
              <a:t>ИСХОДНЫЕ ПОЛОЖЕНИЯ ВЕРИФИКАЦИИ</a:t>
            </a:r>
            <a:endParaRPr lang="ru-RU" sz="4000" dirty="0">
              <a:solidFill>
                <a:srgbClr val="FF9900"/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28736"/>
            <a:ext cx="9144000" cy="5429264"/>
          </a:xfrm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/>
          <a:lstStyle/>
          <a:p>
            <a:pPr algn="ctr">
              <a:buNone/>
            </a:pPr>
            <a:r>
              <a:rPr lang="ru-RU" sz="2800" dirty="0" smtClean="0">
                <a:solidFill>
                  <a:srgbClr val="FFFF00"/>
                </a:solidFill>
                <a:latin typeface="Arial Black" pitchFamily="34" charset="0"/>
              </a:rPr>
              <a:t>Общим высказываниям непосредственно в действительном мире ничего не соответствует, т.к. только единичные (атомарные) высказывания могут обозначать факты.</a:t>
            </a:r>
          </a:p>
          <a:p>
            <a:pPr algn="ctr">
              <a:buNone/>
            </a:pPr>
            <a:r>
              <a:rPr lang="ru-RU" sz="2800" dirty="0" smtClean="0">
                <a:solidFill>
                  <a:srgbClr val="FFC000"/>
                </a:solidFill>
                <a:latin typeface="Arial Black" pitchFamily="34" charset="0"/>
              </a:rPr>
              <a:t>Конечными элементами мира являются «факты», а каждый отдельный факт состоит из отдельного предмета и его индивидуальных характеристик. </a:t>
            </a:r>
          </a:p>
          <a:p>
            <a:pPr algn="ctr">
              <a:buNone/>
            </a:pPr>
            <a:r>
              <a:rPr lang="ru-RU" sz="2800" dirty="0" smtClean="0">
                <a:solidFill>
                  <a:srgbClr val="FF9900"/>
                </a:solidFill>
                <a:latin typeface="Arial Black" pitchFamily="34" charset="0"/>
              </a:rPr>
              <a:t>Общее же </a:t>
            </a:r>
            <a:r>
              <a:rPr lang="ru-RU" sz="2800" dirty="0" smtClean="0">
                <a:solidFill>
                  <a:srgbClr val="FFFF00"/>
                </a:solidFill>
                <a:latin typeface="Arial Black" pitchFamily="34" charset="0"/>
              </a:rPr>
              <a:t>может быть выражено при </a:t>
            </a:r>
            <a:r>
              <a:rPr lang="ru-RU" sz="2800" dirty="0" smtClean="0">
                <a:solidFill>
                  <a:srgbClr val="FF9900"/>
                </a:solidFill>
                <a:latin typeface="Arial Black" pitchFamily="34" charset="0"/>
              </a:rPr>
              <a:t>помощи языка,</a:t>
            </a:r>
            <a:r>
              <a:rPr lang="ru-RU" sz="2800" dirty="0" smtClean="0">
                <a:solidFill>
                  <a:srgbClr val="FFFF00"/>
                </a:solidFill>
                <a:latin typeface="Arial Black" pitchFamily="34" charset="0"/>
              </a:rPr>
              <a:t> состоящего тоже из единичных предметов.</a:t>
            </a:r>
            <a:endParaRPr lang="ru-RU" sz="2800" dirty="0">
              <a:solidFill>
                <a:srgbClr val="FFFF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>
    <p:wedg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/>
          <a:lstStyle/>
          <a:p>
            <a:r>
              <a:rPr lang="ru-RU" sz="2800" dirty="0" smtClean="0">
                <a:solidFill>
                  <a:srgbClr val="FF9900"/>
                </a:solidFill>
                <a:latin typeface="Arial Black" pitchFamily="34" charset="0"/>
              </a:rPr>
              <a:t>ВАЛИДАЦИЯ – РАСШИРЕНИЕ ПОНЯТИЯ ОЦЕНКИ СООТВЕТСТВИЯ</a:t>
            </a:r>
            <a:endParaRPr lang="ru-RU" sz="2800" dirty="0">
              <a:solidFill>
                <a:srgbClr val="FF9900"/>
              </a:solidFill>
              <a:latin typeface="Arial Black" pitchFamily="34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043510"/>
          </a:xfrm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/>
          <a:lstStyle/>
          <a:p>
            <a:pPr algn="ctr">
              <a:buNone/>
            </a:pPr>
            <a:r>
              <a:rPr lang="ru-RU" sz="2800" dirty="0" smtClean="0">
                <a:solidFill>
                  <a:srgbClr val="FFFF00"/>
                </a:solidFill>
                <a:latin typeface="Arial Black" pitchFamily="34" charset="0"/>
              </a:rPr>
              <a:t>Переход от частных фактов к общим заключениям (индуктивное обобщение) даёт не достоверное, а лишь вероятное знание.</a:t>
            </a:r>
          </a:p>
          <a:p>
            <a:pPr algn="ctr">
              <a:buNone/>
            </a:pPr>
            <a:r>
              <a:rPr lang="ru-RU" sz="2800" dirty="0" smtClean="0">
                <a:solidFill>
                  <a:srgbClr val="FFC000"/>
                </a:solidFill>
                <a:latin typeface="Arial Black" pitchFamily="34" charset="0"/>
              </a:rPr>
              <a:t>Переход от результатов испытаний к сертификату также индуктивное обобщение. </a:t>
            </a:r>
          </a:p>
          <a:p>
            <a:pPr algn="ctr">
              <a:buNone/>
            </a:pPr>
            <a:r>
              <a:rPr lang="ru-RU" sz="2800" dirty="0" smtClean="0">
                <a:solidFill>
                  <a:srgbClr val="FFFF00"/>
                </a:solidFill>
                <a:latin typeface="Arial Black" pitchFamily="34" charset="0"/>
              </a:rPr>
              <a:t>В этом смысл и необходимость валидации, включающей как дедукцию, так и индуктивное рассуждение с переходом к единому характеристическому числу.</a:t>
            </a:r>
            <a:endParaRPr lang="ru-RU" sz="2800" dirty="0">
              <a:solidFill>
                <a:srgbClr val="FFFF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>
    <p:wedg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00174"/>
          </a:xfrm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/>
          <a:lstStyle/>
          <a:p>
            <a:r>
              <a:rPr lang="ru-RU" sz="3200" dirty="0" smtClean="0">
                <a:solidFill>
                  <a:srgbClr val="FF9900"/>
                </a:solidFill>
                <a:latin typeface="Arial Black" pitchFamily="34" charset="0"/>
              </a:rPr>
              <a:t>Синтезирование двух логически не связанных вещей с помощью верификации</a:t>
            </a:r>
            <a:endParaRPr lang="ru-RU" sz="3200" dirty="0">
              <a:solidFill>
                <a:srgbClr val="FF9900"/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/>
          <a:lstStyle/>
          <a:p>
            <a:pPr algn="ctr">
              <a:buNone/>
            </a:pPr>
            <a:r>
              <a:rPr lang="ru-RU" dirty="0" smtClean="0">
                <a:solidFill>
                  <a:srgbClr val="FFC000"/>
                </a:solidFill>
                <a:latin typeface="Arial Black" pitchFamily="34" charset="0"/>
              </a:rPr>
              <a:t>«Эти правовые отношения – безопасны»</a:t>
            </a:r>
          </a:p>
          <a:p>
            <a:pPr algn="ctr">
              <a:buNone/>
            </a:pPr>
            <a:r>
              <a:rPr lang="ru-RU" dirty="0" smtClean="0">
                <a:solidFill>
                  <a:srgbClr val="FFFF00"/>
                </a:solidFill>
                <a:latin typeface="Arial Black" pitchFamily="34" charset="0"/>
              </a:rPr>
              <a:t>Для объединения их необходимо проверить (верифицировать) путём наблюдения и эмпирического исследования того, являются ли в действительности связывающее их отношение истинным.</a:t>
            </a:r>
            <a:endParaRPr lang="ru-RU" dirty="0">
              <a:solidFill>
                <a:srgbClr val="FFFF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>
    <p:wedg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/>
          <a:lstStyle/>
          <a:p>
            <a:r>
              <a:rPr lang="ru-RU" sz="2400" dirty="0" smtClean="0">
                <a:solidFill>
                  <a:srgbClr val="FF9900"/>
                </a:solidFill>
                <a:latin typeface="Arial Black" pitchFamily="34" charset="0"/>
              </a:rPr>
              <a:t> </a:t>
            </a:r>
            <a:r>
              <a:rPr lang="ru-RU" dirty="0" smtClean="0">
                <a:solidFill>
                  <a:srgbClr val="FF9900"/>
                </a:solidFill>
                <a:latin typeface="Arial Black" pitchFamily="34" charset="0"/>
              </a:rPr>
              <a:t>СОСТАВ ОТНОШЕНИЙ</a:t>
            </a:r>
            <a:endParaRPr lang="ru-RU" dirty="0">
              <a:solidFill>
                <a:srgbClr val="FF9900"/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500174"/>
            <a:ext cx="9144000" cy="4429156"/>
          </a:xfrm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/>
          <a:lstStyle/>
          <a:p>
            <a:pPr algn="ctr">
              <a:buNone/>
            </a:pPr>
            <a:r>
              <a:rPr lang="ru-RU" dirty="0" smtClean="0">
                <a:solidFill>
                  <a:srgbClr val="FFFF00"/>
                </a:solidFill>
                <a:latin typeface="Arial Black" pitchFamily="34" charset="0"/>
              </a:rPr>
              <a:t>Объём понятия – </a:t>
            </a:r>
            <a:r>
              <a:rPr lang="ru-RU" dirty="0" smtClean="0">
                <a:solidFill>
                  <a:srgbClr val="FFC000"/>
                </a:solidFill>
                <a:latin typeface="Arial Black" pitchFamily="34" charset="0"/>
              </a:rPr>
              <a:t>регулирование безопасности средств человеческой деятельности;</a:t>
            </a:r>
          </a:p>
          <a:p>
            <a:pPr algn="ctr">
              <a:buNone/>
            </a:pPr>
            <a:r>
              <a:rPr lang="ru-RU" dirty="0" smtClean="0">
                <a:solidFill>
                  <a:srgbClr val="FFFF00"/>
                </a:solidFill>
                <a:latin typeface="Arial Black" pitchFamily="34" charset="0"/>
              </a:rPr>
              <a:t>Содержание понятия – </a:t>
            </a:r>
            <a:r>
              <a:rPr lang="ru-RU" dirty="0" smtClean="0">
                <a:solidFill>
                  <a:srgbClr val="FFC000"/>
                </a:solidFill>
                <a:latin typeface="Arial Black" pitchFamily="34" charset="0"/>
              </a:rPr>
              <a:t>регулирование безопасности продуктов и средств производства, отношений на стадиях жизненного цикла продуктов и средств производства.</a:t>
            </a:r>
            <a:endParaRPr lang="ru-RU" dirty="0">
              <a:solidFill>
                <a:srgbClr val="FFC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>
    <p:wedg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00174"/>
          </a:xfrm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/>
          <a:lstStyle/>
          <a:p>
            <a:r>
              <a:rPr lang="ru-RU" sz="2800" dirty="0" smtClean="0">
                <a:solidFill>
                  <a:srgbClr val="FF9900"/>
                </a:solidFill>
                <a:latin typeface="Arial Black" pitchFamily="34" charset="0"/>
              </a:rPr>
              <a:t>ОБЪЕДИНЕНИЕ ТЕХНИЧЕСКОГО РЕГУЛИРОВАНИЯ И ПРАВОВОГО РЕГУЛИРОВАНИЯ</a:t>
            </a:r>
            <a:endParaRPr lang="ru-RU" sz="2800" dirty="0">
              <a:solidFill>
                <a:srgbClr val="FF9900"/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495800"/>
          </a:xfrm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/>
          <a:lstStyle/>
          <a:p>
            <a:pPr algn="ctr">
              <a:buNone/>
            </a:pPr>
            <a:r>
              <a:rPr lang="ru-RU" sz="2800" dirty="0" smtClean="0">
                <a:solidFill>
                  <a:srgbClr val="FFC000"/>
                </a:solidFill>
                <a:latin typeface="Arial Black" pitchFamily="34" charset="0"/>
              </a:rPr>
              <a:t>    </a:t>
            </a:r>
            <a:r>
              <a:rPr lang="ru-RU" sz="2800" dirty="0" smtClean="0">
                <a:solidFill>
                  <a:srgbClr val="FFFF00"/>
                </a:solidFill>
                <a:latin typeface="Arial Black" pitchFamily="34" charset="0"/>
              </a:rPr>
              <a:t>Синтез основывается на:</a:t>
            </a:r>
          </a:p>
          <a:p>
            <a:pPr algn="ctr"/>
            <a:r>
              <a:rPr lang="ru-RU" sz="2800" dirty="0" smtClean="0">
                <a:solidFill>
                  <a:srgbClr val="FFC000"/>
                </a:solidFill>
                <a:latin typeface="Arial Black" pitchFamily="34" charset="0"/>
              </a:rPr>
              <a:t> предмете правового регулирования – </a:t>
            </a:r>
            <a:r>
              <a:rPr lang="ru-RU" sz="2800" dirty="0" smtClean="0">
                <a:solidFill>
                  <a:srgbClr val="FFFF00"/>
                </a:solidFill>
                <a:latin typeface="Arial Black" pitchFamily="34" charset="0"/>
              </a:rPr>
              <a:t>определённой форме общественных отношений, закреплённых соответствующей группой правовых норм;</a:t>
            </a:r>
          </a:p>
          <a:p>
            <a:pPr algn="ctr"/>
            <a:r>
              <a:rPr lang="ru-RU" sz="2800" dirty="0" smtClean="0">
                <a:solidFill>
                  <a:srgbClr val="FFC000"/>
                </a:solidFill>
                <a:latin typeface="Arial Black" pitchFamily="34" charset="0"/>
              </a:rPr>
              <a:t>методе правового регулирования – </a:t>
            </a:r>
            <a:r>
              <a:rPr lang="ru-RU" sz="2800" dirty="0" smtClean="0">
                <a:solidFill>
                  <a:srgbClr val="FFFF00"/>
                </a:solidFill>
                <a:latin typeface="Arial Black" pitchFamily="34" charset="0"/>
              </a:rPr>
              <a:t>способе воздействия юридических норм на общественные отношения и технические нормы</a:t>
            </a:r>
            <a:endParaRPr lang="ru-RU" sz="2800" dirty="0">
              <a:solidFill>
                <a:srgbClr val="FFFF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>
    <p:wedg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/>
          <a:lstStyle/>
          <a:p>
            <a:r>
              <a:rPr lang="ru-RU" dirty="0" smtClean="0">
                <a:solidFill>
                  <a:srgbClr val="FF9900"/>
                </a:solidFill>
                <a:latin typeface="Arial Black" pitchFamily="34" charset="0"/>
              </a:rPr>
              <a:t>ТЕХНОТРОННОЕ ПРАВО</a:t>
            </a:r>
            <a:endParaRPr lang="ru-RU" dirty="0">
              <a:solidFill>
                <a:srgbClr val="FF9900"/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/>
          <a:lstStyle/>
          <a:p>
            <a:pPr algn="ctr">
              <a:buNone/>
            </a:pPr>
            <a:r>
              <a:rPr lang="ru-RU" dirty="0" smtClean="0">
                <a:solidFill>
                  <a:srgbClr val="FFC000"/>
                </a:solidFill>
                <a:latin typeface="Arial Black" pitchFamily="34" charset="0"/>
              </a:rPr>
              <a:t>Необходимость вытекает из предмета и метода правового регулирования, а также правил юридической техники: </a:t>
            </a:r>
          </a:p>
          <a:p>
            <a:pPr algn="ctr">
              <a:buNone/>
            </a:pPr>
            <a:r>
              <a:rPr lang="ru-RU" dirty="0" smtClean="0">
                <a:solidFill>
                  <a:srgbClr val="FFFF00"/>
                </a:solidFill>
                <a:latin typeface="Arial Black" pitchFamily="34" charset="0"/>
              </a:rPr>
              <a:t>совокупность юридических норм и правил регулирующих безопасность общественных отношений на стадиях жизненного цикла продуктов и средств материального производства.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wedg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5643578"/>
          </a:xfrm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/>
          <a:lstStyle/>
          <a:p>
            <a:r>
              <a:rPr lang="ru-RU" sz="4000" dirty="0" smtClean="0">
                <a:solidFill>
                  <a:srgbClr val="FFFF00"/>
                </a:solidFill>
                <a:latin typeface="Arial Black" pitchFamily="34" charset="0"/>
              </a:rPr>
              <a:t>БЕЗОПАСНОСТЬ ОБЩЕСТВЕННЫХ ОТНОШЕНИЙ НА СТАДИЯХ ЖИЗНЕННОГО ЦИКЛА ПРОДУКТОВ И СРЕДСТВ МАТЕРИАЛЬНОГО ПРОИЗВОДСТВА </a:t>
            </a:r>
            <a:r>
              <a:rPr lang="ru-RU" sz="4000" dirty="0" smtClean="0">
                <a:solidFill>
                  <a:srgbClr val="FFC000"/>
                </a:solidFill>
                <a:latin typeface="Arial Black" pitchFamily="34" charset="0"/>
              </a:rPr>
              <a:t>- ПРЕДМЕТ ТЕХНИЧЕСКОГО РЕГУЛИРОВАНИЯ</a:t>
            </a:r>
            <a:endParaRPr lang="ru-RU" sz="4000" dirty="0">
              <a:solidFill>
                <a:srgbClr val="FFC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>
    <p:wedg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343012"/>
          </a:xfrm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ajor"/>
        </p:style>
        <p:txBody>
          <a:bodyPr/>
          <a:lstStyle/>
          <a:p>
            <a:r>
              <a:rPr lang="ru-RU" sz="3600" dirty="0" smtClean="0">
                <a:solidFill>
                  <a:srgbClr val="FF9900"/>
                </a:solidFill>
                <a:latin typeface="Arial Black" pitchFamily="34" charset="0"/>
              </a:rPr>
              <a:t>Научный характер технического регулирования</a:t>
            </a:r>
            <a:endParaRPr lang="ru-RU" sz="3600" dirty="0">
              <a:solidFill>
                <a:srgbClr val="FF9900"/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/>
          <a:lstStyle/>
          <a:p>
            <a:pPr algn="ctr">
              <a:buNone/>
            </a:pPr>
            <a:r>
              <a:rPr lang="ru-RU" dirty="0" smtClean="0">
                <a:solidFill>
                  <a:srgbClr val="FFFF00"/>
                </a:solidFill>
                <a:latin typeface="Arial Black" pitchFamily="34" charset="0"/>
              </a:rPr>
              <a:t>Техническое регулирование в широком смысле - онтологическая гипотеза.</a:t>
            </a:r>
          </a:p>
          <a:p>
            <a:pPr algn="ctr">
              <a:buNone/>
            </a:pPr>
            <a:r>
              <a:rPr lang="ru-RU" dirty="0" smtClean="0">
                <a:solidFill>
                  <a:srgbClr val="FFFF00"/>
                </a:solidFill>
                <a:latin typeface="Arial Black" pitchFamily="34" charset="0"/>
              </a:rPr>
              <a:t>Необходимые и достаточные компоненты, которой:</a:t>
            </a:r>
          </a:p>
          <a:p>
            <a:pPr algn="ctr"/>
            <a:r>
              <a:rPr lang="ru-RU" dirty="0" smtClean="0">
                <a:solidFill>
                  <a:srgbClr val="FFC000"/>
                </a:solidFill>
                <a:latin typeface="Arial Black" pitchFamily="34" charset="0"/>
              </a:rPr>
              <a:t>принцип производительности или генетический;</a:t>
            </a:r>
          </a:p>
          <a:p>
            <a:pPr algn="ctr"/>
            <a:r>
              <a:rPr lang="ru-RU" dirty="0" smtClean="0">
                <a:solidFill>
                  <a:srgbClr val="FFC000"/>
                </a:solidFill>
                <a:latin typeface="Arial Black" pitchFamily="34" charset="0"/>
              </a:rPr>
              <a:t>принцип закономерности.</a:t>
            </a:r>
          </a:p>
          <a:p>
            <a:endParaRPr lang="ru-RU" dirty="0"/>
          </a:p>
        </p:txBody>
      </p:sp>
    </p:spTree>
  </p:cSld>
  <p:clrMapOvr>
    <a:masterClrMapping/>
  </p:clrMapOvr>
  <p:transition>
    <p:wedg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ajor"/>
        </p:style>
        <p:txBody>
          <a:bodyPr/>
          <a:lstStyle/>
          <a:p>
            <a:r>
              <a:rPr lang="ru-RU" dirty="0" smtClean="0">
                <a:solidFill>
                  <a:srgbClr val="FF9900"/>
                </a:solidFill>
                <a:latin typeface="Arial Black" pitchFamily="34" charset="0"/>
              </a:rPr>
              <a:t>Содержание принципов</a:t>
            </a:r>
            <a:endParaRPr lang="ru-RU" dirty="0">
              <a:solidFill>
                <a:srgbClr val="FF9900"/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72072"/>
          </a:xfrm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/>
          <a:lstStyle/>
          <a:p>
            <a:pPr algn="ctr"/>
            <a:r>
              <a:rPr lang="ru-RU" dirty="0" smtClean="0">
                <a:solidFill>
                  <a:srgbClr val="FFFF00"/>
                </a:solidFill>
                <a:latin typeface="Arial Black" pitchFamily="34" charset="0"/>
              </a:rPr>
              <a:t>Ничто не может возникнуть из ничего или перейти в ничто;</a:t>
            </a:r>
          </a:p>
          <a:p>
            <a:pPr algn="ctr"/>
            <a:r>
              <a:rPr lang="ru-RU" dirty="0" smtClean="0">
                <a:solidFill>
                  <a:srgbClr val="FFFF00"/>
                </a:solidFill>
                <a:latin typeface="Arial Black" pitchFamily="34" charset="0"/>
              </a:rPr>
              <a:t>Ничто не происходит необусловленным и полностью не регулярным путём.</a:t>
            </a:r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dirty="0" smtClean="0">
                <a:solidFill>
                  <a:srgbClr val="FFC000"/>
                </a:solidFill>
                <a:latin typeface="Arial Black" pitchFamily="34" charset="0"/>
              </a:rPr>
              <a:t>Всё регулируется в соответствии с законами</a:t>
            </a:r>
            <a:r>
              <a:rPr lang="ru-RU" dirty="0" smtClean="0">
                <a:solidFill>
                  <a:srgbClr val="FF9900"/>
                </a:solidFill>
                <a:latin typeface="Arial Black" pitchFamily="34" charset="0"/>
              </a:rPr>
              <a:t> </a:t>
            </a:r>
            <a:r>
              <a:rPr lang="ru-RU" dirty="0" smtClean="0">
                <a:solidFill>
                  <a:srgbClr val="FFC000"/>
                </a:solidFill>
                <a:latin typeface="Arial Black" pitchFamily="34" charset="0"/>
              </a:rPr>
              <a:t>и ещё какими-то факторами</a:t>
            </a:r>
            <a:endParaRPr lang="ru-RU" dirty="0">
              <a:solidFill>
                <a:srgbClr val="FFC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>
    <p:wedg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395288" y="188913"/>
            <a:ext cx="8351837" cy="2519362"/>
          </a:xfrm>
          <a:prstGeom prst="rect">
            <a:avLst/>
          </a:prstGeom>
          <a:ln w="9525">
            <a:miter lim="800000"/>
            <a:headEnd/>
            <a:tailEnd/>
          </a:ln>
          <a:effectLst/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 wrap="none" anchor="ctr">
            <a:flatTx/>
          </a:bodyPr>
          <a:lstStyle/>
          <a:p>
            <a:pPr algn="ctr">
              <a:defRPr/>
            </a:pPr>
            <a:endParaRPr lang="ru-RU" sz="2400" b="0" dirty="0"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title"/>
          </p:nvPr>
        </p:nvSpPr>
        <p:spPr>
          <a:xfrm>
            <a:off x="539750" y="188913"/>
            <a:ext cx="8229600" cy="2811462"/>
          </a:xfrm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ajor"/>
        </p:style>
        <p:txBody>
          <a:bodyPr/>
          <a:lstStyle/>
          <a:p>
            <a:pPr eaLnBrk="1" hangingPunct="1">
              <a:defRPr/>
            </a:pPr>
            <a:r>
              <a:rPr lang="ru-RU" sz="28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«По-видимому, не многие люди выдержали бы предложенный Ч.П. Сноу тест на общую культуру, согласно которому не знание второго начала термодинамики приравнивается незнанию произведений Шекспира.»</a:t>
            </a:r>
            <a:br>
              <a:rPr lang="ru-RU" sz="28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18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П.Эткинс «Порядок и беспорядок в природе»</a:t>
            </a:r>
            <a:r>
              <a:rPr lang="ru-RU" sz="1800" b="1" dirty="0" smtClean="0">
                <a:latin typeface="Monotype Corsiva" pitchFamily="66" charset="0"/>
              </a:rPr>
              <a:t/>
            </a:r>
            <a:br>
              <a:rPr lang="ru-RU" sz="1800" b="1" dirty="0" smtClean="0">
                <a:latin typeface="Monotype Corsiva" pitchFamily="66" charset="0"/>
              </a:rPr>
            </a:br>
            <a:endParaRPr lang="ru-RU" sz="1800" dirty="0" smtClean="0">
              <a:solidFill>
                <a:schemeClr val="bg1"/>
              </a:solidFill>
              <a:latin typeface="Monotype Corsiva" pitchFamily="66" charset="0"/>
            </a:endParaRPr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95288" y="2786058"/>
            <a:ext cx="8229600" cy="1074742"/>
          </a:xfrm>
        </p:spPr>
        <p:txBody>
          <a:bodyPr/>
          <a:lstStyle/>
          <a:p>
            <a:pPr eaLnBrk="1" hangingPunct="1"/>
            <a:endParaRPr lang="ru-RU" sz="600" b="1" dirty="0" smtClean="0"/>
          </a:p>
          <a:p>
            <a:pPr algn="ctr" eaLnBrk="1" hangingPunct="1">
              <a:buFontTx/>
              <a:buNone/>
            </a:pPr>
            <a:r>
              <a:rPr lang="ru-RU" sz="2800" b="1" dirty="0" smtClean="0">
                <a:solidFill>
                  <a:srgbClr val="FFFF00"/>
                </a:solidFill>
                <a:latin typeface="Monotype Corsiva" pitchFamily="66" charset="0"/>
              </a:rPr>
              <a:t>Чтобы система была устойчивой её надо часто трясти»</a:t>
            </a:r>
          </a:p>
          <a:p>
            <a:pPr algn="ctr" eaLnBrk="1" hangingPunct="1">
              <a:buFontTx/>
              <a:buNone/>
            </a:pPr>
            <a:r>
              <a:rPr lang="ru-RU" sz="2400" b="1" dirty="0" smtClean="0">
                <a:solidFill>
                  <a:srgbClr val="FFFF00"/>
                </a:solidFill>
                <a:latin typeface="Monotype Corsiva" pitchFamily="66" charset="0"/>
              </a:rPr>
              <a:t>В.Н. </a:t>
            </a:r>
            <a:r>
              <a:rPr lang="ru-RU" sz="2400" b="1" dirty="0" err="1" smtClean="0">
                <a:solidFill>
                  <a:srgbClr val="FFFF00"/>
                </a:solidFill>
                <a:latin typeface="Monotype Corsiva" pitchFamily="66" charset="0"/>
              </a:rPr>
              <a:t>Челомей</a:t>
            </a:r>
            <a:r>
              <a:rPr lang="ru-RU" sz="2400" b="1" dirty="0" smtClean="0">
                <a:solidFill>
                  <a:srgbClr val="FFFF00"/>
                </a:solidFill>
                <a:latin typeface="Monotype Corsiva" pitchFamily="66" charset="0"/>
              </a:rPr>
              <a:t>, академик</a:t>
            </a:r>
          </a:p>
          <a:p>
            <a:pPr eaLnBrk="1" hangingPunct="1">
              <a:buFontTx/>
              <a:buNone/>
            </a:pPr>
            <a:endParaRPr lang="ru-RU" sz="1400" b="1" dirty="0" smtClean="0">
              <a:latin typeface="Monotype Corsiva" pitchFamily="66" charset="0"/>
            </a:endParaRPr>
          </a:p>
        </p:txBody>
      </p:sp>
      <p:sp>
        <p:nvSpPr>
          <p:cNvPr id="33800" name="Text Box 8"/>
          <p:cNvSpPr txBox="1">
            <a:spLocks noChangeArrowheads="1"/>
          </p:cNvSpPr>
          <p:nvPr/>
        </p:nvSpPr>
        <p:spPr bwMode="auto">
          <a:xfrm>
            <a:off x="468312" y="4083050"/>
            <a:ext cx="8389967" cy="2708275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800" b="0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«Единственное средство улучшить наши умозаключения – сделать их, как у математиков, наглядными, так, чтобы свои ошибки находить глазами, и, если среди людей возникает спор. Нужно сказать: «Посчитаем!», тогда без особых формальностей можно будет увидеть, кто прав»</a:t>
            </a:r>
          </a:p>
          <a:p>
            <a:pPr algn="ctr">
              <a:spcBef>
                <a:spcPct val="50000"/>
              </a:spcBef>
              <a:defRPr/>
            </a:pPr>
            <a:r>
              <a:rPr lang="ru-RU" sz="2000" b="0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Готфрид  Вильгельм  Лейбниц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37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338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337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337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animBg="1"/>
      <p:bldP spid="3380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271574"/>
          </a:xfrm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ajor"/>
        </p:style>
        <p:txBody>
          <a:bodyPr/>
          <a:lstStyle/>
          <a:p>
            <a:r>
              <a:rPr lang="ru-RU" sz="2800" dirty="0" smtClean="0">
                <a:solidFill>
                  <a:srgbClr val="FF9900"/>
                </a:solidFill>
                <a:latin typeface="Arial Black" pitchFamily="34" charset="0"/>
              </a:rPr>
              <a:t>Что имели ввиду «Знаменитые» применительно к гипотезе технического регулирования</a:t>
            </a:r>
            <a:endParaRPr lang="ru-RU" sz="2800" dirty="0">
              <a:solidFill>
                <a:srgbClr val="FF9900"/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43444"/>
          </a:xfrm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/>
          <a:lstStyle/>
          <a:p>
            <a:pPr>
              <a:buNone/>
            </a:pPr>
            <a:r>
              <a:rPr lang="ru-RU" sz="2400" b="1" dirty="0" smtClean="0">
                <a:solidFill>
                  <a:srgbClr val="FFC000"/>
                </a:solidFill>
                <a:latin typeface="Arial Black" pitchFamily="34" charset="0"/>
              </a:rPr>
              <a:t>1-я цитата</a:t>
            </a:r>
            <a:r>
              <a:rPr lang="ru-RU" sz="2000" dirty="0" smtClean="0">
                <a:solidFill>
                  <a:srgbClr val="FFC000"/>
                </a:solidFill>
                <a:latin typeface="Arial Black" pitchFamily="34" charset="0"/>
              </a:rPr>
              <a:t>: </a:t>
            </a:r>
            <a:r>
              <a:rPr lang="ru-RU" sz="2000" dirty="0" smtClean="0">
                <a:solidFill>
                  <a:srgbClr val="FFFF00"/>
                </a:solidFill>
                <a:latin typeface="Arial Black" pitchFamily="34" charset="0"/>
              </a:rPr>
              <a:t>второе начало термодинамики – это глобальное отрицание возможности самопроизвольного возникновения структур.</a:t>
            </a:r>
          </a:p>
          <a:p>
            <a:pPr>
              <a:buNone/>
            </a:pPr>
            <a:r>
              <a:rPr lang="ru-RU" sz="2400" dirty="0" smtClean="0">
                <a:solidFill>
                  <a:srgbClr val="FFC000"/>
                </a:solidFill>
                <a:latin typeface="Arial Black" pitchFamily="34" charset="0"/>
              </a:rPr>
              <a:t>2-я цитата: </a:t>
            </a:r>
            <a:r>
              <a:rPr lang="ru-RU" sz="2000" dirty="0" smtClean="0">
                <a:solidFill>
                  <a:srgbClr val="FFFF00"/>
                </a:solidFill>
                <a:latin typeface="Arial Black" pitchFamily="34" charset="0"/>
              </a:rPr>
              <a:t>информационная причина управляющая причина. Производящее начало проявляется в изменении физической структуры процесса функционирования СТС, а не в переносе вещества и энергии, хотя без такого переноса не может быть самого информационного причинения.</a:t>
            </a:r>
          </a:p>
          <a:p>
            <a:pPr>
              <a:buNone/>
            </a:pPr>
            <a:r>
              <a:rPr lang="ru-RU" sz="2400" dirty="0" smtClean="0">
                <a:solidFill>
                  <a:srgbClr val="FFC000"/>
                </a:solidFill>
                <a:latin typeface="Arial Black" pitchFamily="34" charset="0"/>
              </a:rPr>
              <a:t>3-я цитата</a:t>
            </a:r>
            <a:r>
              <a:rPr lang="ru-RU" sz="2400" dirty="0" smtClean="0">
                <a:solidFill>
                  <a:srgbClr val="FFC000"/>
                </a:solidFill>
              </a:rPr>
              <a:t>:</a:t>
            </a:r>
            <a:r>
              <a:rPr lang="ru-RU" sz="2400" dirty="0" smtClean="0">
                <a:solidFill>
                  <a:srgbClr val="FFFF00"/>
                </a:solidFill>
              </a:rPr>
              <a:t> </a:t>
            </a:r>
            <a:r>
              <a:rPr lang="ru-RU" sz="2000" dirty="0" smtClean="0">
                <a:solidFill>
                  <a:srgbClr val="FFFF00"/>
                </a:solidFill>
                <a:latin typeface="Arial Black" pitchFamily="34" charset="0"/>
              </a:rPr>
              <a:t>суждения отношения утверждают </a:t>
            </a:r>
            <a:r>
              <a:rPr lang="ru-RU" sz="2000" i="1" dirty="0" smtClean="0">
                <a:solidFill>
                  <a:srgbClr val="FFFF00"/>
                </a:solidFill>
                <a:latin typeface="Arial Black" pitchFamily="34" charset="0"/>
              </a:rPr>
              <a:t>реальное существование </a:t>
            </a:r>
            <a:r>
              <a:rPr lang="ru-RU" sz="2000" dirty="0" smtClean="0">
                <a:solidFill>
                  <a:srgbClr val="FFFF00"/>
                </a:solidFill>
                <a:latin typeface="Arial Black" pitchFamily="34" charset="0"/>
              </a:rPr>
              <a:t>предметов, которые, будучи элементами субъекта, в том же время являются элементами предиката.</a:t>
            </a:r>
            <a:endParaRPr lang="ru-RU" sz="2000" dirty="0">
              <a:solidFill>
                <a:srgbClr val="FFFF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>
    <p:wedg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ajor"/>
        </p:style>
        <p:txBody>
          <a:bodyPr/>
          <a:lstStyle/>
          <a:p>
            <a:r>
              <a:rPr lang="ru-RU" dirty="0" smtClean="0">
                <a:solidFill>
                  <a:srgbClr val="FF9900"/>
                </a:solidFill>
                <a:latin typeface="Arial Black" pitchFamily="34" charset="0"/>
              </a:rPr>
              <a:t>Что мы имеем ввиду!</a:t>
            </a:r>
            <a:endParaRPr lang="ru-RU" dirty="0">
              <a:solidFill>
                <a:srgbClr val="FF9900"/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/>
          <a:lstStyle/>
          <a:p>
            <a:pPr algn="ctr">
              <a:buNone/>
            </a:pPr>
            <a:r>
              <a:rPr lang="ru-RU" dirty="0" smtClean="0">
                <a:solidFill>
                  <a:srgbClr val="FFFF00"/>
                </a:solidFill>
                <a:latin typeface="Arial Black" pitchFamily="34" charset="0"/>
              </a:rPr>
              <a:t>Чтобы перевести суждение отношения в суждение существования, необходимо </a:t>
            </a:r>
            <a:r>
              <a:rPr lang="ru-RU" i="1" dirty="0" smtClean="0">
                <a:solidFill>
                  <a:srgbClr val="FFFF00"/>
                </a:solidFill>
                <a:latin typeface="Arial Black" pitchFamily="34" charset="0"/>
              </a:rPr>
              <a:t>«реально существующие предметы»</a:t>
            </a:r>
            <a:r>
              <a:rPr lang="ru-RU" dirty="0" smtClean="0">
                <a:solidFill>
                  <a:srgbClr val="FFFF00"/>
                </a:solidFill>
                <a:latin typeface="Arial Black" pitchFamily="34" charset="0"/>
              </a:rPr>
              <a:t> взять в качестве </a:t>
            </a:r>
            <a:r>
              <a:rPr lang="ru-RU" i="1" dirty="0" smtClean="0">
                <a:solidFill>
                  <a:srgbClr val="FFFF00"/>
                </a:solidFill>
                <a:latin typeface="Arial Black" pitchFamily="34" charset="0"/>
              </a:rPr>
              <a:t>нового субъекта</a:t>
            </a:r>
            <a:r>
              <a:rPr lang="ru-RU" dirty="0" smtClean="0">
                <a:solidFill>
                  <a:srgbClr val="FFFF00"/>
                </a:solidFill>
                <a:latin typeface="Arial Black" pitchFamily="34" charset="0"/>
              </a:rPr>
              <a:t>, а предметы обладающие всеми признаками субъекта и предиката, - в качестве </a:t>
            </a:r>
            <a:r>
              <a:rPr lang="ru-RU" i="1" dirty="0" smtClean="0">
                <a:solidFill>
                  <a:srgbClr val="FFFF00"/>
                </a:solidFill>
                <a:latin typeface="Arial Black" pitchFamily="34" charset="0"/>
              </a:rPr>
              <a:t>нового предиката.</a:t>
            </a:r>
            <a:endParaRPr lang="ru-RU" i="1" dirty="0">
              <a:solidFill>
                <a:srgbClr val="FFFF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>
    <p:wedg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333375"/>
            <a:ext cx="8497888" cy="1873250"/>
          </a:xfrm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ajor"/>
        </p:style>
        <p:txBody>
          <a:bodyPr tIns="10800">
            <a:flatTx/>
          </a:bodyPr>
          <a:lstStyle/>
          <a:p>
            <a:pPr eaLnBrk="1" hangingPunct="1">
              <a:defRPr/>
            </a:pPr>
            <a:r>
              <a:rPr lang="ru-RU" sz="24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КАЛЬКУЛЯЦИЯ  УРОВНЯ НЕОПРЕДЕЛЁННОСТИ, РИСКА, БЕЗОПАСНОСТИ, РЕЙТИНГА, РЕСУРСА И АММОРТИЗАЦИИ СИСТЕМЫ ЛЮБОЙ СЛОЖНОСТИ НА ОСНОВЕ ЭНЕРГОИНФОРМАЦИОННОГО ПОДХОДА</a:t>
            </a:r>
          </a:p>
        </p:txBody>
      </p:sp>
      <p:pic>
        <p:nvPicPr>
          <p:cNvPr id="778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088" y="2276475"/>
            <a:ext cx="7345362" cy="4581525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78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7782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384"/>
          </a:xfrm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ajor"/>
        </p:style>
        <p:txBody>
          <a:bodyPr/>
          <a:lstStyle/>
          <a:p>
            <a:r>
              <a:rPr lang="ru-RU" sz="2400" dirty="0" smtClean="0">
                <a:solidFill>
                  <a:srgbClr val="FF9900"/>
                </a:solidFill>
                <a:latin typeface="Arial Black" pitchFamily="34" charset="0"/>
              </a:rPr>
              <a:t>ЛОГИКОМАТЕМАТИЧЕСКИЕ ОСНОВЫ ПОСТРОЕНИЯ СИСТЕМЫ ВЕРИФИКАЦИИ</a:t>
            </a:r>
            <a:endParaRPr lang="ru-RU" sz="2400" dirty="0">
              <a:solidFill>
                <a:srgbClr val="FF9900"/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28736"/>
            <a:ext cx="9144000" cy="5429264"/>
          </a:xfrm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/>
          <a:lstStyle/>
          <a:p>
            <a:pPr algn="ctr">
              <a:buNone/>
            </a:pPr>
            <a:r>
              <a:rPr lang="ru-RU" sz="2400" dirty="0" smtClean="0">
                <a:solidFill>
                  <a:srgbClr val="FFFF00"/>
                </a:solidFill>
                <a:latin typeface="Arial Black" pitchFamily="34" charset="0"/>
              </a:rPr>
              <a:t>Суждение, приведённое к нормальной форме,  в частности утверждает относительно двух классов, называемых </a:t>
            </a:r>
            <a:r>
              <a:rPr lang="ru-RU" sz="2400" i="1" dirty="0" smtClean="0">
                <a:solidFill>
                  <a:srgbClr val="FFFF00"/>
                </a:solidFill>
                <a:latin typeface="Arial Black" pitchFamily="34" charset="0"/>
              </a:rPr>
              <a:t>субъектом суждения и предикатом суждения:</a:t>
            </a:r>
          </a:p>
          <a:p>
            <a:pPr>
              <a:buNone/>
            </a:pPr>
            <a:r>
              <a:rPr lang="ru-RU" sz="2400" dirty="0" smtClean="0">
                <a:solidFill>
                  <a:srgbClr val="FFFF00"/>
                </a:solidFill>
                <a:latin typeface="Arial Black" pitchFamily="34" charset="0"/>
              </a:rPr>
              <a:t>       что все элементы субъекта являются элементами предиката </a:t>
            </a:r>
          </a:p>
          <a:p>
            <a:pPr algn="ctr">
              <a:buNone/>
            </a:pPr>
            <a:r>
              <a:rPr lang="ru-RU" sz="2400" dirty="0" smtClean="0">
                <a:solidFill>
                  <a:srgbClr val="FFFF00"/>
                </a:solidFill>
                <a:latin typeface="Arial Black" pitchFamily="34" charset="0"/>
              </a:rPr>
              <a:t> Для этого «суждение» должно быть: </a:t>
            </a:r>
            <a:r>
              <a:rPr lang="ru-RU" sz="2400" dirty="0" smtClean="0">
                <a:solidFill>
                  <a:srgbClr val="FFC000"/>
                </a:solidFill>
                <a:latin typeface="Arial Black" pitchFamily="34" charset="0"/>
              </a:rPr>
              <a:t>«…предикативным словосочетанием, противополагающимся различным видам непредикативных словосочетаний и выражающих отношения между понятиями  </a:t>
            </a:r>
            <a:r>
              <a:rPr lang="ru-RU" sz="2400" dirty="0" smtClean="0">
                <a:solidFill>
                  <a:srgbClr val="FF9900"/>
                </a:solidFill>
                <a:latin typeface="Arial Black" pitchFamily="34" charset="0"/>
              </a:rPr>
              <a:t>как что-то новое, только устанавливаемое в данном предложении</a:t>
            </a:r>
            <a:r>
              <a:rPr lang="ru-RU" sz="2400" dirty="0" smtClean="0">
                <a:solidFill>
                  <a:srgbClr val="FFC000"/>
                </a:solidFill>
                <a:latin typeface="Arial Black" pitchFamily="34" charset="0"/>
              </a:rPr>
              <a:t>, а не как что-то используемое в сложившемся, готовом виде»</a:t>
            </a:r>
            <a:endParaRPr lang="ru-RU" sz="2400" dirty="0" smtClean="0">
              <a:solidFill>
                <a:srgbClr val="FFFF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>
    <p:wedg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ajor"/>
        </p:style>
        <p:txBody>
          <a:bodyPr/>
          <a:lstStyle/>
          <a:p>
            <a:pPr eaLnBrk="1" hangingPunct="1">
              <a:defRPr/>
            </a:pPr>
            <a:r>
              <a:rPr lang="ru-RU" sz="3200" dirty="0" smtClean="0">
                <a:solidFill>
                  <a:srgbClr val="FF9900"/>
                </a:solidFill>
                <a:latin typeface="Arial Black" pitchFamily="34" charset="0"/>
              </a:rPr>
              <a:t>НОМИНАЛЬНОЕ ОПРЕДЕЛЕНИЕ ПРЕДМЕТА РЕГУЛИРОВАНИЯ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43050"/>
            <a:ext cx="9144000" cy="4357718"/>
          </a:xfrm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ajor"/>
        </p:style>
        <p:txBody>
          <a:bodyPr/>
          <a:lstStyle/>
          <a:p>
            <a:pPr algn="ctr" eaLnBrk="1" hangingPunct="1">
              <a:buFontTx/>
              <a:buNone/>
            </a:pPr>
            <a:r>
              <a:rPr lang="ru-RU" sz="2400" dirty="0" smtClean="0">
                <a:solidFill>
                  <a:srgbClr val="FFFF00"/>
                </a:solidFill>
                <a:latin typeface="Arial Black" pitchFamily="34" charset="0"/>
              </a:rPr>
              <a:t>В соответствии  со Ст. 6 федерального закона «О техническом регулировании» единственной гипотезой технического регламента может быть только безопасность.  </a:t>
            </a:r>
          </a:p>
          <a:p>
            <a:pPr algn="ctr" eaLnBrk="1" hangingPunct="1">
              <a:buFontTx/>
              <a:buNone/>
            </a:pPr>
            <a:r>
              <a:rPr lang="ru-RU" sz="2400" i="1" dirty="0" smtClean="0">
                <a:solidFill>
                  <a:srgbClr val="FFFF00"/>
                </a:solidFill>
                <a:latin typeface="Arial Black" pitchFamily="34" charset="0"/>
              </a:rPr>
              <a:t>«Безопасность - состояние защищенности жизненно важных интересов личности, общества и государства </a:t>
            </a:r>
            <a:r>
              <a:rPr lang="ru-RU" sz="2400" i="1" dirty="0" smtClean="0">
                <a:solidFill>
                  <a:srgbClr val="FFC000"/>
                </a:solidFill>
                <a:latin typeface="Arial Black" pitchFamily="34" charset="0"/>
              </a:rPr>
              <a:t>от </a:t>
            </a:r>
            <a:r>
              <a:rPr lang="ru-RU" sz="2400" b="1" i="1" dirty="0" smtClean="0">
                <a:solidFill>
                  <a:srgbClr val="FFC000"/>
                </a:solidFill>
                <a:latin typeface="Arial Black" pitchFamily="34" charset="0"/>
              </a:rPr>
              <a:t>внутренних и внешних </a:t>
            </a:r>
            <a:r>
              <a:rPr lang="ru-RU" sz="2400" i="1" dirty="0" smtClean="0">
                <a:solidFill>
                  <a:srgbClr val="FFC000"/>
                </a:solidFill>
                <a:latin typeface="Arial Black" pitchFamily="34" charset="0"/>
              </a:rPr>
              <a:t>угроз</a:t>
            </a:r>
            <a:r>
              <a:rPr lang="ru-RU" sz="2400" i="1" dirty="0" smtClean="0">
                <a:solidFill>
                  <a:srgbClr val="FFFF00"/>
                </a:solidFill>
                <a:latin typeface="Arial Black" pitchFamily="34" charset="0"/>
              </a:rPr>
              <a:t>.»</a:t>
            </a:r>
            <a:r>
              <a:rPr lang="ru-RU" sz="2400" dirty="0" smtClean="0">
                <a:solidFill>
                  <a:srgbClr val="FFFF00"/>
                </a:solidFill>
                <a:latin typeface="Arial Black" pitchFamily="34" charset="0"/>
              </a:rPr>
              <a:t>  в трактовке Федерального закона «О безопасности» (в ред. Закона РФ от 2512.92 N 4235-1, Указа Президента РФ от 2412.93 N 2288), ст.1 абз.1 </a:t>
            </a:r>
          </a:p>
        </p:txBody>
      </p:sp>
    </p:spTree>
  </p:cSld>
  <p:clrMapOvr>
    <a:masterClrMapping/>
  </p:clrMapOvr>
  <p:transition>
    <p:wedg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ajor"/>
        </p:style>
        <p:txBody>
          <a:bodyPr/>
          <a:lstStyle/>
          <a:p>
            <a:r>
              <a:rPr lang="ru-RU" sz="4000" dirty="0" smtClean="0">
                <a:solidFill>
                  <a:srgbClr val="FF9900"/>
                </a:solidFill>
                <a:latin typeface="Arial Black" pitchFamily="34" charset="0"/>
              </a:rPr>
              <a:t>Реальное определение термина «безопасность»</a:t>
            </a:r>
            <a:endParaRPr lang="ru-RU" sz="4000" dirty="0">
              <a:solidFill>
                <a:srgbClr val="FF9900"/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29196"/>
          </a:xfrm>
        </p:spPr>
        <p:txBody>
          <a:bodyPr/>
          <a:lstStyle/>
          <a:p>
            <a:pPr algn="ctr">
              <a:buNone/>
            </a:pPr>
            <a:r>
              <a:rPr lang="ru-RU" sz="4400" dirty="0" smtClean="0">
                <a:solidFill>
                  <a:srgbClr val="FFFF00"/>
                </a:solidFill>
                <a:latin typeface="Arial Black" pitchFamily="34" charset="0"/>
              </a:rPr>
              <a:t>Путём преобразования в нормальную форму суждения мы получим реальное понимание термина «безопасность», как </a:t>
            </a:r>
            <a:r>
              <a:rPr lang="ru-RU" sz="4400" dirty="0" smtClean="0">
                <a:solidFill>
                  <a:srgbClr val="FFC000"/>
                </a:solidFill>
                <a:latin typeface="Arial Black" pitchFamily="34" charset="0"/>
              </a:rPr>
              <a:t>норма степени риска</a:t>
            </a:r>
          </a:p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ransition>
    <p:wedg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ajor"/>
        </p:style>
        <p:txBody>
          <a:bodyPr/>
          <a:lstStyle/>
          <a:p>
            <a:r>
              <a:rPr lang="ru-RU" dirty="0" smtClean="0">
                <a:solidFill>
                  <a:srgbClr val="FF9900"/>
                </a:solidFill>
                <a:latin typeface="Arial Black" pitchFamily="34" charset="0"/>
              </a:rPr>
              <a:t>СТЕПЕНЬ РИСКА</a:t>
            </a:r>
            <a:endParaRPr lang="ru-RU" dirty="0">
              <a:solidFill>
                <a:srgbClr val="FF9900"/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600200"/>
            <a:ext cx="8643998" cy="4757758"/>
          </a:xfrm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FFC000"/>
                </a:solidFill>
                <a:latin typeface="Arial Black" pitchFamily="34" charset="0"/>
              </a:rPr>
              <a:t>Степень риска – </a:t>
            </a:r>
            <a:r>
              <a:rPr lang="ru-RU" dirty="0" smtClean="0">
                <a:solidFill>
                  <a:srgbClr val="FFFF00"/>
                </a:solidFill>
                <a:latin typeface="Arial Black" pitchFamily="34" charset="0"/>
              </a:rPr>
              <a:t>уровень неопределённости в компенсации внутренних и внешних угроз функционированию сложной технической системы (СТС)</a:t>
            </a:r>
          </a:p>
          <a:p>
            <a:pPr>
              <a:buNone/>
            </a:pPr>
            <a:r>
              <a:rPr lang="ru-RU" dirty="0" smtClean="0">
                <a:solidFill>
                  <a:srgbClr val="FFC000"/>
                </a:solidFill>
                <a:latin typeface="Arial Black" pitchFamily="34" charset="0"/>
              </a:rPr>
              <a:t>Функционирование СТС – </a:t>
            </a:r>
            <a:r>
              <a:rPr lang="ru-RU" dirty="0" smtClean="0">
                <a:solidFill>
                  <a:srgbClr val="FFFF00"/>
                </a:solidFill>
                <a:latin typeface="Arial Black" pitchFamily="34" charset="0"/>
              </a:rPr>
              <a:t>цикличное и непрерывное распределение энергии обусловленный период времени.</a:t>
            </a:r>
            <a:endParaRPr lang="ru-RU" dirty="0">
              <a:solidFill>
                <a:srgbClr val="FFFF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>
    <p:wedg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ajor"/>
        </p:style>
        <p:txBody>
          <a:bodyPr/>
          <a:lstStyle/>
          <a:p>
            <a:r>
              <a:rPr lang="ru-RU" sz="3600" dirty="0" smtClean="0">
                <a:solidFill>
                  <a:srgbClr val="FF9900"/>
                </a:solidFill>
                <a:latin typeface="Arial Black" pitchFamily="34" charset="0"/>
              </a:rPr>
              <a:t>СЛОЖНАЯ ТЕХНИЧЕСКАЯ СИСТЕМА</a:t>
            </a:r>
            <a:endParaRPr lang="ru-RU" sz="3600" dirty="0">
              <a:solidFill>
                <a:srgbClr val="FF9900"/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4400" dirty="0" smtClean="0">
                <a:solidFill>
                  <a:srgbClr val="FFFF00"/>
                </a:solidFill>
                <a:latin typeface="Arial Black" pitchFamily="34" charset="0"/>
              </a:rPr>
              <a:t>Продукты и средства человеческой деятельности – продукция, процессы   (производственные), услуги</a:t>
            </a:r>
            <a:endParaRPr lang="ru-RU" sz="4400" dirty="0">
              <a:solidFill>
                <a:srgbClr val="FFFF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>
    <p:wedg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63" y="214313"/>
            <a:ext cx="8229600" cy="3714753"/>
          </a:xfrm>
          <a:ln>
            <a:noFill/>
          </a:ln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ajor"/>
        </p:style>
        <p:txBody>
          <a:bodyPr/>
          <a:lstStyle/>
          <a:p>
            <a:pPr eaLnBrk="1" hangingPunct="1">
              <a:defRPr/>
            </a:pPr>
            <a:r>
              <a:rPr lang="en-US" sz="2400" dirty="0" smtClean="0">
                <a:solidFill>
                  <a:srgbClr val="FFFF00"/>
                </a:solidFill>
                <a:latin typeface="Arial Black" pitchFamily="34" charset="0"/>
              </a:rPr>
              <a:t/>
            </a:r>
            <a:br>
              <a:rPr lang="en-US" sz="2400" dirty="0" smtClean="0">
                <a:solidFill>
                  <a:srgbClr val="FFFF00"/>
                </a:solidFill>
                <a:latin typeface="Arial Black" pitchFamily="34" charset="0"/>
              </a:rPr>
            </a:br>
            <a:r>
              <a:rPr lang="ru-RU" sz="2400" dirty="0" smtClean="0">
                <a:solidFill>
                  <a:srgbClr val="FFFF00"/>
                </a:solidFill>
                <a:latin typeface="Arial Black" pitchFamily="34" charset="0"/>
              </a:rPr>
              <a:t>Любая система имеет определённый уровень безопасности, который характеризуется отсутствием или наличием некоторого признака. </a:t>
            </a:r>
            <a:br>
              <a:rPr lang="ru-RU" sz="2400" dirty="0" smtClean="0">
                <a:solidFill>
                  <a:srgbClr val="FFFF00"/>
                </a:solidFill>
                <a:latin typeface="Arial Black" pitchFamily="34" charset="0"/>
              </a:rPr>
            </a:br>
            <a:r>
              <a:rPr lang="ru-RU" sz="2400" dirty="0" smtClean="0">
                <a:solidFill>
                  <a:srgbClr val="FFFF00"/>
                </a:solidFill>
                <a:latin typeface="Arial Black" pitchFamily="34" charset="0"/>
              </a:rPr>
              <a:t>Можно утверждать, что из закона сохранения субстанции  системы</a:t>
            </a:r>
            <a:r>
              <a:rPr lang="ru-RU" sz="2400" b="1" dirty="0" smtClean="0">
                <a:solidFill>
                  <a:srgbClr val="FF9900"/>
                </a:solidFill>
                <a:latin typeface="Arial Black" pitchFamily="34" charset="0"/>
              </a:rPr>
              <a:t> А + В = 1</a:t>
            </a:r>
            <a:r>
              <a:rPr lang="ru-RU" sz="2400" dirty="0" smtClean="0">
                <a:solidFill>
                  <a:srgbClr val="FFFF00"/>
                </a:solidFill>
                <a:latin typeface="Arial Black" pitchFamily="34" charset="0"/>
              </a:rPr>
              <a:t> </a:t>
            </a:r>
            <a:br>
              <a:rPr lang="ru-RU" sz="2400" dirty="0" smtClean="0">
                <a:solidFill>
                  <a:srgbClr val="FFFF00"/>
                </a:solidFill>
                <a:latin typeface="Arial Black" pitchFamily="34" charset="0"/>
              </a:rPr>
            </a:br>
            <a:r>
              <a:rPr lang="ru-RU" sz="2400" dirty="0" smtClean="0">
                <a:solidFill>
                  <a:srgbClr val="FFFF00"/>
                </a:solidFill>
                <a:latin typeface="Arial Black" pitchFamily="34" charset="0"/>
              </a:rPr>
              <a:t>можно получить  математическое ожидание состояния системы </a:t>
            </a:r>
            <a:r>
              <a:rPr lang="en-US" sz="2400" dirty="0" smtClean="0">
                <a:solidFill>
                  <a:srgbClr val="FFFF00"/>
                </a:solidFill>
                <a:latin typeface="Arial Black" pitchFamily="34" charset="0"/>
              </a:rPr>
              <a:t/>
            </a:r>
            <a:br>
              <a:rPr lang="en-US" sz="2400" dirty="0" smtClean="0">
                <a:solidFill>
                  <a:srgbClr val="FFFF00"/>
                </a:solidFill>
                <a:latin typeface="Arial Black" pitchFamily="34" charset="0"/>
              </a:rPr>
            </a:br>
            <a:r>
              <a:rPr lang="en-US" sz="2400" dirty="0" smtClean="0">
                <a:solidFill>
                  <a:srgbClr val="FF9900"/>
                </a:solidFill>
                <a:latin typeface="Arial Black" pitchFamily="34" charset="0"/>
              </a:rPr>
              <a:t>V(A,B) = P(AB)/P(A)P(B)</a:t>
            </a:r>
            <a:r>
              <a:rPr lang="ru-RU" sz="3600" dirty="0" smtClean="0">
                <a:solidFill>
                  <a:srgbClr val="FFCC00"/>
                </a:solidFill>
              </a:rPr>
              <a:t/>
            </a:r>
            <a:br>
              <a:rPr lang="ru-RU" sz="3600" dirty="0" smtClean="0">
                <a:solidFill>
                  <a:srgbClr val="FFCC00"/>
                </a:solidFill>
              </a:rPr>
            </a:br>
            <a:endParaRPr lang="ru-RU" sz="4800" dirty="0" smtClean="0">
              <a:solidFill>
                <a:srgbClr val="FFCC00"/>
              </a:solidFill>
              <a:latin typeface="Arial Black" pitchFamily="34" charset="0"/>
            </a:endParaRP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63" y="4071939"/>
            <a:ext cx="8229600" cy="1857392"/>
          </a:xfrm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ajor"/>
        </p:style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ru-RU" sz="36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А</a:t>
            </a:r>
            <a:r>
              <a:rPr lang="ru-RU" sz="3600" dirty="0" smtClean="0">
                <a:solidFill>
                  <a:srgbClr val="FFCC00"/>
                </a:solidFill>
              </a:rPr>
              <a:t> –  </a:t>
            </a:r>
            <a:r>
              <a:rPr lang="ru-RU" sz="2400" dirty="0" smtClean="0">
                <a:solidFill>
                  <a:srgbClr val="FFFF00"/>
                </a:solidFill>
                <a:latin typeface="Arial Black" pitchFamily="34" charset="0"/>
              </a:rPr>
              <a:t>стимул (действие физических законов)</a:t>
            </a:r>
          </a:p>
          <a:p>
            <a:pPr algn="ctr" eaLnBrk="1" hangingPunct="1">
              <a:buFontTx/>
              <a:buNone/>
              <a:defRPr/>
            </a:pPr>
            <a:r>
              <a:rPr lang="ru-RU" sz="36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В</a:t>
            </a:r>
            <a:r>
              <a:rPr lang="ru-RU" sz="3600" dirty="0" smtClean="0">
                <a:solidFill>
                  <a:srgbClr val="FFCC00"/>
                </a:solidFill>
                <a:latin typeface="Arial Black" pitchFamily="34" charset="0"/>
              </a:rPr>
              <a:t> </a:t>
            </a:r>
            <a:r>
              <a:rPr lang="ru-RU" sz="3600" dirty="0" smtClean="0">
                <a:solidFill>
                  <a:srgbClr val="FFCC00"/>
                </a:solidFill>
              </a:rPr>
              <a:t>–  </a:t>
            </a:r>
            <a:r>
              <a:rPr lang="ru-RU" sz="2400" dirty="0" smtClean="0">
                <a:solidFill>
                  <a:srgbClr val="FFFF00"/>
                </a:solidFill>
                <a:latin typeface="Arial Black" pitchFamily="34" charset="0"/>
              </a:rPr>
              <a:t>реакция на стимул (коррекция действия с учётом действия законов системы права)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246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6" grpId="0" animBg="1"/>
      <p:bldP spid="62467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ajor"/>
        </p:style>
        <p:txBody>
          <a:bodyPr/>
          <a:lstStyle/>
          <a:p>
            <a:r>
              <a:rPr lang="ru-RU" dirty="0" smtClean="0">
                <a:solidFill>
                  <a:srgbClr val="FF9900"/>
                </a:solidFill>
                <a:latin typeface="Arial Black" pitchFamily="34" charset="0"/>
              </a:rPr>
              <a:t>КАК ЭТО ДЕЛАЕТСЯ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600200"/>
            <a:ext cx="8401080" cy="4495800"/>
          </a:xfrm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/>
          <a:lstStyle/>
          <a:p>
            <a:pPr marL="914400" lvl="1" indent="-514350">
              <a:buFont typeface="+mj-lt"/>
              <a:buAutoNum type="arabicPeriod"/>
            </a:pPr>
            <a:r>
              <a:rPr lang="ru-RU" dirty="0" smtClean="0">
                <a:solidFill>
                  <a:srgbClr val="FFFF00"/>
                </a:solidFill>
                <a:latin typeface="Arial Black" pitchFamily="34" charset="0"/>
              </a:rPr>
              <a:t>Установить, что является </a:t>
            </a:r>
            <a:r>
              <a:rPr lang="ru-RU" i="1" dirty="0" smtClean="0">
                <a:solidFill>
                  <a:srgbClr val="FFFF00"/>
                </a:solidFill>
                <a:latin typeface="Arial Black" pitchFamily="34" charset="0"/>
              </a:rPr>
              <a:t>субъектом суждения </a:t>
            </a:r>
            <a:r>
              <a:rPr lang="ru-RU" dirty="0" smtClean="0">
                <a:solidFill>
                  <a:srgbClr val="FFFF00"/>
                </a:solidFill>
                <a:latin typeface="Arial Black" pitchFamily="34" charset="0"/>
              </a:rPr>
              <a:t>(</a:t>
            </a:r>
            <a:r>
              <a:rPr lang="ru-RU" i="1" dirty="0" smtClean="0">
                <a:solidFill>
                  <a:srgbClr val="FFFF00"/>
                </a:solidFill>
                <a:latin typeface="Arial Black" pitchFamily="34" charset="0"/>
              </a:rPr>
              <a:t> </a:t>
            </a:r>
            <a:r>
              <a:rPr lang="ru-RU" dirty="0" smtClean="0">
                <a:solidFill>
                  <a:srgbClr val="FFFF00"/>
                </a:solidFill>
                <a:latin typeface="Arial Black" pitchFamily="34" charset="0"/>
              </a:rPr>
              <a:t>то есть установить</a:t>
            </a:r>
            <a:r>
              <a:rPr lang="ru-RU" i="1" dirty="0" smtClean="0">
                <a:solidFill>
                  <a:srgbClr val="FFFF00"/>
                </a:solidFill>
                <a:latin typeface="Arial Black" pitchFamily="34" charset="0"/>
              </a:rPr>
              <a:t>, о каком классе идёт речь).</a:t>
            </a:r>
          </a:p>
          <a:p>
            <a:pPr marL="914400" lvl="1" indent="-514350">
              <a:buFont typeface="+mj-lt"/>
              <a:buAutoNum type="arabicPeriod"/>
            </a:pPr>
            <a:r>
              <a:rPr lang="ru-RU" dirty="0" smtClean="0">
                <a:solidFill>
                  <a:srgbClr val="FFFF00"/>
                </a:solidFill>
                <a:latin typeface="Arial Black" pitchFamily="34" charset="0"/>
              </a:rPr>
              <a:t>Если глагол, управляемый субъектом, отличается от  глагола «суть» (или «есть»), то заменить его сочетанием слов, начинающимся с «суть» ( или «есть»)</a:t>
            </a:r>
            <a:endParaRPr lang="ru-RU" dirty="0">
              <a:solidFill>
                <a:srgbClr val="FFFF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>
    <p:wedg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28632"/>
          </a:xfrm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ajor"/>
        </p:style>
        <p:txBody>
          <a:bodyPr/>
          <a:lstStyle/>
          <a:p>
            <a:r>
              <a:rPr lang="ru-RU" sz="3600" dirty="0" smtClean="0">
                <a:solidFill>
                  <a:srgbClr val="FF9900"/>
                </a:solidFill>
                <a:latin typeface="Arial Black" pitchFamily="34" charset="0"/>
              </a:rPr>
              <a:t>Что мы получаем!</a:t>
            </a:r>
            <a:endParaRPr lang="ru-RU" sz="3600" dirty="0">
              <a:solidFill>
                <a:srgbClr val="FF9900"/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857232"/>
            <a:ext cx="9144000" cy="5786478"/>
          </a:xfrm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/>
          <a:lstStyle/>
          <a:p>
            <a:pPr algn="ctr">
              <a:buNone/>
            </a:pPr>
            <a:r>
              <a:rPr lang="ru-RU" sz="2000" dirty="0" smtClean="0">
                <a:solidFill>
                  <a:srgbClr val="FFFF00"/>
                </a:solidFill>
              </a:rPr>
              <a:t>Например:</a:t>
            </a:r>
          </a:p>
          <a:p>
            <a:pPr algn="ctr">
              <a:buNone/>
            </a:pPr>
            <a:r>
              <a:rPr lang="ru-RU" sz="2000" dirty="0" smtClean="0">
                <a:solidFill>
                  <a:srgbClr val="FFFF00"/>
                </a:solidFill>
              </a:rPr>
              <a:t>«Некоторые алкогольные напитки суть безопасные водки» или</a:t>
            </a:r>
          </a:p>
          <a:p>
            <a:pPr algn="ctr">
              <a:buNone/>
            </a:pPr>
            <a:r>
              <a:rPr lang="ru-RU" sz="2000" dirty="0" smtClean="0">
                <a:solidFill>
                  <a:srgbClr val="FFFF00"/>
                </a:solidFill>
              </a:rPr>
              <a:t>«Некоторые машины суть безопасные лифты»</a:t>
            </a:r>
          </a:p>
          <a:p>
            <a:pPr algn="ctr">
              <a:buNone/>
            </a:pPr>
            <a:r>
              <a:rPr lang="ru-RU" sz="2000" dirty="0" smtClean="0">
                <a:solidFill>
                  <a:srgbClr val="FFFF00"/>
                </a:solidFill>
              </a:rPr>
              <a:t>Суждение отношения </a:t>
            </a:r>
            <a:r>
              <a:rPr lang="ru-RU" sz="2000" i="1" dirty="0" smtClean="0">
                <a:solidFill>
                  <a:srgbClr val="FFFF00"/>
                </a:solidFill>
              </a:rPr>
              <a:t>«все» </a:t>
            </a:r>
            <a:r>
              <a:rPr lang="ru-RU" sz="2000" dirty="0" smtClean="0">
                <a:solidFill>
                  <a:srgbClr val="FFFF00"/>
                </a:solidFill>
              </a:rPr>
              <a:t>утверждает, что </a:t>
            </a:r>
            <a:r>
              <a:rPr lang="ru-RU" sz="2000" i="1" dirty="0" smtClean="0">
                <a:solidFill>
                  <a:srgbClr val="FFFF00"/>
                </a:solidFill>
              </a:rPr>
              <a:t>«Все элементы субъекта являются элементами предиката»</a:t>
            </a:r>
          </a:p>
          <a:p>
            <a:pPr algn="ctr">
              <a:buNone/>
            </a:pPr>
            <a:r>
              <a:rPr lang="ru-RU" sz="2000" dirty="0" smtClean="0">
                <a:solidFill>
                  <a:srgbClr val="FFFF00"/>
                </a:solidFill>
              </a:rPr>
              <a:t>Оно содержит в себе более узкое суждение </a:t>
            </a:r>
            <a:r>
              <a:rPr lang="ru-RU" sz="2000" i="1" dirty="0" smtClean="0">
                <a:solidFill>
                  <a:srgbClr val="FFFF00"/>
                </a:solidFill>
              </a:rPr>
              <a:t>«некоторые».</a:t>
            </a:r>
          </a:p>
          <a:p>
            <a:pPr>
              <a:buNone/>
            </a:pPr>
            <a:r>
              <a:rPr lang="ru-RU" sz="2000" dirty="0" smtClean="0">
                <a:solidFill>
                  <a:srgbClr val="FFFF00"/>
                </a:solidFill>
              </a:rPr>
              <a:t>Род «алкогольные напитки» (видами которого является субъект и предикат) с помощью дихотомии разделяем на два подкласса, а именно:</a:t>
            </a:r>
          </a:p>
          <a:p>
            <a:pPr marL="457200" indent="-457200">
              <a:buNone/>
            </a:pPr>
            <a:r>
              <a:rPr lang="ru-RU" sz="2000" dirty="0" smtClean="0">
                <a:solidFill>
                  <a:srgbClr val="FFFF00"/>
                </a:solidFill>
              </a:rPr>
              <a:t>1) предикат;</a:t>
            </a:r>
          </a:p>
          <a:p>
            <a:pPr marL="457200" indent="-457200">
              <a:buNone/>
            </a:pPr>
            <a:r>
              <a:rPr lang="ru-RU" sz="2000" dirty="0" smtClean="0">
                <a:solidFill>
                  <a:srgbClr val="FFFF00"/>
                </a:solidFill>
              </a:rPr>
              <a:t>2) класс, видовое отличие которого </a:t>
            </a:r>
            <a:r>
              <a:rPr lang="ru-RU" sz="2000" i="1" dirty="0" smtClean="0">
                <a:solidFill>
                  <a:srgbClr val="FFFF00"/>
                </a:solidFill>
              </a:rPr>
              <a:t>противоположно (контрадикторное) </a:t>
            </a:r>
            <a:r>
              <a:rPr lang="ru-RU" sz="2000" dirty="0" smtClean="0">
                <a:solidFill>
                  <a:srgbClr val="FFFF00"/>
                </a:solidFill>
              </a:rPr>
              <a:t>видовому отличию предиката.</a:t>
            </a:r>
          </a:p>
          <a:p>
            <a:pPr marL="457200" indent="-457200">
              <a:buNone/>
            </a:pPr>
            <a:r>
              <a:rPr lang="ru-RU" sz="2000" dirty="0" smtClean="0">
                <a:solidFill>
                  <a:srgbClr val="FFFF00"/>
                </a:solidFill>
              </a:rPr>
              <a:t>Например мы можем считать, что класс безопасная алкогольная продукция может содержать в себе класс безопасные водки и класс небезопасные водки, различающиеся степенью риска и показателем безопасности производства алкогольной продукции – </a:t>
            </a:r>
            <a:r>
              <a:rPr lang="ru-RU" sz="2000" dirty="0" smtClean="0">
                <a:solidFill>
                  <a:srgbClr val="FF9900"/>
                </a:solidFill>
                <a:latin typeface="Arial Black" pitchFamily="34" charset="0"/>
              </a:rPr>
              <a:t>вероятности состояния системы.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ransition>
    <p:wedg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ajor"/>
        </p:style>
        <p:txBody>
          <a:bodyPr/>
          <a:lstStyle/>
          <a:p>
            <a:r>
              <a:rPr lang="ru-RU" sz="3600" dirty="0" smtClean="0">
                <a:solidFill>
                  <a:srgbClr val="FF9900"/>
                </a:solidFill>
                <a:latin typeface="Arial Black" pitchFamily="34" charset="0"/>
              </a:rPr>
              <a:t>Почему необходима верификация?</a:t>
            </a:r>
            <a:endParaRPr lang="ru-RU" sz="3600" dirty="0">
              <a:solidFill>
                <a:srgbClr val="FF9900"/>
              </a:solidFill>
              <a:latin typeface="Arial Black" pitchFamily="34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/>
          <a:lstStyle/>
          <a:p>
            <a:pPr algn="ctr">
              <a:buNone/>
            </a:pPr>
            <a:r>
              <a:rPr lang="ru-RU" sz="2800" dirty="0" smtClean="0">
                <a:solidFill>
                  <a:srgbClr val="FFFF00"/>
                </a:solidFill>
                <a:latin typeface="Arial Black" pitchFamily="34" charset="0"/>
              </a:rPr>
              <a:t>Для перехода от аналитического высказывания к синтетическому необходимо объединить (синтезировать) две логически не связанные вещи (например: «эта водка – безопасна). Это высказывание можно проверить только путём наблюдения и эмпирического исследования того, является ли в действительности связывающее их отношение истинным!</a:t>
            </a:r>
            <a:endParaRPr lang="ru-RU" sz="2800" dirty="0">
              <a:solidFill>
                <a:srgbClr val="FFFF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>
    <p:wedg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ajor"/>
        </p:style>
        <p:txBody>
          <a:bodyPr/>
          <a:lstStyle/>
          <a:p>
            <a:r>
              <a:rPr lang="ru-RU" dirty="0" smtClean="0">
                <a:solidFill>
                  <a:srgbClr val="FF9900"/>
                </a:solidFill>
                <a:latin typeface="Arial Black" pitchFamily="34" charset="0"/>
              </a:rPr>
              <a:t>КАК ЭТО НОРМИРУЕТСЯ</a:t>
            </a:r>
            <a:endParaRPr lang="ru-RU" dirty="0">
              <a:solidFill>
                <a:srgbClr val="FF9900"/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86320"/>
          </a:xfrm>
        </p:spPr>
        <p:txBody>
          <a:bodyPr/>
          <a:lstStyle/>
          <a:p>
            <a:pPr algn="ctr">
              <a:buNone/>
            </a:pPr>
            <a:r>
              <a:rPr lang="ru-RU" sz="3600" dirty="0" smtClean="0">
                <a:solidFill>
                  <a:srgbClr val="FFFF00"/>
                </a:solidFill>
                <a:latin typeface="Arial Black" pitchFamily="34" charset="0"/>
              </a:rPr>
              <a:t>На основе положений  теории вероятности.</a:t>
            </a:r>
          </a:p>
          <a:p>
            <a:pPr algn="ctr">
              <a:buNone/>
            </a:pPr>
            <a:r>
              <a:rPr lang="ru-RU" sz="3600" dirty="0" smtClean="0">
                <a:solidFill>
                  <a:srgbClr val="FFFF00"/>
                </a:solidFill>
                <a:latin typeface="Arial Black" pitchFamily="34" charset="0"/>
              </a:rPr>
              <a:t>На основе традуктивного (по аналогии) умозаключения.</a:t>
            </a:r>
          </a:p>
          <a:p>
            <a:pPr algn="ctr">
              <a:buNone/>
            </a:pPr>
            <a:r>
              <a:rPr lang="ru-RU" sz="3600" dirty="0" smtClean="0">
                <a:solidFill>
                  <a:srgbClr val="FFFF00"/>
                </a:solidFill>
                <a:latin typeface="Arial Black" pitchFamily="34" charset="0"/>
              </a:rPr>
              <a:t>В традуктивном умозаключении заключение лишь более или менее вероятно.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wedg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142852"/>
            <a:ext cx="8229600" cy="2500330"/>
          </a:xfrm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ajor"/>
        </p:style>
        <p:txBody>
          <a:bodyPr>
            <a:flatTx/>
          </a:bodyPr>
          <a:lstStyle/>
          <a:p>
            <a:pPr eaLnBrk="1" hangingPunct="1">
              <a:defRPr/>
            </a:pPr>
            <a:r>
              <a:rPr lang="ru-RU" sz="2400" dirty="0" smtClean="0">
                <a:solidFill>
                  <a:srgbClr val="FFFF00"/>
                </a:solidFill>
              </a:rPr>
              <a:t>          </a:t>
            </a:r>
            <a:br>
              <a:rPr lang="ru-RU" sz="2400" dirty="0" smtClean="0">
                <a:solidFill>
                  <a:srgbClr val="FFFF00"/>
                </a:solidFill>
              </a:rPr>
            </a:br>
            <a:r>
              <a:rPr lang="ru-RU" sz="2400" dirty="0" smtClean="0">
                <a:solidFill>
                  <a:srgbClr val="FFFF00"/>
                </a:solidFill>
              </a:rPr>
              <a:t/>
            </a:r>
            <a:br>
              <a:rPr lang="ru-RU" sz="2400" dirty="0" smtClean="0">
                <a:solidFill>
                  <a:srgbClr val="FFFF00"/>
                </a:solidFill>
              </a:rPr>
            </a:br>
            <a:r>
              <a:rPr lang="ru-RU" sz="2400" dirty="0" smtClean="0">
                <a:solidFill>
                  <a:srgbClr val="FF9900"/>
                </a:solidFill>
                <a:effectLst/>
                <a:latin typeface="Arial Black" pitchFamily="34" charset="0"/>
              </a:rPr>
              <a:t>Компьютерная программа «ВеРБУР», позволяет идентифицировать код, определить рейтинг любой сложной технической системы, технологического процесса или реального содержания любого  явления в любой момент времени в течении всего жизненного цикла системы. </a:t>
            </a:r>
            <a:r>
              <a:rPr lang="ru-RU" sz="2400" dirty="0" smtClean="0">
                <a:solidFill>
                  <a:srgbClr val="FF9900"/>
                </a:solidFill>
              </a:rPr>
              <a:t/>
            </a:r>
            <a:br>
              <a:rPr lang="ru-RU" sz="2400" dirty="0" smtClean="0">
                <a:solidFill>
                  <a:srgbClr val="FF9900"/>
                </a:solidFill>
              </a:rPr>
            </a:br>
            <a:r>
              <a:rPr lang="ru-RU" sz="2400" dirty="0" smtClean="0">
                <a:solidFill>
                  <a:srgbClr val="FF9900"/>
                </a:solidFill>
              </a:rPr>
              <a:t> </a:t>
            </a:r>
            <a:r>
              <a:rPr lang="ru-RU" sz="2400" dirty="0" smtClean="0">
                <a:solidFill>
                  <a:srgbClr val="FFFF00"/>
                </a:solidFill>
              </a:rPr>
              <a:t/>
            </a:r>
            <a:br>
              <a:rPr lang="ru-RU" sz="2400" dirty="0" smtClean="0">
                <a:solidFill>
                  <a:srgbClr val="FFFF00"/>
                </a:solidFill>
              </a:rPr>
            </a:br>
            <a:endParaRPr lang="ru-RU" sz="2400" dirty="0" smtClean="0">
              <a:solidFill>
                <a:srgbClr val="FFFF00"/>
              </a:solidFill>
            </a:endParaRPr>
          </a:p>
        </p:txBody>
      </p:sp>
      <p:pic>
        <p:nvPicPr>
          <p:cNvPr id="5017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2714620"/>
            <a:ext cx="7286676" cy="4143380"/>
          </a:xfrm>
          <a:prstGeom prst="rect">
            <a:avLst/>
          </a:prstGeom>
          <a:noFill/>
          <a:ln w="9525">
            <a:solidFill>
              <a:srgbClr val="FF990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885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0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43050"/>
          </a:xfrm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ajor"/>
        </p:style>
        <p:txBody>
          <a:bodyPr/>
          <a:lstStyle/>
          <a:p>
            <a:r>
              <a:rPr lang="ru-RU" sz="3200" dirty="0" smtClean="0">
                <a:solidFill>
                  <a:srgbClr val="FF9900"/>
                </a:solidFill>
                <a:latin typeface="Arial Black" pitchFamily="34" charset="0"/>
              </a:rPr>
              <a:t>НА ОСНОВЕ ЗАКОНА СОХРАНЕНИЯ СУБСТАНЦИИ СИСТЕМЫ</a:t>
            </a:r>
            <a:endParaRPr lang="ru-RU" sz="3200" dirty="0">
              <a:solidFill>
                <a:srgbClr val="FF9900"/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14948"/>
          </a:xfrm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/>
          <a:lstStyle/>
          <a:p>
            <a:pPr algn="ctr">
              <a:buNone/>
            </a:pPr>
            <a:r>
              <a:rPr lang="ru-RU" dirty="0" smtClean="0">
                <a:solidFill>
                  <a:srgbClr val="FFFF00"/>
                </a:solidFill>
                <a:latin typeface="Arial Black" pitchFamily="34" charset="0"/>
              </a:rPr>
              <a:t>Закон сохранения субстанции </a:t>
            </a:r>
          </a:p>
          <a:p>
            <a:pPr algn="ctr">
              <a:buNone/>
            </a:pPr>
            <a:r>
              <a:rPr lang="ru-RU" dirty="0" smtClean="0">
                <a:solidFill>
                  <a:srgbClr val="FFFF00"/>
                </a:solidFill>
                <a:latin typeface="Arial Black" pitchFamily="34" charset="0"/>
              </a:rPr>
              <a:t>А + В = 1 </a:t>
            </a:r>
          </a:p>
          <a:p>
            <a:pPr algn="ctr">
              <a:buNone/>
            </a:pPr>
            <a:r>
              <a:rPr lang="ru-RU" dirty="0" smtClean="0">
                <a:solidFill>
                  <a:srgbClr val="FFFF00"/>
                </a:solidFill>
                <a:latin typeface="Arial Black" pitchFamily="34" charset="0"/>
              </a:rPr>
              <a:t>выражает предельный случай обобщенного принципа причинности и характеризует устойчивость структуры способа распределения (преобразования) энергии системы через  измерение её элементов.</a:t>
            </a:r>
            <a:endParaRPr lang="ru-RU" dirty="0">
              <a:latin typeface="Arial Black" pitchFamily="34" charset="0"/>
            </a:endParaRPr>
          </a:p>
        </p:txBody>
      </p:sp>
    </p:spTree>
  </p:cSld>
  <p:clrMapOvr>
    <a:masterClrMapping/>
  </p:clrMapOvr>
  <p:transition>
    <p:wedg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ajor"/>
        </p:style>
        <p:txBody>
          <a:bodyPr/>
          <a:lstStyle/>
          <a:p>
            <a:r>
              <a:rPr lang="ru-RU" sz="4000" dirty="0" smtClean="0">
                <a:solidFill>
                  <a:srgbClr val="FF9900"/>
                </a:solidFill>
                <a:latin typeface="Arial Black" pitchFamily="34" charset="0"/>
              </a:rPr>
              <a:t>НА ОСНОВЕ ПОЛОЖЕНИЙ ТЕОРИИ ИНФОРМАЦИИ</a:t>
            </a:r>
            <a:endParaRPr lang="ru-RU" sz="4000" dirty="0">
              <a:solidFill>
                <a:srgbClr val="FF9900"/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/>
          <a:lstStyle/>
          <a:p>
            <a:pPr algn="ctr">
              <a:buNone/>
            </a:pPr>
            <a:r>
              <a:rPr lang="ru-RU" dirty="0" smtClean="0">
                <a:solidFill>
                  <a:srgbClr val="FFFF00"/>
                </a:solidFill>
                <a:latin typeface="Arial Black" pitchFamily="34" charset="0"/>
              </a:rPr>
              <a:t>Измерение элементов закона сохранения субстанции системы производится с использованием положений теории информации на основе аналогии распределения энергии и информации и через понятие условной энтропии информации.</a:t>
            </a:r>
            <a:endParaRPr lang="ru-RU" dirty="0">
              <a:solidFill>
                <a:srgbClr val="FFFF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>
    <p:wedg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4" name="Rectangle 14"/>
          <p:cNvSpPr>
            <a:spLocks noChangeArrowheads="1"/>
          </p:cNvSpPr>
          <p:nvPr/>
        </p:nvSpPr>
        <p:spPr bwMode="auto">
          <a:xfrm>
            <a:off x="4643438" y="1628775"/>
            <a:ext cx="3024187" cy="11525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1455" name="Rectangle 15"/>
          <p:cNvSpPr>
            <a:spLocks noChangeArrowheads="1"/>
          </p:cNvSpPr>
          <p:nvPr/>
        </p:nvSpPr>
        <p:spPr bwMode="auto">
          <a:xfrm>
            <a:off x="4572000" y="3500438"/>
            <a:ext cx="4248150" cy="12239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ajor"/>
        </p:style>
        <p:txBody>
          <a:bodyPr/>
          <a:lstStyle/>
          <a:p>
            <a:pPr eaLnBrk="1" hangingPunct="1">
              <a:defRPr/>
            </a:pPr>
            <a:r>
              <a:rPr lang="ru-RU" sz="2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Статистический, вероятностный смысл закона сохранения субстанции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sz="2400" dirty="0" smtClean="0">
                <a:solidFill>
                  <a:srgbClr val="FFFF00"/>
                </a:solidFill>
                <a:latin typeface="Arial Black" pitchFamily="34" charset="0"/>
              </a:rPr>
              <a:t>P(</a:t>
            </a:r>
            <a:r>
              <a:rPr lang="ru-RU" sz="2400" dirty="0" smtClean="0">
                <a:solidFill>
                  <a:srgbClr val="FFFF00"/>
                </a:solidFill>
                <a:latin typeface="Arial Black" pitchFamily="34" charset="0"/>
              </a:rPr>
              <a:t>А</a:t>
            </a:r>
            <a:r>
              <a:rPr lang="en-US" sz="2400" dirty="0" smtClean="0">
                <a:solidFill>
                  <a:srgbClr val="FFFF00"/>
                </a:solidFill>
                <a:latin typeface="Arial Black" pitchFamily="34" charset="0"/>
              </a:rPr>
              <a:t>)</a:t>
            </a:r>
            <a:r>
              <a:rPr lang="ru-RU" sz="2400" dirty="0" smtClean="0">
                <a:solidFill>
                  <a:srgbClr val="FFFF00"/>
                </a:solidFill>
                <a:latin typeface="Arial Black" pitchFamily="34" charset="0"/>
              </a:rPr>
              <a:t> –  вероятность реализации системы с заданными параметрами.</a:t>
            </a:r>
          </a:p>
          <a:p>
            <a:pPr eaLnBrk="1" hangingPunct="1"/>
            <a:endParaRPr lang="ru-RU" sz="2400" dirty="0" smtClean="0"/>
          </a:p>
          <a:p>
            <a:pPr eaLnBrk="1" hangingPunct="1"/>
            <a:r>
              <a:rPr lang="en-US" sz="2400" dirty="0" smtClean="0">
                <a:solidFill>
                  <a:srgbClr val="FFFF00"/>
                </a:solidFill>
                <a:latin typeface="Arial Black" pitchFamily="34" charset="0"/>
              </a:rPr>
              <a:t>P(</a:t>
            </a:r>
            <a:r>
              <a:rPr lang="ru-RU" sz="2400" dirty="0" smtClean="0">
                <a:solidFill>
                  <a:srgbClr val="FFFF00"/>
                </a:solidFill>
                <a:latin typeface="Arial Black" pitchFamily="34" charset="0"/>
              </a:rPr>
              <a:t>В</a:t>
            </a:r>
            <a:r>
              <a:rPr lang="en-US" sz="2400" dirty="0" smtClean="0">
                <a:solidFill>
                  <a:srgbClr val="FFFF00"/>
                </a:solidFill>
                <a:latin typeface="Arial Black" pitchFamily="34" charset="0"/>
              </a:rPr>
              <a:t>)</a:t>
            </a:r>
            <a:r>
              <a:rPr lang="ru-RU" sz="2400" dirty="0" smtClean="0">
                <a:solidFill>
                  <a:srgbClr val="FFFF00"/>
                </a:solidFill>
                <a:latin typeface="Arial Black" pitchFamily="34" charset="0"/>
              </a:rPr>
              <a:t> – вероятность реализации (компенсации) угроз  при обмене энергией и информацией с внешней средой.</a:t>
            </a:r>
          </a:p>
          <a:p>
            <a:pPr eaLnBrk="1" hangingPunct="1">
              <a:buFontTx/>
              <a:buNone/>
            </a:pPr>
            <a:endParaRPr lang="ru-RU" sz="1600" dirty="0" smtClean="0"/>
          </a:p>
        </p:txBody>
      </p:sp>
      <p:graphicFrame>
        <p:nvGraphicFramePr>
          <p:cNvPr id="1027" name="Object 6"/>
          <p:cNvGraphicFramePr>
            <a:graphicFrameLocks noChangeAspect="1"/>
          </p:cNvGraphicFramePr>
          <p:nvPr>
            <p:ph sz="quarter" idx="2"/>
          </p:nvPr>
        </p:nvGraphicFramePr>
        <p:xfrm>
          <a:off x="6610350" y="2578100"/>
          <a:ext cx="114300" cy="214313"/>
        </p:xfrm>
        <a:graphic>
          <a:graphicData uri="http://schemas.openxmlformats.org/presentationml/2006/ole">
            <p:oleObj spid="_x0000_s1027" name="Equation" r:id="rId4" imgW="114120" imgH="215640" progId="Equation.3">
              <p:embed/>
            </p:oleObj>
          </a:graphicData>
        </a:graphic>
      </p:graphicFrame>
      <p:sp>
        <p:nvSpPr>
          <p:cNvPr id="61448" name="Text Box 8"/>
          <p:cNvSpPr txBox="1">
            <a:spLocks noChangeArrowheads="1"/>
          </p:cNvSpPr>
          <p:nvPr/>
        </p:nvSpPr>
        <p:spPr bwMode="auto">
          <a:xfrm>
            <a:off x="5848350" y="15351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ru-RU" sz="1800" b="0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lackadder ITC" pitchFamily="82" charset="0"/>
            </a:endParaRPr>
          </a:p>
        </p:txBody>
      </p:sp>
      <p:sp>
        <p:nvSpPr>
          <p:cNvPr id="61451" name="Text Box 11"/>
          <p:cNvSpPr txBox="1">
            <a:spLocks noChangeArrowheads="1"/>
          </p:cNvSpPr>
          <p:nvPr/>
        </p:nvSpPr>
        <p:spPr bwMode="auto">
          <a:xfrm>
            <a:off x="5508625" y="3933825"/>
            <a:ext cx="18716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ru-RU" sz="1800" b="0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lackadder ITC" pitchFamily="82" charset="0"/>
            </a:endParaRPr>
          </a:p>
        </p:txBody>
      </p:sp>
      <p:graphicFrame>
        <p:nvGraphicFramePr>
          <p:cNvPr id="61452" name="Object 12"/>
          <p:cNvGraphicFramePr>
            <a:graphicFrameLocks noChangeAspect="1"/>
          </p:cNvGraphicFramePr>
          <p:nvPr/>
        </p:nvGraphicFramePr>
        <p:xfrm>
          <a:off x="4643438" y="3500438"/>
          <a:ext cx="4248150" cy="1223962"/>
        </p:xfrm>
        <a:graphic>
          <a:graphicData uri="http://schemas.openxmlformats.org/presentationml/2006/ole">
            <p:oleObj spid="_x0000_s1028" name="Equation" r:id="rId5" imgW="812520" imgH="215640" progId="Equation.3">
              <p:embed/>
            </p:oleObj>
          </a:graphicData>
        </a:graphic>
      </p:graphicFrame>
      <p:graphicFrame>
        <p:nvGraphicFramePr>
          <p:cNvPr id="61449" name="Object 9"/>
          <p:cNvGraphicFramePr>
            <a:graphicFrameLocks noChangeAspect="1"/>
          </p:cNvGraphicFramePr>
          <p:nvPr>
            <p:ph sz="quarter" idx="3"/>
          </p:nvPr>
        </p:nvGraphicFramePr>
        <p:xfrm>
          <a:off x="4868863" y="1676400"/>
          <a:ext cx="2644775" cy="1120775"/>
        </p:xfrm>
        <a:graphic>
          <a:graphicData uri="http://schemas.openxmlformats.org/presentationml/2006/ole">
            <p:oleObj spid="_x0000_s1026" name="Формула" r:id="rId6" imgW="749160" imgH="317160" progId="Equation.3">
              <p:embed/>
            </p:oleObj>
          </a:graphicData>
        </a:graphic>
      </p:graphicFrame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144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614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6145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2" grpId="0" animBg="1"/>
      <p:bldP spid="6144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одержимое 10"/>
          <p:cNvSpPr>
            <a:spLocks noGrp="1"/>
          </p:cNvSpPr>
          <p:nvPr>
            <p:ph sz="quarter" idx="3"/>
          </p:nvPr>
        </p:nvSpPr>
        <p:spPr>
          <a:xfrm>
            <a:off x="571472" y="1714488"/>
            <a:ext cx="8215370" cy="4643470"/>
          </a:xfrm>
        </p:spPr>
        <p:txBody>
          <a:bodyPr anchor="ctr"/>
          <a:lstStyle/>
          <a:p>
            <a:pPr>
              <a:buNone/>
            </a:pPr>
            <a:endParaRPr lang="ru-RU" dirty="0"/>
          </a:p>
        </p:txBody>
      </p:sp>
      <p:sp>
        <p:nvSpPr>
          <p:cNvPr id="67591" name="Rectangle 7"/>
          <p:cNvSpPr>
            <a:spLocks noChangeArrowheads="1"/>
          </p:cNvSpPr>
          <p:nvPr/>
        </p:nvSpPr>
        <p:spPr bwMode="auto">
          <a:xfrm>
            <a:off x="2771775" y="1844675"/>
            <a:ext cx="3529013" cy="863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sz="1800" b="0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lackadder ITC" pitchFamily="82" charset="0"/>
            </a:endParaRPr>
          </a:p>
        </p:txBody>
      </p:sp>
      <p:sp>
        <p:nvSpPr>
          <p:cNvPr id="67594" name="Rectangle 10"/>
          <p:cNvSpPr>
            <a:spLocks noChangeArrowheads="1"/>
          </p:cNvSpPr>
          <p:nvPr/>
        </p:nvSpPr>
        <p:spPr bwMode="auto">
          <a:xfrm>
            <a:off x="3563938" y="3644900"/>
            <a:ext cx="2016125" cy="720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362950" cy="4972072"/>
          </a:xfrm>
          <a:gradFill>
            <a:gsLst>
              <a:gs pos="54000">
                <a:schemeClr val="dk2">
                  <a:tint val="80000"/>
                  <a:satMod val="300000"/>
                </a:schemeClr>
              </a:gs>
              <a:gs pos="100000">
                <a:schemeClr val="dk2">
                  <a:shade val="30000"/>
                  <a:satMod val="200000"/>
                </a:schemeClr>
              </a:gs>
            </a:gsLst>
          </a:gradFill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 anchor="ctr" anchorCtr="1">
            <a:noAutofit/>
          </a:bodyPr>
          <a:lstStyle/>
          <a:p>
            <a:pPr algn="ctr" eaLnBrk="1" hangingPunct="1">
              <a:buFontTx/>
              <a:buNone/>
            </a:pPr>
            <a:endParaRPr lang="en-US" sz="2800" dirty="0" smtClean="0"/>
          </a:p>
          <a:p>
            <a:pPr algn="ctr" eaLnBrk="1" hangingPunct="1">
              <a:buFontTx/>
              <a:buNone/>
            </a:pPr>
            <a:r>
              <a:rPr lang="en-US" sz="2800" dirty="0" smtClean="0">
                <a:solidFill>
                  <a:srgbClr val="FFFF00"/>
                </a:solidFill>
                <a:latin typeface="Arial Black" pitchFamily="34" charset="0"/>
              </a:rPr>
              <a:t>V(</a:t>
            </a:r>
            <a:r>
              <a:rPr lang="ru-RU" sz="2800" dirty="0" smtClean="0">
                <a:solidFill>
                  <a:srgbClr val="FFFF00"/>
                </a:solidFill>
                <a:latin typeface="Arial Black" pitchFamily="34" charset="0"/>
              </a:rPr>
              <a:t>АВ) = </a:t>
            </a:r>
            <a:r>
              <a:rPr lang="en-US" sz="2800" dirty="0" smtClean="0">
                <a:solidFill>
                  <a:srgbClr val="FFFF00"/>
                </a:solidFill>
                <a:latin typeface="Arial Black" pitchFamily="34" charset="0"/>
              </a:rPr>
              <a:t>V</a:t>
            </a:r>
            <a:r>
              <a:rPr lang="ru-RU" sz="2800" dirty="0" smtClean="0">
                <a:solidFill>
                  <a:srgbClr val="FFFF00"/>
                </a:solidFill>
                <a:latin typeface="Arial Black" pitchFamily="34" charset="0"/>
              </a:rPr>
              <a:t>(А)</a:t>
            </a:r>
            <a:r>
              <a:rPr lang="en-US" sz="2800" dirty="0" smtClean="0">
                <a:solidFill>
                  <a:srgbClr val="FFFF00"/>
                </a:solidFill>
                <a:latin typeface="Arial Black" pitchFamily="34" charset="0"/>
              </a:rPr>
              <a:t> + V</a:t>
            </a:r>
            <a:r>
              <a:rPr lang="ru-RU" sz="2800" dirty="0" smtClean="0">
                <a:solidFill>
                  <a:srgbClr val="FFFF00"/>
                </a:solidFill>
                <a:latin typeface="Arial Black" pitchFamily="34" charset="0"/>
              </a:rPr>
              <a:t>(В)</a:t>
            </a:r>
            <a:endParaRPr lang="en-US" sz="2800" dirty="0" smtClean="0">
              <a:solidFill>
                <a:srgbClr val="FFFF00"/>
              </a:solidFill>
              <a:latin typeface="Arial Black" pitchFamily="34" charset="0"/>
            </a:endParaRPr>
          </a:p>
          <a:p>
            <a:pPr algn="ctr" eaLnBrk="1" hangingPunct="1">
              <a:buFontTx/>
              <a:buNone/>
            </a:pPr>
            <a:endParaRPr lang="en-US" sz="2800" dirty="0" smtClean="0"/>
          </a:p>
          <a:p>
            <a:pPr algn="ctr" eaLnBrk="1" hangingPunct="1">
              <a:buFontTx/>
              <a:buNone/>
            </a:pPr>
            <a:r>
              <a:rPr lang="ru-RU" sz="2800" dirty="0" smtClean="0">
                <a:solidFill>
                  <a:srgbClr val="FFFF00"/>
                </a:solidFill>
                <a:latin typeface="Arial Black" pitchFamily="34" charset="0"/>
              </a:rPr>
              <a:t>За единицу неожиданности примем:</a:t>
            </a:r>
          </a:p>
          <a:p>
            <a:pPr algn="ctr" eaLnBrk="1" hangingPunct="1">
              <a:buFontTx/>
              <a:buNone/>
            </a:pPr>
            <a:r>
              <a:rPr lang="en-US" sz="2800" dirty="0" smtClean="0">
                <a:solidFill>
                  <a:srgbClr val="FFFF00"/>
                </a:solidFill>
                <a:latin typeface="Arial Black" pitchFamily="34" charset="0"/>
              </a:rPr>
              <a:t>f(1</a:t>
            </a:r>
            <a:r>
              <a:rPr lang="ru-RU" sz="2800" dirty="0" smtClean="0">
                <a:solidFill>
                  <a:srgbClr val="FFFF00"/>
                </a:solidFill>
                <a:latin typeface="Arial Black" pitchFamily="34" charset="0"/>
              </a:rPr>
              <a:t>/2) = 1</a:t>
            </a:r>
          </a:p>
          <a:p>
            <a:pPr algn="ctr" eaLnBrk="1" hangingPunct="1">
              <a:buFontTx/>
              <a:buNone/>
            </a:pPr>
            <a:endParaRPr lang="ru-RU" sz="2800" dirty="0" smtClean="0"/>
          </a:p>
          <a:p>
            <a:pPr algn="ctr" eaLnBrk="1" hangingPunct="1">
              <a:buFontTx/>
              <a:buNone/>
            </a:pPr>
            <a:r>
              <a:rPr lang="ru-RU" sz="2400" dirty="0" smtClean="0">
                <a:solidFill>
                  <a:srgbClr val="FFFF00"/>
                </a:solidFill>
                <a:latin typeface="Arial Black" pitchFamily="34" charset="0"/>
              </a:rPr>
              <a:t>Условия оказываются выполненными, если:</a:t>
            </a:r>
            <a:endParaRPr lang="en-US" sz="2400" dirty="0" smtClean="0">
              <a:solidFill>
                <a:srgbClr val="FFFF00"/>
              </a:solidFill>
              <a:latin typeface="Arial Black" pitchFamily="34" charset="0"/>
            </a:endParaRPr>
          </a:p>
          <a:p>
            <a:pPr eaLnBrk="1" hangingPunct="1">
              <a:buFontTx/>
              <a:buNone/>
            </a:pPr>
            <a:r>
              <a:rPr lang="en-US" sz="2800" dirty="0" smtClean="0">
                <a:solidFill>
                  <a:schemeClr val="accent1"/>
                </a:solidFill>
              </a:rPr>
              <a:t>                       </a:t>
            </a:r>
            <a:endParaRPr lang="ru-RU" sz="2800" dirty="0" smtClean="0">
              <a:solidFill>
                <a:schemeClr val="accent1"/>
              </a:solidFill>
            </a:endParaRPr>
          </a:p>
          <a:p>
            <a:pPr lvl="2" eaLnBrk="1" hangingPunct="1">
              <a:buFontTx/>
              <a:buNone/>
            </a:pPr>
            <a:r>
              <a:rPr lang="ru-RU" sz="2000" dirty="0" smtClean="0"/>
              <a:t>                           </a:t>
            </a:r>
            <a:r>
              <a:rPr lang="en-US" sz="2000" dirty="0" smtClean="0">
                <a:solidFill>
                  <a:srgbClr val="FFFF00"/>
                </a:solidFill>
                <a:latin typeface="Arial Black" pitchFamily="34" charset="0"/>
              </a:rPr>
              <a:t>V(A) = log</a:t>
            </a:r>
            <a:r>
              <a:rPr lang="en-US" sz="2000" baseline="-25000" dirty="0" smtClean="0">
                <a:solidFill>
                  <a:srgbClr val="FFFF00"/>
                </a:solidFill>
                <a:latin typeface="Arial Black" pitchFamily="34" charset="0"/>
              </a:rPr>
              <a:t>2</a:t>
            </a:r>
            <a:r>
              <a:rPr lang="ru-RU" sz="2000" baseline="-25000" dirty="0" smtClean="0">
                <a:solidFill>
                  <a:srgbClr val="FFFF00"/>
                </a:solidFill>
                <a:latin typeface="Arial Black" pitchFamily="34" charset="0"/>
              </a:rPr>
              <a:t> </a:t>
            </a:r>
            <a:r>
              <a:rPr lang="ru-RU" sz="2000" dirty="0" smtClean="0">
                <a:solidFill>
                  <a:srgbClr val="FFFF00"/>
                </a:solidFill>
                <a:latin typeface="Arial Black" pitchFamily="34" charset="0"/>
              </a:rPr>
              <a:t> 1/</a:t>
            </a:r>
            <a:r>
              <a:rPr lang="en-US" sz="2000" dirty="0" smtClean="0">
                <a:solidFill>
                  <a:srgbClr val="FFFF00"/>
                </a:solidFill>
                <a:latin typeface="Arial Black" pitchFamily="34" charset="0"/>
              </a:rPr>
              <a:t>P(A)</a:t>
            </a:r>
            <a:r>
              <a:rPr lang="ru-RU" sz="2000" dirty="0" smtClean="0">
                <a:solidFill>
                  <a:srgbClr val="FFFF00"/>
                </a:solidFill>
                <a:latin typeface="Arial Black" pitchFamily="34" charset="0"/>
              </a:rPr>
              <a:t> </a:t>
            </a:r>
            <a:r>
              <a:rPr lang="ru-RU" sz="2000" baseline="-25000" dirty="0" smtClean="0">
                <a:solidFill>
                  <a:srgbClr val="FFFF00"/>
                </a:solidFill>
                <a:latin typeface="Arial Black" pitchFamily="34" charset="0"/>
              </a:rPr>
              <a:t>                                           </a:t>
            </a:r>
          </a:p>
        </p:txBody>
      </p:sp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ajor"/>
        </p:style>
        <p:txBody>
          <a:bodyPr/>
          <a:lstStyle/>
          <a:p>
            <a:pPr eaLnBrk="1" hangingPunct="1">
              <a:defRPr/>
            </a:pPr>
            <a:r>
              <a:rPr lang="ru-RU" sz="3200" dirty="0" smtClean="0">
                <a:solidFill>
                  <a:srgbClr val="FF9900"/>
                </a:solidFill>
                <a:latin typeface="Arial Black" pitchFamily="34" charset="0"/>
              </a:rPr>
              <a:t>Неожиданность совместного наступления событий А и В</a:t>
            </a:r>
          </a:p>
        </p:txBody>
      </p:sp>
      <p:graphicFrame>
        <p:nvGraphicFramePr>
          <p:cNvPr id="2052" name="Object 12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2052" name="Equation" r:id="rId4" imgW="114120" imgH="215640" progId="Equation.3">
              <p:embed/>
            </p:oleObj>
          </a:graphicData>
        </a:graphic>
      </p:graphicFrame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758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67587">
                                            <p:bg/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67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675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675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2000" fill="hold"/>
                                        <p:tgtEl>
                                          <p:spTgt spid="675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7" grpId="0" build="p" animBg="1"/>
      <p:bldP spid="67586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485888"/>
          </a:xfrm>
        </p:spPr>
        <p:txBody>
          <a:bodyPr/>
          <a:lstStyle/>
          <a:p>
            <a:r>
              <a:rPr lang="ru-RU" sz="2800" dirty="0" smtClean="0">
                <a:solidFill>
                  <a:srgbClr val="FF9900"/>
                </a:solidFill>
                <a:latin typeface="Arial Black" pitchFamily="34" charset="0"/>
              </a:rPr>
              <a:t>УСЛОВНАЯ ЭНТРОПИЯ СЛУЧАЙНОЙ ВЕЛИЧИНЫ</a:t>
            </a:r>
            <a:br>
              <a:rPr lang="ru-RU" sz="2800" dirty="0" smtClean="0">
                <a:solidFill>
                  <a:srgbClr val="FF9900"/>
                </a:solidFill>
                <a:latin typeface="Arial Black" pitchFamily="34" charset="0"/>
              </a:rPr>
            </a:br>
            <a:r>
              <a:rPr lang="ru-RU" sz="2800" dirty="0" smtClean="0">
                <a:solidFill>
                  <a:srgbClr val="FF9900"/>
                </a:solidFill>
                <a:latin typeface="Arial Black" pitchFamily="34" charset="0"/>
              </a:rPr>
              <a:t>(ПРИНИМАЮЩЕЙ КОНЕЧНОЕ ЧИСЛО ЗНАЧЕНИЙ)</a:t>
            </a:r>
            <a:endParaRPr lang="ru-RU" sz="2800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928802"/>
            <a:ext cx="8229600" cy="4167198"/>
          </a:xfrm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/>
          <a:lstStyle/>
          <a:p>
            <a:pPr algn="ctr">
              <a:buNone/>
            </a:pPr>
            <a:r>
              <a:rPr lang="ru-RU" sz="3600" dirty="0" smtClean="0">
                <a:solidFill>
                  <a:srgbClr val="FFFF00"/>
                </a:solidFill>
                <a:latin typeface="Arial Black" pitchFamily="34" charset="0"/>
              </a:rPr>
              <a:t>МАТЕМАТИЧЕСКОЕ ОЖИДАНИЕ НЕОЖИДАННОСТИ ЗНАЧЕНИЯ, ПРИНЯТОГО ЭТОЙ СЛУЧАЙНОЙ ВЕЛИЧИНОЙ</a:t>
            </a:r>
          </a:p>
          <a:p>
            <a:pPr algn="ctr">
              <a:buNone/>
            </a:pPr>
            <a:r>
              <a:rPr lang="en-US" dirty="0" smtClean="0">
                <a:solidFill>
                  <a:srgbClr val="FF9900"/>
                </a:solidFill>
                <a:latin typeface="Arial Black" pitchFamily="34" charset="0"/>
              </a:rPr>
              <a:t>V(A,B) = P(AB) / P(A)P(B)</a:t>
            </a:r>
            <a:endParaRPr lang="ru-RU" dirty="0">
              <a:solidFill>
                <a:srgbClr val="FF99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>
    <p:wedge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ChangeArrowheads="1"/>
          </p:cNvSpPr>
          <p:nvPr/>
        </p:nvSpPr>
        <p:spPr bwMode="auto">
          <a:xfrm>
            <a:off x="2843213" y="1484313"/>
            <a:ext cx="3889375" cy="11525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1"/>
            <a:ext cx="8229600" cy="1428736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dirty="0" smtClean="0">
                <a:solidFill>
                  <a:srgbClr val="FF9900"/>
                </a:solidFill>
              </a:rPr>
              <a:t/>
            </a:r>
            <a:br>
              <a:rPr lang="ru-RU" sz="4000" dirty="0" smtClean="0">
                <a:solidFill>
                  <a:srgbClr val="FF9900"/>
                </a:solidFill>
              </a:rPr>
            </a:br>
            <a:r>
              <a:rPr lang="ru-RU" sz="4000" dirty="0" smtClean="0">
                <a:solidFill>
                  <a:srgbClr val="FF9900"/>
                </a:solidFill>
              </a:rPr>
              <a:t>Алгоритм кода системы – </a:t>
            </a:r>
            <a:r>
              <a:rPr lang="en-US" sz="4000" dirty="0" smtClean="0">
                <a:solidFill>
                  <a:srgbClr val="FF9900"/>
                </a:solidFill>
              </a:rPr>
              <a:t>[</a:t>
            </a:r>
            <a:r>
              <a:rPr lang="ru-RU" sz="4000" dirty="0" smtClean="0">
                <a:solidFill>
                  <a:srgbClr val="FF9900"/>
                </a:solidFill>
              </a:rPr>
              <a:t>СЦЕНАРИЯ БЕЗОПАСНОСТИ</a:t>
            </a:r>
            <a:r>
              <a:rPr lang="en-US" sz="4000" dirty="0" smtClean="0">
                <a:solidFill>
                  <a:srgbClr val="FF9900"/>
                </a:solidFill>
              </a:rPr>
              <a:t>]</a:t>
            </a:r>
            <a:r>
              <a:rPr lang="ru-RU" sz="4000" dirty="0" smtClean="0">
                <a:solidFill>
                  <a:srgbClr val="FF9900"/>
                </a:solidFill>
              </a:rPr>
              <a:t> </a:t>
            </a:r>
            <a:br>
              <a:rPr lang="ru-RU" sz="4000" dirty="0" smtClean="0">
                <a:solidFill>
                  <a:srgbClr val="FF9900"/>
                </a:solidFill>
              </a:rPr>
            </a:br>
            <a:endParaRPr lang="ru-RU" sz="4000" dirty="0" smtClean="0">
              <a:solidFill>
                <a:srgbClr val="FF9900"/>
              </a:solidFill>
            </a:endParaRPr>
          </a:p>
        </p:txBody>
      </p:sp>
      <p:sp>
        <p:nvSpPr>
          <p:cNvPr id="7475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39750" y="2708275"/>
            <a:ext cx="8229600" cy="4032250"/>
          </a:xfrm>
          <a:noFill/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2800" dirty="0" smtClean="0">
                <a:solidFill>
                  <a:srgbClr val="FFCC00"/>
                </a:solidFill>
                <a:latin typeface="Arial Black" pitchFamily="34" charset="0"/>
              </a:rPr>
              <a:t>В основу алгоритма концепции и компьютерной программы положено определение кода системы - условной энтропии виртуального высказывания о  способности объекта распределять энергию и информацию непрерывно и циклично (продукция, работа или услуга)</a:t>
            </a:r>
          </a:p>
        </p:txBody>
      </p:sp>
      <p:graphicFrame>
        <p:nvGraphicFramePr>
          <p:cNvPr id="74757" name="Object 5"/>
          <p:cNvGraphicFramePr>
            <a:graphicFrameLocks noChangeAspect="1"/>
          </p:cNvGraphicFramePr>
          <p:nvPr/>
        </p:nvGraphicFramePr>
        <p:xfrm>
          <a:off x="2916238" y="1484313"/>
          <a:ext cx="2147887" cy="1225550"/>
        </p:xfrm>
        <a:graphic>
          <a:graphicData uri="http://schemas.openxmlformats.org/presentationml/2006/ole">
            <p:oleObj spid="_x0000_s4098" name="Формула" r:id="rId4" imgW="761760" imgH="431640" progId="Equation.3">
              <p:embed/>
            </p:oleObj>
          </a:graphicData>
        </a:graphic>
      </p:graphicFrame>
      <p:graphicFrame>
        <p:nvGraphicFramePr>
          <p:cNvPr id="74758" name="Object 6"/>
          <p:cNvGraphicFramePr>
            <a:graphicFrameLocks noChangeAspect="1"/>
          </p:cNvGraphicFramePr>
          <p:nvPr/>
        </p:nvGraphicFramePr>
        <p:xfrm>
          <a:off x="4859338" y="1557338"/>
          <a:ext cx="1684337" cy="1012825"/>
        </p:xfrm>
        <a:graphic>
          <a:graphicData uri="http://schemas.openxmlformats.org/presentationml/2006/ole">
            <p:oleObj spid="_x0000_s4099" name="Equation" r:id="rId5" imgW="723586" imgH="431613" progId="Equation.3">
              <p:embed/>
            </p:oleObj>
          </a:graphicData>
        </a:graphic>
      </p:graphicFrame>
      <p:sp>
        <p:nvSpPr>
          <p:cNvPr id="7475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475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7475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7475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747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5" grpId="0"/>
      <p:bldP spid="74756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2343144"/>
          </a:xfrm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ajor"/>
        </p:style>
        <p:txBody>
          <a:bodyPr/>
          <a:lstStyle/>
          <a:p>
            <a:pPr>
              <a:defRPr/>
            </a:pPr>
            <a:r>
              <a:rPr lang="ru-RU" sz="2800" dirty="0" smtClean="0">
                <a:solidFill>
                  <a:srgbClr val="FFFF00"/>
                </a:solidFill>
                <a:latin typeface="Arial Black" pitchFamily="34" charset="0"/>
              </a:rPr>
              <a:t/>
            </a:r>
            <a:br>
              <a:rPr lang="ru-RU" sz="2800" dirty="0" smtClean="0">
                <a:solidFill>
                  <a:srgbClr val="FFFF00"/>
                </a:solidFill>
                <a:latin typeface="Arial Black" pitchFamily="34" charset="0"/>
              </a:rPr>
            </a:br>
            <a:r>
              <a:rPr lang="ru-RU" sz="2800" dirty="0" smtClean="0">
                <a:solidFill>
                  <a:srgbClr val="FF9900"/>
                </a:solidFill>
                <a:latin typeface="Arial Black" pitchFamily="34" charset="0"/>
              </a:rPr>
              <a:t>БЕЗОПАСНОСТЬ – ЭТО ОСОБЕННОСТЬ ПРАКТИЧЕСКИ ЛЮБОЙ СИСТЕМЫ, ПОЛУЧЕННОЙ В РЕЗУЛЬТАТЕ ЧЕЛОВЕЧЕСКОЙ ДЕЯТЕЛЬНОСТИ</a:t>
            </a:r>
            <a:r>
              <a:rPr lang="ru-RU" sz="2800" dirty="0" smtClean="0">
                <a:solidFill>
                  <a:srgbClr val="FFFF00"/>
                </a:solidFill>
                <a:latin typeface="Arial Black" pitchFamily="34" charset="0"/>
              </a:rPr>
              <a:t/>
            </a:r>
            <a:br>
              <a:rPr lang="ru-RU" sz="2800" dirty="0" smtClean="0">
                <a:solidFill>
                  <a:srgbClr val="FFFF00"/>
                </a:solidFill>
                <a:latin typeface="Arial Black" pitchFamily="34" charset="0"/>
              </a:rPr>
            </a:br>
            <a:endParaRPr lang="ru-RU" sz="2800" dirty="0">
              <a:solidFill>
                <a:srgbClr val="FF9900"/>
              </a:solidFill>
              <a:latin typeface="Arial Black" pitchFamily="34" charset="0"/>
            </a:endParaRPr>
          </a:p>
        </p:txBody>
      </p:sp>
      <p:sp>
        <p:nvSpPr>
          <p:cNvPr id="9219" name="Содержимое 2"/>
          <p:cNvSpPr>
            <a:spLocks noGrp="1"/>
          </p:cNvSpPr>
          <p:nvPr>
            <p:ph idx="1"/>
          </p:nvPr>
        </p:nvSpPr>
        <p:spPr>
          <a:xfrm>
            <a:off x="457200" y="2571744"/>
            <a:ext cx="8229600" cy="3714776"/>
          </a:xfrm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ajor"/>
        </p:style>
        <p:txBody>
          <a:bodyPr/>
          <a:lstStyle/>
          <a:p>
            <a:pPr algn="ctr"/>
            <a:r>
              <a:rPr lang="ru-RU" dirty="0" smtClean="0">
                <a:solidFill>
                  <a:srgbClr val="FFC000"/>
                </a:solidFill>
                <a:latin typeface="Arial Black" pitchFamily="34" charset="0"/>
              </a:rPr>
              <a:t>Безопасность – системная характеристика </a:t>
            </a:r>
          </a:p>
          <a:p>
            <a:pPr algn="ctr"/>
            <a:r>
              <a:rPr lang="ru-RU" dirty="0" smtClean="0">
                <a:solidFill>
                  <a:srgbClr val="FFFF00"/>
                </a:solidFill>
                <a:latin typeface="Arial Black" pitchFamily="34" charset="0"/>
              </a:rPr>
              <a:t>Характеризует систему уровнем компенсации внешних и внутренних угроз её подсистемами по определённому сценарию</a:t>
            </a:r>
          </a:p>
        </p:txBody>
      </p:sp>
    </p:spTree>
  </p:cSld>
  <p:clrMapOvr>
    <a:masterClrMapping/>
  </p:clrMapOvr>
  <p:transition>
    <p:wedge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414450"/>
          </a:xfrm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ajor"/>
        </p:style>
        <p:txBody>
          <a:bodyPr/>
          <a:lstStyle/>
          <a:p>
            <a:pPr>
              <a:defRPr/>
            </a:pPr>
            <a:r>
              <a:rPr lang="ru-RU" sz="2800" dirty="0" smtClean="0">
                <a:solidFill>
                  <a:srgbClr val="FF9900"/>
                </a:solidFill>
              </a:rPr>
              <a:t/>
            </a:r>
            <a:br>
              <a:rPr lang="ru-RU" sz="2800" dirty="0" smtClean="0">
                <a:solidFill>
                  <a:srgbClr val="FF9900"/>
                </a:solidFill>
              </a:rPr>
            </a:br>
            <a:r>
              <a:rPr lang="ru-RU" sz="2800" dirty="0" smtClean="0">
                <a:solidFill>
                  <a:srgbClr val="FF9900"/>
                </a:solidFill>
                <a:latin typeface="Arial Black" pitchFamily="34" charset="0"/>
              </a:rPr>
              <a:t>СОСТОЯНИЕ ЗАЩИЩЁННОСТИ – ЭТО ОДИН ИЗ ПРИЗНАКОВ ПРАКТИЧЕСКИ ЛЮБОЙ СИСТЕМЫ</a:t>
            </a:r>
            <a:br>
              <a:rPr lang="ru-RU" sz="2800" dirty="0" smtClean="0">
                <a:solidFill>
                  <a:srgbClr val="FF9900"/>
                </a:solidFill>
                <a:latin typeface="Arial Black" pitchFamily="34" charset="0"/>
              </a:rPr>
            </a:br>
            <a:endParaRPr lang="ru-RU" sz="2800" dirty="0">
              <a:solidFill>
                <a:srgbClr val="FF9900"/>
              </a:solidFill>
              <a:latin typeface="Arial Black" pitchFamily="34" charset="0"/>
            </a:endParaRPr>
          </a:p>
        </p:txBody>
      </p:sp>
      <p:sp>
        <p:nvSpPr>
          <p:cNvPr id="9219" name="Содержимое 2"/>
          <p:cNvSpPr>
            <a:spLocks noGrp="1"/>
          </p:cNvSpPr>
          <p:nvPr>
            <p:ph idx="1"/>
          </p:nvPr>
        </p:nvSpPr>
        <p:spPr>
          <a:xfrm>
            <a:off x="428596" y="2000240"/>
            <a:ext cx="8229600" cy="4495800"/>
          </a:xfrm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/>
          <a:lstStyle/>
          <a:p>
            <a:pPr algn="ctr"/>
            <a:r>
              <a:rPr lang="ru-RU" sz="2800" dirty="0" smtClean="0">
                <a:solidFill>
                  <a:srgbClr val="FFFF00"/>
                </a:solidFill>
                <a:latin typeface="Arial Black" pitchFamily="34" charset="0"/>
              </a:rPr>
              <a:t>Формально говоря состояние системы определяется наличием или отсутствием у неё определённых признаков – особенностью системы в заранее установленном классе называемом «…</a:t>
            </a:r>
            <a:r>
              <a:rPr lang="ru-RU" sz="2800" i="1" dirty="0" smtClean="0">
                <a:solidFill>
                  <a:srgbClr val="FFFF00"/>
                </a:solidFill>
                <a:latin typeface="Arial Black" pitchFamily="34" charset="0"/>
              </a:rPr>
              <a:t>состояние защищенности жизненно важных интересов личности, общества и государства от </a:t>
            </a:r>
            <a:r>
              <a:rPr lang="ru-RU" sz="2800" b="1" i="1" dirty="0" smtClean="0">
                <a:solidFill>
                  <a:srgbClr val="FFFF00"/>
                </a:solidFill>
                <a:latin typeface="Arial Black" pitchFamily="34" charset="0"/>
              </a:rPr>
              <a:t>внутренних и внешних </a:t>
            </a:r>
            <a:r>
              <a:rPr lang="ru-RU" sz="2800" i="1" dirty="0" smtClean="0">
                <a:solidFill>
                  <a:srgbClr val="FFFF00"/>
                </a:solidFill>
                <a:latin typeface="Arial Black" pitchFamily="34" charset="0"/>
              </a:rPr>
              <a:t>угроз…»</a:t>
            </a:r>
            <a:endParaRPr lang="ru-RU" sz="2800" dirty="0" smtClean="0">
              <a:solidFill>
                <a:srgbClr val="FFFF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>
    <p:wedge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343012"/>
          </a:xfrm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ajor"/>
        </p:style>
        <p:txBody>
          <a:bodyPr/>
          <a:lstStyle/>
          <a:p>
            <a:r>
              <a:rPr lang="ru-RU" sz="2800" dirty="0" smtClean="0">
                <a:solidFill>
                  <a:srgbClr val="FF9900"/>
                </a:solidFill>
                <a:latin typeface="Arial Black" pitchFamily="34" charset="0"/>
              </a:rPr>
              <a:t>ПЕРЕВОД СУЖДЕНИЯ ОТНОШЕНИЯ В ОДНО ИЛИ НЕСКОЛЬКО СУЖДЕНИЙ СУЩЕСТВОВАНИЯ</a:t>
            </a:r>
            <a:endParaRPr lang="ru-RU" sz="2800" dirty="0">
              <a:solidFill>
                <a:srgbClr val="FF9900"/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43510"/>
          </a:xfrm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/>
          <a:lstStyle/>
          <a:p>
            <a:pPr algn="ctr">
              <a:buNone/>
            </a:pPr>
            <a:r>
              <a:rPr lang="ru-RU" dirty="0" smtClean="0">
                <a:solidFill>
                  <a:srgbClr val="FFC000"/>
                </a:solidFill>
                <a:latin typeface="Arial Black" pitchFamily="34" charset="0"/>
              </a:rPr>
              <a:t>Некоторые реально существующие предметы являются элементами класса предметов, обладающих всеми признаками субъекта и предиката:</a:t>
            </a:r>
          </a:p>
          <a:p>
            <a:pPr algn="ctr">
              <a:buNone/>
            </a:pPr>
            <a:r>
              <a:rPr lang="ru-RU" dirty="0" smtClean="0">
                <a:solidFill>
                  <a:srgbClr val="FFFF00"/>
                </a:solidFill>
                <a:latin typeface="Arial Black" pitchFamily="34" charset="0"/>
              </a:rPr>
              <a:t>Некоторые реально существующие предметы алкогольной продукции есть безопасные водки.</a:t>
            </a:r>
            <a:endParaRPr lang="ru-RU" dirty="0">
              <a:solidFill>
                <a:srgbClr val="FFFF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>
    <p:wedge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343012"/>
          </a:xfrm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ajor"/>
        </p:style>
        <p:txBody>
          <a:bodyPr/>
          <a:lstStyle/>
          <a:p>
            <a:r>
              <a:rPr lang="ru-RU" sz="3200" dirty="0" smtClean="0">
                <a:solidFill>
                  <a:srgbClr val="FF9900"/>
                </a:solidFill>
                <a:latin typeface="Arial Black" pitchFamily="34" charset="0"/>
              </a:rPr>
              <a:t>РЕАЛЬНОЕ ОПРЕДЕЛЕНИЕ БЕЗОПАСНОСТИ ПРОДУКЦИИ</a:t>
            </a:r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20" y="1600200"/>
            <a:ext cx="8501122" cy="4186254"/>
          </a:xfrm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/>
          <a:lstStyle/>
          <a:p>
            <a:pPr algn="ctr">
              <a:buNone/>
            </a:pPr>
            <a:r>
              <a:rPr lang="ru-RU" dirty="0" smtClean="0"/>
              <a:t> </a:t>
            </a:r>
            <a:r>
              <a:rPr lang="ru-RU" dirty="0" smtClean="0">
                <a:solidFill>
                  <a:srgbClr val="FFC000"/>
                </a:solidFill>
                <a:latin typeface="Arial Black" pitchFamily="34" charset="0"/>
              </a:rPr>
              <a:t>Технотронная безопасность (связанная с развитием техники и информационных технологий) </a:t>
            </a:r>
            <a:r>
              <a:rPr lang="ru-RU" dirty="0" smtClean="0">
                <a:solidFill>
                  <a:srgbClr val="FFFF00"/>
                </a:solidFill>
                <a:latin typeface="Arial Black" pitchFamily="34" charset="0"/>
              </a:rPr>
              <a:t>– нормирование компенсации угроз (степени риска) цикличному и непрерывному распределению энергии СТС в обусловленный период времени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3517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135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170" grpId="0" animBg="1"/>
      <p:bldP spid="135171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6592574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endParaRPr lang="ru-RU" sz="2400" dirty="0" smtClean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r>
              <a:rPr lang="ru-RU" sz="24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ДАННАЯ КОНЦЕПЦИЯ ПОЗВОЛЯЕТ: </a:t>
            </a:r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endParaRPr lang="ru-RU" sz="24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r>
              <a:rPr lang="ru-RU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связать цель описания системы с её оценкой и организовать реальный аудит и мониторинг параметров системы любого назначения и сложности на протяжении её жизненного цикла;</a:t>
            </a:r>
          </a:p>
          <a:p>
            <a:pPr algn="ctr" eaLnBrk="1" hangingPunct="1">
              <a:lnSpc>
                <a:spcPct val="80000"/>
              </a:lnSpc>
              <a:defRPr/>
            </a:pPr>
            <a:endParaRPr lang="ru-RU" sz="24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hangingPunct="1">
              <a:lnSpc>
                <a:spcPct val="80000"/>
              </a:lnSpc>
              <a:defRPr/>
            </a:pPr>
            <a:r>
              <a:rPr lang="ru-RU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получать необходимые данные для установления  минимума обязательных (нормативных) требований по поддержанию объекта в работоспособном состоянии;</a:t>
            </a:r>
          </a:p>
          <a:p>
            <a:pPr algn="ctr" eaLnBrk="1" hangingPunct="1">
              <a:lnSpc>
                <a:spcPct val="80000"/>
              </a:lnSpc>
              <a:defRPr/>
            </a:pPr>
            <a:endParaRPr lang="ru-RU" sz="24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hangingPunct="1">
              <a:lnSpc>
                <a:spcPct val="80000"/>
              </a:lnSpc>
              <a:defRPr/>
            </a:pPr>
            <a:r>
              <a:rPr lang="ru-RU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фундировать программы эффективного страхования ответственности;</a:t>
            </a:r>
          </a:p>
          <a:p>
            <a:pPr algn="ctr" eaLnBrk="1" hangingPunct="1">
              <a:lnSpc>
                <a:spcPct val="80000"/>
              </a:lnSpc>
              <a:defRPr/>
            </a:pPr>
            <a:r>
              <a:rPr lang="ru-RU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определять содержание любого явления по его описанию;</a:t>
            </a:r>
          </a:p>
          <a:p>
            <a:pPr algn="ctr" eaLnBrk="1" hangingPunct="1">
              <a:lnSpc>
                <a:spcPct val="80000"/>
              </a:lnSpc>
              <a:defRPr/>
            </a:pPr>
            <a:r>
              <a:rPr lang="ru-RU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определять индивидуальный числовой показатель качества организации и содержания любого явления и сравнить его с эталоном;</a:t>
            </a:r>
          </a:p>
          <a:p>
            <a:pPr algn="ctr" eaLnBrk="1" hangingPunct="1">
              <a:lnSpc>
                <a:spcPct val="80000"/>
              </a:lnSpc>
              <a:defRPr/>
            </a:pPr>
            <a:r>
              <a:rPr lang="ru-RU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создать единое информационное поле на протяжение всего жизненного цикла любой системы – изменение её стоимости, ресурса в любой период времени.</a:t>
            </a:r>
            <a:endParaRPr lang="ru-RU" sz="2400" dirty="0"/>
          </a:p>
        </p:txBody>
      </p:sp>
    </p:spTree>
  </p:cSld>
  <p:clrMapOvr>
    <a:masterClrMapping/>
  </p:clrMapOvr>
  <p:transition>
    <p:wedg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76250"/>
            <a:ext cx="8229600" cy="1143000"/>
          </a:xfrm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ajor"/>
        </p:style>
        <p:txBody>
          <a:bodyPr>
            <a:flatTx/>
          </a:bodyPr>
          <a:lstStyle/>
          <a:p>
            <a:pPr eaLnBrk="1" hangingPunct="1">
              <a:defRPr/>
            </a:pPr>
            <a:r>
              <a:rPr lang="ru-RU" sz="24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ВЕРИФИКАЦИЯ </a:t>
            </a:r>
            <a:r>
              <a:rPr lang="ru-RU" sz="24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структуры способа или продукта преобразования энергии.</a:t>
            </a:r>
            <a:r>
              <a:rPr lang="ru-RU" sz="24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br>
              <a:rPr lang="ru-RU" sz="24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r>
              <a:rPr lang="ru-RU" sz="24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КОДА СИСТЕМЫ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2200274"/>
            <a:ext cx="4578350" cy="1443039"/>
          </a:xfrm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>
            <a:flatTx/>
          </a:bodyPr>
          <a:lstStyle/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endParaRPr lang="ru-RU" sz="20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r>
              <a:rPr lang="ru-RU" sz="2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Контроль соблюдения  начальных параметров системы</a:t>
            </a:r>
          </a:p>
          <a:p>
            <a:pPr algn="ctr" eaLnBrk="1" hangingPunct="1">
              <a:lnSpc>
                <a:spcPct val="90000"/>
              </a:lnSpc>
              <a:defRPr/>
            </a:pPr>
            <a:endParaRPr lang="ru-RU" sz="2400" dirty="0" smtClean="0">
              <a:solidFill>
                <a:schemeClr val="bg1"/>
              </a:solidFill>
              <a:latin typeface="Script MT Bold" pitchFamily="66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ru-RU" sz="2000" dirty="0" smtClean="0">
                <a:solidFill>
                  <a:schemeClr val="bg1"/>
                </a:solidFill>
                <a:latin typeface="Script MT Bold" pitchFamily="66" charset="0"/>
              </a:rPr>
              <a:t>  </a:t>
            </a:r>
          </a:p>
        </p:txBody>
      </p:sp>
      <p:sp>
        <p:nvSpPr>
          <p:cNvPr id="8090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714876" y="2205038"/>
            <a:ext cx="4429124" cy="1438276"/>
          </a:xfrm>
          <a:effectLst/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>
            <a:flatTx/>
          </a:bodyPr>
          <a:lstStyle/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endParaRPr lang="ru-RU" sz="20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r>
              <a:rPr lang="ru-RU" sz="2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Верификация, производных кода системы</a:t>
            </a:r>
          </a:p>
        </p:txBody>
      </p:sp>
      <p:sp>
        <p:nvSpPr>
          <p:cNvPr id="80901" name="Text Box 5"/>
          <p:cNvSpPr txBox="1">
            <a:spLocks noChangeArrowheads="1"/>
          </p:cNvSpPr>
          <p:nvPr/>
        </p:nvSpPr>
        <p:spPr bwMode="auto">
          <a:xfrm>
            <a:off x="1743075" y="5715017"/>
            <a:ext cx="650081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flatTx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ru-RU" sz="2400" b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lackadder ITC" pitchFamily="82" charset="0"/>
              </a:rPr>
              <a:t>В качестве базы данных принято высказывание  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ru-RU" sz="2400" b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lackadder ITC" pitchFamily="82" charset="0"/>
              </a:rPr>
              <a:t>об абстрактной   модели системы.</a:t>
            </a:r>
          </a:p>
          <a:p>
            <a:pPr>
              <a:defRPr/>
            </a:pPr>
            <a:endParaRPr lang="ru-RU" sz="2400" b="0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lackadder ITC" pitchFamily="82" charset="0"/>
            </a:endParaRPr>
          </a:p>
        </p:txBody>
      </p:sp>
      <p:sp>
        <p:nvSpPr>
          <p:cNvPr id="80902" name="Text Box 6"/>
          <p:cNvSpPr txBox="1">
            <a:spLocks noChangeArrowheads="1"/>
          </p:cNvSpPr>
          <p:nvPr/>
        </p:nvSpPr>
        <p:spPr bwMode="auto">
          <a:xfrm>
            <a:off x="468313" y="4076700"/>
            <a:ext cx="8424862" cy="1569660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>
            <a:spAutoFit/>
            <a:flatTx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ru-RU" sz="2400" b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Позволяет </a:t>
            </a:r>
            <a:r>
              <a:rPr lang="ru-RU" sz="2400" b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проверить и подтвердить: </a:t>
            </a:r>
            <a:r>
              <a:rPr lang="ru-RU" sz="2400" b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рейтинг;  степень риска; амортизацию (ущерб)  и ресурс системы.</a:t>
            </a:r>
          </a:p>
          <a:p>
            <a:pPr algn="ctr">
              <a:defRPr/>
            </a:pPr>
            <a:endParaRPr lang="ru-RU" sz="2400" b="0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lackadder ITC" pitchFamily="82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8089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80899">
                                            <p:bg/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80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80900">
                                            <p:bg/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809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809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2000" fill="hold"/>
                                        <p:tgtEl>
                                          <p:spTgt spid="8090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8" grpId="0" animBg="1"/>
      <p:bldP spid="80899" grpId="0" build="p" animBg="1"/>
      <p:bldP spid="80900" grpId="0" build="p" animBg="1"/>
      <p:bldP spid="80901" grpId="0"/>
      <p:bldP spid="8090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2" name="Rectangle 24"/>
          <p:cNvSpPr>
            <a:spLocks noChangeArrowheads="1"/>
          </p:cNvSpPr>
          <p:nvPr/>
        </p:nvSpPr>
        <p:spPr bwMode="auto">
          <a:xfrm>
            <a:off x="5651500" y="1989138"/>
            <a:ext cx="3024188" cy="503237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411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5500694" y="3213101"/>
            <a:ext cx="3357586" cy="3073420"/>
          </a:xfrm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>
            <a:flatTx/>
          </a:bodyPr>
          <a:lstStyle/>
          <a:p>
            <a:pPr algn="ctr" eaLnBrk="1" hangingPunct="1">
              <a:buFontTx/>
              <a:buNone/>
              <a:defRPr/>
            </a:pPr>
            <a:r>
              <a:rPr lang="ru-RU" sz="2400" dirty="0" smtClean="0">
                <a:solidFill>
                  <a:schemeClr val="bg1"/>
                </a:solidFill>
                <a:latin typeface="Script MT Bold" pitchFamily="66" charset="0"/>
              </a:rPr>
              <a:t>        </a:t>
            </a:r>
            <a:r>
              <a:rPr lang="ru-RU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Уровни деления структуры при описании объекта, приспособленного для кодирования в двоичном коде -  «Сценарий безопасности системы»</a:t>
            </a:r>
            <a:r>
              <a:rPr lang="ru-RU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MT Bold" pitchFamily="66" charset="0"/>
              </a:rPr>
              <a:t> </a:t>
            </a:r>
            <a:r>
              <a:rPr lang="ru-RU" sz="2400" dirty="0" smtClean="0">
                <a:solidFill>
                  <a:srgbClr val="FFFF00"/>
                </a:solidFill>
                <a:latin typeface="Script MT Bold" pitchFamily="66" charset="0"/>
              </a:rPr>
              <a:t> 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60350"/>
            <a:ext cx="8229600" cy="1008063"/>
          </a:xfrm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ajor"/>
        </p:style>
        <p:txBody>
          <a:bodyPr>
            <a:flatTx/>
          </a:bodyPr>
          <a:lstStyle/>
          <a:p>
            <a:pPr eaLnBrk="1" hangingPunct="1">
              <a:defRPr/>
            </a:pPr>
            <a:r>
              <a:rPr lang="ru-RU" sz="20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СОЗДАНИЕ БАЗЫ ДАННЫХ (структуры способа или продукта распределения  энергии) – сценария безопасности системы (объекта).</a:t>
            </a:r>
          </a:p>
        </p:txBody>
      </p:sp>
      <p:sp>
        <p:nvSpPr>
          <p:cNvPr id="2073" name="AutoShape 25"/>
          <p:cNvSpPr>
            <a:spLocks noChangeArrowheads="1"/>
          </p:cNvSpPr>
          <p:nvPr/>
        </p:nvSpPr>
        <p:spPr bwMode="auto">
          <a:xfrm>
            <a:off x="6948488" y="2565400"/>
            <a:ext cx="358775" cy="719138"/>
          </a:xfrm>
          <a:prstGeom prst="downArrow">
            <a:avLst>
              <a:gd name="adj1" fmla="val 50000"/>
              <a:gd name="adj2" fmla="val 7589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75" name="AutoShape 2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940425" y="2060575"/>
            <a:ext cx="287338" cy="288925"/>
          </a:xfrm>
          <a:prstGeom prst="actionButtonBlank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76" name="AutoShape 2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588125" y="2060575"/>
            <a:ext cx="288925" cy="288925"/>
          </a:xfrm>
          <a:prstGeom prst="actionButtonBlank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77" name="AutoShape 2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380288" y="2060575"/>
            <a:ext cx="287337" cy="288925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78" name="AutoShape 3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172450" y="2060575"/>
            <a:ext cx="287338" cy="288925"/>
          </a:xfrm>
          <a:prstGeom prst="actionButtonBlank">
            <a:avLst/>
          </a:prstGeom>
          <a:solidFill>
            <a:srgbClr val="0099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28736"/>
            <a:ext cx="4857752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65" name="AutoShape 17"/>
          <p:cNvSpPr>
            <a:spLocks noChangeArrowheads="1"/>
          </p:cNvSpPr>
          <p:nvPr/>
        </p:nvSpPr>
        <p:spPr bwMode="auto">
          <a:xfrm>
            <a:off x="755650" y="1989138"/>
            <a:ext cx="4824413" cy="574675"/>
          </a:xfrm>
          <a:prstGeom prst="leftArrow">
            <a:avLst>
              <a:gd name="adj1" fmla="val 18037"/>
              <a:gd name="adj2" fmla="val 15484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/>
          <a:lstStyle/>
          <a:p>
            <a:r>
              <a:rPr lang="ru-RU" sz="4000" dirty="0" smtClean="0">
                <a:solidFill>
                  <a:srgbClr val="FF9900"/>
                </a:solidFill>
                <a:latin typeface="Arial Black" pitchFamily="34" charset="0"/>
              </a:rPr>
              <a:t>Утверждение базы данных</a:t>
            </a:r>
            <a:endParaRPr lang="ru-RU" sz="4000" dirty="0">
              <a:solidFill>
                <a:srgbClr val="FF9900"/>
              </a:solidFill>
              <a:latin typeface="Arial Black" pitchFamily="34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6858016" y="1600200"/>
            <a:ext cx="2143140" cy="4186254"/>
          </a:xfrm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/>
          <a:lstStyle/>
          <a:p>
            <a:r>
              <a:rPr lang="ru-RU" sz="2000" dirty="0" smtClean="0">
                <a:solidFill>
                  <a:srgbClr val="FFFF00"/>
                </a:solidFill>
                <a:latin typeface="Arial Black" pitchFamily="34" charset="0"/>
              </a:rPr>
              <a:t>Пароль на структуру введён.</a:t>
            </a:r>
          </a:p>
          <a:p>
            <a:r>
              <a:rPr lang="ru-RU" sz="2000" dirty="0" smtClean="0">
                <a:solidFill>
                  <a:srgbClr val="FFFF00"/>
                </a:solidFill>
                <a:latin typeface="Arial Black" pitchFamily="34" charset="0"/>
              </a:rPr>
              <a:t>После нажатия кнопки «Ок», откроется окно ввода состояний и калькулятора.</a:t>
            </a:r>
            <a:endParaRPr lang="ru-RU" sz="2000" dirty="0">
              <a:solidFill>
                <a:srgbClr val="FFFF00"/>
              </a:solidFill>
              <a:latin typeface="Arial Black" pitchFamily="34" charset="0"/>
            </a:endParaRPr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57298"/>
            <a:ext cx="6850082" cy="510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55588"/>
            <a:ext cx="8229600" cy="601644"/>
          </a:xfrm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>
            <a:flatTx/>
          </a:bodyPr>
          <a:lstStyle/>
          <a:p>
            <a:pPr eaLnBrk="1" hangingPunct="1">
              <a:defRPr/>
            </a:pPr>
            <a:r>
              <a:rPr lang="ru-RU" sz="24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ФОРМИРОВАНИЕ КОДА НА СТАДИИ ПРОЕКТА</a:t>
            </a:r>
          </a:p>
        </p:txBody>
      </p:sp>
      <p:sp>
        <p:nvSpPr>
          <p:cNvPr id="18435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292725" y="1196975"/>
            <a:ext cx="3671888" cy="5472113"/>
          </a:xfrm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>
            <a:flatTx/>
          </a:bodyPr>
          <a:lstStyle/>
          <a:p>
            <a:pPr eaLnBrk="1" hangingPunct="1">
              <a:lnSpc>
                <a:spcPct val="80000"/>
              </a:lnSpc>
              <a:defRPr/>
            </a:pPr>
            <a:endParaRPr lang="ru-RU" sz="1600" dirty="0" smtClean="0">
              <a:solidFill>
                <a:schemeClr val="bg1"/>
              </a:solidFill>
            </a:endParaRPr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r>
              <a:rPr lang="ru-RU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MT Bold" pitchFamily="66" charset="0"/>
              </a:rPr>
              <a:t>Для включения динамического окна кодирования состояния системы на вкладке «новое состояние» необходимо: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MT Bold" pitchFamily="66" charset="0"/>
              </a:rPr>
              <a:t> </a:t>
            </a:r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MT Bold" pitchFamily="66" charset="0"/>
              </a:rPr>
              <a:t>присвоить ему имя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MT Bold" pitchFamily="66" charset="0"/>
              </a:rPr>
              <a:t> определить стоимость системы в данном состоянии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MT Bold" pitchFamily="66" charset="0"/>
              </a:rPr>
              <a:t> выбрать источник данных для этого состояния (по умолчанию предыдущее состояние)</a:t>
            </a:r>
            <a:r>
              <a:rPr lang="ru-RU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MT Bold" pitchFamily="66" charset="0"/>
              </a:rPr>
              <a:t>        </a:t>
            </a:r>
          </a:p>
        </p:txBody>
      </p:sp>
      <p:sp>
        <p:nvSpPr>
          <p:cNvPr id="18443" name="Text Box 11"/>
          <p:cNvSpPr txBox="1">
            <a:spLocks noChangeArrowheads="1"/>
          </p:cNvSpPr>
          <p:nvPr/>
        </p:nvSpPr>
        <p:spPr bwMode="auto">
          <a:xfrm>
            <a:off x="2051050" y="3357563"/>
            <a:ext cx="2952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ru-RU" sz="1800" b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lackadder ITC" pitchFamily="82" charset="0"/>
            </a:endParaRPr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57232"/>
            <a:ext cx="5072066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9" name="AutoShape 7"/>
          <p:cNvSpPr>
            <a:spLocks noChangeArrowheads="1"/>
          </p:cNvSpPr>
          <p:nvPr/>
        </p:nvSpPr>
        <p:spPr bwMode="auto">
          <a:xfrm rot="19587897">
            <a:off x="2829382" y="1952207"/>
            <a:ext cx="2713472" cy="464337"/>
          </a:xfrm>
          <a:prstGeom prst="leftArrow">
            <a:avLst>
              <a:gd name="adj1" fmla="val 12253"/>
              <a:gd name="adj2" fmla="val 29356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ершина горы">
  <a:themeElements>
    <a:clrScheme name="Вершина горы 5">
      <a:dk1>
        <a:srgbClr val="463416"/>
      </a:dk1>
      <a:lt1>
        <a:srgbClr val="FFFFFF"/>
      </a:lt1>
      <a:dk2>
        <a:srgbClr val="003399"/>
      </a:dk2>
      <a:lt2>
        <a:srgbClr val="E3E3FF"/>
      </a:lt2>
      <a:accent1>
        <a:srgbClr val="3399FF"/>
      </a:accent1>
      <a:accent2>
        <a:srgbClr val="33CCCC"/>
      </a:accent2>
      <a:accent3>
        <a:srgbClr val="AAADCA"/>
      </a:accent3>
      <a:accent4>
        <a:srgbClr val="DADADA"/>
      </a:accent4>
      <a:accent5>
        <a:srgbClr val="ADCAFF"/>
      </a:accent5>
      <a:accent6>
        <a:srgbClr val="2DB9B9"/>
      </a:accent6>
      <a:hlink>
        <a:srgbClr val="00FFCC"/>
      </a:hlink>
      <a:folHlink>
        <a:srgbClr val="808000"/>
      </a:folHlink>
    </a:clrScheme>
    <a:fontScheme name="Вершина горы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600" b="1" i="0" u="none" strike="noStrike" cap="none" normalizeH="0" baseline="0" smtClean="0">
            <a:ln>
              <a:noFill/>
            </a:ln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600" b="1" i="0" u="none" strike="noStrike" cap="none" normalizeH="0" baseline="0" smtClean="0">
            <a:ln>
              <a:noFill/>
            </a:ln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Вершина горы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9877</TotalTime>
  <Words>2103</Words>
  <Application>Microsoft Office PowerPoint</Application>
  <PresentationFormat>Экран (4:3)</PresentationFormat>
  <Paragraphs>218</Paragraphs>
  <Slides>49</Slides>
  <Notes>29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49</vt:i4>
      </vt:variant>
    </vt:vector>
  </HeadingPairs>
  <TitlesOfParts>
    <vt:vector size="52" baseType="lpstr">
      <vt:lpstr>Вершина горы</vt:lpstr>
      <vt:lpstr>Equation</vt:lpstr>
      <vt:lpstr>Формула</vt:lpstr>
      <vt:lpstr>ЛОГИКОМАТЕМАТИЧЕСКИЕ ОСНОВЫ БЕЗОПАСНОСТИ ОТНОШЕНИЙ В ТЕХНИЧЕСКОЙ СФЕРЕ</vt:lpstr>
      <vt:lpstr>ВАЛИДАЦИЯ – РАСШИРЕНИЕ ПОНЯТИЯ ОЦЕНКИ СООТВЕТСТВИЯ</vt:lpstr>
      <vt:lpstr>КАЛЬКУЛЯЦИЯ  УРОВНЯ НЕОПРЕДЕЛЁННОСТИ, РИСКА, БЕЗОПАСНОСТИ, РЕЙТИНГА, РЕСУРСА И АММОРТИЗАЦИИ СИСТЕМЫ ЛЮБОЙ СЛОЖНОСТИ НА ОСНОВЕ ЭНЕРГОИНФОРМАЦИОННОГО ПОДХОДА</vt:lpstr>
      <vt:lpstr>            Компьютерная программа «ВеРБУР», позволяет идентифицировать код, определить рейтинг любой сложной технической системы, технологического процесса или реального содержания любого  явления в любой момент времени в течении всего жизненного цикла системы.    </vt:lpstr>
      <vt:lpstr>Слайд 5</vt:lpstr>
      <vt:lpstr>ВЕРИФИКАЦИЯ структуры способа или продукта преобразования энергии.  КОДА СИСТЕМЫ</vt:lpstr>
      <vt:lpstr>СОЗДАНИЕ БАЗЫ ДАННЫХ (структуры способа или продукта распределения  энергии) – сценария безопасности системы (объекта).</vt:lpstr>
      <vt:lpstr>Утверждение базы данных</vt:lpstr>
      <vt:lpstr>ФОРМИРОВАНИЕ КОДА НА СТАДИИ ПРОЕКТА</vt:lpstr>
      <vt:lpstr>ВИД ОКНА ДЛЯ ВНЕСЕНИЯ КОДОВ ПАРАМЕТРОВ СИСТЕМЫ</vt:lpstr>
      <vt:lpstr>ФОРМИРОВАНИЕ БАЗОВОГО КОДА СОСТОЯНИЯ</vt:lpstr>
      <vt:lpstr>ВИД ОКНА СТАДИИ ПРОЕКТА (НОМИНАЛЬНОЕ СОСТОЯНИЕ)</vt:lpstr>
      <vt:lpstr>ВОЗМОЖНОСТИ   РЕДАКТИРОВАНИЯ   БАЗОВОГО   КОДА</vt:lpstr>
      <vt:lpstr>ФОРМИРОВАНИЕ  КОДА НОМИНАЛЬНОГО (ЭТАЛОННОГО) СОСТОЯНИЯ</vt:lpstr>
      <vt:lpstr>ОКНО ФОРМИРОВАНИЯ ТЕКУЩЕГО СОСТОЯНИЯ</vt:lpstr>
      <vt:lpstr>ОКНО ОПИСАНИЯ ТЕКУЩЕГО СОСТОЯНИЯ НА СТАДИИ ЭКСПЛУАТАЦИИ</vt:lpstr>
      <vt:lpstr>ОКНО ВЫВОДА ПЕРЕЧНЯ ПАРАМЕТРОВ</vt:lpstr>
      <vt:lpstr>ОКНО ДЕМОНСТРАЦИИ ВОЗМОЖНОСТИ ВЫВОДА РЕЗУЛЬТАТОВ НА БУМАЖНЫЙ НОСИТЕЛЬ</vt:lpstr>
      <vt:lpstr>ИСХОДНЫЕ ПОЛОЖЕНИЯ ВЕРИФИКАЦИИ</vt:lpstr>
      <vt:lpstr>Синтезирование двух логически не связанных вещей с помощью верификации</vt:lpstr>
      <vt:lpstr> СОСТАВ ОТНОШЕНИЙ</vt:lpstr>
      <vt:lpstr>ОБЪЕДИНЕНИЕ ТЕХНИЧЕСКОГО РЕГУЛИРОВАНИЯ И ПРАВОВОГО РЕГУЛИРОВАНИЯ</vt:lpstr>
      <vt:lpstr>ТЕХНОТРОННОЕ ПРАВО</vt:lpstr>
      <vt:lpstr>БЕЗОПАСНОСТЬ ОБЩЕСТВЕННЫХ ОТНОШЕНИЙ НА СТАДИЯХ ЖИЗНЕННОГО ЦИКЛА ПРОДУКТОВ И СРЕДСТВ МАТЕРИАЛЬНОГО ПРОИЗВОДСТВА - ПРЕДМЕТ ТЕХНИЧЕСКОГО РЕГУЛИРОВАНИЯ</vt:lpstr>
      <vt:lpstr>Научный характер технического регулирования</vt:lpstr>
      <vt:lpstr>Содержание принципов</vt:lpstr>
      <vt:lpstr>«По-видимому, не многие люди выдержали бы предложенный Ч.П. Сноу тест на общую культуру, согласно которому не знание второго начала термодинамики приравнивается незнанию произведений Шекспира.» П.Эткинс «Порядок и беспорядок в природе» </vt:lpstr>
      <vt:lpstr>Что имели ввиду «Знаменитые» применительно к гипотезе технического регулирования</vt:lpstr>
      <vt:lpstr>Что мы имеем ввиду!</vt:lpstr>
      <vt:lpstr>ЛОГИКОМАТЕМАТИЧЕСКИЕ ОСНОВЫ ПОСТРОЕНИЯ СИСТЕМЫ ВЕРИФИКАЦИИ</vt:lpstr>
      <vt:lpstr>НОМИНАЛЬНОЕ ОПРЕДЕЛЕНИЕ ПРЕДМЕТА РЕГУЛИРОВАНИЯ</vt:lpstr>
      <vt:lpstr>Реальное определение термина «безопасность»</vt:lpstr>
      <vt:lpstr>СТЕПЕНЬ РИСКА</vt:lpstr>
      <vt:lpstr>СЛОЖНАЯ ТЕХНИЧЕСКАЯ СИСТЕМА</vt:lpstr>
      <vt:lpstr> Любая система имеет определённый уровень безопасности, который характеризуется отсутствием или наличием некоторого признака.  Можно утверждать, что из закона сохранения субстанции  системы А + В = 1  можно получить  математическое ожидание состояния системы  V(A,B) = P(AB)/P(A)P(B) </vt:lpstr>
      <vt:lpstr>КАК ЭТО ДЕЛАЕТСЯ</vt:lpstr>
      <vt:lpstr>Что мы получаем!</vt:lpstr>
      <vt:lpstr>Почему необходима верификация?</vt:lpstr>
      <vt:lpstr>КАК ЭТО НОРМИРУЕТСЯ</vt:lpstr>
      <vt:lpstr>НА ОСНОВЕ ЗАКОНА СОХРАНЕНИЯ СУБСТАНЦИИ СИСТЕМЫ</vt:lpstr>
      <vt:lpstr>НА ОСНОВЕ ПОЛОЖЕНИЙ ТЕОРИИ ИНФОРМАЦИИ</vt:lpstr>
      <vt:lpstr>Статистический, вероятностный смысл закона сохранения субстанции</vt:lpstr>
      <vt:lpstr>Неожиданность совместного наступления событий А и В</vt:lpstr>
      <vt:lpstr>УСЛОВНАЯ ЭНТРОПИЯ СЛУЧАЙНОЙ ВЕЛИЧИНЫ (ПРИНИМАЮЩЕЙ КОНЕЧНОЕ ЧИСЛО ЗНАЧЕНИЙ)</vt:lpstr>
      <vt:lpstr> Алгоритм кода системы – [СЦЕНАРИЯ БЕЗОПАСНОСТИ]  </vt:lpstr>
      <vt:lpstr> БЕЗОПАСНОСТЬ – ЭТО ОСОБЕННОСТЬ ПРАКТИЧЕСКИ ЛЮБОЙ СИСТЕМЫ, ПОЛУЧЕННОЙ В РЕЗУЛЬТАТЕ ЧЕЛОВЕЧЕСКОЙ ДЕЯТЕЛЬНОСТИ </vt:lpstr>
      <vt:lpstr> СОСТОЯНИЕ ЗАЩИЩЁННОСТИ – ЭТО ОДИН ИЗ ПРИЗНАКОВ ПРАКТИЧЕСКИ ЛЮБОЙ СИСТЕМЫ </vt:lpstr>
      <vt:lpstr>ПЕРЕВОД СУЖДЕНИЯ ОТНОШЕНИЯ В ОДНО ИЛИ НЕСКОЛЬКО СУЖДЕНИЙ СУЩЕСТВОВАНИЯ</vt:lpstr>
      <vt:lpstr>РЕАЛЬНОЕ ОПРЕДЕЛЕНИЕ БЕЗОПАСНОСТИ ПРОДУКЦИИ</vt:lpstr>
    </vt:vector>
  </TitlesOfParts>
  <Company>АНО "СДС"Серт-ГРУПП"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Портнов</dc:creator>
  <cp:lastModifiedBy>delya</cp:lastModifiedBy>
  <cp:revision>695</cp:revision>
  <dcterms:created xsi:type="dcterms:W3CDTF">2006-06-13T15:37:58Z</dcterms:created>
  <dcterms:modified xsi:type="dcterms:W3CDTF">2011-01-28T10:14:56Z</dcterms:modified>
</cp:coreProperties>
</file>