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7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76D55-C28D-445F-901B-943F49D8AA63}" type="datetimeFigureOut">
              <a:rPr lang="ru-RU" smtClean="0"/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D11D5-4D8C-401C-9867-37B846A91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868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B2F541-81F1-43E2-A9C3-7B39706B6A8D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1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B2F541-81F1-43E2-A9C3-7B39706B6A8D}" type="slidenum">
              <a:rPr lang="ru-R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83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B2F541-81F1-43E2-A9C3-7B39706B6A8D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31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3192322-B563-48D6-89BE-CC0A57B50CC4}" type="slidenum">
              <a:rPr lang="ru-RU" altLang="ru-RU" sz="120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200" smtClean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92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 txBox="1">
            <a:spLocks noGrp="1"/>
          </p:cNvSpPr>
          <p:nvPr/>
        </p:nvSpPr>
        <p:spPr bwMode="auto">
          <a:xfrm>
            <a:off x="3884613" y="9448800"/>
            <a:ext cx="29718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3192322-B563-48D6-89BE-CC0A57B50CC4}" type="slidenum">
              <a:rPr lang="ru-RU" altLang="ru-RU" sz="120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 sz="1200" smtClean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619672" y="3284984"/>
            <a:ext cx="7128792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0"/>
          </p:nvPr>
        </p:nvSpPr>
        <p:spPr>
          <a:xfrm>
            <a:off x="1691680" y="6309320"/>
            <a:ext cx="3240087" cy="21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546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03108-8875-4BBE-9243-2CD3F49029D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89EA3-0921-40DF-A585-7EDDB98797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24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6D4A-8A40-4A8B-944B-436DF60DEA6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DA40-6FD0-4EE7-A94C-FA901644EB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256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D73F7-55D9-4290-83D4-D3B5D02547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BA942-A14C-48CA-99F6-2CD2B9AB51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3716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FBF-03FB-4DB9-8315-5CEF2139D43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5F0CA-A41B-4127-91BD-D550CB39E1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297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B1404-4CB4-478D-A486-E9D457FFF98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AE4A4-F3E4-4978-B71A-EEAEE38464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4076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4DF90-C61B-4EF8-B27E-5D49C500A8D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48C53-56AC-4F16-9660-825E368A47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878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37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13" y="549275"/>
            <a:ext cx="6624637" cy="561975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412776"/>
            <a:ext cx="6624736" cy="4392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6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619672" y="3284984"/>
            <a:ext cx="7128792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0"/>
          </p:nvPr>
        </p:nvSpPr>
        <p:spPr>
          <a:xfrm>
            <a:off x="1691680" y="6309320"/>
            <a:ext cx="3240087" cy="21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5990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413E2-7E2D-40B5-B18F-A5929D1879B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AA53C-2566-4A0A-B941-58EB44E301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861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AA01-046F-47D4-BB0A-299AEB0B1E3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68DE9-7F62-49BA-BB75-73185B6AA0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47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634A3-9A8F-48D2-A376-70DEFA7395F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8C74A-D351-4F2D-8562-C5F2B92743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30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30CC-3521-4480-A037-8363C0179A2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9CB0B-9D48-4549-84F9-FEF8559BFF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62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0D9-CC4F-4922-9CCE-7C5B9595AE1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F2654-2ECF-4EE9-B9B7-B000D0FE5F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639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" y="404813"/>
            <a:ext cx="47593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832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2A3238-A742-4F04-85C1-1FA8C5E4570A}" type="datetime1">
              <a:rPr lang="ru-RU">
                <a:solidFill>
                  <a:prstClr val="black">
                    <a:tint val="75000"/>
                  </a:prstClr>
                </a:solidFill>
                <a:cs typeface="Arial" charset="0"/>
              </a:rPr>
              <a:pPr>
                <a:defRPr/>
              </a:pPr>
              <a:t>10.11.2014</a:t>
            </a:fld>
            <a:endParaRPr lang="ru-R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4897991-5FFA-4193-AE72-2C58F8BE5153}" type="slidenum">
              <a:rPr lang="ru-RU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41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2.xml"/><Relationship Id="rId7" Type="http://schemas.openxmlformats.org/officeDocument/2006/relationships/image" Target="../media/image3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4.xml"/><Relationship Id="rId7" Type="http://schemas.openxmlformats.org/officeDocument/2006/relationships/image" Target="../media/image3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6.xml"/><Relationship Id="rId7" Type="http://schemas.openxmlformats.org/officeDocument/2006/relationships/image" Target="../media/image4.jpe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4.jpe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4.jpeg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4.jpe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3140968"/>
            <a:ext cx="8352928" cy="20165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2100" dirty="0" smtClean="0"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РАЗРАБОТКА КОНЦЕПЦИИ СНИЖЕНИЯ ИЗДЕРЖЕК БИЗНЕСА, СВЯЗАННЫХ С ПРЕДОСТАВЛЕНИЕМ ОТЧЕТНОСТИ, И ПРЕДЛОЖЕНИЙ ПО ОПТИМИЗАЦИИ ФОРМ ОТЧЕТНОСТИ, СРОКОВ, ПЕРИОДИЧНОСТИ И ПРАВИЛ ПРЕДОСТАВЛЕНИЯ ОТЧЕТНОСТИ</a:t>
            </a:r>
          </a:p>
        </p:txBody>
      </p:sp>
      <p:sp>
        <p:nvSpPr>
          <p:cNvPr id="5123" name="Заголовок 1"/>
          <p:cNvSpPr txBox="1">
            <a:spLocks/>
          </p:cNvSpPr>
          <p:nvPr/>
        </p:nvSpPr>
        <p:spPr bwMode="auto">
          <a:xfrm>
            <a:off x="4355976" y="5293354"/>
            <a:ext cx="4176464" cy="123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Директор Департамента государственного регулирования в экономике </a:t>
            </a:r>
            <a:br>
              <a:rPr lang="ru-RU" altLang="ru-RU" sz="1400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1400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Министерства экономического развития Российской </a:t>
            </a:r>
            <a:r>
              <a:rPr lang="ru-RU" altLang="ru-RU" sz="1400" dirty="0" smtClean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Федерации</a:t>
            </a:r>
            <a:r>
              <a:rPr lang="en-US" altLang="ru-RU" dirty="0" smtClean="0">
                <a:solidFill>
                  <a:prstClr val="white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/>
            </a:r>
            <a:br>
              <a:rPr lang="en-US" altLang="ru-RU" dirty="0" smtClean="0">
                <a:solidFill>
                  <a:prstClr val="white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ru-RU" altLang="ru-RU" sz="2000" b="1" dirty="0" smtClean="0">
                <a:solidFill>
                  <a:prstClr val="white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А.И. ХЕРСОНЦЕВ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94057" y="6217567"/>
            <a:ext cx="3096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white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МОСКВА, 12 НОЯБРЯ 2014</a:t>
            </a:r>
            <a:r>
              <a:rPr lang="en-US" sz="1400" b="1" dirty="0">
                <a:solidFill>
                  <a:prstClr val="white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 </a:t>
            </a:r>
            <a:endParaRPr lang="ru-RU" sz="1400" b="1" dirty="0">
              <a:solidFill>
                <a:prstClr val="white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73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161765" y="3573016"/>
            <a:ext cx="882047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 dirty="0">
                <a:solidFill>
                  <a:prstClr val="white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00944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611559" y="3414703"/>
            <a:ext cx="7776865" cy="126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59" y="1818723"/>
            <a:ext cx="7776865" cy="126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38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2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7206" name="Object 38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prstClr val="white"/>
              </a:solidFill>
              <a:sym typeface="Calibri"/>
            </a:endParaRPr>
          </a:p>
        </p:txBody>
      </p:sp>
      <p:sp>
        <p:nvSpPr>
          <p:cNvPr id="57" name="Прямоугольная выноска 2"/>
          <p:cNvSpPr>
            <a:spLocks noChangeArrowheads="1"/>
          </p:cNvSpPr>
          <p:nvPr/>
        </p:nvSpPr>
        <p:spPr bwMode="auto">
          <a:xfrm>
            <a:off x="704974" y="475462"/>
            <a:ext cx="7827466" cy="685800"/>
          </a:xfrm>
          <a:prstGeom prst="wedgeRectCallout">
            <a:avLst>
              <a:gd name="adj1" fmla="val 11014"/>
              <a:gd name="adj2" fmla="val 75000"/>
            </a:avLst>
          </a:prstGeom>
          <a:solidFill>
            <a:schemeClr val="bg1">
              <a:alpha val="0"/>
            </a:schemeClr>
          </a:solidFill>
          <a:ln w="63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ДОРОЖНАЯ КАРТА «ПОВЫШЕНИЕ КАЧЕСТВА РЕГУЛЯТОРНОЙ СРЕДЫ ДЛЯ БИЗНЕСА»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РАСПОРЯЖЕНИЕ ПРАВИТЕЛЬСТВА РОССИЙСКОЙ ФЕДЕРАЦИИ № 953-Р</a:t>
            </a:r>
          </a:p>
        </p:txBody>
      </p:sp>
      <p:sp>
        <p:nvSpPr>
          <p:cNvPr id="36" name="TextBox 2"/>
          <p:cNvSpPr txBox="1">
            <a:spLocks noChangeArrowheads="1"/>
          </p:cNvSpPr>
          <p:nvPr/>
        </p:nvSpPr>
        <p:spPr bwMode="auto">
          <a:xfrm>
            <a:off x="1907704" y="2187113"/>
            <a:ext cx="6264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19138" indent="-719138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06475">
              <a:spcBef>
                <a:spcPct val="20000"/>
              </a:spcBef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упрощение взаимодействия государства и бизнеса в рамках осуществления хозяйственной деятельности;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7432" y="5085184"/>
            <a:ext cx="19579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>
                <a:solidFill>
                  <a:srgbClr val="5B9BD5">
                    <a:lumMod val="50000"/>
                  </a:srgbClr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6,2</a:t>
            </a:r>
            <a:endParaRPr lang="ru-RU" dirty="0">
              <a:solidFill>
                <a:srgbClr val="5B9BD5">
                  <a:lumMod val="50000"/>
                </a:srgbClr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МЛРД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ЧАСОВ В ГОД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05127" y="5085184"/>
            <a:ext cx="15319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93A3B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2,4%</a:t>
            </a:r>
            <a:endParaRPr lang="ru-RU" sz="4400" b="1" dirty="0">
              <a:solidFill>
                <a:srgbClr val="C93A3B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C93A3B"/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ВВП СТРАНЫ</a:t>
            </a: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sp>
        <p:nvSpPr>
          <p:cNvPr id="88" name="Фигура, имеющая форму буквы L 87"/>
          <p:cNvSpPr/>
          <p:nvPr/>
        </p:nvSpPr>
        <p:spPr>
          <a:xfrm rot="13500000" flipV="1">
            <a:off x="1467565" y="2130348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Фигура, имеющая форму буквы L 87"/>
          <p:cNvSpPr/>
          <p:nvPr/>
        </p:nvSpPr>
        <p:spPr>
          <a:xfrm rot="13500000" flipV="1">
            <a:off x="1467564" y="3692440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3783093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500"/>
              </a:spcAft>
            </a:pPr>
            <a:r>
              <a:rPr lang="ru-RU" alt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снижение издержек предпринимателей, возникающих в связи с предоставлением отчетности.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017" y="5253120"/>
            <a:ext cx="598225" cy="720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693" y="5253120"/>
            <a:ext cx="6286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5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Прямоугольник 146"/>
          <p:cNvSpPr/>
          <p:nvPr/>
        </p:nvSpPr>
        <p:spPr>
          <a:xfrm rot="20602860">
            <a:off x="6786538" y="4725650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 rot="20602860">
            <a:off x="5008539" y="4725649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9" name="Прямоугольник 148"/>
          <p:cNvSpPr/>
          <p:nvPr/>
        </p:nvSpPr>
        <p:spPr>
          <a:xfrm rot="20602860">
            <a:off x="3167039" y="4725649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 rot="20602860">
            <a:off x="1338240" y="4725649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9" name="Прямоугольник 138"/>
          <p:cNvSpPr/>
          <p:nvPr/>
        </p:nvSpPr>
        <p:spPr>
          <a:xfrm rot="20602860">
            <a:off x="5931724" y="2193326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 rot="20602860">
            <a:off x="4153725" y="2193325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 rot="20602860">
            <a:off x="2312225" y="2193325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 rot="20602860">
            <a:off x="483426" y="2193325"/>
            <a:ext cx="1838775" cy="9678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 flipV="1">
            <a:off x="1691067" y="3969456"/>
            <a:ext cx="0" cy="1620000"/>
          </a:xfrm>
          <a:prstGeom prst="line">
            <a:avLst/>
          </a:prstGeom>
          <a:ln w="38100">
            <a:solidFill>
              <a:srgbClr val="44739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3483289" y="3967510"/>
            <a:ext cx="0" cy="1620000"/>
          </a:xfrm>
          <a:prstGeom prst="line">
            <a:avLst/>
          </a:prstGeom>
          <a:ln w="38100">
            <a:solidFill>
              <a:srgbClr val="ACACA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V="1">
            <a:off x="5275511" y="3969456"/>
            <a:ext cx="0" cy="1620000"/>
          </a:xfrm>
          <a:prstGeom prst="line">
            <a:avLst/>
          </a:prstGeom>
          <a:ln w="38100">
            <a:solidFill>
              <a:srgbClr val="44739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7067733" y="3967510"/>
            <a:ext cx="0" cy="1620000"/>
          </a:xfrm>
          <a:prstGeom prst="line">
            <a:avLst/>
          </a:prstGeom>
          <a:ln w="38100">
            <a:solidFill>
              <a:srgbClr val="ACACAC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V="1">
            <a:off x="2587178" y="2348880"/>
            <a:ext cx="0" cy="1620000"/>
          </a:xfrm>
          <a:prstGeom prst="line">
            <a:avLst/>
          </a:prstGeom>
          <a:ln w="38100">
            <a:solidFill>
              <a:srgbClr val="5183B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V="1">
            <a:off x="4379400" y="2348880"/>
            <a:ext cx="0" cy="1620000"/>
          </a:xfrm>
          <a:prstGeom prst="line">
            <a:avLst/>
          </a:prstGeom>
          <a:ln w="38100">
            <a:solidFill>
              <a:srgbClr val="AEC0D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V="1">
            <a:off x="6171622" y="2348880"/>
            <a:ext cx="0" cy="1620000"/>
          </a:xfrm>
          <a:prstGeom prst="line">
            <a:avLst/>
          </a:prstGeom>
          <a:ln w="38100">
            <a:solidFill>
              <a:srgbClr val="5183B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794956" y="2348880"/>
            <a:ext cx="0" cy="1620000"/>
          </a:xfrm>
          <a:prstGeom prst="line">
            <a:avLst/>
          </a:prstGeom>
          <a:ln w="38100">
            <a:solidFill>
              <a:srgbClr val="AEC0D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06" name="Object 38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prstClr val="white"/>
              </a:solidFill>
              <a:sym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0018" y="2276872"/>
            <a:ext cx="1424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Дублирование предоставления информации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08779" y="5037400"/>
            <a:ext cx="15280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Частые сроки предоставления отчетности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2409" y="2276872"/>
            <a:ext cx="15730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Большой объем предоставляемых данных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98230" y="4668068"/>
            <a:ext cx="162726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Несогласованность, неполнота и противоречивость </a:t>
            </a:r>
            <a:r>
              <a:rPr lang="ru-RU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нормативной правовой 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базы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88326" y="2276872"/>
            <a:ext cx="15308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Отсутствие утвержденных шаблонов форм регулярной отчетности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80421" y="2276872"/>
            <a:ext cx="19931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Отсутствие возможности предоставления отчетности в электронном виде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63699" y="4424412"/>
            <a:ext cx="1540749" cy="1259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defRPr/>
            </a:pP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Недоступность технологических решений органов власти для предоставления отчетности в электронном виде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02503" y="4668068"/>
            <a:ext cx="135772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Отсутствие разъяснений по заполнению форм отчетности</a:t>
            </a: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grpSp>
        <p:nvGrpSpPr>
          <p:cNvPr id="38" name="Группа 37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42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3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06" name="Заголовок 1"/>
          <p:cNvSpPr txBox="1">
            <a:spLocks/>
          </p:cNvSpPr>
          <p:nvPr/>
        </p:nvSpPr>
        <p:spPr bwMode="auto">
          <a:xfrm>
            <a:off x="920997" y="476672"/>
            <a:ext cx="7395419" cy="695480"/>
          </a:xfrm>
          <a:prstGeom prst="rect">
            <a:avLst/>
          </a:prstGeom>
          <a:solidFill>
            <a:schemeClr val="accent1">
              <a:lumMod val="75000"/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ru-RU" sz="1700" b="1" dirty="0" smtClean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ОСНОВНЫЕ ПРОБЛЕМЫ В СФЕРЕ ПРЕДОСТАВЛЕНИЯ ОТЧЕТНОСТИ</a:t>
            </a:r>
            <a:endParaRPr lang="ru-RU" sz="1700" b="1" dirty="0">
              <a:solidFill>
                <a:srgbClr val="3A6286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  <a:sym typeface="Arial" pitchFamily="34" charset="0"/>
            </a:endParaRPr>
          </a:p>
        </p:txBody>
      </p:sp>
      <p:sp>
        <p:nvSpPr>
          <p:cNvPr id="49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3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97990" y="3818755"/>
            <a:ext cx="8275048" cy="297340"/>
            <a:chOff x="197990" y="3818755"/>
            <a:chExt cx="8275048" cy="297340"/>
          </a:xfrm>
        </p:grpSpPr>
        <p:sp>
          <p:nvSpPr>
            <p:cNvPr id="74" name="Прямоугольник 73"/>
            <p:cNvSpPr/>
            <p:nvPr/>
          </p:nvSpPr>
          <p:spPr>
            <a:xfrm>
              <a:off x="7955460" y="3936095"/>
              <a:ext cx="517578" cy="108000"/>
            </a:xfrm>
            <a:prstGeom prst="rect">
              <a:avLst/>
            </a:prstGeom>
            <a:gradFill flip="none" rotWithShape="1">
              <a:gsLst>
                <a:gs pos="0">
                  <a:srgbClr val="DFDFDF">
                    <a:shade val="30000"/>
                    <a:satMod val="115000"/>
                  </a:srgbClr>
                </a:gs>
                <a:gs pos="50000">
                  <a:srgbClr val="DFDFDF">
                    <a:shade val="67500"/>
                    <a:satMod val="115000"/>
                  </a:srgbClr>
                </a:gs>
                <a:gs pos="100000">
                  <a:srgbClr val="DFDFDF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97990" y="3936095"/>
              <a:ext cx="604820" cy="108000"/>
            </a:xfrm>
            <a:prstGeom prst="rect">
              <a:avLst/>
            </a:prstGeom>
            <a:gradFill flip="none" rotWithShape="1">
              <a:gsLst>
                <a:gs pos="0">
                  <a:srgbClr val="AEC0D0">
                    <a:shade val="30000"/>
                    <a:satMod val="115000"/>
                  </a:srgbClr>
                </a:gs>
                <a:gs pos="50000">
                  <a:srgbClr val="AEC0D0">
                    <a:shade val="67500"/>
                    <a:satMod val="115000"/>
                  </a:srgbClr>
                </a:gs>
                <a:gs pos="100000">
                  <a:schemeClr val="bg1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802812" y="3936095"/>
              <a:ext cx="864094" cy="108000"/>
            </a:xfrm>
            <a:prstGeom prst="rect">
              <a:avLst/>
            </a:prstGeom>
            <a:gradFill flip="none" rotWithShape="1">
              <a:gsLst>
                <a:gs pos="0">
                  <a:srgbClr val="44739D">
                    <a:shade val="30000"/>
                    <a:satMod val="115000"/>
                  </a:srgbClr>
                </a:gs>
                <a:gs pos="50000">
                  <a:srgbClr val="44739D">
                    <a:shade val="67500"/>
                    <a:satMod val="115000"/>
                  </a:srgbClr>
                </a:gs>
                <a:gs pos="100000">
                  <a:srgbClr val="44739D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1666908" y="3936095"/>
              <a:ext cx="894399" cy="108000"/>
            </a:xfrm>
            <a:prstGeom prst="rect">
              <a:avLst/>
            </a:prstGeom>
            <a:gradFill flip="none" rotWithShape="1">
              <a:gsLst>
                <a:gs pos="0">
                  <a:srgbClr val="44739D"/>
                </a:gs>
                <a:gs pos="50000">
                  <a:srgbClr val="5183B3">
                    <a:shade val="67500"/>
                    <a:satMod val="115000"/>
                  </a:srgbClr>
                </a:gs>
                <a:gs pos="100000">
                  <a:srgbClr val="5183B3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2561309" y="3936095"/>
              <a:ext cx="913222" cy="108000"/>
            </a:xfrm>
            <a:prstGeom prst="rect">
              <a:avLst/>
            </a:prstGeom>
            <a:gradFill flip="none" rotWithShape="1">
              <a:gsLst>
                <a:gs pos="0">
                  <a:srgbClr val="ACACAC">
                    <a:shade val="30000"/>
                    <a:satMod val="115000"/>
                  </a:srgbClr>
                </a:gs>
                <a:gs pos="50000">
                  <a:srgbClr val="ACACAC">
                    <a:shade val="67500"/>
                    <a:satMod val="115000"/>
                  </a:srgbClr>
                </a:gs>
                <a:gs pos="100000">
                  <a:srgbClr val="ACACAC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3474532" y="3936095"/>
              <a:ext cx="892775" cy="108000"/>
            </a:xfrm>
            <a:prstGeom prst="rect">
              <a:avLst/>
            </a:prstGeom>
            <a:gradFill flip="none" rotWithShape="1">
              <a:gsLst>
                <a:gs pos="0">
                  <a:srgbClr val="AEC0D0">
                    <a:shade val="30000"/>
                    <a:satMod val="115000"/>
                  </a:srgbClr>
                </a:gs>
                <a:gs pos="50000">
                  <a:srgbClr val="AEC0D0">
                    <a:shade val="67500"/>
                    <a:satMod val="115000"/>
                  </a:srgbClr>
                </a:gs>
                <a:gs pos="100000">
                  <a:srgbClr val="AEC0D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4367308" y="3936095"/>
              <a:ext cx="900000" cy="108000"/>
            </a:xfrm>
            <a:prstGeom prst="rect">
              <a:avLst/>
            </a:prstGeom>
            <a:gradFill flip="none" rotWithShape="1">
              <a:gsLst>
                <a:gs pos="0">
                  <a:srgbClr val="44739D">
                    <a:shade val="30000"/>
                    <a:satMod val="115000"/>
                  </a:srgbClr>
                </a:gs>
                <a:gs pos="50000">
                  <a:srgbClr val="44739D">
                    <a:shade val="67500"/>
                    <a:satMod val="115000"/>
                  </a:srgbClr>
                </a:gs>
                <a:gs pos="100000">
                  <a:srgbClr val="44739D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7308" y="3936095"/>
              <a:ext cx="900200" cy="108000"/>
            </a:xfrm>
            <a:prstGeom prst="rect">
              <a:avLst/>
            </a:prstGeom>
            <a:gradFill flip="none" rotWithShape="1">
              <a:gsLst>
                <a:gs pos="0">
                  <a:srgbClr val="44739D"/>
                </a:gs>
                <a:gs pos="50000">
                  <a:srgbClr val="5183B3">
                    <a:shade val="67500"/>
                    <a:satMod val="115000"/>
                  </a:srgbClr>
                </a:gs>
                <a:gs pos="100000">
                  <a:srgbClr val="5183B3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6167508" y="3936095"/>
              <a:ext cx="900000" cy="108000"/>
            </a:xfrm>
            <a:prstGeom prst="rect">
              <a:avLst/>
            </a:prstGeom>
            <a:gradFill flip="none" rotWithShape="1">
              <a:gsLst>
                <a:gs pos="0">
                  <a:srgbClr val="ACACAC">
                    <a:shade val="30000"/>
                    <a:satMod val="115000"/>
                  </a:srgbClr>
                </a:gs>
                <a:gs pos="50000">
                  <a:srgbClr val="ACACAC">
                    <a:shade val="67500"/>
                    <a:satMod val="115000"/>
                  </a:srgbClr>
                </a:gs>
                <a:gs pos="100000">
                  <a:srgbClr val="ACACAC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7067508" y="3936095"/>
              <a:ext cx="911496" cy="108000"/>
            </a:xfrm>
            <a:prstGeom prst="rect">
              <a:avLst/>
            </a:prstGeom>
            <a:gradFill flip="none" rotWithShape="1">
              <a:gsLst>
                <a:gs pos="0">
                  <a:srgbClr val="C93A3B">
                    <a:shade val="30000"/>
                    <a:satMod val="115000"/>
                  </a:srgbClr>
                </a:gs>
                <a:gs pos="50000">
                  <a:srgbClr val="C93A3B">
                    <a:shade val="67500"/>
                    <a:satMod val="115000"/>
                  </a:srgbClr>
                </a:gs>
                <a:gs pos="100000">
                  <a:srgbClr val="C93A3B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668956" y="3864095"/>
              <a:ext cx="252000" cy="252000"/>
            </a:xfrm>
            <a:prstGeom prst="ellipse">
              <a:avLst/>
            </a:prstGeom>
            <a:solidFill>
              <a:srgbClr val="AEC0D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2461178" y="3864095"/>
              <a:ext cx="252000" cy="252000"/>
            </a:xfrm>
            <a:prstGeom prst="ellipse">
              <a:avLst/>
            </a:prstGeom>
            <a:solidFill>
              <a:srgbClr val="5183B3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4253400" y="3864095"/>
              <a:ext cx="252000" cy="252000"/>
            </a:xfrm>
            <a:prstGeom prst="ellipse">
              <a:avLst/>
            </a:prstGeom>
            <a:solidFill>
              <a:srgbClr val="AEC0D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6045622" y="3864095"/>
              <a:ext cx="252000" cy="252000"/>
            </a:xfrm>
            <a:prstGeom prst="ellipse">
              <a:avLst/>
            </a:prstGeom>
            <a:solidFill>
              <a:srgbClr val="5183B3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7837845" y="3864095"/>
              <a:ext cx="252000" cy="252000"/>
            </a:xfrm>
            <a:prstGeom prst="ellipse">
              <a:avLst/>
            </a:prstGeom>
            <a:solidFill>
              <a:srgbClr val="C93A3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6941733" y="3864095"/>
              <a:ext cx="252000" cy="252000"/>
            </a:xfrm>
            <a:prstGeom prst="ellipse">
              <a:avLst/>
            </a:prstGeom>
            <a:solidFill>
              <a:srgbClr val="ACACAC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5149511" y="3864095"/>
              <a:ext cx="252000" cy="252000"/>
            </a:xfrm>
            <a:prstGeom prst="ellipse">
              <a:avLst/>
            </a:prstGeom>
            <a:solidFill>
              <a:srgbClr val="44739D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3357289" y="3864095"/>
              <a:ext cx="252000" cy="252000"/>
            </a:xfrm>
            <a:prstGeom prst="ellipse">
              <a:avLst/>
            </a:prstGeom>
            <a:solidFill>
              <a:srgbClr val="ACACAC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1565067" y="3864095"/>
              <a:ext cx="252000" cy="252000"/>
            </a:xfrm>
            <a:prstGeom prst="ellipse">
              <a:avLst/>
            </a:prstGeom>
            <a:solidFill>
              <a:srgbClr val="44739D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846922" y="3818755"/>
              <a:ext cx="2357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dirty="0">
                  <a:solidFill>
                    <a:prstClr val="white"/>
                  </a:solidFill>
                  <a:latin typeface="Segoe UI" panose="020B0502040204020203" pitchFamily="34" charset="0"/>
                  <a:ea typeface="Tahoma" panose="020B0604030504040204" pitchFamily="34" charset="0"/>
                  <a:cs typeface="Segoe UI" panose="020B0502040204020203" pitchFamily="34" charset="0"/>
                </a:rPr>
                <a:t>…</a:t>
              </a: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557654" y="2236802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AEC0D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333827" y="2236802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5183B3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137227" y="2236802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AEC0D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5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927927" y="2236802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5183B3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7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434450" y="5301786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44739D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015850" y="5301786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44739D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6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225150" y="5301786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ACACAC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806550" y="5301786"/>
            <a:ext cx="2357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ACACAC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115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903992" y="2923693"/>
            <a:ext cx="3038627" cy="3745668"/>
          </a:xfrm>
          <a:prstGeom prst="rect">
            <a:avLst/>
          </a:prstGeom>
          <a:gradFill flip="none" rotWithShape="1">
            <a:gsLst>
              <a:gs pos="0">
                <a:srgbClr val="EDEDED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011020" y="2923693"/>
            <a:ext cx="2682603" cy="3745668"/>
          </a:xfrm>
          <a:prstGeom prst="rect">
            <a:avLst/>
          </a:prstGeom>
          <a:gradFill flip="none" rotWithShape="1">
            <a:gsLst>
              <a:gs pos="0">
                <a:srgbClr val="EDEDED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4718" y="2923693"/>
            <a:ext cx="2630873" cy="3745668"/>
          </a:xfrm>
          <a:prstGeom prst="rect">
            <a:avLst/>
          </a:prstGeom>
          <a:gradFill flip="none" rotWithShape="1">
            <a:gsLst>
              <a:gs pos="0">
                <a:srgbClr val="EDEDED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7206" name="Object 38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prstClr val="white"/>
              </a:solidFill>
              <a:sym typeface="Calibri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/>
          </p:nvPr>
        </p:nvGraphicFramePr>
        <p:xfrm>
          <a:off x="204718" y="188641"/>
          <a:ext cx="8488905" cy="263325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981523"/>
                <a:gridCol w="1652708"/>
                <a:gridCol w="1508136"/>
                <a:gridCol w="1346538"/>
              </a:tblGrid>
              <a:tr h="2521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ОСНОВНЫЕ НАПРАВЛЕНИЯ ПРОГРАММ ПО ОПТИМИЗАЦИИ 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ПРОЦЕССА ПРЕДОСТАВЛЕНИЯ ИНФОРМАЦИИ</a:t>
                      </a:r>
                      <a:endParaRPr lang="ru-RU" sz="1300" b="1" kern="1200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4473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США</a:t>
                      </a:r>
                    </a:p>
                  </a:txBody>
                  <a:tcPr marL="36000" marR="36000" marT="36000" marB="36000" anchor="ctr">
                    <a:solidFill>
                      <a:srgbClr val="D1575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Великобритания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4473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ЕС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D15757"/>
                    </a:solidFill>
                  </a:tcPr>
                </a:tc>
              </a:tr>
              <a:tr h="611310">
                <a:tc vMerge="1">
                  <a:txBody>
                    <a:bodyPr/>
                    <a:lstStyle/>
                    <a:p>
                      <a:pPr algn="ctr"/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ICB</a:t>
                      </a:r>
                      <a:r>
                        <a:rPr lang="ru-RU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/>
                      </a:r>
                      <a:br>
                        <a:rPr lang="ru-RU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r>
                        <a:rPr lang="en-US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(Information Collection Budget)</a:t>
                      </a:r>
                      <a:endParaRPr lang="ru-RU" sz="1300" b="1" i="0" u="none" kern="1200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D1575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Red Tape</a:t>
                      </a:r>
                      <a:br>
                        <a:rPr lang="ru-RU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r>
                        <a:rPr lang="ru-RU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Challenge</a:t>
                      </a:r>
                      <a:endParaRPr lang="ru-RU" sz="1300" b="1" i="0" u="none" kern="1200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4473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u="none" kern="1200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REFIT</a:t>
                      </a:r>
                      <a:endParaRPr lang="en-US" sz="1300" b="1" i="0" u="none" kern="1200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D15757"/>
                    </a:solidFill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Год запуска программы</a:t>
                      </a:r>
                      <a:endParaRPr lang="ru-RU" sz="1200" kern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CCD8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ru-RU" sz="1200" kern="1200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1999</a:t>
                      </a:r>
                      <a:endParaRPr lang="ru-RU" sz="1200" kern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CCD8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ru-RU" sz="1200" kern="1200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2011</a:t>
                      </a:r>
                      <a:endParaRPr lang="ru-RU" sz="1200" kern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CCD8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0000"/>
                        </a:lnSpc>
                      </a:pPr>
                      <a:r>
                        <a:rPr lang="ru-RU" sz="1200" kern="1200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2006</a:t>
                      </a:r>
                      <a:endParaRPr lang="ru-RU" sz="1200" kern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CCD8E2"/>
                    </a:solidFill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Предоставление форм отчетности в электронном виде</a:t>
                      </a:r>
                      <a:endParaRPr lang="ru-RU" sz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FA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FAECEC"/>
                    </a:solidFill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Снижение частоты предоставления форм отчетности</a:t>
                      </a:r>
                      <a:endParaRPr lang="ru-RU" sz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CCD8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CCD8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CCD8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CCD8E2"/>
                    </a:solidFill>
                  </a:tcPr>
                </a:tc>
              </a:tr>
              <a:tr h="43221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Повышение</a:t>
                      </a:r>
                      <a:r>
                        <a:rPr lang="ru-RU" sz="1200" baseline="0" dirty="0" smtClean="0">
                          <a:solidFill>
                            <a:srgbClr val="2B4863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эффективности использования ранее предоставленной информации</a:t>
                      </a:r>
                      <a:endParaRPr lang="ru-RU" sz="1200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 anchor="ctr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FA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6000" marR="36000" marT="72000" marB="72000">
                    <a:solidFill>
                      <a:srgbClr val="FAECEC"/>
                    </a:solidFill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26922" y="3859796"/>
            <a:ext cx="23894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9,14 млрд час. – общая оценка трудозатрат на предоставление информации в федеральные органы власти (2011)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6922" y="5662511"/>
            <a:ext cx="2492959" cy="93358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D15757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50 тыс. часов для каждого ведомства</a:t>
            </a:r>
          </a:p>
          <a:p>
            <a:pPr marL="171450" indent="-17145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D15757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млн часов – для ведомств, запрашивающих наиболее трудоемкую отчетность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6382" y="6467345"/>
            <a:ext cx="2754270" cy="184666"/>
          </a:xfrm>
          <a:prstGeom prst="rect">
            <a:avLst/>
          </a:prstGeom>
          <a:noFill/>
        </p:spPr>
        <p:txBody>
          <a:bodyPr wrap="square" lIns="36000" tIns="0" rIns="36000" bIns="0">
            <a:spAutoFit/>
          </a:bodyPr>
          <a:lstStyle/>
          <a:p>
            <a:pPr algn="ctr"/>
            <a:endParaRPr lang="ru-RU" sz="1200" dirty="0">
              <a:solidFill>
                <a:srgbClr val="FFC000">
                  <a:lumMod val="75000"/>
                </a:srgbClr>
              </a:solidFill>
              <a:latin typeface="Arial Narrow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25056" y="3859796"/>
            <a:ext cx="3011841" cy="1690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Замена бумажных форм актов о передаче отходов электронными формами</a:t>
            </a:r>
            <a:b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</a:t>
            </a:r>
            <a:r>
              <a:rPr lang="en-US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~2</a:t>
            </a: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</a:t>
            </a:r>
            <a:r>
              <a:rPr lang="en-US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млн форм ежегодно)</a:t>
            </a:r>
          </a:p>
          <a:p>
            <a:pPr marL="171450" indent="-17145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Отмена уведомлений о продаже ТВ-приемников розничными продавцами (</a:t>
            </a:r>
            <a:r>
              <a:rPr lang="en-US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~12,5 </a:t>
            </a: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млн </a:t>
            </a:r>
            <a:r>
              <a:rPr lang="ru-RU" sz="1200" dirty="0" smtClean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уведомлений </a:t>
            </a: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ежегодно)</a:t>
            </a:r>
          </a:p>
          <a:p>
            <a:pPr marL="171450" indent="-17145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01382" y="5901165"/>
            <a:ext cx="2957952" cy="664797"/>
          </a:xfrm>
          <a:prstGeom prst="rect">
            <a:avLst/>
          </a:prstGeom>
          <a:noFill/>
        </p:spPr>
        <p:txBody>
          <a:bodyPr wrap="square" lIns="36000" tIns="0" rIns="3600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1200" dirty="0">
                <a:solidFill>
                  <a:srgbClr val="D15757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 каждый фунт чистых издержек бизнеса от новых требований должно приходиться 2 фунта сокращения издержек от упрощения требований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019403" y="3859796"/>
            <a:ext cx="2674220" cy="1856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Применение электронных счетов-фактур (сокращение издержек</a:t>
            </a:r>
            <a:b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 18 млрд евро)</a:t>
            </a:r>
          </a:p>
          <a:p>
            <a:pPr marL="171450" indent="-17145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Упрощение бухгалтерской (финансовой) отчетности для микропредприятий (сокращение издержек на 6,3 млрд евро)</a:t>
            </a:r>
          </a:p>
          <a:p>
            <a:pPr marL="171450" indent="-17145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2A578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…</a:t>
            </a: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sp>
        <p:nvSpPr>
          <p:cNvPr id="48" name="Номер слайда 1"/>
          <p:cNvSpPr txBox="1">
            <a:spLocks/>
          </p:cNvSpPr>
          <p:nvPr/>
        </p:nvSpPr>
        <p:spPr>
          <a:xfrm>
            <a:off x="8100391" y="6375079"/>
            <a:ext cx="618801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4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6" r="16755"/>
          <a:stretch/>
        </p:blipFill>
        <p:spPr>
          <a:xfrm>
            <a:off x="1238997" y="2923692"/>
            <a:ext cx="562313" cy="5149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13"/>
          <a:stretch/>
        </p:blipFill>
        <p:spPr>
          <a:xfrm>
            <a:off x="4018377" y="2923763"/>
            <a:ext cx="712412" cy="5148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958" y="2923763"/>
            <a:ext cx="868725" cy="5148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203848" y="3499756"/>
            <a:ext cx="2341471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100" b="1" dirty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ОПТИМИЗАЦИЯ ФОРМ </a:t>
            </a:r>
            <a: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1100" b="1" dirty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КОНКРЕТНЫХ ОТРАСЛЯХ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1022" y="3499756"/>
            <a:ext cx="2052386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100" b="1" dirty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ОПТИМИЗАЦИЯ ФОРМ </a:t>
            </a:r>
            <a: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 </a:t>
            </a:r>
            <a:r>
              <a:rPr lang="ru-RU" sz="1100" b="1" dirty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ВСЕХ ОТРАСЛЯХ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09500" y="3499756"/>
            <a:ext cx="2341471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100" b="1" dirty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ОПТИМИЗАЦИЯ ФОРМ </a:t>
            </a:r>
            <a: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100" b="1" dirty="0" smtClean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1100" b="1" dirty="0">
                <a:solidFill>
                  <a:srgbClr val="2A578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КОНКРЕТНЫХ ОТРАСЛЯХ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9103" y="4867908"/>
            <a:ext cx="2310204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100" b="1" dirty="0">
                <a:solidFill>
                  <a:srgbClr val="D157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МИНИМАЛЬНОЕ ЦЕЛЕВОЕ ЗНАЧЕНИЕ СНИЖЕНИЯ ТРУДОЗАТРАТ ПО СУЩЕСТВУЮЩИМ ФОРМАМ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35115" y="5586979"/>
            <a:ext cx="2310204" cy="244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1100" b="1" dirty="0">
                <a:solidFill>
                  <a:srgbClr val="D157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ПРИНЦИП </a:t>
            </a:r>
            <a:r>
              <a:rPr lang="en-US" sz="1100" b="1" dirty="0">
                <a:solidFill>
                  <a:srgbClr val="D157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ONE-IN, TWO-OUT</a:t>
            </a:r>
            <a:endParaRPr lang="ru-RU" sz="1100" b="1" dirty="0">
              <a:solidFill>
                <a:srgbClr val="D157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Фигура, имеющая форму буквы L 87"/>
          <p:cNvSpPr/>
          <p:nvPr/>
        </p:nvSpPr>
        <p:spPr>
          <a:xfrm rot="13500000" flipV="1">
            <a:off x="4949986" y="1477774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Фигура, имеющая форму буквы L 87"/>
          <p:cNvSpPr/>
          <p:nvPr/>
        </p:nvSpPr>
        <p:spPr>
          <a:xfrm rot="13500000" flipV="1">
            <a:off x="4949987" y="1908080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Фигура, имеющая форму буквы L 87"/>
          <p:cNvSpPr/>
          <p:nvPr/>
        </p:nvSpPr>
        <p:spPr>
          <a:xfrm rot="13500000" flipV="1">
            <a:off x="4949988" y="2365279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Фигура, имеющая форму буквы L 87"/>
          <p:cNvSpPr/>
          <p:nvPr/>
        </p:nvSpPr>
        <p:spPr>
          <a:xfrm rot="13500000" flipV="1">
            <a:off x="7975573" y="1477774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Фигура, имеющая форму буквы L 87"/>
          <p:cNvSpPr/>
          <p:nvPr/>
        </p:nvSpPr>
        <p:spPr>
          <a:xfrm rot="13500000" flipV="1">
            <a:off x="7975574" y="1908080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Фигура, имеющая форму буквы L 87"/>
          <p:cNvSpPr/>
          <p:nvPr/>
        </p:nvSpPr>
        <p:spPr>
          <a:xfrm rot="13500000" flipV="1">
            <a:off x="7975575" y="2365279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6" name="Фигура, имеющая форму буквы L 87"/>
          <p:cNvSpPr/>
          <p:nvPr/>
        </p:nvSpPr>
        <p:spPr>
          <a:xfrm rot="13500000" flipV="1">
            <a:off x="6550186" y="1477774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Фигура, имеющая форму буквы L 87"/>
          <p:cNvSpPr/>
          <p:nvPr/>
        </p:nvSpPr>
        <p:spPr>
          <a:xfrm rot="13500000" flipV="1">
            <a:off x="6550188" y="2365279"/>
            <a:ext cx="175985" cy="339052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39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06" name="Object 38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prstClr val="white"/>
              </a:solidFill>
              <a:sym typeface="Calibri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19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33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5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4" name="Прямоугольная выноска 2"/>
          <p:cNvSpPr>
            <a:spLocks noChangeArrowheads="1"/>
          </p:cNvSpPr>
          <p:nvPr/>
        </p:nvSpPr>
        <p:spPr bwMode="auto">
          <a:xfrm>
            <a:off x="899592" y="510952"/>
            <a:ext cx="7611441" cy="685800"/>
          </a:xfrm>
          <a:prstGeom prst="wedgeRectCallout">
            <a:avLst>
              <a:gd name="adj1" fmla="val 11014"/>
              <a:gd name="adj2" fmla="val 75000"/>
            </a:avLst>
          </a:prstGeom>
          <a:solidFill>
            <a:schemeClr val="bg1">
              <a:alpha val="0"/>
            </a:schemeClr>
          </a:solidFill>
          <a:ln w="63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0" b="1" dirty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КОНЦЕПЦИЯ СНИЖЕНИЯ ИЗДЕРЖЕК БИЗНЕСА, СВЯЗАННЫХ С ПРЕДОСТАВЛЕНИЕМ ОТЧЕТНОСТИ (ЦЕЛИ)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11559" y="1818723"/>
            <a:ext cx="7776865" cy="126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TextBox 2"/>
          <p:cNvSpPr txBox="1">
            <a:spLocks noChangeArrowheads="1"/>
          </p:cNvSpPr>
          <p:nvPr/>
        </p:nvSpPr>
        <p:spPr bwMode="auto">
          <a:xfrm>
            <a:off x="1907704" y="2187113"/>
            <a:ext cx="59046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19138" indent="-719138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06475">
              <a:spcBef>
                <a:spcPct val="20000"/>
              </a:spcBef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снижение </a:t>
            </a:r>
            <a:r>
              <a:rPr lang="ru-RU" alt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издержек бизнеса, связанных с </a:t>
            </a: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предоставлением отчетности;</a:t>
            </a:r>
          </a:p>
        </p:txBody>
      </p:sp>
      <p:sp>
        <p:nvSpPr>
          <p:cNvPr id="37" name="Фигура, имеющая форму буквы L 87"/>
          <p:cNvSpPr/>
          <p:nvPr/>
        </p:nvSpPr>
        <p:spPr>
          <a:xfrm rot="13500000" flipV="1">
            <a:off x="1467565" y="2130348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11559" y="3181994"/>
            <a:ext cx="7776865" cy="126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TextBox 2"/>
          <p:cNvSpPr txBox="1">
            <a:spLocks noChangeArrowheads="1"/>
          </p:cNvSpPr>
          <p:nvPr/>
        </p:nvSpPr>
        <p:spPr bwMode="auto">
          <a:xfrm>
            <a:off x="1907704" y="3658106"/>
            <a:ext cx="59046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19138" indent="-719138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06475">
              <a:spcBef>
                <a:spcPct val="20000"/>
              </a:spcBef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создание </a:t>
            </a:r>
            <a:r>
              <a:rPr lang="ru-RU" alt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благоприятных условий для ведения </a:t>
            </a: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бизнеса;</a:t>
            </a:r>
          </a:p>
        </p:txBody>
      </p:sp>
      <p:sp>
        <p:nvSpPr>
          <p:cNvPr id="41" name="Фигура, имеющая форму буквы L 87"/>
          <p:cNvSpPr/>
          <p:nvPr/>
        </p:nvSpPr>
        <p:spPr>
          <a:xfrm rot="13500000" flipV="1">
            <a:off x="1467565" y="3488501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11559" y="4545264"/>
            <a:ext cx="7776865" cy="126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8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TextBox 2"/>
          <p:cNvSpPr txBox="1">
            <a:spLocks noChangeArrowheads="1"/>
          </p:cNvSpPr>
          <p:nvPr/>
        </p:nvSpPr>
        <p:spPr bwMode="auto">
          <a:xfrm>
            <a:off x="1907704" y="4805932"/>
            <a:ext cx="590465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19138" indent="-719138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06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06475">
              <a:spcBef>
                <a:spcPct val="2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06475">
              <a:spcBef>
                <a:spcPct val="20000"/>
              </a:spcBef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500"/>
              </a:spcAft>
              <a:buFont typeface="Arial" panose="020B0604020202020204" pitchFamily="34" charset="0"/>
              <a:buNone/>
            </a:pP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обеспечение </a:t>
            </a:r>
            <a:r>
              <a:rPr lang="ru-RU" alt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оптимального баланса между практической значимостью и полезностью предоставляемой информации и издержками хозяйствующих субъектов на ее </a:t>
            </a:r>
            <a:r>
              <a:rPr lang="ru-RU" alt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предоставление.</a:t>
            </a:r>
          </a:p>
        </p:txBody>
      </p:sp>
      <p:sp>
        <p:nvSpPr>
          <p:cNvPr id="44" name="Фигура, имеющая форму буквы L 87"/>
          <p:cNvSpPr/>
          <p:nvPr/>
        </p:nvSpPr>
        <p:spPr>
          <a:xfrm rot="13500000" flipV="1">
            <a:off x="1467565" y="4856889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/>
          <p:cNvSpPr/>
          <p:nvPr/>
        </p:nvSpPr>
        <p:spPr>
          <a:xfrm>
            <a:off x="611559" y="1628800"/>
            <a:ext cx="3780000" cy="2232248"/>
          </a:xfrm>
          <a:custGeom>
            <a:avLst/>
            <a:gdLst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452453 w 3780000"/>
              <a:gd name="connsiteY2" fmla="*/ 1877406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425157 w 3780000"/>
              <a:gd name="connsiteY2" fmla="*/ 1918349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0000" h="2232248">
                <a:moveTo>
                  <a:pt x="0" y="0"/>
                </a:moveTo>
                <a:lnTo>
                  <a:pt x="3780000" y="0"/>
                </a:lnTo>
                <a:lnTo>
                  <a:pt x="3425157" y="1918349"/>
                </a:lnTo>
                <a:lnTo>
                  <a:pt x="0" y="223224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EAEAEA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4536416" y="1628800"/>
            <a:ext cx="3780000" cy="2232248"/>
          </a:xfrm>
          <a:custGeom>
            <a:avLst/>
            <a:gdLst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327546 w 3780000"/>
              <a:gd name="connsiteY3" fmla="*/ 1931998 h 2232248"/>
              <a:gd name="connsiteX4" fmla="*/ 0 w 3780000"/>
              <a:gd name="connsiteY4" fmla="*/ 0 h 2232248"/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354841 w 3780000"/>
              <a:gd name="connsiteY3" fmla="*/ 1904702 h 2232248"/>
              <a:gd name="connsiteX4" fmla="*/ 0 w 3780000"/>
              <a:gd name="connsiteY4" fmla="*/ 0 h 223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0000" h="2232248">
                <a:moveTo>
                  <a:pt x="0" y="0"/>
                </a:moveTo>
                <a:lnTo>
                  <a:pt x="3780000" y="0"/>
                </a:lnTo>
                <a:lnTo>
                  <a:pt x="3780000" y="2232248"/>
                </a:lnTo>
                <a:lnTo>
                  <a:pt x="354841" y="190470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EAEAE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611559" y="4005064"/>
            <a:ext cx="3780000" cy="2232248"/>
          </a:xfrm>
          <a:custGeom>
            <a:avLst/>
            <a:gdLst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  <a:gd name="connsiteX0" fmla="*/ 0 w 3780000"/>
              <a:gd name="connsiteY0" fmla="*/ 0 h 2232248"/>
              <a:gd name="connsiteX1" fmla="*/ 3479749 w 3780000"/>
              <a:gd name="connsiteY1" fmla="*/ 313898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  <a:gd name="connsiteX0" fmla="*/ 0 w 3780000"/>
              <a:gd name="connsiteY0" fmla="*/ 0 h 2232248"/>
              <a:gd name="connsiteX1" fmla="*/ 3452453 w 3780000"/>
              <a:gd name="connsiteY1" fmla="*/ 341193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0000" h="2232248">
                <a:moveTo>
                  <a:pt x="0" y="0"/>
                </a:moveTo>
                <a:lnTo>
                  <a:pt x="3452453" y="341193"/>
                </a:lnTo>
                <a:lnTo>
                  <a:pt x="3780000" y="2232248"/>
                </a:lnTo>
                <a:lnTo>
                  <a:pt x="0" y="223224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EAEAEA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536416" y="4005064"/>
            <a:ext cx="3780000" cy="2232248"/>
          </a:xfrm>
          <a:custGeom>
            <a:avLst/>
            <a:gdLst>
              <a:gd name="connsiteX0" fmla="*/ 0 w 3780000"/>
              <a:gd name="connsiteY0" fmla="*/ 0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0 w 3780000"/>
              <a:gd name="connsiteY4" fmla="*/ 0 h 2232248"/>
              <a:gd name="connsiteX0" fmla="*/ 327547 w 3780000"/>
              <a:gd name="connsiteY0" fmla="*/ 354842 h 2232248"/>
              <a:gd name="connsiteX1" fmla="*/ 3780000 w 3780000"/>
              <a:gd name="connsiteY1" fmla="*/ 0 h 2232248"/>
              <a:gd name="connsiteX2" fmla="*/ 3780000 w 3780000"/>
              <a:gd name="connsiteY2" fmla="*/ 2232248 h 2232248"/>
              <a:gd name="connsiteX3" fmla="*/ 0 w 3780000"/>
              <a:gd name="connsiteY3" fmla="*/ 2232248 h 2232248"/>
              <a:gd name="connsiteX4" fmla="*/ 327547 w 3780000"/>
              <a:gd name="connsiteY4" fmla="*/ 354842 h 223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0000" h="2232248">
                <a:moveTo>
                  <a:pt x="327547" y="354842"/>
                </a:moveTo>
                <a:lnTo>
                  <a:pt x="3780000" y="0"/>
                </a:lnTo>
                <a:lnTo>
                  <a:pt x="3780000" y="2232248"/>
                </a:lnTo>
                <a:lnTo>
                  <a:pt x="0" y="2232248"/>
                </a:lnTo>
                <a:lnTo>
                  <a:pt x="327547" y="354842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EAEAEA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7206" name="Object 38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ru-RU" sz="1400">
              <a:solidFill>
                <a:prstClr val="white"/>
              </a:solidFill>
              <a:sym typeface="Calibri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050075" y="2198092"/>
            <a:ext cx="2945861" cy="1093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Создание системы управления издержками бизнеса, связанными с предоставлением отчетности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129952" y="2186313"/>
            <a:ext cx="3096144" cy="111722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Координация мероприятий по сбору и использованию информации, предоставляемой хозяйствующими субъектами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050075" y="4562577"/>
            <a:ext cx="2878511" cy="111722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Устранение необоснованных случаев дублирования форм отчетности и сведений, содержащихся в них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129952" y="4669534"/>
            <a:ext cx="3186464" cy="111722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Оптимизация сроков, периодичности, объема сведений и количества хозяйствующих субъектов, предоставляющих формы отчетности</a:t>
            </a: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grpSp>
        <p:nvGrpSpPr>
          <p:cNvPr id="79" name="Группа 78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81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2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83" name="Прямоугольная выноска 2"/>
          <p:cNvSpPr>
            <a:spLocks noChangeArrowheads="1"/>
          </p:cNvSpPr>
          <p:nvPr/>
        </p:nvSpPr>
        <p:spPr bwMode="auto">
          <a:xfrm>
            <a:off x="848991" y="510952"/>
            <a:ext cx="7611441" cy="685800"/>
          </a:xfrm>
          <a:prstGeom prst="wedgeRectCallout">
            <a:avLst>
              <a:gd name="adj1" fmla="val 11014"/>
              <a:gd name="adj2" fmla="val 75000"/>
            </a:avLst>
          </a:prstGeom>
          <a:solidFill>
            <a:schemeClr val="bg1">
              <a:alpha val="0"/>
            </a:schemeClr>
          </a:solidFill>
          <a:ln w="63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00" b="1" dirty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КОНЦЕПЦИЯ СНИЖЕНИЯ ИЗДЕРЖЕК БИЗНЕСА, СВЯЗАННЫХ С ПРЕДОСТАВЛЕНИЕМ ОТЧЕТНОСТИ (ЗАДАЧИ)</a:t>
            </a:r>
          </a:p>
        </p:txBody>
      </p:sp>
      <p:sp>
        <p:nvSpPr>
          <p:cNvPr id="91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6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013074" y="3483011"/>
            <a:ext cx="901828" cy="901828"/>
            <a:chOff x="4013074" y="3483011"/>
            <a:chExt cx="901828" cy="901828"/>
          </a:xfrm>
        </p:grpSpPr>
        <p:sp>
          <p:nvSpPr>
            <p:cNvPr id="3" name="Кольцо 2"/>
            <p:cNvSpPr/>
            <p:nvPr/>
          </p:nvSpPr>
          <p:spPr>
            <a:xfrm>
              <a:off x="4013074" y="3483011"/>
              <a:ext cx="901828" cy="901828"/>
            </a:xfrm>
            <a:prstGeom prst="donut">
              <a:avLst>
                <a:gd name="adj" fmla="val 13217"/>
              </a:avLst>
            </a:prstGeom>
            <a:gradFill flip="none" rotWithShape="1">
              <a:gsLst>
                <a:gs pos="0">
                  <a:srgbClr val="F9F9F9"/>
                </a:gs>
                <a:gs pos="100000">
                  <a:schemeClr val="bg1">
                    <a:lumMod val="85000"/>
                  </a:schemeClr>
                </a:gs>
              </a:gsLst>
              <a:lin ang="13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2" name="Овал 91"/>
            <p:cNvSpPr/>
            <p:nvPr/>
          </p:nvSpPr>
          <p:spPr>
            <a:xfrm>
              <a:off x="4630654" y="4088882"/>
              <a:ext cx="252000" cy="252000"/>
            </a:xfrm>
            <a:prstGeom prst="ellipse">
              <a:avLst/>
            </a:prstGeom>
            <a:solidFill>
              <a:srgbClr val="AEC0D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4" name="Овал 93"/>
            <p:cNvSpPr/>
            <p:nvPr/>
          </p:nvSpPr>
          <p:spPr>
            <a:xfrm>
              <a:off x="4058132" y="4084085"/>
              <a:ext cx="252000" cy="252000"/>
            </a:xfrm>
            <a:prstGeom prst="ellipse">
              <a:avLst/>
            </a:prstGeom>
            <a:solidFill>
              <a:srgbClr val="ACACAC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5" name="Овал 94"/>
            <p:cNvSpPr/>
            <p:nvPr/>
          </p:nvSpPr>
          <p:spPr>
            <a:xfrm>
              <a:off x="4633099" y="3555056"/>
              <a:ext cx="252000" cy="252000"/>
            </a:xfrm>
            <a:prstGeom prst="ellipse">
              <a:avLst/>
            </a:prstGeom>
            <a:solidFill>
              <a:srgbClr val="44739D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7" name="Овал 96"/>
            <p:cNvSpPr/>
            <p:nvPr/>
          </p:nvSpPr>
          <p:spPr>
            <a:xfrm>
              <a:off x="4058132" y="3555056"/>
              <a:ext cx="252000" cy="252000"/>
            </a:xfrm>
            <a:prstGeom prst="ellipse">
              <a:avLst/>
            </a:prstGeom>
            <a:solidFill>
              <a:srgbClr val="C93A3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772117" y="2237857"/>
            <a:ext cx="415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C93A3B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1</a:t>
            </a:r>
            <a:r>
              <a:rPr lang="en-US" sz="2000" b="1" dirty="0">
                <a:solidFill>
                  <a:srgbClr val="C93A3B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|</a:t>
            </a:r>
            <a:endParaRPr lang="ru-RU" sz="2000" b="1" dirty="0">
              <a:solidFill>
                <a:srgbClr val="C93A3B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72117" y="4612568"/>
            <a:ext cx="415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ACACAC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4|</a:t>
            </a:r>
            <a:endParaRPr lang="ru-RU" sz="2000" b="1" dirty="0">
              <a:solidFill>
                <a:srgbClr val="ACACAC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833040" y="2237857"/>
            <a:ext cx="415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44739D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2|</a:t>
            </a:r>
            <a:endParaRPr lang="ru-RU" sz="2000" b="1" dirty="0">
              <a:solidFill>
                <a:srgbClr val="44739D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833040" y="4612568"/>
            <a:ext cx="415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AEC0D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3|</a:t>
            </a:r>
            <a:endParaRPr lang="ru-RU" sz="2000" b="1" dirty="0">
              <a:solidFill>
                <a:srgbClr val="AEC0D0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3780376" y="5385868"/>
            <a:ext cx="1924531" cy="1121776"/>
            <a:chOff x="3780376" y="5241852"/>
            <a:chExt cx="1924531" cy="1121776"/>
          </a:xfrm>
        </p:grpSpPr>
        <p:sp>
          <p:nvSpPr>
            <p:cNvPr id="176" name="Прямоугольник 175"/>
            <p:cNvSpPr/>
            <p:nvPr/>
          </p:nvSpPr>
          <p:spPr>
            <a:xfrm rot="20602860">
              <a:off x="3780376" y="5241852"/>
              <a:ext cx="1838775" cy="9678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3945984" y="6123562"/>
              <a:ext cx="1758923" cy="2400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>
                  <a:solidFill>
                    <a:srgbClr val="C93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ИС «одного окна»</a:t>
              </a:r>
            </a:p>
          </p:txBody>
        </p:sp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0151" y="5481296"/>
              <a:ext cx="662890" cy="612000"/>
            </a:xfrm>
            <a:prstGeom prst="rect">
              <a:avLst/>
            </a:prstGeom>
          </p:spPr>
        </p:pic>
      </p:grpSp>
      <p:grpSp>
        <p:nvGrpSpPr>
          <p:cNvPr id="28" name="Группа 27"/>
          <p:cNvGrpSpPr/>
          <p:nvPr/>
        </p:nvGrpSpPr>
        <p:grpSpPr>
          <a:xfrm>
            <a:off x="3780377" y="3188578"/>
            <a:ext cx="1838775" cy="1320542"/>
            <a:chOff x="3780377" y="3044562"/>
            <a:chExt cx="1838775" cy="1320542"/>
          </a:xfrm>
        </p:grpSpPr>
        <p:sp>
          <p:nvSpPr>
            <p:cNvPr id="177" name="Прямоугольник 176"/>
            <p:cNvSpPr/>
            <p:nvPr/>
          </p:nvSpPr>
          <p:spPr>
            <a:xfrm rot="20602860">
              <a:off x="3780377" y="3044562"/>
              <a:ext cx="1838775" cy="9678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870332" y="3977306"/>
              <a:ext cx="1579007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lnSpc>
                  <a:spcPct val="80000"/>
                </a:lnSpc>
                <a:defRPr sz="1400" b="0">
                  <a:solidFill>
                    <a:schemeClr val="accent5">
                      <a:lumMod val="75000"/>
                    </a:schemeClr>
                  </a:solidFill>
                  <a:latin typeface="+mj-lt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 smtClean="0">
                  <a:solidFill>
                    <a:srgbClr val="C93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ИС ведения Единого</a:t>
              </a:r>
              <a:r>
                <a:rPr lang="en-US" sz="1200" b="1" dirty="0" smtClean="0">
                  <a:solidFill>
                    <a:srgbClr val="C93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ru-RU" sz="1200" b="1" dirty="0" smtClean="0">
                  <a:solidFill>
                    <a:srgbClr val="C93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реестра </a:t>
              </a:r>
              <a:endParaRPr lang="ru-RU" sz="1200" b="1" dirty="0">
                <a:solidFill>
                  <a:srgbClr val="C93A3B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4263" y="3304420"/>
              <a:ext cx="662888" cy="612000"/>
            </a:xfrm>
            <a:prstGeom prst="rect">
              <a:avLst/>
            </a:prstGeom>
          </p:spPr>
        </p:pic>
      </p:grpSp>
      <p:grpSp>
        <p:nvGrpSpPr>
          <p:cNvPr id="26" name="Группа 25"/>
          <p:cNvGrpSpPr/>
          <p:nvPr/>
        </p:nvGrpSpPr>
        <p:grpSpPr>
          <a:xfrm>
            <a:off x="136424" y="5385868"/>
            <a:ext cx="1838775" cy="1256450"/>
            <a:chOff x="136424" y="5241852"/>
            <a:chExt cx="1838775" cy="1256450"/>
          </a:xfrm>
        </p:grpSpPr>
        <p:sp>
          <p:nvSpPr>
            <p:cNvPr id="171" name="Прямоугольник 170"/>
            <p:cNvSpPr/>
            <p:nvPr/>
          </p:nvSpPr>
          <p:spPr>
            <a:xfrm rot="20602860">
              <a:off x="136424" y="5241852"/>
              <a:ext cx="1838775" cy="9678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1789" y="6110504"/>
              <a:ext cx="144016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r">
                <a:lnSpc>
                  <a:spcPct val="80000"/>
                </a:lnSpc>
                <a:defRPr sz="1400" b="0">
                  <a:solidFill>
                    <a:schemeClr val="tx2">
                      <a:lumMod val="75000"/>
                    </a:schemeClr>
                  </a:solidFill>
                  <a:latin typeface="+mj-lt"/>
                </a:defRPr>
              </a:lvl1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 smtClean="0">
                  <a:solidFill>
                    <a:srgbClr val="14507A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Хозяйствующие субъекты</a:t>
              </a:r>
              <a:endParaRPr lang="ru-RU" sz="1200" b="1" dirty="0">
                <a:solidFill>
                  <a:srgbClr val="14507A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557" y="5416665"/>
              <a:ext cx="829721" cy="648000"/>
            </a:xfrm>
            <a:prstGeom prst="rect">
              <a:avLst/>
            </a:prstGeom>
          </p:spPr>
        </p:pic>
      </p:grpSp>
      <p:grpSp>
        <p:nvGrpSpPr>
          <p:cNvPr id="23" name="Группа 22"/>
          <p:cNvGrpSpPr/>
          <p:nvPr/>
        </p:nvGrpSpPr>
        <p:grpSpPr>
          <a:xfrm>
            <a:off x="136424" y="3337576"/>
            <a:ext cx="1839692" cy="1459299"/>
            <a:chOff x="136424" y="2988200"/>
            <a:chExt cx="1839692" cy="1459299"/>
          </a:xfrm>
        </p:grpSpPr>
        <p:sp>
          <p:nvSpPr>
            <p:cNvPr id="80" name="Прямоугольник 79"/>
            <p:cNvSpPr/>
            <p:nvPr/>
          </p:nvSpPr>
          <p:spPr>
            <a:xfrm rot="20602860">
              <a:off x="136424" y="2988200"/>
              <a:ext cx="1838775" cy="9678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367" y="2991071"/>
              <a:ext cx="654546" cy="720000"/>
            </a:xfrm>
            <a:prstGeom prst="rect">
              <a:avLst/>
            </a:prstGeom>
          </p:spPr>
        </p:pic>
        <p:pic>
          <p:nvPicPr>
            <p:cNvPr id="82" name="Picture 6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1280" y="3404195"/>
              <a:ext cx="298966" cy="305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5" name="TextBox 104"/>
            <p:cNvSpPr txBox="1"/>
            <p:nvPr/>
          </p:nvSpPr>
          <p:spPr>
            <a:xfrm>
              <a:off x="423357" y="3764235"/>
              <a:ext cx="1552759" cy="68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lnSpc>
                  <a:spcPct val="90000"/>
                </a:lnSpc>
                <a:defRPr sz="1500" b="1">
                  <a:solidFill>
                    <a:schemeClr val="accent4"/>
                  </a:solidFill>
                </a:defRPr>
              </a:lvl1pPr>
            </a:lstStyle>
            <a:p>
              <a:pPr algn="l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 smtClean="0">
                  <a:solidFill>
                    <a:srgbClr val="14507A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Уполномоченный орган исполнительной власти</a:t>
              </a:r>
              <a:endParaRPr lang="ru-RU" sz="1200" dirty="0">
                <a:solidFill>
                  <a:srgbClr val="14507A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36424" y="1562659"/>
            <a:ext cx="1938780" cy="1146261"/>
            <a:chOff x="165850" y="1588548"/>
            <a:chExt cx="1938780" cy="1146261"/>
          </a:xfrm>
        </p:grpSpPr>
        <p:sp>
          <p:nvSpPr>
            <p:cNvPr id="79" name="Прямоугольник 78"/>
            <p:cNvSpPr/>
            <p:nvPr/>
          </p:nvSpPr>
          <p:spPr>
            <a:xfrm rot="20602860">
              <a:off x="165850" y="1612309"/>
              <a:ext cx="1838775" cy="9678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635" y="1588548"/>
              <a:ext cx="618013" cy="720000"/>
            </a:xfrm>
            <a:prstGeom prst="rect">
              <a:avLst/>
            </a:prstGeom>
          </p:spPr>
        </p:pic>
        <p:sp>
          <p:nvSpPr>
            <p:cNvPr id="140" name="TextBox 139"/>
            <p:cNvSpPr txBox="1"/>
            <p:nvPr/>
          </p:nvSpPr>
          <p:spPr>
            <a:xfrm>
              <a:off x="441634" y="2347011"/>
              <a:ext cx="1662996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r">
                <a:lnSpc>
                  <a:spcPct val="80000"/>
                </a:lnSpc>
                <a:defRPr sz="1400" b="0">
                  <a:solidFill>
                    <a:schemeClr val="tx2">
                      <a:lumMod val="75000"/>
                    </a:schemeClr>
                  </a:solidFill>
                  <a:latin typeface="+mj-lt"/>
                </a:defRPr>
              </a:lvl1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dirty="0" smtClean="0">
                  <a:solidFill>
                    <a:srgbClr val="14507A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Разработчик формы отчетности</a:t>
              </a:r>
              <a:endParaRPr lang="ru-RU" sz="1200" b="1" dirty="0">
                <a:solidFill>
                  <a:srgbClr val="14507A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143" name="Picture 6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706" y="2009673"/>
              <a:ext cx="298966" cy="305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Группа 16"/>
          <p:cNvGrpSpPr/>
          <p:nvPr/>
        </p:nvGrpSpPr>
        <p:grpSpPr>
          <a:xfrm>
            <a:off x="6937213" y="3253213"/>
            <a:ext cx="1838775" cy="967875"/>
            <a:chOff x="7063874" y="2770747"/>
            <a:chExt cx="1838775" cy="967875"/>
          </a:xfrm>
        </p:grpSpPr>
        <p:sp>
          <p:nvSpPr>
            <p:cNvPr id="93" name="Прямоугольник 92"/>
            <p:cNvSpPr/>
            <p:nvPr/>
          </p:nvSpPr>
          <p:spPr>
            <a:xfrm rot="20602860">
              <a:off x="7063874" y="2770747"/>
              <a:ext cx="1838775" cy="96787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3314" y="2842201"/>
              <a:ext cx="721478" cy="720000"/>
            </a:xfrm>
            <a:prstGeom prst="rect">
              <a:avLst/>
            </a:prstGeom>
          </p:spPr>
        </p:pic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grpSp>
        <p:nvGrpSpPr>
          <p:cNvPr id="50" name="Группа 49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51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53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54" name="Заголовок 1"/>
          <p:cNvSpPr txBox="1">
            <a:spLocks/>
          </p:cNvSpPr>
          <p:nvPr/>
        </p:nvSpPr>
        <p:spPr bwMode="auto">
          <a:xfrm>
            <a:off x="1691680" y="409470"/>
            <a:ext cx="6057792" cy="695480"/>
          </a:xfrm>
          <a:prstGeom prst="rect">
            <a:avLst/>
          </a:prstGeom>
          <a:solidFill>
            <a:schemeClr val="accent1">
              <a:lumMod val="75000"/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endParaRPr lang="ru-RU" sz="1700" b="1" dirty="0" smtClean="0">
              <a:solidFill>
                <a:srgbClr val="3A6286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  <a:p>
            <a:pPr algn="ctr">
              <a:defRPr/>
            </a:pPr>
            <a:r>
              <a:rPr lang="ru-RU" sz="1700" b="1" dirty="0" smtClean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СХЕМА ФУНКЦИОНИРОВАНИЯ ЕДИНОГО РЕЕСТРА ФОРМ ОТЧЕТНОСТИ</a:t>
            </a:r>
            <a:endParaRPr lang="ru-RU" sz="1700" b="1" dirty="0">
              <a:solidFill>
                <a:srgbClr val="3A6286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  <a:sym typeface="Arial" pitchFamily="34" charset="0"/>
            </a:endParaRPr>
          </a:p>
        </p:txBody>
      </p:sp>
      <p:sp>
        <p:nvSpPr>
          <p:cNvPr id="102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7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103" name="Стрелка вправо 102"/>
          <p:cNvSpPr/>
          <p:nvPr/>
        </p:nvSpPr>
        <p:spPr>
          <a:xfrm>
            <a:off x="5480256" y="3773260"/>
            <a:ext cx="1656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14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2117072" y="2422142"/>
            <a:ext cx="2587893" cy="887273"/>
            <a:chOff x="2117072" y="2278126"/>
            <a:chExt cx="2587893" cy="887273"/>
          </a:xfrm>
        </p:grpSpPr>
        <p:sp>
          <p:nvSpPr>
            <p:cNvPr id="2" name="Стрелка вправо 1"/>
            <p:cNvSpPr/>
            <p:nvPr/>
          </p:nvSpPr>
          <p:spPr>
            <a:xfrm rot="5400000">
              <a:off x="4207328" y="2667763"/>
              <a:ext cx="887273" cy="108000"/>
            </a:xfrm>
            <a:prstGeom prst="rightArrow">
              <a:avLst>
                <a:gd name="adj1" fmla="val 50000"/>
                <a:gd name="adj2" fmla="val 95606"/>
              </a:avLst>
            </a:prstGeom>
            <a:solidFill>
              <a:srgbClr val="C93A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117072" y="2278127"/>
              <a:ext cx="2526936" cy="57128"/>
            </a:xfrm>
            <a:prstGeom prst="rect">
              <a:avLst/>
            </a:prstGeom>
            <a:solidFill>
              <a:srgbClr val="C93A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49" name="Стрелка вправо 148"/>
          <p:cNvSpPr/>
          <p:nvPr/>
        </p:nvSpPr>
        <p:spPr>
          <a:xfrm flipH="1">
            <a:off x="5480416" y="3915947"/>
            <a:ext cx="1656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14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5554912" y="3213968"/>
            <a:ext cx="1480917" cy="525165"/>
            <a:chOff x="5554912" y="3069952"/>
            <a:chExt cx="1480917" cy="525165"/>
          </a:xfrm>
        </p:grpSpPr>
        <p:sp>
          <p:nvSpPr>
            <p:cNvPr id="121" name="TextBox 120"/>
            <p:cNvSpPr txBox="1"/>
            <p:nvPr/>
          </p:nvSpPr>
          <p:spPr>
            <a:xfrm>
              <a:off x="5801990" y="3137693"/>
              <a:ext cx="1233839" cy="457424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spAutoFit/>
            </a:bodyPr>
            <a:lstStyle>
              <a:defPPr>
                <a:defRPr lang="ru-RU"/>
              </a:defPPr>
              <a:lvl1pPr>
                <a:lnSpc>
                  <a:spcPct val="80000"/>
                </a:lnSpc>
                <a:defRPr sz="1000" b="0">
                  <a:solidFill>
                    <a:schemeClr val="tx2">
                      <a:lumMod val="50000"/>
                    </a:schemeClr>
                  </a:solidFill>
                </a:defRPr>
              </a:lvl1pPr>
            </a:lstStyle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 smtClean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Проведение</a:t>
              </a:r>
            </a:p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 smtClean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публичного </a:t>
              </a:r>
              <a:r>
                <a:rPr lang="ru-RU" sz="12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обсуждения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554912" y="3069952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599516" y="4077289"/>
            <a:ext cx="1713532" cy="406910"/>
            <a:chOff x="5599516" y="3933273"/>
            <a:chExt cx="1713532" cy="406910"/>
          </a:xfrm>
        </p:grpSpPr>
        <p:sp>
          <p:nvSpPr>
            <p:cNvPr id="95" name="TextBox 94"/>
            <p:cNvSpPr txBox="1"/>
            <p:nvPr/>
          </p:nvSpPr>
          <p:spPr>
            <a:xfrm>
              <a:off x="6124449" y="4003817"/>
              <a:ext cx="1188599" cy="329184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spAutoFit/>
            </a:bodyPr>
            <a:lstStyle>
              <a:defPPr>
                <a:defRPr lang="ru-RU"/>
              </a:defPPr>
              <a:lvl1pPr>
                <a:lnSpc>
                  <a:spcPct val="80000"/>
                </a:lnSpc>
                <a:defRPr sz="1000" b="0">
                  <a:solidFill>
                    <a:schemeClr val="tx2">
                      <a:lumMod val="50000"/>
                    </a:schemeClr>
                  </a:solidFill>
                </a:defRPr>
              </a:lvl1pPr>
            </a:lstStyle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 smtClean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Замечания и предложения</a:t>
              </a:r>
              <a:endParaRPr lang="ru-RU" sz="1200" i="1" dirty="0">
                <a:solidFill>
                  <a:srgbClr val="14507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48" name="Рисунок 14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9516" y="3980183"/>
              <a:ext cx="315084" cy="360000"/>
            </a:xfrm>
            <a:prstGeom prst="rect">
              <a:avLst/>
            </a:prstGeom>
          </p:spPr>
        </p:pic>
        <p:sp>
          <p:nvSpPr>
            <p:cNvPr id="150" name="Прямоугольник 149"/>
            <p:cNvSpPr/>
            <p:nvPr/>
          </p:nvSpPr>
          <p:spPr>
            <a:xfrm>
              <a:off x="5881568" y="3933273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51" name="Стрелка вправо 150"/>
          <p:cNvSpPr/>
          <p:nvPr/>
        </p:nvSpPr>
        <p:spPr>
          <a:xfrm flipH="1">
            <a:off x="2117072" y="3770294"/>
            <a:ext cx="1656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C93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C93A3B"/>
              </a:solidFill>
            </a:endParaRPr>
          </a:p>
        </p:txBody>
      </p:sp>
      <p:sp>
        <p:nvSpPr>
          <p:cNvPr id="152" name="Стрелка вправо 151"/>
          <p:cNvSpPr/>
          <p:nvPr/>
        </p:nvSpPr>
        <p:spPr>
          <a:xfrm>
            <a:off x="2117232" y="3912981"/>
            <a:ext cx="1656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14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2005406" y="3202312"/>
            <a:ext cx="1839834" cy="532128"/>
            <a:chOff x="2005406" y="3058296"/>
            <a:chExt cx="1839834" cy="532128"/>
          </a:xfrm>
        </p:grpSpPr>
        <p:sp>
          <p:nvSpPr>
            <p:cNvPr id="128" name="TextBox 127"/>
            <p:cNvSpPr txBox="1"/>
            <p:nvPr/>
          </p:nvSpPr>
          <p:spPr>
            <a:xfrm>
              <a:off x="2226969" y="3113370"/>
              <a:ext cx="1618271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Рассмотрение заявки на внесение формы в реестр</a:t>
              </a:r>
            </a:p>
          </p:txBody>
        </p:sp>
        <p:sp>
          <p:nvSpPr>
            <p:cNvPr id="153" name="Прямоугольник 152"/>
            <p:cNvSpPr/>
            <p:nvPr/>
          </p:nvSpPr>
          <p:spPr>
            <a:xfrm>
              <a:off x="2005406" y="3058296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005406" y="4088800"/>
            <a:ext cx="1990530" cy="663126"/>
            <a:chOff x="2005406" y="3944784"/>
            <a:chExt cx="1990530" cy="663126"/>
          </a:xfrm>
        </p:grpSpPr>
        <p:sp>
          <p:nvSpPr>
            <p:cNvPr id="154" name="TextBox 153"/>
            <p:cNvSpPr txBox="1"/>
            <p:nvPr/>
          </p:nvSpPr>
          <p:spPr>
            <a:xfrm>
              <a:off x="2226969" y="3999858"/>
              <a:ext cx="1768967" cy="608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Включение формы в реестр с присвоением уникального номера</a:t>
              </a:r>
            </a:p>
          </p:txBody>
        </p:sp>
        <p:sp>
          <p:nvSpPr>
            <p:cNvPr id="155" name="Прямоугольник 154"/>
            <p:cNvSpPr/>
            <p:nvPr/>
          </p:nvSpPr>
          <p:spPr>
            <a:xfrm>
              <a:off x="2005406" y="3944784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164078" y="1495698"/>
            <a:ext cx="2536697" cy="853182"/>
            <a:chOff x="2164078" y="1351682"/>
            <a:chExt cx="2536697" cy="853182"/>
          </a:xfrm>
        </p:grpSpPr>
        <p:sp>
          <p:nvSpPr>
            <p:cNvPr id="116" name="TextBox 115"/>
            <p:cNvSpPr txBox="1"/>
            <p:nvPr/>
          </p:nvSpPr>
          <p:spPr>
            <a:xfrm>
              <a:off x="2649486" y="1409490"/>
              <a:ext cx="2051289" cy="368169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>
                  <a:solidFill>
                    <a:srgbClr val="C93A3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Запрос на включение формы в реестр: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626391" y="1762829"/>
              <a:ext cx="1855979" cy="442035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000" i="1" dirty="0">
                  <a:solidFill>
                    <a:srgbClr val="C93A3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- форма;</a:t>
              </a:r>
            </a:p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000" i="1" dirty="0">
                  <a:solidFill>
                    <a:srgbClr val="C93A3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- правила предоставления;</a:t>
              </a:r>
            </a:p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000" i="1" dirty="0">
                  <a:solidFill>
                    <a:srgbClr val="C93A3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- оценка издержек.</a:t>
              </a:r>
            </a:p>
          </p:txBody>
        </p:sp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4078" y="1630272"/>
              <a:ext cx="315084" cy="360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56" name="Прямоугольник 155"/>
            <p:cNvSpPr/>
            <p:nvPr/>
          </p:nvSpPr>
          <p:spPr>
            <a:xfrm>
              <a:off x="2415853" y="1351682"/>
              <a:ext cx="3754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C93A3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  <a:r>
                <a:rPr lang="en-US" sz="1200" dirty="0">
                  <a:solidFill>
                    <a:srgbClr val="C93A3B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srgbClr val="C93A3B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830051" y="4719369"/>
            <a:ext cx="3340793" cy="574251"/>
            <a:chOff x="808142" y="4835160"/>
            <a:chExt cx="3340793" cy="574251"/>
          </a:xfrm>
        </p:grpSpPr>
        <p:sp>
          <p:nvSpPr>
            <p:cNvPr id="96" name="TextBox 95"/>
            <p:cNvSpPr txBox="1"/>
            <p:nvPr/>
          </p:nvSpPr>
          <p:spPr>
            <a:xfrm>
              <a:off x="1312305" y="4888475"/>
              <a:ext cx="2836630" cy="220436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b="1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Публикация сведений из реестра</a:t>
              </a:r>
              <a:r>
                <a:rPr lang="ru-RU" sz="12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: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291280" y="5090487"/>
              <a:ext cx="2113185" cy="318924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spAutoFit/>
            </a:bodyPr>
            <a:lstStyle/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0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- идентификационный номер;</a:t>
              </a:r>
            </a:p>
            <a:p>
              <a:pPr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0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- шаблон форм.</a:t>
              </a:r>
            </a:p>
          </p:txBody>
        </p:sp>
        <p:pic>
          <p:nvPicPr>
            <p:cNvPr id="99" name="Рисунок 98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142" y="4993113"/>
              <a:ext cx="315084" cy="360000"/>
            </a:xfrm>
            <a:prstGeom prst="rect">
              <a:avLst/>
            </a:prstGeom>
          </p:spPr>
        </p:pic>
        <p:sp>
          <p:nvSpPr>
            <p:cNvPr id="157" name="Прямоугольник 156"/>
            <p:cNvSpPr/>
            <p:nvPr/>
          </p:nvSpPr>
          <p:spPr>
            <a:xfrm>
              <a:off x="1079505" y="4835160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6</a:t>
              </a: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58" name="Стрелка вправо 157"/>
          <p:cNvSpPr/>
          <p:nvPr/>
        </p:nvSpPr>
        <p:spPr>
          <a:xfrm rot="5400000">
            <a:off x="4164965" y="4987076"/>
            <a:ext cx="972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C93A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6" name="Стрелка вправо 165"/>
          <p:cNvSpPr/>
          <p:nvPr/>
        </p:nvSpPr>
        <p:spPr>
          <a:xfrm flipH="1">
            <a:off x="2117072" y="5946967"/>
            <a:ext cx="1656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14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C93A3B"/>
              </a:solidFill>
            </a:endParaRPr>
          </a:p>
        </p:txBody>
      </p:sp>
      <p:sp>
        <p:nvSpPr>
          <p:cNvPr id="167" name="Стрелка вправо 166"/>
          <p:cNvSpPr/>
          <p:nvPr/>
        </p:nvSpPr>
        <p:spPr>
          <a:xfrm>
            <a:off x="2117232" y="6089654"/>
            <a:ext cx="1656000" cy="108000"/>
          </a:xfrm>
          <a:prstGeom prst="rightArrow">
            <a:avLst>
              <a:gd name="adj1" fmla="val 50000"/>
              <a:gd name="adj2" fmla="val 95606"/>
            </a:avLst>
          </a:prstGeom>
          <a:solidFill>
            <a:srgbClr val="14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2005406" y="5488006"/>
            <a:ext cx="2133896" cy="403887"/>
            <a:chOff x="2005406" y="5343990"/>
            <a:chExt cx="2133896" cy="403887"/>
          </a:xfrm>
        </p:grpSpPr>
        <p:sp>
          <p:nvSpPr>
            <p:cNvPr id="165" name="TextBox 164"/>
            <p:cNvSpPr txBox="1"/>
            <p:nvPr/>
          </p:nvSpPr>
          <p:spPr>
            <a:xfrm>
              <a:off x="2226969" y="5399064"/>
              <a:ext cx="191233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Шаблоны форм и правила их заполнения</a:t>
              </a:r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2005406" y="5343990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7</a:t>
              </a: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2005406" y="6265473"/>
            <a:ext cx="1990530" cy="403887"/>
            <a:chOff x="2005406" y="6121457"/>
            <a:chExt cx="1990530" cy="403887"/>
          </a:xfrm>
        </p:grpSpPr>
        <p:sp>
          <p:nvSpPr>
            <p:cNvPr id="169" name="TextBox 168"/>
            <p:cNvSpPr txBox="1"/>
            <p:nvPr/>
          </p:nvSpPr>
          <p:spPr>
            <a:xfrm>
              <a:off x="2226969" y="6176531"/>
              <a:ext cx="1768967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ru-RU" sz="1200" i="1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Предоставление форм отчетности</a:t>
              </a:r>
            </a:p>
          </p:txBody>
        </p:sp>
        <p:sp>
          <p:nvSpPr>
            <p:cNvPr id="170" name="Прямоугольник 169"/>
            <p:cNvSpPr/>
            <p:nvPr/>
          </p:nvSpPr>
          <p:spPr>
            <a:xfrm>
              <a:off x="2005406" y="6121457"/>
              <a:ext cx="39626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8</a:t>
              </a:r>
              <a:r>
                <a:rPr lang="en-US" sz="1200" dirty="0">
                  <a:solidFill>
                    <a:srgbClr val="14507A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| </a:t>
              </a:r>
              <a:endParaRPr lang="ru-RU" sz="1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216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77698"/>
              </p:ext>
            </p:extLst>
          </p:nvPr>
        </p:nvGraphicFramePr>
        <p:xfrm>
          <a:off x="5796136" y="2713127"/>
          <a:ext cx="2865877" cy="3945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65877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15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ЛИЧНЫЙ КАБИНЕТ</a:t>
                      </a:r>
                      <a:endParaRPr lang="ru-RU" sz="115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D15757"/>
                    </a:solidFill>
                  </a:tcPr>
                </a:tc>
              </a:tr>
              <a:tr h="39386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Ввод и просмотр данных в формы отчетности</a:t>
                      </a:r>
                      <a:endParaRPr lang="ru-RU" sz="1200" b="1" dirty="0">
                        <a:solidFill>
                          <a:srgbClr val="76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3D5D5"/>
                    </a:solidFill>
                  </a:tcPr>
                </a:tc>
              </a:tr>
              <a:tr h="39386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Автоматизированная загрузка и выгрузка данных отчетности</a:t>
                      </a:r>
                      <a:endParaRPr lang="ru-RU" sz="1200" b="1" dirty="0">
                        <a:solidFill>
                          <a:srgbClr val="76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9386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Форматно-логический контроль введенных и загруженных сведений</a:t>
                      </a:r>
                      <a:endParaRPr lang="ru-RU" sz="1200" b="1" dirty="0">
                        <a:solidFill>
                          <a:srgbClr val="76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3D5D5"/>
                    </a:solidFill>
                  </a:tcPr>
                </a:tc>
              </a:tr>
              <a:tr h="39386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Получение уведомлений о </a:t>
                      </a:r>
                      <a:r>
                        <a:rPr lang="ru-RU" sz="1200" b="1" kern="120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статусе </a:t>
                      </a:r>
                      <a:r>
                        <a:rPr lang="ru-RU" sz="1200" b="1" kern="120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рассмотрения отчетности</a:t>
                      </a:r>
                      <a:endParaRPr lang="ru-RU" sz="1200" b="1" dirty="0">
                        <a:solidFill>
                          <a:srgbClr val="76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45347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Возможность получения официального ответа по вопросам заполнения форм отчетности в электронном виде</a:t>
                      </a:r>
                      <a:endParaRPr lang="ru-RU" sz="1200" b="1" kern="1200" dirty="0" smtClean="0">
                        <a:solidFill>
                          <a:srgbClr val="76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3D5D5"/>
                    </a:solidFill>
                  </a:tcPr>
                </a:tc>
              </a:tr>
              <a:tr h="545347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76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Базовые инструменты по анализу, моделированию и прогнозированию данных отчетности</a:t>
                      </a:r>
                      <a:endParaRPr lang="ru-RU" sz="1200" b="1" kern="1200" dirty="0" smtClean="0">
                        <a:solidFill>
                          <a:srgbClr val="760000"/>
                        </a:solidFill>
                        <a:effectLst/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917" y="1412776"/>
            <a:ext cx="662890" cy="6120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sp>
        <p:nvSpPr>
          <p:cNvPr id="17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8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24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683568" y="476672"/>
            <a:ext cx="7865434" cy="695480"/>
          </a:xfrm>
          <a:prstGeom prst="rect">
            <a:avLst/>
          </a:prstGeom>
          <a:solidFill>
            <a:schemeClr val="accent1">
              <a:lumMod val="75000"/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ru-RU" sz="1400" b="1" dirty="0" smtClean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СОЗДАНИЕ ГОСУДАРСТВЕННОЙ ИНФОРМАЦИОННОЙ СИСТЕМЫ </a:t>
            </a:r>
            <a:br>
              <a:rPr lang="ru-RU" sz="1400" b="1" dirty="0" smtClean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ru-RU" sz="1400" b="1" dirty="0" smtClean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ПРЕДОСТАВЛЕНИЯ ОТЧЕТНОСТИ, ОСНОВАННОЙ НА ПРИНЦИПАХ «ОДНОГО ОКНА»</a:t>
            </a:r>
            <a:endParaRPr lang="ru-RU" sz="1400" b="1" dirty="0">
              <a:solidFill>
                <a:srgbClr val="3A6286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  <a:sym typeface="Arial" pitchFamily="34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35165"/>
              </p:ext>
            </p:extLst>
          </p:nvPr>
        </p:nvGraphicFramePr>
        <p:xfrm>
          <a:off x="266348" y="2716575"/>
          <a:ext cx="1857380" cy="3926240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1857380"/>
              </a:tblGrid>
              <a:tr h="284584"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ОСНОВНЫЕ РАЗДЕЛЫ</a:t>
                      </a:r>
                      <a:endParaRPr lang="ru-RU" sz="115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C2C2C2"/>
                    </a:solidFill>
                  </a:tcPr>
                </a:tc>
              </a:tr>
              <a:tr h="500968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Календарь отчетности</a:t>
                      </a:r>
                      <a:endParaRPr lang="ru-RU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EDEDED"/>
                    </a:solidFill>
                  </a:tcPr>
                </a:tc>
              </a:tr>
              <a:tr h="99931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Методические рекомендации по предоставлению форм отчетности</a:t>
                      </a:r>
                      <a:endParaRPr lang="ru-RU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13793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Актуальные шаблоны </a:t>
                      </a:r>
                      <a:r>
                        <a:rPr lang="ru-RU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отчетности</a:t>
                      </a:r>
                      <a:endParaRPr lang="ru-RU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EDEDED"/>
                    </a:solidFill>
                  </a:tcPr>
                </a:tc>
              </a:tr>
              <a:tr h="99931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Ежегодные доклады о состоянии в сфере предоставления отчетности</a:t>
                      </a:r>
                      <a:endParaRPr lang="ru-RU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827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Контакты</a:t>
                      </a:r>
                      <a:endParaRPr lang="ru-RU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EDED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>
            <p:extLst/>
          </p:nvPr>
        </p:nvGraphicFramePr>
        <p:xfrm>
          <a:off x="2183582" y="2723760"/>
          <a:ext cx="3552701" cy="394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2701"/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ru-RU" sz="115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ОСНОВНАЯ</a:t>
                      </a:r>
                      <a:r>
                        <a:rPr lang="ru-RU" sz="115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ФУНКЦИОНАЛЬНОСТЬ ПОРТАЛА</a:t>
                      </a:r>
                      <a:endParaRPr lang="ru-RU" sz="115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44739D"/>
                    </a:solidFill>
                  </a:tcPr>
                </a:tc>
              </a:tr>
              <a:tr h="427353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Возможность подачи сведений</a:t>
                      </a:r>
                      <a:r>
                        <a:rPr lang="ru-RU" sz="1200" b="1" kern="1200" baseline="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для</a:t>
                      </a:r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хозяйствующего субъекта</a:t>
                      </a:r>
                      <a:endParaRPr lang="ru-RU" sz="1200" b="1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CCD8E2"/>
                    </a:solidFill>
                  </a:tcPr>
                </a:tc>
              </a:tr>
              <a:tr h="598294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Вход хозяйствующего субъекта в информационную систему через личный кабинет</a:t>
                      </a:r>
                      <a:endParaRPr lang="ru-RU" sz="1200" b="1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7353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Обновление (актуализация) сведений хозяйствующими субъектами </a:t>
                      </a:r>
                      <a:endParaRPr lang="ru-RU" sz="1200" b="1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CCD8E2"/>
                    </a:solidFill>
                  </a:tcPr>
                </a:tc>
              </a:tr>
              <a:tr h="598294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Автоматизированное напоминание хозяйствующим субъектам о необходимости своевременной подачи сведений</a:t>
                      </a:r>
                      <a:endParaRPr lang="ru-RU" sz="1200" b="1" dirty="0">
                        <a:solidFill>
                          <a:srgbClr val="2B4863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98294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Использование унифицированных форм предоставления сведений в электронной форме</a:t>
                      </a:r>
                    </a:p>
                  </a:txBody>
                  <a:tcPr anchor="ctr">
                    <a:solidFill>
                      <a:srgbClr val="CCD8E2"/>
                    </a:solidFill>
                  </a:tcPr>
                </a:tc>
              </a:tr>
              <a:tr h="490671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rgbClr val="2B4863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Пересылка сведений по защищенным каналам связи с использованием электронной подписи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Стрелка вправо 38"/>
          <p:cNvSpPr/>
          <p:nvPr/>
        </p:nvSpPr>
        <p:spPr>
          <a:xfrm rot="5400000">
            <a:off x="4103003" y="2258896"/>
            <a:ext cx="360000" cy="252016"/>
          </a:xfrm>
          <a:prstGeom prst="rightArrow">
            <a:avLst>
              <a:gd name="adj1" fmla="val 50000"/>
              <a:gd name="adj2" fmla="val 95606"/>
            </a:avLst>
          </a:prstGeom>
          <a:gradFill>
            <a:gsLst>
              <a:gs pos="31600">
                <a:srgbClr val="AEC0D0"/>
              </a:gs>
              <a:gs pos="0">
                <a:schemeClr val="bg1"/>
              </a:gs>
              <a:gs pos="100000">
                <a:srgbClr val="44739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1710452">
            <a:off x="4753911" y="1956960"/>
            <a:ext cx="1440000" cy="255317"/>
          </a:xfrm>
          <a:prstGeom prst="rightArrow">
            <a:avLst>
              <a:gd name="adj1" fmla="val 50000"/>
              <a:gd name="adj2" fmla="val 95606"/>
            </a:avLst>
          </a:prstGeom>
          <a:gradFill>
            <a:gsLst>
              <a:gs pos="31600">
                <a:srgbClr val="F3D5D5"/>
              </a:gs>
              <a:gs pos="0">
                <a:schemeClr val="bg1"/>
              </a:gs>
              <a:gs pos="100000">
                <a:srgbClr val="D15757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9610726">
            <a:off x="1822405" y="1990186"/>
            <a:ext cx="1980000" cy="247571"/>
          </a:xfrm>
          <a:prstGeom prst="rightArrow">
            <a:avLst>
              <a:gd name="adj1" fmla="val 50000"/>
              <a:gd name="adj2" fmla="val 95606"/>
            </a:avLst>
          </a:prstGeom>
          <a:gradFill>
            <a:gsLst>
              <a:gs pos="31600">
                <a:schemeClr val="bg1">
                  <a:lumMod val="95000"/>
                </a:schemeClr>
              </a:gs>
              <a:gs pos="0">
                <a:schemeClr val="bg1"/>
              </a:gs>
              <a:gs pos="100000">
                <a:srgbClr val="C2C2C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25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41"/>
          <p:cNvSpPr/>
          <p:nvPr/>
        </p:nvSpPr>
        <p:spPr>
          <a:xfrm flipH="1">
            <a:off x="4470292" y="1725439"/>
            <a:ext cx="3990140" cy="4511873"/>
          </a:xfrm>
          <a:custGeom>
            <a:avLst/>
            <a:gdLst>
              <a:gd name="connsiteX0" fmla="*/ 0 w 3815328"/>
              <a:gd name="connsiteY0" fmla="*/ 0 h 4121909"/>
              <a:gd name="connsiteX1" fmla="*/ 3815328 w 3815328"/>
              <a:gd name="connsiteY1" fmla="*/ 0 h 4121909"/>
              <a:gd name="connsiteX2" fmla="*/ 3815328 w 3815328"/>
              <a:gd name="connsiteY2" fmla="*/ 4121909 h 4121909"/>
              <a:gd name="connsiteX3" fmla="*/ 0 w 3815328"/>
              <a:gd name="connsiteY3" fmla="*/ 4121909 h 4121909"/>
              <a:gd name="connsiteX4" fmla="*/ 0 w 3815328"/>
              <a:gd name="connsiteY4" fmla="*/ 0 h 4121909"/>
              <a:gd name="connsiteX0" fmla="*/ 0 w 3990140"/>
              <a:gd name="connsiteY0" fmla="*/ 389964 h 4511873"/>
              <a:gd name="connsiteX1" fmla="*/ 3990140 w 3990140"/>
              <a:gd name="connsiteY1" fmla="*/ 0 h 4511873"/>
              <a:gd name="connsiteX2" fmla="*/ 3815328 w 3990140"/>
              <a:gd name="connsiteY2" fmla="*/ 4511873 h 4511873"/>
              <a:gd name="connsiteX3" fmla="*/ 0 w 3990140"/>
              <a:gd name="connsiteY3" fmla="*/ 4511873 h 4511873"/>
              <a:gd name="connsiteX4" fmla="*/ 0 w 3990140"/>
              <a:gd name="connsiteY4" fmla="*/ 389964 h 451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90140" h="4511873">
                <a:moveTo>
                  <a:pt x="0" y="389964"/>
                </a:moveTo>
                <a:lnTo>
                  <a:pt x="3990140" y="0"/>
                </a:lnTo>
                <a:lnTo>
                  <a:pt x="3815328" y="4511873"/>
                </a:lnTo>
                <a:lnTo>
                  <a:pt x="0" y="4511873"/>
                </a:lnTo>
                <a:lnTo>
                  <a:pt x="0" y="38996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96872" y="1725439"/>
            <a:ext cx="3990140" cy="4511873"/>
          </a:xfrm>
          <a:custGeom>
            <a:avLst/>
            <a:gdLst>
              <a:gd name="connsiteX0" fmla="*/ 0 w 3815328"/>
              <a:gd name="connsiteY0" fmla="*/ 0 h 4121909"/>
              <a:gd name="connsiteX1" fmla="*/ 3815328 w 3815328"/>
              <a:gd name="connsiteY1" fmla="*/ 0 h 4121909"/>
              <a:gd name="connsiteX2" fmla="*/ 3815328 w 3815328"/>
              <a:gd name="connsiteY2" fmla="*/ 4121909 h 4121909"/>
              <a:gd name="connsiteX3" fmla="*/ 0 w 3815328"/>
              <a:gd name="connsiteY3" fmla="*/ 4121909 h 4121909"/>
              <a:gd name="connsiteX4" fmla="*/ 0 w 3815328"/>
              <a:gd name="connsiteY4" fmla="*/ 0 h 4121909"/>
              <a:gd name="connsiteX0" fmla="*/ 0 w 3990140"/>
              <a:gd name="connsiteY0" fmla="*/ 389964 h 4511873"/>
              <a:gd name="connsiteX1" fmla="*/ 3990140 w 3990140"/>
              <a:gd name="connsiteY1" fmla="*/ 0 h 4511873"/>
              <a:gd name="connsiteX2" fmla="*/ 3815328 w 3990140"/>
              <a:gd name="connsiteY2" fmla="*/ 4511873 h 4511873"/>
              <a:gd name="connsiteX3" fmla="*/ 0 w 3990140"/>
              <a:gd name="connsiteY3" fmla="*/ 4511873 h 4511873"/>
              <a:gd name="connsiteX4" fmla="*/ 0 w 3990140"/>
              <a:gd name="connsiteY4" fmla="*/ 389964 h 451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90140" h="4511873">
                <a:moveTo>
                  <a:pt x="0" y="389964"/>
                </a:moveTo>
                <a:lnTo>
                  <a:pt x="3990140" y="0"/>
                </a:lnTo>
                <a:lnTo>
                  <a:pt x="3815328" y="4511873"/>
                </a:lnTo>
                <a:lnTo>
                  <a:pt x="0" y="4511873"/>
                </a:lnTo>
                <a:lnTo>
                  <a:pt x="0" y="38996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Freeform 3"/>
          <p:cNvSpPr/>
          <p:nvPr/>
        </p:nvSpPr>
        <p:spPr>
          <a:xfrm>
            <a:off x="1119018" y="4895669"/>
            <a:ext cx="2520000" cy="1099110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унифицированные формы отчетности и порядок их предоставления.</a:t>
            </a:r>
          </a:p>
        </p:txBody>
      </p:sp>
      <p:sp>
        <p:nvSpPr>
          <p:cNvPr id="27" name="Прямоугольная выноска 26"/>
          <p:cNvSpPr/>
          <p:nvPr/>
        </p:nvSpPr>
        <p:spPr>
          <a:xfrm>
            <a:off x="6315051" y="1406937"/>
            <a:ext cx="2175050" cy="1008112"/>
          </a:xfrm>
          <a:prstGeom prst="wedgeRectCallout">
            <a:avLst>
              <a:gd name="adj1" fmla="val -12200"/>
              <a:gd name="adj2" fmla="val 85682"/>
            </a:avLst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dirty="0">
              <a:solidFill>
                <a:prstClr val="white"/>
              </a:solidFill>
              <a:latin typeface="Arial Narrow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3" name="Прямоугольная выноска 42"/>
          <p:cNvSpPr/>
          <p:nvPr/>
        </p:nvSpPr>
        <p:spPr>
          <a:xfrm>
            <a:off x="6249450" y="5736578"/>
            <a:ext cx="2175050" cy="1008112"/>
          </a:xfrm>
          <a:prstGeom prst="wedgeRectCallout">
            <a:avLst>
              <a:gd name="adj1" fmla="val -12200"/>
              <a:gd name="adj2" fmla="val 85682"/>
            </a:avLst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dirty="0">
              <a:solidFill>
                <a:prstClr val="white"/>
              </a:solidFill>
              <a:latin typeface="Arial Narrow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0" name="Freeform 3"/>
          <p:cNvSpPr/>
          <p:nvPr/>
        </p:nvSpPr>
        <p:spPr>
          <a:xfrm>
            <a:off x="1119018" y="2276872"/>
            <a:ext cx="3020934" cy="1110361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сокращение издержек, связанных с предоставлением отчетности;</a:t>
            </a:r>
          </a:p>
        </p:txBody>
      </p:sp>
      <p:sp>
        <p:nvSpPr>
          <p:cNvPr id="28" name="Freeform 3"/>
          <p:cNvSpPr/>
          <p:nvPr/>
        </p:nvSpPr>
        <p:spPr>
          <a:xfrm>
            <a:off x="1119018" y="3573016"/>
            <a:ext cx="3020934" cy="1099110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систематизированные и прозрачные требования к предоставлению отчетности;</a:t>
            </a:r>
          </a:p>
        </p:txBody>
      </p:sp>
      <p:sp>
        <p:nvSpPr>
          <p:cNvPr id="35" name="Freeform 3"/>
          <p:cNvSpPr/>
          <p:nvPr/>
        </p:nvSpPr>
        <p:spPr>
          <a:xfrm rot="10800000" flipV="1">
            <a:off x="5364089" y="2231175"/>
            <a:ext cx="3028526" cy="1230811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оптимизация издержек на сбор, обработку, хранение и использование сведений,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предоставленных в составе форм отчетности;</a:t>
            </a:r>
          </a:p>
        </p:txBody>
      </p:sp>
      <p:sp>
        <p:nvSpPr>
          <p:cNvPr id="45" name="Freeform 3"/>
          <p:cNvSpPr/>
          <p:nvPr/>
        </p:nvSpPr>
        <p:spPr>
          <a:xfrm rot="10800000" flipV="1">
            <a:off x="5364089" y="3602399"/>
            <a:ext cx="2901274" cy="1060656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повышение качества и достоверности предоставляемой информации;</a:t>
            </a:r>
          </a:p>
        </p:txBody>
      </p:sp>
      <p:sp>
        <p:nvSpPr>
          <p:cNvPr id="47" name="Freeform 3"/>
          <p:cNvSpPr/>
          <p:nvPr/>
        </p:nvSpPr>
        <p:spPr>
          <a:xfrm rot="10800000" flipV="1">
            <a:off x="5364089" y="4725144"/>
            <a:ext cx="2901274" cy="1440159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координация сбора информации на федеральном уровне, повышение эффективности использования предоставленной информации.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4"/>
          <a:stretch/>
        </p:blipFill>
        <p:spPr>
          <a:xfrm>
            <a:off x="8891383" y="0"/>
            <a:ext cx="261257" cy="6858000"/>
          </a:xfrm>
          <a:prstGeom prst="rect">
            <a:avLst/>
          </a:prstGeom>
        </p:spPr>
      </p:pic>
      <p:grpSp>
        <p:nvGrpSpPr>
          <p:cNvPr id="33" name="Группа 32"/>
          <p:cNvGrpSpPr/>
          <p:nvPr/>
        </p:nvGrpSpPr>
        <p:grpSpPr>
          <a:xfrm>
            <a:off x="324267" y="404664"/>
            <a:ext cx="8275411" cy="983220"/>
            <a:chOff x="324267" y="404664"/>
            <a:chExt cx="8275411" cy="983220"/>
          </a:xfrm>
        </p:grpSpPr>
        <p:sp>
          <p:nvSpPr>
            <p:cNvPr id="34" name="Прямоугольник 13"/>
            <p:cNvSpPr/>
            <p:nvPr/>
          </p:nvSpPr>
          <p:spPr>
            <a:xfrm>
              <a:off x="324267" y="596667"/>
              <a:ext cx="1231562" cy="791217"/>
            </a:xfrm>
            <a:custGeom>
              <a:avLst/>
              <a:gdLst>
                <a:gd name="connsiteX0" fmla="*/ 0 w 1142662"/>
                <a:gd name="connsiteY0" fmla="*/ 0 h 867417"/>
                <a:gd name="connsiteX1" fmla="*/ 1142662 w 1142662"/>
                <a:gd name="connsiteY1" fmla="*/ 0 h 867417"/>
                <a:gd name="connsiteX2" fmla="*/ 1142662 w 1142662"/>
                <a:gd name="connsiteY2" fmla="*/ 867417 h 867417"/>
                <a:gd name="connsiteX3" fmla="*/ 0 w 1142662"/>
                <a:gd name="connsiteY3" fmla="*/ 867417 h 867417"/>
                <a:gd name="connsiteX4" fmla="*/ 0 w 1142662"/>
                <a:gd name="connsiteY4" fmla="*/ 0 h 867417"/>
                <a:gd name="connsiteX0" fmla="*/ 0 w 1206162"/>
                <a:gd name="connsiteY0" fmla="*/ 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0 w 1206162"/>
                <a:gd name="connsiteY4" fmla="*/ 0 h 867417"/>
                <a:gd name="connsiteX0" fmla="*/ 228600 w 1206162"/>
                <a:gd name="connsiteY0" fmla="*/ 25400 h 867417"/>
                <a:gd name="connsiteX1" fmla="*/ 1142662 w 1206162"/>
                <a:gd name="connsiteY1" fmla="*/ 0 h 867417"/>
                <a:gd name="connsiteX2" fmla="*/ 1206162 w 1206162"/>
                <a:gd name="connsiteY2" fmla="*/ 486417 h 867417"/>
                <a:gd name="connsiteX3" fmla="*/ 0 w 1206162"/>
                <a:gd name="connsiteY3" fmla="*/ 867417 h 867417"/>
                <a:gd name="connsiteX4" fmla="*/ 228600 w 1206162"/>
                <a:gd name="connsiteY4" fmla="*/ 25400 h 867417"/>
                <a:gd name="connsiteX0" fmla="*/ 254000 w 1231562"/>
                <a:gd name="connsiteY0" fmla="*/ 25400 h 791217"/>
                <a:gd name="connsiteX1" fmla="*/ 1168062 w 1231562"/>
                <a:gd name="connsiteY1" fmla="*/ 0 h 791217"/>
                <a:gd name="connsiteX2" fmla="*/ 1231562 w 1231562"/>
                <a:gd name="connsiteY2" fmla="*/ 486417 h 791217"/>
                <a:gd name="connsiteX3" fmla="*/ 0 w 1231562"/>
                <a:gd name="connsiteY3" fmla="*/ 791217 h 791217"/>
                <a:gd name="connsiteX4" fmla="*/ 254000 w 1231562"/>
                <a:gd name="connsiteY4" fmla="*/ 25400 h 79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1562" h="791217">
                  <a:moveTo>
                    <a:pt x="254000" y="25400"/>
                  </a:moveTo>
                  <a:lnTo>
                    <a:pt x="1168062" y="0"/>
                  </a:lnTo>
                  <a:lnTo>
                    <a:pt x="1231562" y="486417"/>
                  </a:lnTo>
                  <a:lnTo>
                    <a:pt x="0" y="791217"/>
                  </a:lnTo>
                  <a:lnTo>
                    <a:pt x="254000" y="2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4739D"/>
                </a:gs>
                <a:gs pos="50000">
                  <a:srgbClr val="5183B3"/>
                </a:gs>
                <a:gs pos="100000">
                  <a:srgbClr val="C4D5E5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" name="Прямоугольник 85"/>
            <p:cNvSpPr/>
            <p:nvPr/>
          </p:nvSpPr>
          <p:spPr>
            <a:xfrm>
              <a:off x="734244" y="404664"/>
              <a:ext cx="7865434" cy="950898"/>
            </a:xfrm>
            <a:custGeom>
              <a:avLst/>
              <a:gdLst>
                <a:gd name="connsiteX0" fmla="*/ 0 w 8132134"/>
                <a:gd name="connsiteY0" fmla="*/ 0 h 836598"/>
                <a:gd name="connsiteX1" fmla="*/ 8132134 w 8132134"/>
                <a:gd name="connsiteY1" fmla="*/ 0 h 836598"/>
                <a:gd name="connsiteX2" fmla="*/ 8132134 w 8132134"/>
                <a:gd name="connsiteY2" fmla="*/ 836598 h 836598"/>
                <a:gd name="connsiteX3" fmla="*/ 0 w 8132134"/>
                <a:gd name="connsiteY3" fmla="*/ 836598 h 836598"/>
                <a:gd name="connsiteX4" fmla="*/ 0 w 8132134"/>
                <a:gd name="connsiteY4" fmla="*/ 0 h 836598"/>
                <a:gd name="connsiteX0" fmla="*/ 0 w 8132134"/>
                <a:gd name="connsiteY0" fmla="*/ 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0 w 8132134"/>
                <a:gd name="connsiteY4" fmla="*/ 0 h 950898"/>
                <a:gd name="connsiteX0" fmla="*/ 266700 w 8132134"/>
                <a:gd name="connsiteY0" fmla="*/ 88900 h 950898"/>
                <a:gd name="connsiteX1" fmla="*/ 8132134 w 8132134"/>
                <a:gd name="connsiteY1" fmla="*/ 0 h 950898"/>
                <a:gd name="connsiteX2" fmla="*/ 7789234 w 8132134"/>
                <a:gd name="connsiteY2" fmla="*/ 950898 h 950898"/>
                <a:gd name="connsiteX3" fmla="*/ 0 w 8132134"/>
                <a:gd name="connsiteY3" fmla="*/ 836598 h 950898"/>
                <a:gd name="connsiteX4" fmla="*/ 266700 w 8132134"/>
                <a:gd name="connsiteY4" fmla="*/ 88900 h 950898"/>
                <a:gd name="connsiteX0" fmla="*/ 0 w 7865434"/>
                <a:gd name="connsiteY0" fmla="*/ 88900 h 1014398"/>
                <a:gd name="connsiteX1" fmla="*/ 7865434 w 7865434"/>
                <a:gd name="connsiteY1" fmla="*/ 0 h 1014398"/>
                <a:gd name="connsiteX2" fmla="*/ 7522534 w 7865434"/>
                <a:gd name="connsiteY2" fmla="*/ 950898 h 1014398"/>
                <a:gd name="connsiteX3" fmla="*/ 50800 w 7865434"/>
                <a:gd name="connsiteY3" fmla="*/ 1014398 h 1014398"/>
                <a:gd name="connsiteX4" fmla="*/ 0 w 7865434"/>
                <a:gd name="connsiteY4" fmla="*/ 88900 h 1014398"/>
                <a:gd name="connsiteX0" fmla="*/ 0 w 7865434"/>
                <a:gd name="connsiteY0" fmla="*/ 88900 h 950898"/>
                <a:gd name="connsiteX1" fmla="*/ 7865434 w 7865434"/>
                <a:gd name="connsiteY1" fmla="*/ 0 h 950898"/>
                <a:gd name="connsiteX2" fmla="*/ 7522534 w 7865434"/>
                <a:gd name="connsiteY2" fmla="*/ 950898 h 950898"/>
                <a:gd name="connsiteX3" fmla="*/ 101600 w 7865434"/>
                <a:gd name="connsiteY3" fmla="*/ 722298 h 950898"/>
                <a:gd name="connsiteX4" fmla="*/ 0 w 7865434"/>
                <a:gd name="connsiteY4" fmla="*/ 88900 h 95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5434" h="950898">
                  <a:moveTo>
                    <a:pt x="0" y="88900"/>
                  </a:moveTo>
                  <a:lnTo>
                    <a:pt x="7865434" y="0"/>
                  </a:lnTo>
                  <a:lnTo>
                    <a:pt x="7522534" y="950898"/>
                  </a:lnTo>
                  <a:lnTo>
                    <a:pt x="101600" y="722298"/>
                  </a:lnTo>
                  <a:lnTo>
                    <a:pt x="0" y="889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1259632" y="476672"/>
            <a:ext cx="6747347" cy="695480"/>
          </a:xfrm>
          <a:prstGeom prst="rect">
            <a:avLst/>
          </a:prstGeom>
          <a:solidFill>
            <a:schemeClr val="accent1">
              <a:lumMod val="75000"/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ru-RU" sz="1700" b="1" dirty="0" smtClean="0">
                <a:solidFill>
                  <a:srgbClr val="3A6286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ОЖИДАЕМЫЕ РЕЗУЛЬТАТЫ РЕАЛИЗАЦИИ КОНЦЕПЦИИ</a:t>
            </a:r>
            <a:endParaRPr lang="ru-RU" sz="1700" b="1" dirty="0">
              <a:solidFill>
                <a:srgbClr val="3A6286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  <a:sym typeface="Arial" pitchFamily="34" charset="0"/>
            </a:endParaRPr>
          </a:p>
        </p:txBody>
      </p:sp>
      <p:sp>
        <p:nvSpPr>
          <p:cNvPr id="39" name="Freeform 3"/>
          <p:cNvSpPr/>
          <p:nvPr/>
        </p:nvSpPr>
        <p:spPr>
          <a:xfrm>
            <a:off x="1529819" y="1703678"/>
            <a:ext cx="1698397" cy="352700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b="1" dirty="0">
                <a:solidFill>
                  <a:srgbClr val="3A628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БИЗНЕСА:</a:t>
            </a:r>
          </a:p>
        </p:txBody>
      </p:sp>
      <p:sp>
        <p:nvSpPr>
          <p:cNvPr id="40" name="Freeform 3"/>
          <p:cNvSpPr/>
          <p:nvPr/>
        </p:nvSpPr>
        <p:spPr>
          <a:xfrm>
            <a:off x="5174385" y="1589543"/>
            <a:ext cx="3198758" cy="471305"/>
          </a:xfrm>
          <a:custGeom>
            <a:avLst/>
            <a:gdLst>
              <a:gd name="connsiteX0" fmla="*/ 0 w 2487168"/>
              <a:gd name="connsiteY0" fmla="*/ 708660 h 708660"/>
              <a:gd name="connsiteX1" fmla="*/ 2487168 w 2487168"/>
              <a:gd name="connsiteY1" fmla="*/ 708660 h 708660"/>
              <a:gd name="connsiteX2" fmla="*/ 2487168 w 2487168"/>
              <a:gd name="connsiteY2" fmla="*/ 0 h 708660"/>
              <a:gd name="connsiteX3" fmla="*/ 0 w 2487168"/>
              <a:gd name="connsiteY3" fmla="*/ 0 h 708660"/>
              <a:gd name="connsiteX4" fmla="*/ 0 w 2487168"/>
              <a:gd name="connsiteY4" fmla="*/ 708660 h 7086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487168" h="708660">
                <a:moveTo>
                  <a:pt x="0" y="708660"/>
                </a:moveTo>
                <a:lnTo>
                  <a:pt x="2487168" y="708660"/>
                </a:lnTo>
                <a:lnTo>
                  <a:pt x="2487168" y="0"/>
                </a:lnTo>
                <a:lnTo>
                  <a:pt x="0" y="0"/>
                </a:lnTo>
                <a:lnTo>
                  <a:pt x="0" y="708660"/>
                </a:lnTo>
              </a:path>
            </a:pathLst>
          </a:cu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1400" b="1" dirty="0">
                <a:solidFill>
                  <a:srgbClr val="D157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ОРГАНОВ ГОСУДАРСТВЕННОЙ ВЛАСТИ:</a:t>
            </a:r>
            <a:endParaRPr lang="zh-CN" altLang="en-US" sz="1400" b="1" dirty="0">
              <a:solidFill>
                <a:srgbClr val="D157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Номер слайда 1"/>
          <p:cNvSpPr txBox="1">
            <a:spLocks/>
          </p:cNvSpPr>
          <p:nvPr/>
        </p:nvSpPr>
        <p:spPr>
          <a:xfrm>
            <a:off x="6661793" y="63750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9</a:t>
            </a: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Segoe UI Semibold" panose="020B0702040204020203" pitchFamily="34" charset="0"/>
                <a:ea typeface="Tahoma" panose="020B0604030504040204" pitchFamily="34" charset="0"/>
                <a:cs typeface="Segoe UI Semibold" panose="020B0702040204020203" pitchFamily="34" charset="0"/>
              </a:rPr>
              <a:t>/10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latin typeface="Segoe UI Semibold" panose="020B0702040204020203" pitchFamily="34" charset="0"/>
              <a:ea typeface="Tahoma" panose="020B060403050404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54" name="Фигура, имеющая форму буквы L 87"/>
          <p:cNvSpPr/>
          <p:nvPr/>
        </p:nvSpPr>
        <p:spPr>
          <a:xfrm rot="13500000" flipV="1">
            <a:off x="723955" y="2523177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Фигура, имеющая форму буквы L 87"/>
          <p:cNvSpPr/>
          <p:nvPr/>
        </p:nvSpPr>
        <p:spPr>
          <a:xfrm rot="13500000" flipV="1">
            <a:off x="723955" y="3834013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Фигура, имеющая форму буквы L 87"/>
          <p:cNvSpPr/>
          <p:nvPr/>
        </p:nvSpPr>
        <p:spPr>
          <a:xfrm rot="13500000" flipV="1">
            <a:off x="723955" y="5144198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44739D"/>
              </a:gs>
              <a:gs pos="50000">
                <a:srgbClr val="5183B3"/>
              </a:gs>
              <a:gs pos="100000">
                <a:srgbClr val="B9C7D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Фигура, имеющая форму буквы L 87"/>
          <p:cNvSpPr/>
          <p:nvPr/>
        </p:nvSpPr>
        <p:spPr>
          <a:xfrm rot="13500000" flipV="1">
            <a:off x="4995704" y="2523177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C93A3B"/>
              </a:gs>
              <a:gs pos="50000">
                <a:srgbClr val="D15757"/>
              </a:gs>
              <a:gs pos="100000">
                <a:srgbClr val="E39999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Фигура, имеющая форму буквы L 87"/>
          <p:cNvSpPr/>
          <p:nvPr/>
        </p:nvSpPr>
        <p:spPr>
          <a:xfrm rot="13500000" flipV="1">
            <a:off x="4995704" y="3834013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C93A3B"/>
              </a:gs>
              <a:gs pos="50000">
                <a:srgbClr val="D15757"/>
              </a:gs>
              <a:gs pos="100000">
                <a:srgbClr val="E39999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Фигура, имеющая форму буквы L 87"/>
          <p:cNvSpPr/>
          <p:nvPr/>
        </p:nvSpPr>
        <p:spPr>
          <a:xfrm rot="13500000" flipV="1">
            <a:off x="4995704" y="5144198"/>
            <a:ext cx="282193" cy="513293"/>
          </a:xfrm>
          <a:custGeom>
            <a:avLst/>
            <a:gdLst>
              <a:gd name="connsiteX0" fmla="*/ 0 w 182452"/>
              <a:gd name="connsiteY0" fmla="*/ 0 h 478923"/>
              <a:gd name="connsiteX1" fmla="*/ 91226 w 182452"/>
              <a:gd name="connsiteY1" fmla="*/ 0 h 478923"/>
              <a:gd name="connsiteX2" fmla="*/ 91226 w 182452"/>
              <a:gd name="connsiteY2" fmla="*/ 387697 h 478923"/>
              <a:gd name="connsiteX3" fmla="*/ 182452 w 182452"/>
              <a:gd name="connsiteY3" fmla="*/ 387697 h 478923"/>
              <a:gd name="connsiteX4" fmla="*/ 182452 w 182452"/>
              <a:gd name="connsiteY4" fmla="*/ 478923 h 478923"/>
              <a:gd name="connsiteX5" fmla="*/ 0 w 182452"/>
              <a:gd name="connsiteY5" fmla="*/ 478923 h 478923"/>
              <a:gd name="connsiteX6" fmla="*/ 0 w 182452"/>
              <a:gd name="connsiteY6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387697 h 478923"/>
              <a:gd name="connsiteX3" fmla="*/ 182452 w 182452"/>
              <a:gd name="connsiteY3" fmla="*/ 478923 h 478923"/>
              <a:gd name="connsiteX4" fmla="*/ 0 w 182452"/>
              <a:gd name="connsiteY4" fmla="*/ 478923 h 478923"/>
              <a:gd name="connsiteX5" fmla="*/ 0 w 182452"/>
              <a:gd name="connsiteY5" fmla="*/ 0 h 478923"/>
              <a:gd name="connsiteX0" fmla="*/ 0 w 182452"/>
              <a:gd name="connsiteY0" fmla="*/ 0 h 478923"/>
              <a:gd name="connsiteX1" fmla="*/ 91226 w 182452"/>
              <a:gd name="connsiteY1" fmla="*/ 387697 h 478923"/>
              <a:gd name="connsiteX2" fmla="*/ 182452 w 182452"/>
              <a:gd name="connsiteY2" fmla="*/ 478923 h 478923"/>
              <a:gd name="connsiteX3" fmla="*/ 0 w 182452"/>
              <a:gd name="connsiteY3" fmla="*/ 478923 h 478923"/>
              <a:gd name="connsiteX4" fmla="*/ 0 w 182452"/>
              <a:gd name="connsiteY4" fmla="*/ 0 h 478923"/>
              <a:gd name="connsiteX0" fmla="*/ 0 w 318840"/>
              <a:gd name="connsiteY0" fmla="*/ 0 h 478923"/>
              <a:gd name="connsiteX1" fmla="*/ 91226 w 318840"/>
              <a:gd name="connsiteY1" fmla="*/ 387697 h 478923"/>
              <a:gd name="connsiteX2" fmla="*/ 318840 w 318840"/>
              <a:gd name="connsiteY2" fmla="*/ 477239 h 478923"/>
              <a:gd name="connsiteX3" fmla="*/ 0 w 318840"/>
              <a:gd name="connsiteY3" fmla="*/ 478923 h 478923"/>
              <a:gd name="connsiteX4" fmla="*/ 0 w 318840"/>
              <a:gd name="connsiteY4" fmla="*/ 0 h 478923"/>
              <a:gd name="connsiteX0" fmla="*/ 38727 w 318840"/>
              <a:gd name="connsiteY0" fmla="*/ 0 h 588370"/>
              <a:gd name="connsiteX1" fmla="*/ 91226 w 318840"/>
              <a:gd name="connsiteY1" fmla="*/ 497144 h 588370"/>
              <a:gd name="connsiteX2" fmla="*/ 318840 w 318840"/>
              <a:gd name="connsiteY2" fmla="*/ 586686 h 588370"/>
              <a:gd name="connsiteX3" fmla="*/ 0 w 318840"/>
              <a:gd name="connsiteY3" fmla="*/ 588370 h 588370"/>
              <a:gd name="connsiteX4" fmla="*/ 38727 w 318840"/>
              <a:gd name="connsiteY4" fmla="*/ 0 h 588370"/>
              <a:gd name="connsiteX0" fmla="*/ 158278 w 318840"/>
              <a:gd name="connsiteY0" fmla="*/ 0 h 579952"/>
              <a:gd name="connsiteX1" fmla="*/ 91226 w 318840"/>
              <a:gd name="connsiteY1" fmla="*/ 488726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  <a:gd name="connsiteX0" fmla="*/ 158278 w 318840"/>
              <a:gd name="connsiteY0" fmla="*/ 0 h 579952"/>
              <a:gd name="connsiteX1" fmla="*/ 138372 w 318840"/>
              <a:gd name="connsiteY1" fmla="*/ 492094 h 579952"/>
              <a:gd name="connsiteX2" fmla="*/ 318840 w 318840"/>
              <a:gd name="connsiteY2" fmla="*/ 578268 h 579952"/>
              <a:gd name="connsiteX3" fmla="*/ 0 w 318840"/>
              <a:gd name="connsiteY3" fmla="*/ 579952 h 579952"/>
              <a:gd name="connsiteX4" fmla="*/ 158278 w 318840"/>
              <a:gd name="connsiteY4" fmla="*/ 0 h 579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840" h="579952">
                <a:moveTo>
                  <a:pt x="158278" y="0"/>
                </a:moveTo>
                <a:lnTo>
                  <a:pt x="138372" y="492094"/>
                </a:lnTo>
                <a:lnTo>
                  <a:pt x="318840" y="578268"/>
                </a:lnTo>
                <a:lnTo>
                  <a:pt x="0" y="579952"/>
                </a:lnTo>
                <a:lnTo>
                  <a:pt x="158278" y="0"/>
                </a:lnTo>
                <a:close/>
              </a:path>
            </a:pathLst>
          </a:custGeom>
          <a:gradFill flip="none" rotWithShape="1">
            <a:gsLst>
              <a:gs pos="0">
                <a:srgbClr val="C93A3B"/>
              </a:gs>
              <a:gs pos="50000">
                <a:srgbClr val="D15757"/>
              </a:gs>
              <a:gs pos="100000">
                <a:srgbClr val="E39999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qOs_qVykG9U7TFzt4GR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qOs_qVykG9U7TFzt4GR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qOs_qVykG9U7TFzt4GR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qOs_qVykG9U7TFzt4GR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qOs_qVykG9U7TFzt4GR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esentation_MEDRF_OLDLOGO_rus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R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708</Words>
  <Application>Microsoft Office PowerPoint</Application>
  <PresentationFormat>Экран (4:3)</PresentationFormat>
  <Paragraphs>145</Paragraphs>
  <Slides>10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Presentation_MEDRF_OLDLOGO_rus_</vt:lpstr>
      <vt:lpstr>1_Тема Office</vt:lpstr>
      <vt:lpstr>think-cell Slide</vt:lpstr>
      <vt:lpstr>РАЗРАБОТКА КОНЦЕПЦИИ СНИЖЕНИЯ ИЗДЕРЖЕК БИЗНЕСА, СВЯЗАННЫХ С ПРЕДОСТАВЛЕНИЕМ ОТЧЕТНОСТИ, И ПРЕДЛОЖЕНИЙ ПО ОПТИМИЗАЦИИ ФОРМ ОТЧЕТНОСТИ, СРОКОВ, ПЕРИОДИЧНОСТИ И ПРАВИЛ ПРЕДОСТАВЛЕНИЯ ОТЧЕТНОСТИ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КОНЦЕПЦИИ СНИЖЕНИЯ ИЗДЕРЖЕК БИЗНЕСА, СВЯЗАННЫХ С ПРЕДОСТАВЛЕНИЕМ ОТЧЕТНОСТИ, И ПРЕДЛОЖЕНИЙ ПО ОПТИМИЗАЦИИ ФОРМ ОТЧЕТНОСТИ, СРОКОВ, ПЕРИОДИЧНОСТИ И ПРАВИЛ ПРЕДОСТАВЛЕНИЯ ОТЧЕТНОСТИ</dc:title>
  <cp:lastModifiedBy>Сидоренко Екатерина Андреевна</cp:lastModifiedBy>
  <cp:revision>4</cp:revision>
  <dcterms:created xsi:type="dcterms:W3CDTF">2014-11-09T19:02:24Z</dcterms:created>
  <dcterms:modified xsi:type="dcterms:W3CDTF">2014-11-10T14:09:23Z</dcterms:modified>
</cp:coreProperties>
</file>