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70" r:id="rId15"/>
    <p:sldId id="275" r:id="rId16"/>
    <p:sldId id="276" r:id="rId17"/>
    <p:sldId id="257" r:id="rId18"/>
    <p:sldId id="258" r:id="rId19"/>
    <p:sldId id="266" r:id="rId20"/>
    <p:sldId id="273" r:id="rId21"/>
    <p:sldId id="269" r:id="rId22"/>
    <p:sldId id="268" r:id="rId23"/>
    <p:sldId id="289" r:id="rId24"/>
    <p:sldId id="274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6;&#1040;&#1041;&#1054;&#1058;&#1040;\&#1052;&#1041;\2010\&#1040;&#1085;&#1072;&#1083;&#1080;&#1079;%20&#1052;&#1055;_&#1076;&#1083;&#1103;%20&#1056;&#1086;&#1089;&#1041;&#1056;\&#1057;&#1090;&#1072;&#1090;&#1080;&#1089;&#1090;&#1080;&#1082;&#1072;\1999-201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6;&#1040;&#1041;&#1054;&#1058;&#1040;\&#1052;&#1041;\2010\&#1040;&#1085;&#1072;&#1083;&#1080;&#1079;%20&#1052;&#1055;_&#1076;&#1083;&#1103;%20&#1056;&#1086;&#1089;&#1041;&#1056;\&#1057;&#1090;&#1072;&#1090;&#1080;&#1089;&#1090;&#1080;&#1082;&#1072;\1999-201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6;&#1040;&#1041;&#1054;&#1058;&#1040;\&#1052;&#1041;\2010\&#1040;&#1085;&#1072;&#1083;&#1080;&#1079;%20&#1052;&#1055;_&#1076;&#1083;&#1103;%20&#1056;&#1086;&#1089;&#1041;&#1056;\&#1057;&#1090;&#1072;&#1090;&#1080;&#1089;&#1090;&#1080;&#1082;&#1072;\1999-201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6;&#1040;&#1041;&#1054;&#1058;&#1040;\&#1052;&#1041;\2010\&#1040;&#1085;&#1072;&#1083;&#1080;&#1079;%20&#1052;&#1055;_&#1076;&#1083;&#1103;%20&#1056;&#1086;&#1089;&#1041;&#1056;\&#1057;&#1090;&#1072;&#1090;&#1080;&#1089;&#1090;&#1080;&#1082;&#1072;\1999-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spPr>
            <a:ln w="25400" cap="flat" cmpd="sng" algn="ctr">
              <a:solidFill>
                <a:srgbClr val="CC3300"/>
              </a:solidFill>
              <a:prstDash val="solid"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6.2015493781685648E-3"/>
                  <c:y val="-2.0050120037595279E-2"/>
                </c:manualLayout>
              </c:layout>
              <c:dLblPos val="t"/>
              <c:showVal val="1"/>
            </c:dLbl>
            <c:dLbl>
              <c:idx val="7"/>
              <c:layout>
                <c:manualLayout>
                  <c:x val="-6.3681478770858946E-2"/>
                  <c:y val="-6.2499980471197383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1.0335915630280881E-2"/>
                  <c:y val="-1.6708433364662833E-2"/>
                </c:manualLayout>
              </c:layout>
              <c:dLblPos val="t"/>
              <c:showVal val="1"/>
            </c:dLbl>
            <c:dLbl>
              <c:idx val="9"/>
              <c:layout>
                <c:manualLayout>
                  <c:x val="-2.4806197512674301E-2"/>
                  <c:y val="-1.0025060018797683E-2"/>
                </c:manualLayout>
              </c:layout>
              <c:dLblPos val="t"/>
              <c:showVal val="1"/>
            </c:dLbl>
            <c:numFmt formatCode="#,##0" sourceLinked="0"/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Лист1!$B$3:$B$13</c:f>
              <c:strCach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strCache>
            </c:strRef>
          </c:cat>
          <c:val>
            <c:numRef>
              <c:f>Лист1!$C$3:$C$13</c:f>
              <c:numCache>
                <c:formatCode>0.0</c:formatCode>
                <c:ptCount val="11"/>
                <c:pt idx="0">
                  <c:v>890.6</c:v>
                </c:pt>
                <c:pt idx="1">
                  <c:v>879.3</c:v>
                </c:pt>
                <c:pt idx="2">
                  <c:v>843</c:v>
                </c:pt>
                <c:pt idx="3">
                  <c:v>882.3</c:v>
                </c:pt>
                <c:pt idx="4">
                  <c:v>890.9</c:v>
                </c:pt>
                <c:pt idx="5">
                  <c:v>953.1</c:v>
                </c:pt>
                <c:pt idx="6">
                  <c:v>979.3</c:v>
                </c:pt>
                <c:pt idx="7">
                  <c:v>1032.8</c:v>
                </c:pt>
                <c:pt idx="8">
                  <c:v>1137.4000000000001</c:v>
                </c:pt>
                <c:pt idx="9">
                  <c:v>1334.97</c:v>
                </c:pt>
                <c:pt idx="10">
                  <c:v>1602.4</c:v>
                </c:pt>
              </c:numCache>
            </c:numRef>
          </c:val>
        </c:ser>
        <c:dLbls>
          <c:showVal val="1"/>
        </c:dLbls>
        <c:marker val="1"/>
        <c:axId val="46691840"/>
        <c:axId val="46693376"/>
      </c:lineChart>
      <c:catAx>
        <c:axId val="46691840"/>
        <c:scaling>
          <c:orientation val="minMax"/>
        </c:scaling>
        <c:axPos val="b"/>
        <c:tickLblPos val="nextTo"/>
        <c:crossAx val="46693376"/>
        <c:crosses val="autoZero"/>
        <c:auto val="1"/>
        <c:lblAlgn val="ctr"/>
        <c:lblOffset val="100"/>
      </c:catAx>
      <c:valAx>
        <c:axId val="46693376"/>
        <c:scaling>
          <c:orientation val="minMax"/>
          <c:min val="8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Число малых предприятий, тыс. единиц</a:t>
                </a: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4669184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3182020350672199"/>
          <c:y val="3.911083736946723E-2"/>
          <c:w val="0.84973128830013356"/>
          <c:h val="0.84882471513760183"/>
        </c:manualLayout>
      </c:layout>
      <c:lineChart>
        <c:grouping val="standard"/>
        <c:ser>
          <c:idx val="0"/>
          <c:order val="0"/>
          <c:spPr>
            <a:ln>
              <a:solidFill>
                <a:srgbClr val="CC33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6.2015493781685648E-3"/>
                  <c:y val="-2.0050120037595279E-2"/>
                </c:manualLayout>
              </c:layout>
              <c:dLblPos val="t"/>
              <c:showVal val="1"/>
            </c:dLbl>
            <c:dLbl>
              <c:idx val="1"/>
              <c:layout>
                <c:manualLayout>
                  <c:x val="-1.8752930145335275E-3"/>
                  <c:y val="0.10714282366490969"/>
                </c:manualLayout>
              </c:layout>
              <c:dLblPos val="t"/>
              <c:showVal val="1"/>
            </c:dLbl>
            <c:dLbl>
              <c:idx val="2"/>
              <c:layout>
                <c:manualLayout>
                  <c:x val="-1.5002344116268242E-2"/>
                  <c:y val="-1.1904758184989981E-2"/>
                </c:manualLayout>
              </c:layout>
              <c:dLblPos val="t"/>
              <c:showVal val="1"/>
            </c:dLbl>
            <c:dLbl>
              <c:idx val="8"/>
              <c:layout>
                <c:manualLayout>
                  <c:x val="-1.0335915630280879E-2"/>
                  <c:y val="-1.6708433364662833E-2"/>
                </c:manualLayout>
              </c:layout>
              <c:dLblPos val="t"/>
              <c:showVal val="1"/>
            </c:dLbl>
            <c:dLbl>
              <c:idx val="9"/>
              <c:layout>
                <c:manualLayout>
                  <c:x val="-2.4806197512674322E-2"/>
                  <c:y val="-1.0025060018797665E-2"/>
                </c:manualLayout>
              </c:layout>
              <c:dLblPos val="t"/>
              <c:showVal val="1"/>
            </c:dLbl>
            <c:numFmt formatCode="#,##0" sourceLinked="0"/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Лист1!$B$3:$B$13</c:f>
              <c:strCache>
                <c:ptCount val="1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</c:strCache>
            </c:strRef>
          </c:cat>
          <c:val>
            <c:numRef>
              <c:f>Лист1!$D$3:$D$13</c:f>
              <c:numCache>
                <c:formatCode>0.0</c:formatCode>
                <c:ptCount val="11"/>
                <c:pt idx="0">
                  <c:v>6485.8</c:v>
                </c:pt>
                <c:pt idx="1">
                  <c:v>6596.7</c:v>
                </c:pt>
                <c:pt idx="2">
                  <c:v>6483.5</c:v>
                </c:pt>
                <c:pt idx="3">
                  <c:v>7220.3</c:v>
                </c:pt>
                <c:pt idx="4">
                  <c:v>7433.1</c:v>
                </c:pt>
                <c:pt idx="5">
                  <c:v>7815.1</c:v>
                </c:pt>
                <c:pt idx="6">
                  <c:v>8045.2</c:v>
                </c:pt>
                <c:pt idx="7">
                  <c:v>8582.7999999999811</c:v>
                </c:pt>
                <c:pt idx="8">
                  <c:v>9239.2000000000007</c:v>
                </c:pt>
                <c:pt idx="9">
                  <c:v>10366.388999999961</c:v>
                </c:pt>
                <c:pt idx="10">
                  <c:v>10254</c:v>
                </c:pt>
              </c:numCache>
            </c:numRef>
          </c:val>
        </c:ser>
        <c:dLbls>
          <c:showVal val="1"/>
        </c:dLbls>
        <c:marker val="1"/>
        <c:axId val="47187456"/>
        <c:axId val="47188992"/>
      </c:lineChart>
      <c:catAx>
        <c:axId val="47187456"/>
        <c:scaling>
          <c:orientation val="minMax"/>
        </c:scaling>
        <c:axPos val="b"/>
        <c:tickLblPos val="nextTo"/>
        <c:crossAx val="47188992"/>
        <c:crosses val="autoZero"/>
        <c:auto val="1"/>
        <c:lblAlgn val="ctr"/>
        <c:lblOffset val="100"/>
      </c:catAx>
      <c:valAx>
        <c:axId val="47188992"/>
        <c:scaling>
          <c:orientation val="minMax"/>
          <c:min val="60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Численность занятых на малых предприятиях , тыс. человек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4718745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spPr>
            <a:ln>
              <a:solidFill>
                <a:srgbClr val="CC33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6.2015493781685735E-3"/>
                  <c:y val="-2.0050120037595279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t"/>
              <c:showVal val="1"/>
            </c:dLbl>
            <c:dLbl>
              <c:idx val="1"/>
              <c:layout>
                <c:manualLayout>
                  <c:x val="-4.1840737756884627E-2"/>
                  <c:y val="4.8611095922042324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5180966349214415E-2"/>
                  <c:y val="-8.6309496841177086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r"/>
              <c:showVal val="1"/>
            </c:dLbl>
            <c:dLbl>
              <c:idx val="5"/>
              <c:layout>
                <c:manualLayout>
                  <c:x val="-4.7590478288972587E-2"/>
                  <c:y val="-6.6468233199527424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6.3681478770858946E-2"/>
                  <c:y val="-6.2499980471197314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1.0335915630280879E-2"/>
                  <c:y val="-1.6708433364662868E-2"/>
                </c:manualLayout>
              </c:layout>
              <c:dLblPos val="t"/>
              <c:showVal val="1"/>
            </c:dLbl>
            <c:dLbl>
              <c:idx val="9"/>
              <c:layout>
                <c:manualLayout>
                  <c:x val="-8.2660540732268764E-2"/>
                  <c:y val="-6.0620216029178872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Лист1!$B$10:$B$13</c:f>
              <c:strCache>
                <c:ptCount val="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</c:strCache>
            </c:strRef>
          </c:cat>
          <c:val>
            <c:numRef>
              <c:f>Лист1!$I$10:$I$13</c:f>
              <c:numCache>
                <c:formatCode>0.0</c:formatCode>
                <c:ptCount val="4"/>
                <c:pt idx="0">
                  <c:v>115</c:v>
                </c:pt>
                <c:pt idx="1">
                  <c:v>114.3</c:v>
                </c:pt>
                <c:pt idx="2">
                  <c:v>106.62880692310289</c:v>
                </c:pt>
                <c:pt idx="3">
                  <c:v>83</c:v>
                </c:pt>
              </c:numCache>
            </c:numRef>
          </c:val>
        </c:ser>
        <c:dLbls>
          <c:showVal val="1"/>
        </c:dLbls>
        <c:marker val="1"/>
        <c:axId val="47780608"/>
        <c:axId val="47782144"/>
      </c:lineChart>
      <c:catAx>
        <c:axId val="47780608"/>
        <c:scaling>
          <c:orientation val="minMax"/>
        </c:scaling>
        <c:axPos val="b"/>
        <c:tickLblPos val="nextTo"/>
        <c:crossAx val="47782144"/>
        <c:crosses val="autoZero"/>
        <c:auto val="1"/>
        <c:lblAlgn val="ctr"/>
        <c:lblOffset val="100"/>
      </c:catAx>
      <c:valAx>
        <c:axId val="47782144"/>
        <c:scaling>
          <c:orientation val="minMax"/>
          <c:min val="8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Прирост оборота малых предприятий, %</a:t>
                </a: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4778060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250951547292959"/>
          <c:y val="9.5725825729465405E-2"/>
          <c:w val="0.87921439229834764"/>
          <c:h val="0.79651989783502419"/>
        </c:manualLayout>
      </c:layout>
      <c:lineChart>
        <c:grouping val="standard"/>
        <c:ser>
          <c:idx val="0"/>
          <c:order val="0"/>
          <c:spPr>
            <a:ln>
              <a:solidFill>
                <a:srgbClr val="CC3300"/>
              </a:solidFill>
            </a:ln>
          </c:spPr>
          <c:marker>
            <c:symbol val="diamond"/>
            <c:size val="7"/>
            <c:spPr>
              <a:solidFill>
                <a:srgbClr val="FFC000"/>
              </a:solidFill>
              <a:ln>
                <a:solidFill>
                  <a:srgbClr val="CC3300"/>
                </a:solidFill>
              </a:ln>
            </c:spPr>
          </c:marker>
          <c:dLbls>
            <c:dLbl>
              <c:idx val="0"/>
              <c:layout>
                <c:manualLayout>
                  <c:x val="6.201549378168577E-3"/>
                  <c:y val="-2.0050120037595279E-2"/>
                </c:manualLayout>
              </c:layout>
              <c:dLblPos val="t"/>
              <c:showVal val="1"/>
            </c:dLbl>
            <c:dLbl>
              <c:idx val="1"/>
              <c:layout>
                <c:manualLayout>
                  <c:x val="-4.1840737756884627E-2"/>
                  <c:y val="4.8611095922042324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7461499194255902E-2"/>
                  <c:y val="-5.676143056808811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3519556726923271E-2"/>
                  <c:y val="-4.5284022509028812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4337459096783644E-2"/>
                  <c:y val="-7.0436485927857478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4.7590478288972587E-2"/>
                  <c:y val="-6.6468233199527424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4.7683500944506733E-2"/>
                  <c:y val="-6.6468233199527424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6.8665908062752481E-2"/>
                  <c:y val="-2.4893291008663804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1.8400723838868194E-2"/>
                  <c:y val="-7.1272006226719711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8.2660540732268764E-2"/>
                  <c:y val="-6.0620216029178872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Лист1!$B$5:$B$13</c:f>
              <c:strCache>
                <c:ptCount val="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</c:strCache>
            </c:strRef>
          </c:cat>
          <c:val>
            <c:numRef>
              <c:f>Лист1!$K$5:$K$13</c:f>
              <c:numCache>
                <c:formatCode>General</c:formatCode>
                <c:ptCount val="9"/>
                <c:pt idx="0" formatCode="0.0">
                  <c:v>121.83700011554211</c:v>
                </c:pt>
                <c:pt idx="1">
                  <c:v>100.4</c:v>
                </c:pt>
                <c:pt idx="2">
                  <c:v>107.3</c:v>
                </c:pt>
                <c:pt idx="3">
                  <c:v>140.80000000000001</c:v>
                </c:pt>
                <c:pt idx="4">
                  <c:v>115.6</c:v>
                </c:pt>
                <c:pt idx="5">
                  <c:v>130.5</c:v>
                </c:pt>
                <c:pt idx="6" formatCode="0.0">
                  <c:v>135.1</c:v>
                </c:pt>
                <c:pt idx="7" formatCode="0.0">
                  <c:v>160.93063254466765</c:v>
                </c:pt>
                <c:pt idx="8">
                  <c:v>67.400000000000006</c:v>
                </c:pt>
              </c:numCache>
            </c:numRef>
          </c:val>
        </c:ser>
        <c:dLbls>
          <c:showVal val="1"/>
        </c:dLbls>
        <c:marker val="1"/>
        <c:axId val="43497344"/>
        <c:axId val="43498880"/>
      </c:lineChart>
      <c:catAx>
        <c:axId val="43497344"/>
        <c:scaling>
          <c:orientation val="minMax"/>
        </c:scaling>
        <c:axPos val="b"/>
        <c:tickLblPos val="nextTo"/>
        <c:crossAx val="43498880"/>
        <c:crosses val="autoZero"/>
        <c:auto val="1"/>
        <c:lblAlgn val="ctr"/>
        <c:lblOffset val="100"/>
      </c:catAx>
      <c:valAx>
        <c:axId val="43498880"/>
        <c:scaling>
          <c:orientation val="minMax"/>
          <c:min val="6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Прирост инвестиций</a:t>
                </a:r>
                <a:r>
                  <a:rPr lang="ru-RU" baseline="0"/>
                  <a:t> в основной капитал на малых предприятиях</a:t>
                </a:r>
                <a:r>
                  <a:rPr lang="ru-RU"/>
                  <a:t>, %</a:t>
                </a: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43497344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5838E-B174-4D3B-BB16-61B85A967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85A76-C9DC-4F91-B8D0-C13F53EC9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4E1C8-2CAA-4E91-8F6B-E9EEF43F4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7663-788E-4891-8913-78F2E210E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79DD2-1EC7-421E-B94D-4E595C726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A0910-9692-486D-8C67-5DA81BB2D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99B-02DA-40E1-97C2-A40C612DF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4F372-4D95-440F-B2C4-6574F4431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AD8A-D2F6-4E36-AE9B-41F5949B3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A3AB-6AFA-4A91-8FE6-4C6792AD0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70981-7201-4E5E-8946-C92F1BF94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3177E22-F5C9-4B3C-840A-2FC1E1DFE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se.ru/business/article/article_1560.html?effort=1" TargetMode="External"/><Relationship Id="rId7" Type="http://schemas.openxmlformats.org/officeDocument/2006/relationships/hyperlink" Target="http://www.nisse.ru/business/article/article_1528.html?effort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isse.ru/business/article/article_1539.html?effort=1" TargetMode="External"/><Relationship Id="rId5" Type="http://schemas.openxmlformats.org/officeDocument/2006/relationships/hyperlink" Target="http://www.nisse.ru/business/article/article_1155.html?effort=1" TargetMode="External"/><Relationship Id="rId4" Type="http://schemas.openxmlformats.org/officeDocument/2006/relationships/hyperlink" Target="http://www.nisse.ru/business/article/article_1164.html?effort=1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060575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9933"/>
                </a:solidFill>
              </a:rPr>
              <a:t>МАЛОЕ ПРЕДПРИНИМАТЕЛЬСТВО</a:t>
            </a:r>
            <a:br>
              <a:rPr lang="ru-RU" sz="3200" b="1" smtClean="0">
                <a:solidFill>
                  <a:srgbClr val="FF9933"/>
                </a:solidFill>
              </a:rPr>
            </a:br>
            <a:r>
              <a:rPr lang="ru-RU" sz="3200" b="1" smtClean="0">
                <a:solidFill>
                  <a:srgbClr val="FF9933"/>
                </a:solidFill>
              </a:rPr>
              <a:t>В РОССИИ В 2009 И В ПЕРВОЙ ПОЛОВИНЕ 2010 ГОДА. ВЛИЯНИЕ ГОСУДАРСТВЕННОЙ ПОДДЕРЖКИ НА СЕКТОР</a:t>
            </a:r>
            <a:endParaRPr lang="ru-RU" sz="3200" smtClean="0">
              <a:solidFill>
                <a:srgbClr val="FF9933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365625"/>
            <a:ext cx="5832475" cy="15113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ru-RU" sz="2800" smtClean="0">
                <a:solidFill>
                  <a:schemeClr val="accent2"/>
                </a:solidFill>
              </a:rPr>
              <a:t> </a:t>
            </a:r>
            <a:r>
              <a:rPr lang="ru-RU" sz="1400" b="1" smtClean="0">
                <a:solidFill>
                  <a:schemeClr val="accent2"/>
                </a:solidFill>
              </a:rPr>
              <a:t>журнал «Эксперт-Урал»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1600" b="1" smtClean="0">
                <a:solidFill>
                  <a:schemeClr val="accent2"/>
                </a:solidFill>
              </a:rPr>
              <a:t>V </a:t>
            </a:r>
            <a:r>
              <a:rPr lang="ru-RU" sz="1600" b="1" smtClean="0">
                <a:solidFill>
                  <a:schemeClr val="accent2"/>
                </a:solidFill>
              </a:rPr>
              <a:t>межрегиональный круглый стол 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1400" b="1" smtClean="0">
                <a:solidFill>
                  <a:schemeClr val="accent2"/>
                </a:solidFill>
              </a:rPr>
              <a:t>«Финансирование малого и среднего бизнеса в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1400" b="1" smtClean="0">
                <a:solidFill>
                  <a:schemeClr val="accent2"/>
                </a:solidFill>
              </a:rPr>
              <a:t>Урало-Западносибирском регионе»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1400" b="1" smtClean="0">
                <a:solidFill>
                  <a:schemeClr val="accent2"/>
                </a:solidFill>
              </a:rPr>
              <a:t>Екатеринбург-2010</a:t>
            </a:r>
          </a:p>
          <a:p>
            <a:pPr algn="r" eaLnBrk="1" hangingPunct="1">
              <a:lnSpc>
                <a:spcPct val="90000"/>
              </a:lnSpc>
            </a:pPr>
            <a:endParaRPr lang="ru-RU" sz="2800" smtClean="0">
              <a:solidFill>
                <a:schemeClr val="accent2"/>
              </a:solidFill>
            </a:endParaRPr>
          </a:p>
        </p:txBody>
      </p: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410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10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1"/>
            <a:ext cx="41021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</a:t>
            </a:r>
          </a:p>
          <a:p>
            <a:r>
              <a:rPr lang="ru-RU" sz="2000" dirty="0" smtClean="0">
                <a:cs typeface="Arial" charset="0"/>
              </a:rPr>
              <a:t>на 1 июля 2010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214926"/>
            <a:ext cx="7429552" cy="150022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/>
              <a:t>По состоянию на 1 июля 2010 года в России было зарегистрировано 219,6 тыс. малых предприятий, что на </a:t>
            </a:r>
            <a:r>
              <a:rPr lang="ru-RU" sz="1400" b="1" dirty="0" smtClean="0"/>
              <a:t>3,6% меньше</a:t>
            </a:r>
            <a:r>
              <a:rPr lang="ru-RU" sz="1400" dirty="0" smtClean="0"/>
              <a:t>, чем по состоянию на 1 июля 2009 года. Количество малых предприятий в расчете на 100 тыс. жителей </a:t>
            </a:r>
            <a:r>
              <a:rPr lang="ru-RU" sz="1400" b="1" dirty="0" smtClean="0"/>
              <a:t>уменьшилось на 5,7 ед. </a:t>
            </a:r>
            <a:r>
              <a:rPr lang="ru-RU" sz="1400" dirty="0" smtClean="0"/>
              <a:t>и составило 154,7 ед.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1" i="1" u="sng" dirty="0" smtClean="0"/>
              <a:t>не учитываются индивидуальные предприниматели без образования юридического лица, микропредприятия и средние предприятия</a:t>
            </a:r>
            <a:endParaRPr lang="ru-RU" sz="1100" i="1" dirty="0" smtClean="0">
              <a:solidFill>
                <a:schemeClr val="tx1"/>
              </a:solidFill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071546"/>
            <a:ext cx="5643602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charset="0"/>
              </a:rPr>
              <a:t>Количество зарегистрированных малых предприятий на 1 января 2010 г. в расчете на 100 тыс. чел. населения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142976" y="1643050"/>
          <a:ext cx="7072362" cy="3492627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Количество зарегистрированных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малых предприятий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расчете на 100 тыс. чел.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населения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прирост / сокращение за период 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01.07.2009-01.07.2010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 среднего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 РФ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154,7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-5,7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184,0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-13,0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118,9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230,5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-1,0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148,9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129,9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-26,2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84,0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-3,1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40,4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157,6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101,8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116,5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-12,7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75,3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128,0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-3,0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82,7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154,2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 Свердловская область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102,3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66,1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0"/>
            <a:ext cx="41021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</a:t>
            </a:r>
          </a:p>
          <a:p>
            <a:r>
              <a:rPr lang="ru-RU" sz="2000" dirty="0" smtClean="0">
                <a:cs typeface="Arial" charset="0"/>
              </a:rPr>
              <a:t>на малых предприятиях </a:t>
            </a:r>
          </a:p>
          <a:p>
            <a:r>
              <a:rPr lang="ru-RU" sz="2000" dirty="0" smtClean="0">
                <a:cs typeface="Arial" charset="0"/>
              </a:rPr>
              <a:t>в первом полугодии 2010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4929198"/>
            <a:ext cx="7429552" cy="16430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По итогам января-июня 2010 года среднесписочная численность занятых на МП (без учета внешних совместителей и работающих по договорам гражданско-правового характера) в целом по стране </a:t>
            </a:r>
            <a:r>
              <a:rPr lang="ru-RU" sz="1400" b="1" dirty="0" smtClean="0"/>
              <a:t>сократилась на 3,3% </a:t>
            </a:r>
            <a:r>
              <a:rPr lang="ru-RU" sz="1400" dirty="0" smtClean="0"/>
              <a:t>по сравнению с аналогичным показателем прошлого года. Удельный вес работников МП в общей среднесписочной численности занятых за этот период </a:t>
            </a:r>
            <a:r>
              <a:rPr lang="ru-RU" sz="1400" b="1" dirty="0" smtClean="0"/>
              <a:t>уменьшился на 0,1 п.п. </a:t>
            </a:r>
            <a:r>
              <a:rPr lang="ru-RU" sz="1400" dirty="0" smtClean="0"/>
              <a:t>и составил 12,0%.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1" i="1" u="sng" dirty="0" smtClean="0"/>
              <a:t>не учитываются индивидуальные предприниматели без образования юридического лица, микропредприятия и средние предприятия</a:t>
            </a:r>
            <a:endParaRPr lang="ru-RU" sz="1100" i="1" dirty="0" smtClean="0">
              <a:solidFill>
                <a:schemeClr val="tx1"/>
              </a:solidFill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142984"/>
            <a:ext cx="5643602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Среднесписочная численность занятых на малых предприятиях в январе-июне 2010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142976" y="1643050"/>
          <a:ext cx="6715172" cy="3186291"/>
        </p:xfrm>
        <a:graphic>
          <a:graphicData uri="http://schemas.openxmlformats.org/drawingml/2006/table">
            <a:tbl>
              <a:tblPr/>
              <a:tblGrid>
                <a:gridCol w="1777551"/>
                <a:gridCol w="1015000"/>
                <a:gridCol w="1134379"/>
                <a:gridCol w="1035400"/>
                <a:gridCol w="1752842"/>
              </a:tblGrid>
              <a:tr h="29502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Федеральные  округа</a:t>
                      </a:r>
                      <a:endParaRPr lang="ru-RU" sz="9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Среднесписочная численность работников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МП</a:t>
                      </a:r>
                      <a:endParaRPr lang="ru-RU" sz="9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Доля занятых на МП в общей среднесписочной численности занятых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тыс. чел.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% к январю-июню 2009 г.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ru-RU" sz="9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изменение относительно января-июня 2009 г. п.п.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РФ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5578,2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96,7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12,0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-0,10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Центральный ФО</a:t>
                      </a:r>
                      <a:endParaRPr lang="ru-RU" sz="9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1576,0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95,2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11,8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-0,27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Северо-Западный ФО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691,0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102,5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13,7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0,62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Южный ФО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499,2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88,3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13,0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-1,33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Северо-Кавказский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153,8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92,6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9,3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-0,59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Приволжский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1257,3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96,4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12,8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0,02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Уральский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401,4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86,1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9,0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-1,32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Сибирский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725,5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98,5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12,0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0,07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2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Дальневосточный ФО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274,1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101,8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12,4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0,37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95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 Свердловская область</a:t>
                      </a:r>
                      <a:endParaRPr lang="ru-RU" sz="9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45" marR="6034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123,9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100,13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7,81</a:t>
                      </a:r>
                      <a:endParaRPr lang="ru-RU" sz="10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-0,01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345" marR="60345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142852"/>
            <a:ext cx="41021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</a:t>
            </a:r>
          </a:p>
          <a:p>
            <a:r>
              <a:rPr lang="ru-RU" sz="2000" dirty="0" smtClean="0">
                <a:cs typeface="Arial" charset="0"/>
              </a:rPr>
              <a:t>в первом полугодии 2010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072074"/>
            <a:ext cx="7429552" cy="11430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Общий объем оборота МП в Российской Федерации в январе-июне 2010 года составил 4 454,5 млрд. рублей, что на </a:t>
            </a:r>
            <a:r>
              <a:rPr lang="ru-RU" sz="1400" b="1" dirty="0" smtClean="0"/>
              <a:t>8,1% выше </a:t>
            </a:r>
            <a:r>
              <a:rPr lang="ru-RU" sz="1400" dirty="0" smtClean="0"/>
              <a:t>аналогичного показателя 2009 года.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1" i="1" u="sng" dirty="0" smtClean="0"/>
              <a:t>не учитываются индивидуальные предприниматели без образования юридического лица, микропредприятия и средние предприятия</a:t>
            </a:r>
            <a:endParaRPr lang="ru-RU" sz="1100" i="1" dirty="0" smtClean="0">
              <a:solidFill>
                <a:schemeClr val="tx1"/>
              </a:solidFill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214422"/>
            <a:ext cx="5643602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/>
              <a:t>Объемы оборота малых предприятий в январе-июне 2010 г.</a:t>
            </a:r>
            <a:endParaRPr lang="ru-RU" sz="14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428728" y="1500177"/>
          <a:ext cx="5975034" cy="3360328"/>
        </p:xfrm>
        <a:graphic>
          <a:graphicData uri="http://schemas.openxmlformats.org/drawingml/2006/table">
            <a:tbl>
              <a:tblPr/>
              <a:tblGrid>
                <a:gridCol w="1774332"/>
                <a:gridCol w="1400234"/>
                <a:gridCol w="1400234"/>
                <a:gridCol w="1400234"/>
              </a:tblGrid>
              <a:tr h="28574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Федеральные  округа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Объем оборота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малых предприятий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млн. руб.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душу населения,руб.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% к  январю-июню 2009 г.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РФ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4 454 481,9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31 388,5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108,1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1 536 143,2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385,4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115,3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706 349,5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567,1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111,4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331 683,6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186,7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85,2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86 019,3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294,4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110,8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824 934,5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397,9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108,5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Уральский ФО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376 659,9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672,3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78,7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430 562,1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011,2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107,9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36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162 129,8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173,9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116,3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5069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 Свердловская область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119 956,0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27301,2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75,8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44291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малых предприятий в основной капитал</a:t>
            </a:r>
          </a:p>
          <a:p>
            <a:r>
              <a:rPr lang="ru-RU" sz="2000" dirty="0" smtClean="0">
                <a:cs typeface="Arial" charset="0"/>
              </a:rPr>
              <a:t>в первом полугодии 2010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000100" y="4929198"/>
            <a:ext cx="742955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Объем инвестиций в основной капитал на малых предприятиях по итогам 2009 года в целом по России </a:t>
            </a:r>
            <a:r>
              <a:rPr lang="ru-RU" sz="1400" b="1" dirty="0" smtClean="0"/>
              <a:t>сократился на 32,6% </a:t>
            </a:r>
            <a:r>
              <a:rPr lang="ru-RU" sz="1400" dirty="0" smtClean="0"/>
              <a:t>(с учетом индекса потребительских цен).</a:t>
            </a:r>
            <a:endParaRPr lang="ru-RU" sz="14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1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лица. </a:t>
            </a: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Учтены только микро- и малые предприятия.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571604" y="1142984"/>
            <a:ext cx="6072230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Инвестиции в основной капитал на малых предприятиях в январе – июне 2009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214414" y="1643050"/>
          <a:ext cx="6405585" cy="3227549"/>
        </p:xfrm>
        <a:graphic>
          <a:graphicData uri="http://schemas.openxmlformats.org/drawingml/2006/table">
            <a:tbl>
              <a:tblPr/>
              <a:tblGrid>
                <a:gridCol w="1857388"/>
                <a:gridCol w="1391595"/>
                <a:gridCol w="1578301"/>
                <a:gridCol w="1578301"/>
              </a:tblGrid>
              <a:tr h="32921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Федеральные округа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Объем инвестиций в основной капитал на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малых предприятиях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2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млн. руб.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душу населения, руб.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% к январю-июню 2009 г.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РФ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95 534,4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673,2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84,7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Центральный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23 068,5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621,5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84,7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Северо-Западный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6 414,5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477,4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Южный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16 782,4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1 223,8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83,6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Северо-Кавказский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1 556,3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168,2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117,1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Приволжский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20 541,9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682,2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81,0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Уральский ФО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4 617,4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376,0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47,1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Сибирский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20 292,4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1 037,4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97,6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Дальневосточный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2 261,0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351,1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108,5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29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 Свердловская область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2 569,8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584,9</a:t>
                      </a:r>
                      <a:endParaRPr lang="ru-RU" sz="11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65,0</a:t>
                      </a:r>
                      <a:endParaRPr lang="ru-RU" sz="11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5123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132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4428332" y="3861594"/>
            <a:ext cx="1008062" cy="863600"/>
          </a:xfrm>
          <a:prstGeom prst="rightArrow">
            <a:avLst>
              <a:gd name="adj1" fmla="val 50000"/>
              <a:gd name="adj2" fmla="val 25940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684213" y="1268413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cs typeface="Arial" charset="0"/>
              </a:rPr>
              <a:t>Количество средних, малых, микропредприятий и индивидуальных предпринимателей</a:t>
            </a:r>
          </a:p>
        </p:txBody>
      </p:sp>
      <p:sp>
        <p:nvSpPr>
          <p:cNvPr id="5127" name="Rectangle 16"/>
          <p:cNvSpPr>
            <a:spLocks noChangeArrowheads="1"/>
          </p:cNvSpPr>
          <p:nvPr/>
        </p:nvSpPr>
        <p:spPr bwMode="auto">
          <a:xfrm>
            <a:off x="3132138" y="5229225"/>
            <a:ext cx="3671887" cy="611188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0">
                <a:solidFill>
                  <a:srgbClr val="FF9900"/>
                </a:solidFill>
              </a:rPr>
              <a:t>Прирост -</a:t>
            </a:r>
            <a:r>
              <a:rPr lang="ru-RU" sz="3200">
                <a:solidFill>
                  <a:srgbClr val="FF9900"/>
                </a:solidFill>
              </a:rPr>
              <a:t> 9,3%</a:t>
            </a:r>
          </a:p>
        </p:txBody>
      </p:sp>
      <p:sp>
        <p:nvSpPr>
          <p:cNvPr id="5128" name="Rectangle 18"/>
          <p:cNvSpPr>
            <a:spLocks noChangeArrowheads="1"/>
          </p:cNvSpPr>
          <p:nvPr/>
        </p:nvSpPr>
        <p:spPr bwMode="auto">
          <a:xfrm>
            <a:off x="1619250" y="2349500"/>
            <a:ext cx="5184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rgbClr val="FF9900"/>
                </a:solidFill>
              </a:rPr>
              <a:t>2008 год</a:t>
            </a:r>
            <a:r>
              <a:rPr lang="ru-RU" sz="2800" b="0"/>
              <a:t>: 5126,9 тыс. единиц</a:t>
            </a:r>
          </a:p>
        </p:txBody>
      </p:sp>
      <p:sp>
        <p:nvSpPr>
          <p:cNvPr id="5129" name="Rectangle 19"/>
          <p:cNvSpPr>
            <a:spLocks noChangeArrowheads="1"/>
          </p:cNvSpPr>
          <p:nvPr/>
        </p:nvSpPr>
        <p:spPr bwMode="auto">
          <a:xfrm>
            <a:off x="2195513" y="2997200"/>
            <a:ext cx="5184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rgbClr val="FF9900"/>
                </a:solidFill>
              </a:rPr>
              <a:t>2009 год</a:t>
            </a:r>
            <a:r>
              <a:rPr lang="ru-RU" sz="2800" b="0"/>
              <a:t>: 5605,8 тыс. единиц</a:t>
            </a: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84213" y="404813"/>
            <a:ext cx="342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Статистика сектора МСП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16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684213" y="-36513"/>
            <a:ext cx="3382962" cy="10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cs typeface="Arial" charset="0"/>
              </a:rPr>
              <a:t>Финансовая поддержка начинающих предпринимателей</a:t>
            </a:r>
            <a:r>
              <a:rPr lang="ru-RU" b="0"/>
              <a:t> </a:t>
            </a:r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708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/>
              <a:t>Количество предпринимателей, организовавших свое дело</a:t>
            </a:r>
            <a:br>
              <a:rPr lang="ru-RU" sz="2000"/>
            </a:br>
            <a:r>
              <a:rPr lang="ru-RU" sz="2000"/>
              <a:t>в 2009 году на бюджетные средства:</a:t>
            </a:r>
            <a:endParaRPr lang="ru-RU" sz="2000" b="0"/>
          </a:p>
        </p:txBody>
      </p:sp>
      <p:sp>
        <p:nvSpPr>
          <p:cNvPr id="6150" name="Rectangle 238"/>
          <p:cNvSpPr>
            <a:spLocks noChangeArrowheads="1"/>
          </p:cNvSpPr>
          <p:nvPr/>
        </p:nvSpPr>
        <p:spPr bwMode="auto">
          <a:xfrm>
            <a:off x="900113" y="6237288"/>
            <a:ext cx="728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/>
              <a:t>1</a:t>
            </a:r>
            <a:r>
              <a:rPr lang="ru-RU" sz="1200" b="0"/>
              <a:t> Подпрограмма содействия малому предпринимательству и самозанятости безработных граждан </a:t>
            </a:r>
          </a:p>
          <a:p>
            <a:r>
              <a:rPr lang="ru-RU" sz="1200"/>
              <a:t>2</a:t>
            </a:r>
            <a:r>
              <a:rPr lang="ru-RU" sz="1200" b="0"/>
              <a:t> Программа поддержки начинающих - гранты начинающим на создание собственного бизнеса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786050" y="2571744"/>
            <a:ext cx="3786214" cy="57150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более 135,6 тыс. человек</a:t>
            </a:r>
          </a:p>
        </p:txBody>
      </p:sp>
      <p:sp>
        <p:nvSpPr>
          <p:cNvPr id="47" name="Стрелка вниз 46"/>
          <p:cNvSpPr/>
          <p:nvPr/>
        </p:nvSpPr>
        <p:spPr>
          <a:xfrm rot="1645261" flipV="1">
            <a:off x="2784475" y="3254375"/>
            <a:ext cx="757238" cy="1111250"/>
          </a:xfrm>
          <a:prstGeom prst="downArrow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50000">
                <a:schemeClr val="accent3">
                  <a:shade val="93000"/>
                  <a:satMod val="130000"/>
                </a:schemeClr>
              </a:gs>
              <a:gs pos="100000">
                <a:schemeClr val="bg1"/>
              </a:gs>
            </a:gsLst>
            <a:lin ang="189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0"/>
          </a:p>
        </p:txBody>
      </p:sp>
      <p:sp>
        <p:nvSpPr>
          <p:cNvPr id="49" name="Стрелка вниз 48"/>
          <p:cNvSpPr/>
          <p:nvPr/>
        </p:nvSpPr>
        <p:spPr>
          <a:xfrm rot="20130145" flipV="1">
            <a:off x="5710238" y="3248025"/>
            <a:ext cx="757237" cy="1174750"/>
          </a:xfrm>
          <a:prstGeom prst="downArrow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5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0"/>
          </a:p>
        </p:txBody>
      </p:sp>
      <p:sp>
        <p:nvSpPr>
          <p:cNvPr id="40" name="Прямоугольник 39"/>
          <p:cNvSpPr/>
          <p:nvPr/>
        </p:nvSpPr>
        <p:spPr>
          <a:xfrm>
            <a:off x="5143504" y="4286256"/>
            <a:ext cx="2857520" cy="142876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По линии</a:t>
            </a:r>
            <a:b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Минэкономразвития</a:t>
            </a:r>
            <a:r>
              <a:rPr lang="ru-RU" baseline="30000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2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</a:t>
            </a:r>
            <a:b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более 8 тыс. человек</a:t>
            </a:r>
            <a:endParaRPr lang="ru-RU" sz="2000" b="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57290" y="4286256"/>
            <a:ext cx="2857520" cy="1428760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bg1"/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По линии Минсоцздравразвития</a:t>
            </a:r>
            <a:r>
              <a:rPr lang="ru-RU" baseline="30000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</a:t>
            </a:r>
            <a:br>
              <a:rPr lang="ru-RU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127,6 тыс. человек</a:t>
            </a:r>
            <a:endParaRPr lang="ru-RU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7171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717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17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17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717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7172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971550" y="1649413"/>
            <a:ext cx="7921625" cy="35401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993300"/>
                </a:solidFill>
                <a:latin typeface="+mj-lt"/>
                <a:cs typeface="Arial" charset="0"/>
              </a:rPr>
              <a:t>Таким </a:t>
            </a:r>
            <a:r>
              <a:rPr lang="ru-RU" sz="2400" dirty="0">
                <a:solidFill>
                  <a:srgbClr val="990000"/>
                </a:solidFill>
                <a:latin typeface="+mj-lt"/>
                <a:cs typeface="Arial" charset="0"/>
              </a:rPr>
              <a:t>образом</a:t>
            </a:r>
            <a:r>
              <a:rPr lang="ru-RU" sz="2400" b="0" dirty="0">
                <a:solidFill>
                  <a:srgbClr val="C00000"/>
                </a:solidFill>
                <a:latin typeface="+mj-lt"/>
              </a:rPr>
              <a:t>,</a:t>
            </a:r>
          </a:p>
          <a:p>
            <a:pPr algn="just">
              <a:defRPr/>
            </a:pPr>
            <a:r>
              <a:rPr lang="ru-RU" sz="2000" b="0" dirty="0"/>
              <a:t>если </a:t>
            </a:r>
            <a:r>
              <a:rPr lang="ru-RU" sz="2000" dirty="0"/>
              <a:t>не учитывать</a:t>
            </a:r>
            <a:r>
              <a:rPr lang="ru-RU" sz="2000" b="0" dirty="0"/>
              <a:t> малые предприятия и индивидуальных предпринимателей, начавших свою деятельность в 2009 году за счет грантов, предоставленных из федерального и региональных бюджетов, то количество субъектов малого и среднего предпринимательства по итогам 2009 года составило бы </a:t>
            </a:r>
            <a:r>
              <a:rPr lang="ru-RU" sz="2000" dirty="0"/>
              <a:t>5470,2 тыс.</a:t>
            </a:r>
            <a:r>
              <a:rPr lang="ru-RU" sz="2000" b="0" dirty="0"/>
              <a:t> единиц или </a:t>
            </a:r>
            <a:r>
              <a:rPr lang="ru-RU" sz="2000" dirty="0"/>
              <a:t>106,7%</a:t>
            </a:r>
            <a:r>
              <a:rPr lang="ru-RU" sz="2000" b="0" dirty="0"/>
              <a:t> от уровня 2008 года.</a:t>
            </a:r>
          </a:p>
          <a:p>
            <a:pPr algn="just">
              <a:defRPr/>
            </a:pPr>
            <a:endParaRPr lang="ru-RU" sz="2000" b="0" dirty="0"/>
          </a:p>
          <a:p>
            <a:pPr marL="360000" algn="just">
              <a:defRPr/>
            </a:pPr>
            <a:r>
              <a:rPr lang="ru-RU" sz="2000" b="0" dirty="0"/>
              <a:t>т.е. </a:t>
            </a:r>
            <a:r>
              <a:rPr lang="ru-RU" sz="2000" dirty="0"/>
              <a:t>около трети прироста </a:t>
            </a:r>
            <a:r>
              <a:rPr lang="ru-RU" sz="2000" b="0" dirty="0"/>
              <a:t>количества субъектов малого и среднего предпринимательства было обеспеченно</a:t>
            </a:r>
          </a:p>
          <a:p>
            <a:pPr marL="360000" algn="just">
              <a:defRPr/>
            </a:pPr>
            <a:r>
              <a:rPr lang="ru-RU" sz="2000" dirty="0"/>
              <a:t>за счет бюджетных средств</a:t>
            </a:r>
            <a:r>
              <a:rPr lang="ru-RU" sz="2000" b="0" dirty="0"/>
              <a:t>.</a:t>
            </a:r>
          </a:p>
        </p:txBody>
      </p:sp>
      <p:sp>
        <p:nvSpPr>
          <p:cNvPr id="7174" name="Прямоугольник 22"/>
          <p:cNvSpPr>
            <a:spLocks noChangeArrowheads="1"/>
          </p:cNvSpPr>
          <p:nvPr/>
        </p:nvSpPr>
        <p:spPr bwMode="auto">
          <a:xfrm>
            <a:off x="684213" y="404813"/>
            <a:ext cx="342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Статистика сектора МСП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8195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820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20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20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820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8196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8197" name="Прямоугольник 13"/>
          <p:cNvSpPr>
            <a:spLocks noChangeArrowheads="1"/>
          </p:cNvSpPr>
          <p:nvPr/>
        </p:nvSpPr>
        <p:spPr bwMode="auto">
          <a:xfrm>
            <a:off x="900113" y="1268413"/>
            <a:ext cx="4176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1600">
                <a:solidFill>
                  <a:srgbClr val="993300"/>
                </a:solidFill>
                <a:latin typeface="Arial Narrow" pitchFamily="34" charset="0"/>
                <a:cs typeface="Arial" charset="0"/>
              </a:rPr>
              <a:t>Индекс результатов деятельности МП</a:t>
            </a:r>
          </a:p>
        </p:txBody>
      </p:sp>
      <p:sp>
        <p:nvSpPr>
          <p:cNvPr id="8198" name="Rectangle 23"/>
          <p:cNvSpPr>
            <a:spLocks noChangeArrowheads="1"/>
          </p:cNvSpPr>
          <p:nvPr/>
        </p:nvSpPr>
        <p:spPr bwMode="auto">
          <a:xfrm>
            <a:off x="827088" y="1773238"/>
            <a:ext cx="71247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Ш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Число малых предприятий на 100 тыс. населения</a:t>
            </a:r>
          </a:p>
          <a:p>
            <a:pPr eaLnBrk="0" hangingPunct="0">
              <a:buFont typeface="Wingdings" pitchFamily="2" charset="2"/>
              <a:buChar char="Ш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Доля занятых на малых предприятиях в общей численности занятых</a:t>
            </a:r>
          </a:p>
          <a:p>
            <a:pPr eaLnBrk="0" hangingPunct="0">
              <a:buFont typeface="Wingdings" pitchFamily="2" charset="2"/>
              <a:buChar char="Ш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Производительность труда на малых предприятиях (оборот на 1 занятого на малых предприятиях)</a:t>
            </a:r>
          </a:p>
          <a:p>
            <a:pPr eaLnBrk="0" hangingPunct="0">
              <a:buFont typeface="Wingdings" pitchFamily="2" charset="2"/>
              <a:buChar char="Ш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Средний объем инвестиций в основной капитал на 1 малом предприятии</a:t>
            </a:r>
            <a:endParaRPr lang="ru-RU" b="0"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003800" y="1268413"/>
            <a:ext cx="642938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/>
          </a:p>
        </p:txBody>
      </p:sp>
      <p:sp>
        <p:nvSpPr>
          <p:cNvPr id="8200" name="Rectangle 28"/>
          <p:cNvSpPr>
            <a:spLocks noChangeArrowheads="1"/>
          </p:cNvSpPr>
          <p:nvPr/>
        </p:nvSpPr>
        <p:spPr bwMode="auto">
          <a:xfrm>
            <a:off x="5724525" y="1196975"/>
            <a:ext cx="3308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ь"/>
            </a:pPr>
            <a:r>
              <a:rPr lang="ru-RU" sz="1600" b="0">
                <a:latin typeface="Times New Roman" pitchFamily="18" charset="0"/>
                <a:cs typeface="Arial" charset="0"/>
              </a:rPr>
              <a:t>Малые предприятия</a:t>
            </a:r>
          </a:p>
          <a:p>
            <a:pPr>
              <a:buFont typeface="Wingdings" pitchFamily="2" charset="2"/>
              <a:buChar char="ь"/>
            </a:pPr>
            <a:r>
              <a:rPr lang="ru-RU" sz="1600" b="0">
                <a:latin typeface="Times New Roman" pitchFamily="18" charset="0"/>
                <a:cs typeface="Arial" charset="0"/>
              </a:rPr>
              <a:t>Микропредприятия (кроме с</a:t>
            </a:r>
            <a:r>
              <a:rPr lang="en-US" sz="1600" b="0">
                <a:latin typeface="Times New Roman" pitchFamily="18" charset="0"/>
                <a:cs typeface="Arial" charset="0"/>
              </a:rPr>
              <a:t>/</a:t>
            </a:r>
            <a:r>
              <a:rPr lang="ru-RU" sz="1600" b="0">
                <a:latin typeface="Times New Roman" pitchFamily="18" charset="0"/>
                <a:cs typeface="Arial" charset="0"/>
              </a:rPr>
              <a:t>х)</a:t>
            </a:r>
            <a:endParaRPr lang="ru-RU" b="0">
              <a:latin typeface="Calibri" pitchFamily="34" charset="0"/>
            </a:endParaRPr>
          </a:p>
        </p:txBody>
      </p:sp>
      <p:sp>
        <p:nvSpPr>
          <p:cNvPr id="8201" name="Прямоугольник 13"/>
          <p:cNvSpPr>
            <a:spLocks noChangeArrowheads="1"/>
          </p:cNvSpPr>
          <p:nvPr/>
        </p:nvSpPr>
        <p:spPr bwMode="auto">
          <a:xfrm>
            <a:off x="971550" y="3141663"/>
            <a:ext cx="453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1600">
                <a:solidFill>
                  <a:srgbClr val="993300"/>
                </a:solidFill>
                <a:latin typeface="Arial Narrow" pitchFamily="34" charset="0"/>
                <a:cs typeface="Arial" charset="0"/>
              </a:rPr>
              <a:t>Индекс государственной поддержки МСП</a:t>
            </a:r>
          </a:p>
        </p:txBody>
      </p:sp>
      <p:sp>
        <p:nvSpPr>
          <p:cNvPr id="3" name="Стрелка вправо 18"/>
          <p:cNvSpPr/>
          <p:nvPr/>
        </p:nvSpPr>
        <p:spPr>
          <a:xfrm>
            <a:off x="5364163" y="3141663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/>
          </a:p>
        </p:txBody>
      </p:sp>
      <p:sp>
        <p:nvSpPr>
          <p:cNvPr id="8203" name="Rectangle 32"/>
          <p:cNvSpPr>
            <a:spLocks noChangeArrowheads="1"/>
          </p:cNvSpPr>
          <p:nvPr/>
        </p:nvSpPr>
        <p:spPr bwMode="auto">
          <a:xfrm>
            <a:off x="6156325" y="3127375"/>
            <a:ext cx="2157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ь"/>
            </a:pPr>
            <a:r>
              <a:rPr lang="ru-RU" b="0">
                <a:latin typeface="Times New Roman" pitchFamily="18" charset="0"/>
                <a:cs typeface="Arial" charset="0"/>
              </a:rPr>
              <a:t>49 регионов</a:t>
            </a:r>
            <a:endParaRPr lang="ru-RU" b="0">
              <a:latin typeface="Calibri" pitchFamily="34" charset="0"/>
            </a:endParaRPr>
          </a:p>
        </p:txBody>
      </p:sp>
      <p:sp>
        <p:nvSpPr>
          <p:cNvPr id="8204" name="Rectangle 33"/>
          <p:cNvSpPr>
            <a:spLocks noChangeArrowheads="1"/>
          </p:cNvSpPr>
          <p:nvPr/>
        </p:nvSpPr>
        <p:spPr bwMode="auto">
          <a:xfrm>
            <a:off x="684213" y="3522663"/>
            <a:ext cx="8459787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Расходы консолидированного бюджета на реализацию государственной поддержки МСП в регионе в расчете на одного жителя</a:t>
            </a:r>
          </a:p>
          <a:p>
            <a:pPr>
              <a:buFont typeface="Wingdings" pitchFamily="2" charset="2"/>
              <a:buChar char="Ø"/>
            </a:pPr>
            <a:r>
              <a:rPr lang="ru-RU" sz="1600" b="0">
                <a:latin typeface="Times New Roman" pitchFamily="18" charset="0"/>
                <a:ea typeface="Times New Roman" pitchFamily="18" charset="0"/>
                <a:cs typeface="Arial" charset="0"/>
              </a:rPr>
              <a:t>Доля малых и средних предприятий, получивших поддержку в рамках реализации государственных программ развития субъектов МСП, в общем количестве МСП в регионе</a:t>
            </a:r>
          </a:p>
          <a:p>
            <a:pPr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Объем поручительств и гарантий фондов поддержки, специализированных гарантийных фондов, выданных МСП, в расчете на одно МСП</a:t>
            </a:r>
            <a:endParaRPr lang="ru-RU" sz="1600" b="0" baseline="30000">
              <a:ea typeface="Times New Roman" pitchFamily="18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Доля малых и средних предприятий, пользующихся льготной арендой</a:t>
            </a:r>
          </a:p>
          <a:p>
            <a:pPr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Доля малых и средних предприятий, реализовавших преимущественное право на выкуп помещений</a:t>
            </a:r>
          </a:p>
          <a:p>
            <a:pPr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Доля государственных и муниципальных закупок у субъектов МСП</a:t>
            </a:r>
            <a:endParaRPr lang="ru-RU" sz="1600" b="0"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Удельное число проверок (плановых и внеплановых) на одно МСП</a:t>
            </a:r>
            <a:endParaRPr lang="ru-RU" sz="1600" b="0"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600" b="0">
                <a:ea typeface="Times New Roman" pitchFamily="18" charset="0"/>
                <a:cs typeface="Arial" charset="0"/>
              </a:rPr>
              <a:t>Соотношение плановых и внеплановых проверок</a:t>
            </a:r>
          </a:p>
        </p:txBody>
      </p:sp>
      <p:sp>
        <p:nvSpPr>
          <p:cNvPr id="8205" name="Прямоугольник 22"/>
          <p:cNvSpPr>
            <a:spLocks noChangeArrowheads="1"/>
          </p:cNvSpPr>
          <p:nvPr/>
        </p:nvSpPr>
        <p:spPr bwMode="auto">
          <a:xfrm>
            <a:off x="971550" y="404813"/>
            <a:ext cx="3138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Индексы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1031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51" name="Picture 6" descr="niss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52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5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05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032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033" name="Прямоугольник 22"/>
          <p:cNvSpPr>
            <a:spLocks noChangeArrowheads="1"/>
          </p:cNvSpPr>
          <p:nvPr/>
        </p:nvSpPr>
        <p:spPr bwMode="auto">
          <a:xfrm>
            <a:off x="714375" y="214313"/>
            <a:ext cx="335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Дифференциация регионов</a:t>
            </a:r>
          </a:p>
        </p:txBody>
      </p:sp>
      <p:sp>
        <p:nvSpPr>
          <p:cNvPr id="1034" name="Прямоугольник 22"/>
          <p:cNvSpPr>
            <a:spLocks noChangeArrowheads="1"/>
          </p:cNvSpPr>
          <p:nvPr/>
        </p:nvSpPr>
        <p:spPr bwMode="auto">
          <a:xfrm>
            <a:off x="1403350" y="1125538"/>
            <a:ext cx="6786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>
                <a:solidFill>
                  <a:srgbClr val="993300"/>
                </a:solidFill>
                <a:cs typeface="Arial" charset="0"/>
              </a:rPr>
              <a:t>Кривые Лоренца и значения коэффициентов Джини для критериальных показателей индекса развития МП</a:t>
            </a:r>
          </a:p>
        </p:txBody>
      </p:sp>
      <p:sp>
        <p:nvSpPr>
          <p:cNvPr id="1035" name="Rectangle 29"/>
          <p:cNvSpPr>
            <a:spLocks noChangeArrowheads="1"/>
          </p:cNvSpPr>
          <p:nvPr/>
        </p:nvSpPr>
        <p:spPr bwMode="auto">
          <a:xfrm>
            <a:off x="1533525" y="2314575"/>
            <a:ext cx="30337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6" name="Rectangle 31"/>
          <p:cNvSpPr>
            <a:spLocks noChangeArrowheads="1"/>
          </p:cNvSpPr>
          <p:nvPr/>
        </p:nvSpPr>
        <p:spPr bwMode="auto">
          <a:xfrm>
            <a:off x="1533525" y="2314575"/>
            <a:ext cx="30432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7" name="Rectangle 35"/>
          <p:cNvSpPr>
            <a:spLocks noChangeArrowheads="1"/>
          </p:cNvSpPr>
          <p:nvPr/>
        </p:nvSpPr>
        <p:spPr bwMode="auto">
          <a:xfrm>
            <a:off x="1533525" y="2314575"/>
            <a:ext cx="30337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8" name="Rectangle 37"/>
          <p:cNvSpPr>
            <a:spLocks noChangeArrowheads="1"/>
          </p:cNvSpPr>
          <p:nvPr/>
        </p:nvSpPr>
        <p:spPr bwMode="auto">
          <a:xfrm>
            <a:off x="1533525" y="2314575"/>
            <a:ext cx="30432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9" name="Rectangle 55"/>
          <p:cNvSpPr>
            <a:spLocks noChangeArrowheads="1"/>
          </p:cNvSpPr>
          <p:nvPr/>
        </p:nvSpPr>
        <p:spPr bwMode="auto">
          <a:xfrm>
            <a:off x="1187450" y="2060575"/>
            <a:ext cx="22320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Число МП на 100 тыс. населения</a:t>
            </a:r>
            <a:r>
              <a:rPr lang="ru-RU" sz="1400" b="0"/>
              <a:t> </a:t>
            </a:r>
          </a:p>
        </p:txBody>
      </p:sp>
      <p:sp>
        <p:nvSpPr>
          <p:cNvPr id="1040" name="Rectangle 56"/>
          <p:cNvSpPr>
            <a:spLocks noChangeArrowheads="1"/>
          </p:cNvSpPr>
          <p:nvPr/>
        </p:nvSpPr>
        <p:spPr bwMode="auto">
          <a:xfrm>
            <a:off x="3779838" y="1700213"/>
            <a:ext cx="2065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/>
              <a:t>Доля занятых на МП</a:t>
            </a:r>
            <a:r>
              <a:rPr lang="ru-RU" b="0"/>
              <a:t> </a:t>
            </a:r>
          </a:p>
        </p:txBody>
      </p:sp>
      <p:sp>
        <p:nvSpPr>
          <p:cNvPr id="1041" name="Rectangle 57"/>
          <p:cNvSpPr>
            <a:spLocks noChangeArrowheads="1"/>
          </p:cNvSpPr>
          <p:nvPr/>
        </p:nvSpPr>
        <p:spPr bwMode="auto">
          <a:xfrm>
            <a:off x="6427788" y="1700213"/>
            <a:ext cx="2716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/>
              <a:t>Оборот на 1 занятого на МП</a:t>
            </a:r>
            <a:r>
              <a:rPr lang="ru-RU" b="0"/>
              <a:t> </a:t>
            </a:r>
          </a:p>
        </p:txBody>
      </p:sp>
      <p:sp>
        <p:nvSpPr>
          <p:cNvPr id="1042" name="Rectangle 58"/>
          <p:cNvSpPr>
            <a:spLocks noChangeArrowheads="1"/>
          </p:cNvSpPr>
          <p:nvPr/>
        </p:nvSpPr>
        <p:spPr bwMode="auto">
          <a:xfrm>
            <a:off x="1042988" y="5157788"/>
            <a:ext cx="3862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/>
              <a:t>Инвестиции в основной капитал на 1 МП</a:t>
            </a:r>
            <a:r>
              <a:rPr lang="ru-RU" b="0"/>
              <a:t> </a:t>
            </a:r>
          </a:p>
        </p:txBody>
      </p:sp>
      <p:sp>
        <p:nvSpPr>
          <p:cNvPr id="1043" name="Rectangle 63"/>
          <p:cNvSpPr>
            <a:spLocks noChangeArrowheads="1"/>
          </p:cNvSpPr>
          <p:nvPr/>
        </p:nvSpPr>
        <p:spPr bwMode="auto">
          <a:xfrm>
            <a:off x="0" y="219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4" name="Rectangle 65"/>
          <p:cNvSpPr>
            <a:spLocks noChangeArrowheads="1"/>
          </p:cNvSpPr>
          <p:nvPr/>
        </p:nvSpPr>
        <p:spPr bwMode="auto">
          <a:xfrm>
            <a:off x="0" y="2209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5" name="Rectangle 67"/>
          <p:cNvSpPr>
            <a:spLocks noChangeArrowheads="1"/>
          </p:cNvSpPr>
          <p:nvPr/>
        </p:nvSpPr>
        <p:spPr bwMode="auto">
          <a:xfrm>
            <a:off x="0" y="2238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6" name="Rectangle 69"/>
          <p:cNvSpPr>
            <a:spLocks noChangeArrowheads="1"/>
          </p:cNvSpPr>
          <p:nvPr/>
        </p:nvSpPr>
        <p:spPr bwMode="auto">
          <a:xfrm>
            <a:off x="0" y="2233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7" name="Rectangle 71"/>
          <p:cNvSpPr>
            <a:spLocks noChangeArrowheads="1"/>
          </p:cNvSpPr>
          <p:nvPr/>
        </p:nvSpPr>
        <p:spPr bwMode="auto">
          <a:xfrm>
            <a:off x="0" y="2247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70"/>
          <p:cNvGraphicFramePr>
            <a:graphicFrameLocks noChangeAspect="1"/>
          </p:cNvGraphicFramePr>
          <p:nvPr/>
        </p:nvGraphicFramePr>
        <p:xfrm>
          <a:off x="611188" y="2565400"/>
          <a:ext cx="2867025" cy="2362200"/>
        </p:xfrm>
        <a:graphic>
          <a:graphicData uri="http://schemas.openxmlformats.org/presentationml/2006/ole">
            <p:oleObj spid="_x0000_s1026" name="Точечный рисунок" r:id="rId4" imgW="4686954" imgH="3877216" progId="PBrush">
              <p:embed/>
            </p:oleObj>
          </a:graphicData>
        </a:graphic>
      </p:graphicFrame>
      <p:sp>
        <p:nvSpPr>
          <p:cNvPr id="1048" name="Rectangle 73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72"/>
          <p:cNvGraphicFramePr>
            <a:graphicFrameLocks noChangeAspect="1"/>
          </p:cNvGraphicFramePr>
          <p:nvPr/>
        </p:nvGraphicFramePr>
        <p:xfrm>
          <a:off x="3492500" y="1989138"/>
          <a:ext cx="2847975" cy="2343150"/>
        </p:xfrm>
        <a:graphic>
          <a:graphicData uri="http://schemas.openxmlformats.org/presentationml/2006/ole">
            <p:oleObj spid="_x0000_s1027" name="Точечный рисунок" r:id="rId5" imgW="4686954" imgH="3877216" progId="PBrush">
              <p:embed/>
            </p:oleObj>
          </a:graphicData>
        </a:graphic>
      </p:graphicFrame>
      <p:sp>
        <p:nvSpPr>
          <p:cNvPr id="1049" name="Rectangle 75"/>
          <p:cNvSpPr>
            <a:spLocks noChangeArrowheads="1"/>
          </p:cNvSpPr>
          <p:nvPr/>
        </p:nvSpPr>
        <p:spPr bwMode="auto">
          <a:xfrm>
            <a:off x="0" y="2295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8" name="Object 74"/>
          <p:cNvGraphicFramePr>
            <a:graphicFrameLocks noChangeAspect="1"/>
          </p:cNvGraphicFramePr>
          <p:nvPr/>
        </p:nvGraphicFramePr>
        <p:xfrm>
          <a:off x="6400800" y="1989138"/>
          <a:ext cx="2743200" cy="2266950"/>
        </p:xfrm>
        <a:graphic>
          <a:graphicData uri="http://schemas.openxmlformats.org/presentationml/2006/ole">
            <p:oleObj spid="_x0000_s1028" name="Точечный рисунок" r:id="rId6" imgW="4695238" imgH="3877216" progId="PBrush">
              <p:embed/>
            </p:oleObj>
          </a:graphicData>
        </a:graphic>
      </p:graphicFrame>
      <p:sp>
        <p:nvSpPr>
          <p:cNvPr id="1050" name="Rectangle 77"/>
          <p:cNvSpPr>
            <a:spLocks noChangeArrowheads="1"/>
          </p:cNvSpPr>
          <p:nvPr/>
        </p:nvSpPr>
        <p:spPr bwMode="auto">
          <a:xfrm>
            <a:off x="0" y="2290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9" name="Object 76"/>
          <p:cNvGraphicFramePr>
            <a:graphicFrameLocks noChangeAspect="1"/>
          </p:cNvGraphicFramePr>
          <p:nvPr/>
        </p:nvGraphicFramePr>
        <p:xfrm>
          <a:off x="4787900" y="4292600"/>
          <a:ext cx="3024188" cy="2500313"/>
        </p:xfrm>
        <a:graphic>
          <a:graphicData uri="http://schemas.openxmlformats.org/presentationml/2006/ole">
            <p:oleObj spid="_x0000_s1029" name="Точечный рисунок" r:id="rId7" imgW="4676190" imgH="3866667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9219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925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25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25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925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9220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9221" name="Прямоугольник 22"/>
          <p:cNvSpPr>
            <a:spLocks noChangeArrowheads="1"/>
          </p:cNvSpPr>
          <p:nvPr/>
        </p:nvSpPr>
        <p:spPr bwMode="auto">
          <a:xfrm>
            <a:off x="714375" y="214313"/>
            <a:ext cx="6000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Индекс МП </a:t>
            </a:r>
          </a:p>
        </p:txBody>
      </p:sp>
      <p:graphicFrame>
        <p:nvGraphicFramePr>
          <p:cNvPr id="12628" name="Group 340"/>
          <p:cNvGraphicFramePr>
            <a:graphicFrameLocks noGrp="1"/>
          </p:cNvGraphicFramePr>
          <p:nvPr/>
        </p:nvGraphicFramePr>
        <p:xfrm>
          <a:off x="1042988" y="1341438"/>
          <a:ext cx="7351712" cy="4860292"/>
        </p:xfrm>
        <a:graphic>
          <a:graphicData uri="http://schemas.openxmlformats.org/drawingml/2006/table">
            <a:tbl>
              <a:tblPr/>
              <a:tblGrid>
                <a:gridCol w="1265237"/>
                <a:gridCol w="4105275"/>
                <a:gridCol w="19812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Ранг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Субъект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Значение индекса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Краснодарский край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г. Санкт-Петербург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г. Москва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Калининградская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Ставропольский край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Свердловская область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Сахалинская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Ханты-Мансийский авт. округ – Югра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Магаданская область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Московская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33829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00100" y="4714884"/>
            <a:ext cx="7500990" cy="85725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Вывод: происходил значительный рост числа малых предприятий в 2009 году по сравнению с 2008 годом</a:t>
            </a: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857224" y="1214422"/>
          <a:ext cx="7215238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857224" y="5643578"/>
            <a:ext cx="7786742" cy="10001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i="1" dirty="0" smtClean="0">
                <a:solidFill>
                  <a:schemeClr val="tx1"/>
                </a:solidFill>
              </a:rPr>
              <a:t>Сравнивать уровень развития малого предпринимательства за 2008 год с уровнем развития малого предпринимательства в 2007 году некорректно в виду того, что с 1 января 2008 года вступил в силу Федеральный закон от 24 июля 2007 года № 209-ФЗ «О развитии малого и среднего предпринимательства в Российской Федерации», установивший новые критерии отнесения хозяйствующих субъектов к категории «субъекты малого предпринимательства»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714480" y="1214422"/>
            <a:ext cx="414340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Число малых предприятий в 1999-2009 года</a:t>
            </a:r>
            <a:endParaRPr lang="en-US" sz="1400" b="1" dirty="0" smtClean="0"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cs typeface="Times New Roman" pitchFamily="18" charset="0"/>
              </a:rPr>
              <a:t>(включая микропредприятия, без средних предприятий и индивидуальных предпринимателей)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28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281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28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028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024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0245" name="Прямоугольник 22"/>
          <p:cNvSpPr>
            <a:spLocks noChangeArrowheads="1"/>
          </p:cNvSpPr>
          <p:nvPr/>
        </p:nvSpPr>
        <p:spPr bwMode="auto">
          <a:xfrm>
            <a:off x="714375" y="214313"/>
            <a:ext cx="3425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Индекс государственной поддержки</a:t>
            </a:r>
          </a:p>
        </p:txBody>
      </p:sp>
      <p:graphicFrame>
        <p:nvGraphicFramePr>
          <p:cNvPr id="19579" name="Group 123"/>
          <p:cNvGraphicFramePr>
            <a:graphicFrameLocks noGrp="1"/>
          </p:cNvGraphicFramePr>
          <p:nvPr/>
        </p:nvGraphicFramePr>
        <p:xfrm>
          <a:off x="1042988" y="1268413"/>
          <a:ext cx="7632700" cy="4824417"/>
        </p:xfrm>
        <a:graphic>
          <a:graphicData uri="http://schemas.openxmlformats.org/drawingml/2006/table">
            <a:tbl>
              <a:tblPr/>
              <a:tblGrid>
                <a:gridCol w="1446212"/>
                <a:gridCol w="3922713"/>
                <a:gridCol w="2263775"/>
              </a:tblGrid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Ранг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Субъект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Значение индекса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Ханты-Мансийский автономный округ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Республика Алтай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9,3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Республика Дагестан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Волгоградская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Свердловская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г. Санкт-Петербург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Ленинградская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Чувашская Республика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Кировская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Магаданская область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11267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127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27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127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27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268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1269" name="Прямоугольник 22"/>
          <p:cNvSpPr>
            <a:spLocks noChangeArrowheads="1"/>
          </p:cNvSpPr>
          <p:nvPr/>
        </p:nvSpPr>
        <p:spPr bwMode="auto">
          <a:xfrm>
            <a:off x="714375" y="214313"/>
            <a:ext cx="3425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Классы регионов «поддержка-развитие» </a:t>
            </a:r>
          </a:p>
        </p:txBody>
      </p:sp>
      <p:sp>
        <p:nvSpPr>
          <p:cNvPr id="11270" name="Rectangle 13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71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1052513"/>
            <a:ext cx="698500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12291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230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30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30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230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292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2293" name="Прямоугольник 22"/>
          <p:cNvSpPr>
            <a:spLocks noChangeArrowheads="1"/>
          </p:cNvSpPr>
          <p:nvPr/>
        </p:nvSpPr>
        <p:spPr bwMode="auto">
          <a:xfrm>
            <a:off x="684213" y="0"/>
            <a:ext cx="3352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Зависимость развития МП от государственной поддержки </a:t>
            </a:r>
          </a:p>
        </p:txBody>
      </p:sp>
      <p:graphicFrame>
        <p:nvGraphicFramePr>
          <p:cNvPr id="14457" name="Group 121"/>
          <p:cNvGraphicFramePr>
            <a:graphicFrameLocks noGrp="1"/>
          </p:cNvGraphicFramePr>
          <p:nvPr/>
        </p:nvGraphicFramePr>
        <p:xfrm>
          <a:off x="2771775" y="2492375"/>
          <a:ext cx="6192838" cy="1005840"/>
        </p:xfrm>
        <a:graphic>
          <a:graphicData uri="http://schemas.openxmlformats.org/drawingml/2006/table">
            <a:tbl>
              <a:tblPr/>
              <a:tblGrid>
                <a:gridCol w="1120775"/>
                <a:gridCol w="2493963"/>
                <a:gridCol w="2578100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Скорректированный R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Стандартная ошибка оценки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0,03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0,01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85756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301" name="Rectangle 111"/>
          <p:cNvSpPr>
            <a:spLocks noChangeArrowheads="1"/>
          </p:cNvSpPr>
          <p:nvPr/>
        </p:nvSpPr>
        <p:spPr bwMode="auto">
          <a:xfrm>
            <a:off x="755650" y="1289050"/>
            <a:ext cx="3616325" cy="8239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 u="sng">
                <a:solidFill>
                  <a:schemeClr val="bg1"/>
                </a:solidFill>
              </a:rPr>
              <a:t>Коэффициент корреляции </a:t>
            </a:r>
          </a:p>
          <a:p>
            <a:r>
              <a:rPr lang="ru-RU" sz="2000" u="sng">
                <a:solidFill>
                  <a:schemeClr val="bg1"/>
                </a:solidFill>
              </a:rPr>
              <a:t>рангов Спирмена: </a:t>
            </a:r>
            <a:r>
              <a:rPr lang="ru-RU" sz="2800">
                <a:solidFill>
                  <a:schemeClr val="bg1"/>
                </a:solidFill>
              </a:rPr>
              <a:t>0,</a:t>
            </a:r>
            <a:r>
              <a:rPr lang="en-US" sz="2800">
                <a:solidFill>
                  <a:schemeClr val="bg1"/>
                </a:solidFill>
              </a:rPr>
              <a:t>25</a:t>
            </a: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2302" name="Rectangle 116"/>
          <p:cNvSpPr>
            <a:spLocks noChangeArrowheads="1"/>
          </p:cNvSpPr>
          <p:nvPr/>
        </p:nvSpPr>
        <p:spPr bwMode="auto">
          <a:xfrm>
            <a:off x="755650" y="3860800"/>
            <a:ext cx="5832475" cy="1038225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>
                <a:solidFill>
                  <a:srgbClr val="FF9900"/>
                </a:solidFill>
              </a:rPr>
              <a:t>Степень согласованности ранжирований является низкой, что свидетельствует о невысокой степени их взаимной связи</a:t>
            </a:r>
          </a:p>
        </p:txBody>
      </p:sp>
      <p:sp>
        <p:nvSpPr>
          <p:cNvPr id="12303" name="Rectangle 117"/>
          <p:cNvSpPr>
            <a:spLocks noChangeArrowheads="1"/>
          </p:cNvSpPr>
          <p:nvPr/>
        </p:nvSpPr>
        <p:spPr bwMode="auto">
          <a:xfrm>
            <a:off x="1331913" y="5157788"/>
            <a:ext cx="7561262" cy="1343025"/>
          </a:xfrm>
          <a:prstGeom prst="rect">
            <a:avLst/>
          </a:prstGeom>
          <a:noFill/>
          <a:ln w="31750">
            <a:solidFill>
              <a:srgbClr val="FF9933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>
                <a:solidFill>
                  <a:srgbClr val="FF9900"/>
                </a:solidFill>
              </a:rPr>
              <a:t>Регрессионный анализ показывает фактическое отсутствие статистически значимой связи между объемами оказываемой государством поддержки и результатами деятельности малых предприятий</a:t>
            </a: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1260475" y="2636838"/>
            <a:ext cx="1295400" cy="8636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Стрелка вправо 18"/>
          <p:cNvSpPr>
            <a:spLocks noChangeArrowheads="1"/>
          </p:cNvSpPr>
          <p:nvPr/>
        </p:nvSpPr>
        <p:spPr bwMode="auto">
          <a:xfrm rot="5400000">
            <a:off x="7019925" y="3860800"/>
            <a:ext cx="1295400" cy="8636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4414" y="3000372"/>
            <a:ext cx="6715172" cy="28575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200" dirty="0" smtClean="0"/>
              <a:t>1. Малый бизнес и государственная поддержка сектора</a:t>
            </a:r>
          </a:p>
          <a:p>
            <a:r>
              <a:rPr lang="ru-RU" sz="12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3"/>
              </a:rPr>
              <a:t>http://www.nisse.ru/business/article/article_1560.html?effort=1</a:t>
            </a:r>
            <a:endParaRPr lang="ru-RU" sz="1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1200" dirty="0" smtClean="0"/>
              <a:t> </a:t>
            </a:r>
          </a:p>
          <a:p>
            <a:pPr lvl="0"/>
            <a:r>
              <a:rPr lang="ru-RU" sz="1200" dirty="0" smtClean="0"/>
              <a:t>2. Динамика развития малого предпринимательства в регионах России в 2009 году</a:t>
            </a:r>
          </a:p>
          <a:p>
            <a:r>
              <a:rPr lang="ru-RU" sz="1200" u="sng" dirty="0" smtClean="0">
                <a:hlinkClick r:id="rId4"/>
              </a:rPr>
              <a:t>http://www.nisse.ru/business/article/article_1164.html?effort=1</a:t>
            </a:r>
            <a:endParaRPr lang="ru-RU" sz="1200" dirty="0" smtClean="0"/>
          </a:p>
          <a:p>
            <a:r>
              <a:rPr lang="ru-RU" sz="1200" dirty="0" smtClean="0"/>
              <a:t> </a:t>
            </a:r>
          </a:p>
          <a:p>
            <a:r>
              <a:rPr lang="ru-RU" sz="1200" dirty="0" smtClean="0"/>
              <a:t>3. Малое предпринимательство в регионах России в 2009 году. Индекс развития малого предпринимательства</a:t>
            </a:r>
          </a:p>
          <a:p>
            <a:r>
              <a:rPr lang="ru-RU" sz="1200" u="sng" dirty="0" smtClean="0">
                <a:hlinkClick r:id="rId5"/>
              </a:rPr>
              <a:t>http://www.nisse.ru/business/article/article_1155.html?effort=1</a:t>
            </a:r>
            <a:endParaRPr lang="ru-RU" sz="1200" dirty="0" smtClean="0"/>
          </a:p>
          <a:p>
            <a:r>
              <a:rPr lang="ru-RU" sz="1200" dirty="0" smtClean="0"/>
              <a:t> </a:t>
            </a:r>
          </a:p>
          <a:p>
            <a:pPr lvl="0"/>
            <a:r>
              <a:rPr lang="ru-RU" sz="1200" dirty="0" smtClean="0"/>
              <a:t>4. Динамика развития малого предпринимательства в регионах России в январе-июне 2010 года</a:t>
            </a:r>
          </a:p>
          <a:p>
            <a:r>
              <a:rPr lang="ru-RU" sz="1200" u="sng" dirty="0" smtClean="0">
                <a:hlinkClick r:id="rId6"/>
              </a:rPr>
              <a:t>http://www.nisse.ru/business/article/article_1539.html?effort=1</a:t>
            </a:r>
            <a:endParaRPr lang="ru-RU" sz="1200" dirty="0" smtClean="0"/>
          </a:p>
          <a:p>
            <a:r>
              <a:rPr lang="ru-RU" sz="1200" dirty="0" smtClean="0"/>
              <a:t> </a:t>
            </a:r>
          </a:p>
          <a:p>
            <a:r>
              <a:rPr lang="ru-RU" sz="1200" dirty="0" smtClean="0"/>
              <a:t>5. Индекс кредитного благоприятствования развитию малого бизнеса. Сентябрь 2010</a:t>
            </a:r>
          </a:p>
          <a:p>
            <a:r>
              <a:rPr lang="ru-RU" sz="1200" u="sng" dirty="0" smtClean="0">
                <a:hlinkClick r:id="rId7"/>
              </a:rPr>
              <a:t>http://www.nisse.ru/business/article/article_1528.html?effort=1</a:t>
            </a:r>
            <a:endParaRPr lang="ru-RU" sz="12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4414" y="1357298"/>
            <a:ext cx="7000924" cy="150019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Презентация основана на информационно-аналитических материалах, подготовленных Национальным институтом системных исследований проблем предпринимательства (НИСИПП). Более подробно с ними можно ознакомиться на сайте НИСИПП:</a:t>
            </a:r>
            <a:endParaRPr lang="ru-RU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22"/>
          <p:cNvSpPr>
            <a:spLocks noChangeArrowheads="1"/>
          </p:cNvSpPr>
          <p:nvPr/>
        </p:nvSpPr>
        <p:spPr bwMode="auto">
          <a:xfrm>
            <a:off x="642910" y="142852"/>
            <a:ext cx="41021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Аналитические исследования развития малого бизнеса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800">
                <a:solidFill>
                  <a:srgbClr val="FF9933"/>
                </a:solidFill>
              </a:rPr>
              <a:t>Спасибо за внимание!</a:t>
            </a:r>
          </a:p>
          <a:p>
            <a:pPr algn="ctr"/>
            <a:endParaRPr lang="ru-RU" sz="4800" b="0">
              <a:solidFill>
                <a:srgbClr val="FF9933"/>
              </a:solidFill>
            </a:endParaRPr>
          </a:p>
          <a:p>
            <a:pPr algn="r"/>
            <a:r>
              <a:rPr lang="ru-RU" b="0">
                <a:solidFill>
                  <a:srgbClr val="002060"/>
                </a:solidFill>
              </a:rPr>
              <a:t>Владимир Буев,</a:t>
            </a:r>
          </a:p>
          <a:p>
            <a:pPr algn="r"/>
            <a:r>
              <a:rPr lang="ru-RU" b="0">
                <a:solidFill>
                  <a:srgbClr val="002060"/>
                </a:solidFill>
              </a:rPr>
              <a:t>вице-президент НИСИПП</a:t>
            </a: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050" name="Рисунок" r:id="rId3" imgW="1838325" imgH="638175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Диаграмма 13"/>
          <p:cNvGraphicFramePr/>
          <p:nvPr/>
        </p:nvGraphicFramePr>
        <p:xfrm>
          <a:off x="928662" y="1214422"/>
          <a:ext cx="757242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33829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</a:t>
            </a:r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00100" y="4643446"/>
            <a:ext cx="6929486" cy="85725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Вывод: </a:t>
            </a:r>
            <a:r>
              <a:rPr lang="ru-RU" sz="2000" b="1" dirty="0" smtClean="0"/>
              <a:t>небольшое падение числа занятых в секторе в 2009 году по сравнению в 2008 годом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5643578"/>
            <a:ext cx="7786742" cy="10001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i="1" dirty="0" smtClean="0">
                <a:solidFill>
                  <a:schemeClr val="tx1"/>
                </a:solidFill>
              </a:rPr>
              <a:t>Сравнивать уровень развития малого предпринимательства за 2008 год с уровнем развития малого предпринимательства в 2007 году некорректно (см.выше)</a:t>
            </a:r>
          </a:p>
          <a:p>
            <a:pPr algn="just">
              <a:defRPr/>
            </a:pPr>
            <a:r>
              <a:rPr lang="ru-RU" sz="1100" i="1" dirty="0" smtClean="0">
                <a:solidFill>
                  <a:schemeClr val="tx1"/>
                </a:solidFill>
              </a:rPr>
              <a:t>Рисунок не учитывает индивидуальных предпринимателей и средние предприятия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857356" y="1214422"/>
            <a:ext cx="4714908" cy="5715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Количество занятых на малых предприятиях</a:t>
            </a:r>
            <a:r>
              <a:rPr lang="en-US" sz="1400" b="1" dirty="0" smtClean="0"/>
              <a:t> </a:t>
            </a:r>
            <a:r>
              <a:rPr lang="ru-RU" sz="1400" b="1" dirty="0" smtClean="0"/>
              <a:t>в 1999-2009 годах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ru-RU" sz="1100" dirty="0" smtClean="0"/>
              <a:t>(без учета совместителей и работников, </a:t>
            </a:r>
            <a:br>
              <a:rPr lang="ru-RU" sz="1100" dirty="0" smtClean="0"/>
            </a:br>
            <a:r>
              <a:rPr lang="ru-RU" sz="1100" dirty="0" smtClean="0"/>
              <a:t>выполнявших работы по договорам)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Диаграмма 13"/>
          <p:cNvGraphicFramePr/>
          <p:nvPr/>
        </p:nvGraphicFramePr>
        <p:xfrm>
          <a:off x="785786" y="1071546"/>
          <a:ext cx="7500990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285728"/>
            <a:ext cx="35719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00100" y="4643446"/>
            <a:ext cx="7572428" cy="85725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b="1" dirty="0" smtClean="0"/>
              <a:t>Вывод: наблюдается серьезное падение объема оборота в 2009 году по отношению к 2008 году (на 17%)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5643578"/>
            <a:ext cx="7786742" cy="10001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100" i="1" dirty="0" smtClean="0"/>
              <a:t>Динамика рассчитана с учетом индекса потребительских цен (ИПЦ). Рисунок не учитывает индивидуальных предпринимателей и средние предприятия</a:t>
            </a:r>
          </a:p>
          <a:p>
            <a:r>
              <a:rPr lang="ru-RU" sz="1100" i="1" dirty="0" smtClean="0"/>
              <a:t>Сравнивать уровень развития малого предпринимательства за 2008 год с уровнем развития малого предпринимательства в 2007 году некорректно (см.выше)</a:t>
            </a:r>
            <a:endParaRPr lang="ru-RU" sz="1100" i="1" dirty="0" smtClean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4643438" y="1214422"/>
            <a:ext cx="414340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Динамика изменения объема оборота малых предприятий</a:t>
            </a:r>
            <a:br>
              <a:rPr lang="ru-RU" sz="1400" b="1" dirty="0" smtClean="0"/>
            </a:br>
            <a:r>
              <a:rPr lang="ru-RU" sz="1400" b="1" dirty="0" smtClean="0"/>
              <a:t>в 2006-2009 годах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42148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малых предприятий в основной капитал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00100" y="4786322"/>
            <a:ext cx="7429552" cy="85725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b="1" dirty="0" smtClean="0"/>
              <a:t>Вывод</a:t>
            </a:r>
            <a:r>
              <a:rPr lang="ru-RU" sz="2000" dirty="0" smtClean="0"/>
              <a:t>:</a:t>
            </a:r>
            <a:r>
              <a:rPr lang="ru-RU" sz="2000" b="1" dirty="0" smtClean="0"/>
              <a:t> </a:t>
            </a:r>
            <a:r>
              <a:rPr lang="ru-RU" sz="2000" b="1" dirty="0" smtClean="0"/>
              <a:t>наблюдается резкое падение объема инвестиций в основной капитал в 2009 году по отношению к 2008 году (почти на 33%)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5786454"/>
            <a:ext cx="7786742" cy="85725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100" i="1" dirty="0" smtClean="0"/>
              <a:t>Динамика рассчитана с учетом индекса потребительских цен (ИПЦ). Рисунок не учитывает индивидуальных предпринимателей и средние предприятия</a:t>
            </a:r>
          </a:p>
          <a:p>
            <a:r>
              <a:rPr lang="ru-RU" sz="1100" i="1" dirty="0" smtClean="0"/>
              <a:t>Сравнивать уровень развития малого предпринимательства за 2008 год с уровнем развития малого предпринимательства в 2007 году некорректно (см. выше)</a:t>
            </a:r>
            <a:endParaRPr lang="ru-RU" sz="1100" i="1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714480" y="1214422"/>
            <a:ext cx="414340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Динамика изменения объема инвестиций в основной капитал на малых предприятиях в 2001-2009 годах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928662" y="1142985"/>
          <a:ext cx="7643866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214290"/>
            <a:ext cx="41021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в 2009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000636"/>
            <a:ext cx="7429552" cy="16430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По состоянию на </a:t>
            </a:r>
            <a:r>
              <a:rPr lang="ru-RU" sz="1400" b="1" dirty="0" smtClean="0">
                <a:solidFill>
                  <a:schemeClr val="tx1"/>
                </a:solidFill>
                <a:latin typeface="Arial" charset="0"/>
              </a:rPr>
              <a:t>1 января 2010 г. 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в России было зарегистрировано </a:t>
            </a:r>
            <a:r>
              <a:rPr lang="ru-RU" sz="1400" b="1" dirty="0" smtClean="0">
                <a:solidFill>
                  <a:schemeClr val="tx1"/>
                </a:solidFill>
                <a:latin typeface="Arial" charset="0"/>
              </a:rPr>
              <a:t>1 602,4 тыс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. малых предприятий, что </a:t>
            </a:r>
            <a:r>
              <a:rPr lang="ru-RU" sz="1400" b="1" dirty="0" smtClean="0">
                <a:solidFill>
                  <a:schemeClr val="tx1"/>
                </a:solidFill>
                <a:latin typeface="Arial" charset="0"/>
              </a:rPr>
              <a:t>на 20,0% больше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, чем годом ранее. Количество малых предприятий в расчете на 100 тыс. жителей </a:t>
            </a:r>
            <a:r>
              <a:rPr lang="ru-RU" sz="1400" b="1" dirty="0" smtClean="0">
                <a:solidFill>
                  <a:schemeClr val="tx1"/>
                </a:solidFill>
                <a:latin typeface="Arial" charset="0"/>
              </a:rPr>
              <a:t>увеличилось на 189,2 ед. 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и составило 1 129,2 ед.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1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лица. </a:t>
            </a: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Учтены только микро- и малые предприятия.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214422"/>
            <a:ext cx="5643602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charset="0"/>
              </a:rPr>
              <a:t>Количество зарегистрированных малых предприятий на 1 января 2010 г. в расчете на 100 тыс. чел. населения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214414" y="1780540"/>
          <a:ext cx="6858048" cy="3107055"/>
        </p:xfrm>
        <a:graphic>
          <a:graphicData uri="http://schemas.openxmlformats.org/drawingml/2006/table">
            <a:tbl>
              <a:tblPr/>
              <a:tblGrid>
                <a:gridCol w="2054883"/>
                <a:gridCol w="1619885"/>
                <a:gridCol w="1619885"/>
                <a:gridCol w="156339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Количество зарегистрированных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малых предприятий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расчете на 100 тыс. чел.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населения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прирост / сокращение за период 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01.01.2009-01.01.2010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% от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среднего</a:t>
                      </a:r>
                      <a:b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 РФ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1 129,2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189,2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1 244,7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411,5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113,2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1 942,2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432,8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172,0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746,1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126,3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66,1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1 010,1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162,7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84,5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953,9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132,6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110,2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1 277,8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173,9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93,8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1 059,0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116,4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89,5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 Свердловская область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1 456,3</a:t>
                      </a:r>
                      <a:endParaRPr lang="ru-RU" sz="11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565,3</a:t>
                      </a:r>
                      <a:endParaRPr lang="ru-RU" sz="11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129,0</a:t>
                      </a:r>
                      <a:endParaRPr lang="ru-RU" sz="11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0"/>
            <a:ext cx="41021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</a:t>
            </a:r>
            <a:br>
              <a:rPr lang="ru-RU" sz="2000" dirty="0" smtClean="0">
                <a:cs typeface="Arial" charset="0"/>
              </a:rPr>
            </a:br>
            <a:r>
              <a:rPr lang="ru-RU" sz="2000" dirty="0" smtClean="0">
                <a:cs typeface="Arial" charset="0"/>
              </a:rPr>
              <a:t>на малых предприятиях </a:t>
            </a:r>
          </a:p>
          <a:p>
            <a:r>
              <a:rPr lang="ru-RU" sz="2000" dirty="0" smtClean="0">
                <a:cs typeface="Arial" charset="0"/>
              </a:rPr>
              <a:t>в 2009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4929198"/>
            <a:ext cx="7929618" cy="16430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По итогам 2009 г. среднесписочная численность занятых на МП (без учета внешних совместителей и работающих по договорам гражданско-правового характера) в целом по стране </a:t>
            </a:r>
            <a:r>
              <a:rPr lang="ru-RU" sz="1400" b="1" dirty="0" smtClean="0"/>
              <a:t>сократилась на 1,1% </a:t>
            </a:r>
            <a:r>
              <a:rPr lang="ru-RU" sz="1400" dirty="0" smtClean="0"/>
              <a:t>по сравнению с аналогичным показателем прошлого года и составила 10 254,0 тыс. человек. Удельный вес работников МП в общей среднесписочной численности занятых за этот период, напротив, </a:t>
            </a:r>
            <a:r>
              <a:rPr lang="ru-RU" sz="1400" b="1" dirty="0" smtClean="0"/>
              <a:t>увеличился на 0,72 п.п. </a:t>
            </a:r>
            <a:r>
              <a:rPr lang="ru-RU" sz="1400" dirty="0" smtClean="0"/>
              <a:t>и составил 21,7%.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1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лица. </a:t>
            </a: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Учтены только микро- и малые предприятия.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85852" y="1142984"/>
            <a:ext cx="6858048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Среднесписочная численность занятых на малых предприятиях в 2009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285852" y="1500174"/>
          <a:ext cx="6500858" cy="3354169"/>
        </p:xfrm>
        <a:graphic>
          <a:graphicData uri="http://schemas.openxmlformats.org/drawingml/2006/table">
            <a:tbl>
              <a:tblPr/>
              <a:tblGrid>
                <a:gridCol w="2071702"/>
                <a:gridCol w="928694"/>
                <a:gridCol w="928694"/>
                <a:gridCol w="1036477"/>
                <a:gridCol w="1535291"/>
              </a:tblGrid>
              <a:tr h="50242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Федеральные 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Среднесписочная численность работников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МП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Доля занятых на МП в общей среднесписочной</a:t>
                      </a:r>
                      <a:br>
                        <a:rPr lang="ru-RU" sz="1000" b="1" i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ru-RU" sz="1000" b="1" i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численности занятых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9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тыс. чел.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в % к</a:t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2008 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Изменение относительно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2008</a:t>
                      </a:r>
                      <a:r>
                        <a:rPr lang="ru-RU" sz="1000" i="1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г.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, п.п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10 254,0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98,9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21,7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0,72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3 487,7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97,5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25,7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0,45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1 215,2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98,8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23,7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0,48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1 108,6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95,1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19,9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-0,13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2 107,8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96,8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20,9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0,59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856,2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115,6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19,1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3,24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1 140,7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100,3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18,6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0,83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3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382,7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100,4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17,1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0,53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334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*Свердловская область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374,0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123,2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24,1</a:t>
                      </a:r>
                      <a:endParaRPr lang="ru-RU" sz="100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5,58</a:t>
                      </a:r>
                      <a:endParaRPr lang="ru-RU" sz="10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803" marR="62803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142852"/>
            <a:ext cx="41021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</a:t>
            </a:r>
          </a:p>
          <a:p>
            <a:r>
              <a:rPr lang="ru-RU" sz="2000" dirty="0" smtClean="0">
                <a:cs typeface="Arial" charset="0"/>
              </a:rPr>
              <a:t>В 2009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4857760"/>
            <a:ext cx="7429552" cy="135729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Общий объем оборота МП в Российской Федерации по итогам 2009 года составил </a:t>
            </a:r>
            <a:r>
              <a:rPr lang="ru-RU" sz="1400" b="1" dirty="0" smtClean="0"/>
              <a:t>16 873,1 млрд. рублей</a:t>
            </a:r>
            <a:r>
              <a:rPr lang="ru-RU" sz="1400" dirty="0" smtClean="0"/>
              <a:t>, что на </a:t>
            </a:r>
            <a:r>
              <a:rPr lang="ru-RU" sz="1400" b="1" dirty="0" smtClean="0"/>
              <a:t>17,0% ниже </a:t>
            </a:r>
            <a:r>
              <a:rPr lang="ru-RU" sz="1400" dirty="0" smtClean="0"/>
              <a:t>показателя 2008 года (с учетом индекса потребительских цен).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1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лица. </a:t>
            </a: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Учтены только микро- и малые предприятия.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000232" y="1214422"/>
            <a:ext cx="5643602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Объемы оборота малых предприятий в 2009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357290" y="1714488"/>
          <a:ext cx="6117911" cy="2771775"/>
        </p:xfrm>
        <a:graphic>
          <a:graphicData uri="http://schemas.openxmlformats.org/drawingml/2006/table">
            <a:tbl>
              <a:tblPr/>
              <a:tblGrid>
                <a:gridCol w="2000264"/>
                <a:gridCol w="1250213"/>
                <a:gridCol w="1433717"/>
                <a:gridCol w="1433717"/>
              </a:tblGrid>
              <a:tr h="1441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Федеральные  округа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Объем оборота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малых предприятий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 душу населения,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% к 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2008 г. 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16 873 109,5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118 905,1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83,0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6 572 790,4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177 060,1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82,1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2 069 403,5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153 718,9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84,8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1 740 213,1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75 986,8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87,3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2 760 478,2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91 534,3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83,7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1 847 896,8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150 787,5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92,6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1 502 210,0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76 857,2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74,1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511 755,9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79 218,0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74,0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None/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 Свердловская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область 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879 290,0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200082,0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80,4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0"/>
            <a:ext cx="41021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малых предприятий в основной капитал</a:t>
            </a:r>
          </a:p>
          <a:p>
            <a:r>
              <a:rPr lang="ru-RU" sz="2000" dirty="0" smtClean="0">
                <a:cs typeface="Arial" charset="0"/>
              </a:rPr>
              <a:t>В 2009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000100" y="4929198"/>
            <a:ext cx="742955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Объем инвестиций в основной капитал на малых предприятиях по итогам 2009 года в целом по России </a:t>
            </a:r>
            <a:r>
              <a:rPr lang="ru-RU" sz="1400" b="1" dirty="0" smtClean="0"/>
              <a:t>сократился на 32,6% </a:t>
            </a:r>
            <a:r>
              <a:rPr lang="ru-RU" sz="1400" dirty="0" smtClean="0"/>
              <a:t>(с учетом индекса потребительских цен).</a:t>
            </a:r>
            <a:endParaRPr lang="ru-RU" sz="14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1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лица. </a:t>
            </a:r>
            <a:r>
              <a:rPr lang="ru-RU" sz="1100" i="1" dirty="0" smtClean="0">
                <a:solidFill>
                  <a:schemeClr val="tx1"/>
                </a:solidFill>
                <a:latin typeface="Arial" charset="0"/>
              </a:rPr>
              <a:t>Учтены только микро- и малые предприятия.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571604" y="1214422"/>
            <a:ext cx="6072230" cy="2857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Инвестиции в основной капитал на малых предприятиях в 2009 г.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28728" y="1565918"/>
          <a:ext cx="6405585" cy="3058590"/>
        </p:xfrm>
        <a:graphic>
          <a:graphicData uri="http://schemas.openxmlformats.org/drawingml/2006/table">
            <a:tbl>
              <a:tblPr/>
              <a:tblGrid>
                <a:gridCol w="1765025"/>
                <a:gridCol w="1483958"/>
                <a:gridCol w="1578301"/>
                <a:gridCol w="1578301"/>
              </a:tblGrid>
              <a:tr h="3591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Объем инвестиций в основной капитал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 малых предприятиях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 душу населения, руб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% к 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2008 г.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346 131,1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2 439,2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67,4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80 548,6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2 169,8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59,2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18 079,4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1 343,0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56,5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67 734,0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2 957,6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76,2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89 985,3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2 983,8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67,1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21 773,6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1 776,7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71,8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61 234,5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3 132,9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75,2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47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7 209,6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1 116,0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63,6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360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 Свердловская область 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8 336,0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1896,9</a:t>
                      </a:r>
                      <a:endParaRPr lang="ru-RU" sz="11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65,6</a:t>
                      </a:r>
                      <a:endParaRPr lang="ru-RU" sz="11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2180</Words>
  <Application>Microsoft Office PowerPoint</Application>
  <PresentationFormat>Экран (4:3)</PresentationFormat>
  <Paragraphs>649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Оформление по умолчанию</vt:lpstr>
      <vt:lpstr>Точечный рисунок</vt:lpstr>
      <vt:lpstr>Рисунок</vt:lpstr>
      <vt:lpstr>МАЛОЕ ПРЕДПРИНИМАТЕЛЬСТВО В РОССИИ В 2009 И В ПЕРВОЙ ПОЛОВИНЕ 2010 ГОДА. ВЛИЯНИЕ ГОСУДАРСТВЕННОЙ ПОДДЕРЖКИ НА СЕКТОР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nisse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МАЛОЕ ПРЕДПРИНИМАТЕЛЬСТВО В РЕГИОНАХ РОССИИ В 2009 ГОДУ</dc:title>
  <dc:creator>Александр Шамрай</dc:creator>
  <cp:lastModifiedBy>buyev</cp:lastModifiedBy>
  <cp:revision>17</cp:revision>
  <dcterms:created xsi:type="dcterms:W3CDTF">2010-04-27T16:22:00Z</dcterms:created>
  <dcterms:modified xsi:type="dcterms:W3CDTF">2010-10-18T14:41:48Z</dcterms:modified>
</cp:coreProperties>
</file>