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2" r:id="rId2"/>
    <p:sldId id="343" r:id="rId3"/>
    <p:sldId id="344" r:id="rId4"/>
    <p:sldId id="345" r:id="rId5"/>
    <p:sldId id="347" r:id="rId6"/>
    <p:sldId id="348" r:id="rId7"/>
    <p:sldId id="351" r:id="rId8"/>
    <p:sldId id="352" r:id="rId9"/>
    <p:sldId id="353" r:id="rId10"/>
    <p:sldId id="354" r:id="rId11"/>
    <p:sldId id="355" r:id="rId12"/>
    <p:sldId id="358" r:id="rId13"/>
    <p:sldId id="360" r:id="rId14"/>
    <p:sldId id="36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3CC"/>
    <a:srgbClr val="E79707"/>
    <a:srgbClr val="C5750B"/>
    <a:srgbClr val="9D750B"/>
    <a:srgbClr val="984807"/>
    <a:srgbClr val="97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59" autoAdjust="0"/>
    <p:restoredTop sz="86380" autoAdjust="0"/>
  </p:normalViewPr>
  <p:slideViewPr>
    <p:cSldViewPr>
      <p:cViewPr>
        <p:scale>
          <a:sx n="66" d="100"/>
          <a:sy n="66" d="100"/>
        </p:scale>
        <p:origin x="-112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90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2"/>
    </p:cViewPr>
  </p:sorterViewPr>
  <p:notesViewPr>
    <p:cSldViewPr>
      <p:cViewPr varScale="1">
        <p:scale>
          <a:sx n="77" d="100"/>
          <a:sy n="77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2;&#1041;%202010-2011\2011\&#1052;&#1072;&#1083;&#1099;&#1081;%20&#1073;&#1080;&#1079;&#1085;&#1077;&#1089;%20&#1074;%20&#1052;&#1086;&#1089;&#1082;&#1074;&#1077;\&#1055;&#1086;&#1076;&#1075;&#1086;&#1090;&#1086;&#1074;&#1082;&#1072;%20&#1087;&#1088;&#1077;&#1079;&#1077;&#1085;&#1090;&#1072;&#1094;&#1080;&#1080;\&#1053;&#1077;&#1082;&#1086;&#1090;&#1086;&#1088;&#1099;&#1077;%20&#1076;&#1072;&#1085;&#1085;&#1099;&#1077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ser>
          <c:idx val="0"/>
          <c:order val="0"/>
          <c:dLbls>
            <c:dLbl>
              <c:idx val="4"/>
              <c:spPr/>
              <c:txPr>
                <a:bodyPr/>
                <a:lstStyle/>
                <a:p>
                  <a:pPr>
                    <a:defRPr sz="10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8"/>
              <c:layout>
                <c:manualLayout>
                  <c:x val="-3.987641724018972E-2"/>
                  <c:y val="9.0840912123401323E-3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Val val="1"/>
            <c:showLeaderLines val="1"/>
          </c:dLbls>
          <c:cat>
            <c:strRef>
              <c:f>Лист1!$A$4:$A$13</c:f>
              <c:strCache>
                <c:ptCount val="10"/>
                <c:pt idx="0">
                  <c:v>Добыча полезных ископаемых</c:v>
                </c:pt>
                <c:pt idx="1">
                  <c:v>Обрабатывающие производства</c:v>
                </c:pt>
                <c:pt idx="2">
                  <c:v>Производство и распределение электроэнергии, газа и воды</c:v>
                </c:pt>
                <c:pt idx="3">
                  <c:v>Строительство</c:v>
                </c:pt>
                <c:pt idx="4">
                  <c:v>Оптовая и розничная торговля; ремонт автотранспортных средств, мотоциклов, бытовых изделий и предметов личного пользования</c:v>
                </c:pt>
                <c:pt idx="5">
                  <c:v>Гостиницы и рестораны</c:v>
                </c:pt>
                <c:pt idx="6">
                  <c:v>Транспорт и связь</c:v>
                </c:pt>
                <c:pt idx="7">
                  <c:v>Операции с недвижимым имуществом, аренда и предоставление услуг</c:v>
                </c:pt>
                <c:pt idx="8">
                  <c:v>Здравоохранение и предоставление социальных услуг</c:v>
                </c:pt>
                <c:pt idx="9">
                  <c:v>Предоставление прочих коммунальных, социальных и персональных услуг</c:v>
                </c:pt>
              </c:strCache>
            </c:strRef>
          </c:cat>
          <c:val>
            <c:numRef>
              <c:f>Лист1!$B$4:$B$13</c:f>
              <c:numCache>
                <c:formatCode>0.0%</c:formatCode>
                <c:ptCount val="10"/>
                <c:pt idx="0">
                  <c:v>2.0000000000000039E-3</c:v>
                </c:pt>
                <c:pt idx="1">
                  <c:v>8.2000000000000003E-2</c:v>
                </c:pt>
                <c:pt idx="2">
                  <c:v>3.0000000000000061E-3</c:v>
                </c:pt>
                <c:pt idx="3">
                  <c:v>0.11200000000000007</c:v>
                </c:pt>
                <c:pt idx="4">
                  <c:v>0.48500000000000032</c:v>
                </c:pt>
                <c:pt idx="5">
                  <c:v>1.4999999999999998E-2</c:v>
                </c:pt>
                <c:pt idx="6">
                  <c:v>4.4000000000000095E-2</c:v>
                </c:pt>
                <c:pt idx="7">
                  <c:v>0.17600000000000021</c:v>
                </c:pt>
                <c:pt idx="8">
                  <c:v>1.0000000000000012E-2</c:v>
                </c:pt>
                <c:pt idx="9">
                  <c:v>3.6000000000000046E-2</c:v>
                </c:pt>
              </c:numCache>
            </c:numRef>
          </c:val>
        </c:ser>
        <c:firstSliceAng val="0"/>
      </c:pieChart>
    </c:plotArea>
    <c:plotVisOnly val="1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</dgm:pt>
  </dgm:ptLst>
  <dgm:cxnLst>
    <dgm:cxn modelId="{991015D5-2A27-424F-9B0A-03669FD3DCCE}" type="presOf" srcId="{0353D9EB-65ED-431F-A746-80CCD7FAB844}" destId="{29A31D0A-3CB2-4718-B909-58D5F1183D64}" srcOrd="0" destOrd="0" presId="urn:microsoft.com/office/officeart/2005/8/layout/vProcess5"/>
    <dgm:cxn modelId="{20AECFA3-CA18-47A1-BCA5-D0A0BABC21BC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0AB33C1A-9A79-4BFD-8976-222D6CB6788A}" type="presOf" srcId="{0353D9EB-65ED-431F-A746-80CCD7FAB844}" destId="{29A31D0A-3CB2-4718-B909-58D5F1183D64}" srcOrd="0" destOrd="0" presId="urn:microsoft.com/office/officeart/2005/8/layout/vProcess5"/>
    <dgm:cxn modelId="{1DDAFE65-95BB-4E98-ADC7-70B7B41AE2CD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7084D2B2-0ECC-420A-A791-563510F86FA4}" type="presOf" srcId="{0353D9EB-65ED-431F-A746-80CCD7FAB844}" destId="{29A31D0A-3CB2-4718-B909-58D5F1183D64}" srcOrd="0" destOrd="0" presId="urn:microsoft.com/office/officeart/2005/8/layout/vProcess5"/>
    <dgm:cxn modelId="{3A587FB1-8A97-45BA-A1F3-A4E93299D8F1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9CBDEAD6-CE49-4DD6-ACB9-44F748D55968}" type="presOf" srcId="{0353D9EB-65ED-431F-A746-80CCD7FAB844}" destId="{29A31D0A-3CB2-4718-B909-58D5F1183D64}" srcOrd="0" destOrd="0" presId="urn:microsoft.com/office/officeart/2005/8/layout/vProcess5"/>
    <dgm:cxn modelId="{EBCE10DB-995B-42B8-A49D-D4CD4B24C183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02918B8F-3291-4D94-91FA-6D6BFE1C8069}" type="presOf" srcId="{0353D9EB-65ED-431F-A746-80CCD7FAB844}" destId="{29A31D0A-3CB2-4718-B909-58D5F1183D64}" srcOrd="0" destOrd="0" presId="urn:microsoft.com/office/officeart/2005/8/layout/vProcess5"/>
    <dgm:cxn modelId="{C40D439D-1208-4E95-B7E2-BACA047F5EFA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3E08912-F423-42E0-B613-EB1F1C302FD2}" type="doc">
      <dgm:prSet loTypeId="urn:microsoft.com/office/officeart/2005/8/layout/vList5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6D4F81C-4272-4026-9C2B-BE8C68A2F4D5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Оценка социальных и экономических последствий реформирования ЕСН</a:t>
          </a:r>
          <a:endParaRPr lang="ru-RU" b="1" dirty="0">
            <a:latin typeface="Arial Narrow" pitchFamily="34" charset="0"/>
          </a:endParaRPr>
        </a:p>
      </dgm:t>
    </dgm:pt>
    <dgm:pt modelId="{D63625E7-6F4D-402A-8D64-7FE441B4D3BC}" type="parTrans" cxnId="{8070FAC7-A5FD-4F70-B438-F11DE40CF89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5D699E7-87C4-4769-A740-FFBA82A23BAE}" type="sibTrans" cxnId="{8070FAC7-A5FD-4F70-B438-F11DE40CF89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E00D282-88B8-4F9B-A426-C58C6664ABC1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выявить социальные и экономические последствия реформирования ЕСН для развития малого предпринимательства, оценить влияние реформы на теневой оборот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DB238ABA-8F58-4DD3-95FC-E602B488E7CE}" type="parTrans" cxnId="{1D05E129-EDD3-4977-B710-F06797D9C7F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54E627B-A98F-46F6-88AA-E391E80412E6}" type="sibTrans" cxnId="{1D05E129-EDD3-4977-B710-F06797D9C7F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8F1C383-B488-4188-A4A5-87FCCB868971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Анализ жизненного цикла малых предприятий</a:t>
          </a:r>
          <a:endParaRPr lang="ru-RU" b="1" dirty="0">
            <a:latin typeface="Arial Narrow" pitchFamily="34" charset="0"/>
          </a:endParaRPr>
        </a:p>
      </dgm:t>
    </dgm:pt>
    <dgm:pt modelId="{09C6CC7A-EB6E-442F-B71B-6A4CB6772EC7}" type="parTrans" cxnId="{2363EFFC-C218-4EF0-A1F9-944198A06FA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62F49B92-AFD1-4B4E-8A77-906E7EA875BD}" type="sibTrans" cxnId="{2363EFFC-C218-4EF0-A1F9-944198A06FA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D50FF63-85D6-4EB0-A6E3-67AD59141162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выявить  факторы, влияющие на жизненный цикл малых предприятий и переход предприятий из категории «малые» в категорию «средние»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8DD0497E-B1C8-4EF3-8302-C12DEAF3E627}" type="parTrans" cxnId="{84891880-A3E4-4DAA-8E87-8EAE0C16537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DE77A0D-24C4-48DA-8CA0-43ACDE2C5815}" type="sibTrans" cxnId="{84891880-A3E4-4DAA-8E87-8EAE0C16537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A9C6595-6A41-42CB-BFA4-DD322B259300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Оценка влияния изменений в тарифной политике на деятельность субъектов МСП</a:t>
          </a:r>
          <a:endParaRPr lang="ru-RU" b="1" dirty="0">
            <a:latin typeface="Arial Narrow" pitchFamily="34" charset="0"/>
          </a:endParaRPr>
        </a:p>
      </dgm:t>
    </dgm:pt>
    <dgm:pt modelId="{A8BDA6B1-DE51-4323-9F30-B746ED826BE6}" type="parTrans" cxnId="{301015DD-F45E-4758-8F0C-328D5CBD38F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DBDC8E1-B01C-45D9-8897-AAEB6DFD69ED}" type="sibTrans" cxnId="{301015DD-F45E-4758-8F0C-328D5CBD38F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E2CB8F69-2064-41DD-9F1B-387404BC0897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изучить  текущую ситуацию в сфере формирования тарифов на тепловую и электрическую энергию, коммунальные услуги для субъектов малого и среднего предпринимательства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3A9E3F59-B7B9-4895-9C7C-E5F1E6FCC412}" type="parTrans" cxnId="{54E68F1A-CCD4-4E01-859C-73F77363FCB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BFE0575-4E82-447A-AB21-A5F121F4E17E}" type="sibTrans" cxnId="{54E68F1A-CCD4-4E01-859C-73F77363FCB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EF032F50-801D-46B6-BFDD-7B689DF46A55}">
      <dgm:prSet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выявить проблемы и трудности, с которыми сталкиваются представители бизнеса при получении поддержки</a:t>
          </a:r>
        </a:p>
      </dgm:t>
    </dgm:pt>
    <dgm:pt modelId="{D66EA331-642F-4682-ABB9-27647133E93A}" type="parTrans" cxnId="{A2E854AD-3657-4A26-AF03-0D08BDDF263A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1AC487F-4BBE-4A1E-9E0E-EB22128A4C4D}" type="sibTrans" cxnId="{A2E854AD-3657-4A26-AF03-0D08BDDF263A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0BBD949-3DE3-47A8-B451-2F5CA04B6421}">
      <dgm:prSet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Анализ деятельности предпринимателей, получивших государственную поддержку</a:t>
          </a:r>
          <a:endParaRPr lang="ru-RU" b="1" dirty="0">
            <a:latin typeface="Arial Narrow" pitchFamily="34" charset="0"/>
          </a:endParaRPr>
        </a:p>
      </dgm:t>
    </dgm:pt>
    <dgm:pt modelId="{1EE921BE-FF79-470C-88FA-6E6F732CCF28}" type="parTrans" cxnId="{8348EE57-9B2F-47F4-B7F6-0614D6540B7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188DCC97-88BD-4629-A975-5390CAAC57A8}" type="sibTrans" cxnId="{8348EE57-9B2F-47F4-B7F6-0614D6540B7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5DC0D804-AFED-42DD-9B74-151C0838675E}" type="pres">
      <dgm:prSet presAssocID="{F3E08912-F423-42E0-B613-EB1F1C302F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CBB4B-09AB-42AA-8FE1-E67AAC913B9A}" type="pres">
      <dgm:prSet presAssocID="{E6D4F81C-4272-4026-9C2B-BE8C68A2F4D5}" presName="linNode" presStyleCnt="0"/>
      <dgm:spPr/>
    </dgm:pt>
    <dgm:pt modelId="{E99AC882-8B66-45C2-A638-5A8AD34AD064}" type="pres">
      <dgm:prSet presAssocID="{E6D4F81C-4272-4026-9C2B-BE8C68A2F4D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3B9C7-2CA1-43D4-B686-769105893134}" type="pres">
      <dgm:prSet presAssocID="{E6D4F81C-4272-4026-9C2B-BE8C68A2F4D5}" presName="descendantText" presStyleLbl="alignAccFollowNode1" presStyleIdx="0" presStyleCnt="4" custScaleY="1253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69739-3893-4C6A-BF71-5DB1D6E3DC7E}" type="pres">
      <dgm:prSet presAssocID="{85D699E7-87C4-4769-A740-FFBA82A23BAE}" presName="sp" presStyleCnt="0"/>
      <dgm:spPr/>
    </dgm:pt>
    <dgm:pt modelId="{10B09E8F-C41E-4068-97EC-BA331AAA8F46}" type="pres">
      <dgm:prSet presAssocID="{28F1C383-B488-4188-A4A5-87FCCB868971}" presName="linNode" presStyleCnt="0"/>
      <dgm:spPr/>
    </dgm:pt>
    <dgm:pt modelId="{2320C41C-2D9B-4F54-850B-B091F6153E43}" type="pres">
      <dgm:prSet presAssocID="{28F1C383-B488-4188-A4A5-87FCCB86897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28298-1956-446C-927D-56717011F4A4}" type="pres">
      <dgm:prSet presAssocID="{28F1C383-B488-4188-A4A5-87FCCB86897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53621-B2E3-4648-85F4-B137EF117936}" type="pres">
      <dgm:prSet presAssocID="{62F49B92-AFD1-4B4E-8A77-906E7EA875BD}" presName="sp" presStyleCnt="0"/>
      <dgm:spPr/>
    </dgm:pt>
    <dgm:pt modelId="{9A43183A-5074-42B8-A47E-F638985B6EE6}" type="pres">
      <dgm:prSet presAssocID="{4A9C6595-6A41-42CB-BFA4-DD322B259300}" presName="linNode" presStyleCnt="0"/>
      <dgm:spPr/>
    </dgm:pt>
    <dgm:pt modelId="{9F678D0B-C300-41DA-BB4E-752A25000205}" type="pres">
      <dgm:prSet presAssocID="{4A9C6595-6A41-42CB-BFA4-DD322B259300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2D7D4-1AD3-4C80-AE59-9471EE3EA293}" type="pres">
      <dgm:prSet presAssocID="{4A9C6595-6A41-42CB-BFA4-DD322B259300}" presName="descendantText" presStyleLbl="alignAccFollowNode1" presStyleIdx="2" presStyleCnt="4" custScaleY="142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CFDFF-612E-46C7-A59A-D8D5359D7BB2}" type="pres">
      <dgm:prSet presAssocID="{FDBDC8E1-B01C-45D9-8897-AAEB6DFD69ED}" presName="sp" presStyleCnt="0"/>
      <dgm:spPr/>
    </dgm:pt>
    <dgm:pt modelId="{5E919542-2595-416B-9FD7-8B27AE9EA516}" type="pres">
      <dgm:prSet presAssocID="{20BBD949-3DE3-47A8-B451-2F5CA04B6421}" presName="linNode" presStyleCnt="0"/>
      <dgm:spPr/>
    </dgm:pt>
    <dgm:pt modelId="{D231C974-BB4C-42FC-B51D-652ED03F977D}" type="pres">
      <dgm:prSet presAssocID="{20BBD949-3DE3-47A8-B451-2F5CA04B6421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DECE4-CF19-4C3D-9674-642E5FD7C373}" type="pres">
      <dgm:prSet presAssocID="{20BBD949-3DE3-47A8-B451-2F5CA04B6421}" presName="descendantText" presStyleLbl="alignAccFollowNode1" presStyleIdx="3" presStyleCnt="4" custScaleY="120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5E3BC1-7382-44E4-A248-CB454B76B4A5}" type="presOf" srcId="{AE00D282-88B8-4F9B-A426-C58C6664ABC1}" destId="{EC73B9C7-2CA1-43D4-B686-769105893134}" srcOrd="0" destOrd="0" presId="urn:microsoft.com/office/officeart/2005/8/layout/vList5"/>
    <dgm:cxn modelId="{8F8C9849-2CF3-46E2-9CB1-93FA67CE0CD1}" type="presOf" srcId="{F3E08912-F423-42E0-B613-EB1F1C302FD2}" destId="{5DC0D804-AFED-42DD-9B74-151C0838675E}" srcOrd="0" destOrd="0" presId="urn:microsoft.com/office/officeart/2005/8/layout/vList5"/>
    <dgm:cxn modelId="{F00302EC-8BB2-46A9-AC3F-E00E4380F52D}" type="presOf" srcId="{EF032F50-801D-46B6-BFDD-7B689DF46A55}" destId="{AEEDECE4-CF19-4C3D-9674-642E5FD7C373}" srcOrd="0" destOrd="0" presId="urn:microsoft.com/office/officeart/2005/8/layout/vList5"/>
    <dgm:cxn modelId="{BB6FB41A-8E78-4FDE-8BF3-B8C9900BD94D}" type="presOf" srcId="{E6D4F81C-4272-4026-9C2B-BE8C68A2F4D5}" destId="{E99AC882-8B66-45C2-A638-5A8AD34AD064}" srcOrd="0" destOrd="0" presId="urn:microsoft.com/office/officeart/2005/8/layout/vList5"/>
    <dgm:cxn modelId="{54E68F1A-CCD4-4E01-859C-73F77363FCB2}" srcId="{4A9C6595-6A41-42CB-BFA4-DD322B259300}" destId="{E2CB8F69-2064-41DD-9F1B-387404BC0897}" srcOrd="0" destOrd="0" parTransId="{3A9E3F59-B7B9-4895-9C7C-E5F1E6FCC412}" sibTransId="{9BFE0575-4E82-447A-AB21-A5F121F4E17E}"/>
    <dgm:cxn modelId="{301015DD-F45E-4758-8F0C-328D5CBD38FB}" srcId="{F3E08912-F423-42E0-B613-EB1F1C302FD2}" destId="{4A9C6595-6A41-42CB-BFA4-DD322B259300}" srcOrd="2" destOrd="0" parTransId="{A8BDA6B1-DE51-4323-9F30-B746ED826BE6}" sibTransId="{FDBDC8E1-B01C-45D9-8897-AAEB6DFD69ED}"/>
    <dgm:cxn modelId="{1D05E129-EDD3-4977-B710-F06797D9C7F1}" srcId="{E6D4F81C-4272-4026-9C2B-BE8C68A2F4D5}" destId="{AE00D282-88B8-4F9B-A426-C58C6664ABC1}" srcOrd="0" destOrd="0" parTransId="{DB238ABA-8F58-4DD3-95FC-E602B488E7CE}" sibTransId="{454E627B-A98F-46F6-88AA-E391E80412E6}"/>
    <dgm:cxn modelId="{2885B67F-946C-4FC6-98B7-DA000613548C}" type="presOf" srcId="{28F1C383-B488-4188-A4A5-87FCCB868971}" destId="{2320C41C-2D9B-4F54-850B-B091F6153E43}" srcOrd="0" destOrd="0" presId="urn:microsoft.com/office/officeart/2005/8/layout/vList5"/>
    <dgm:cxn modelId="{08BB69BF-C621-4613-86F3-602174E686F8}" type="presOf" srcId="{20BBD949-3DE3-47A8-B451-2F5CA04B6421}" destId="{D231C974-BB4C-42FC-B51D-652ED03F977D}" srcOrd="0" destOrd="0" presId="urn:microsoft.com/office/officeart/2005/8/layout/vList5"/>
    <dgm:cxn modelId="{2363EFFC-C218-4EF0-A1F9-944198A06FA8}" srcId="{F3E08912-F423-42E0-B613-EB1F1C302FD2}" destId="{28F1C383-B488-4188-A4A5-87FCCB868971}" srcOrd="1" destOrd="0" parTransId="{09C6CC7A-EB6E-442F-B71B-6A4CB6772EC7}" sibTransId="{62F49B92-AFD1-4B4E-8A77-906E7EA875BD}"/>
    <dgm:cxn modelId="{84891880-A3E4-4DAA-8E87-8EAE0C165375}" srcId="{28F1C383-B488-4188-A4A5-87FCCB868971}" destId="{BD50FF63-85D6-4EB0-A6E3-67AD59141162}" srcOrd="0" destOrd="0" parTransId="{8DD0497E-B1C8-4EF3-8302-C12DEAF3E627}" sibTransId="{FDE77A0D-24C4-48DA-8CA0-43ACDE2C5815}"/>
    <dgm:cxn modelId="{3012D3E5-11D1-48F7-8521-DE236B617BD9}" type="presOf" srcId="{BD50FF63-85D6-4EB0-A6E3-67AD59141162}" destId="{1CF28298-1956-446C-927D-56717011F4A4}" srcOrd="0" destOrd="0" presId="urn:microsoft.com/office/officeart/2005/8/layout/vList5"/>
    <dgm:cxn modelId="{A2198F45-056A-44A7-8107-69B9F154C1F6}" type="presOf" srcId="{4A9C6595-6A41-42CB-BFA4-DD322B259300}" destId="{9F678D0B-C300-41DA-BB4E-752A25000205}" srcOrd="0" destOrd="0" presId="urn:microsoft.com/office/officeart/2005/8/layout/vList5"/>
    <dgm:cxn modelId="{A2E854AD-3657-4A26-AF03-0D08BDDF263A}" srcId="{20BBD949-3DE3-47A8-B451-2F5CA04B6421}" destId="{EF032F50-801D-46B6-BFDD-7B689DF46A55}" srcOrd="0" destOrd="0" parTransId="{D66EA331-642F-4682-ABB9-27647133E93A}" sibTransId="{B1AC487F-4BBE-4A1E-9E0E-EB22128A4C4D}"/>
    <dgm:cxn modelId="{8348EE57-9B2F-47F4-B7F6-0614D6540B79}" srcId="{F3E08912-F423-42E0-B613-EB1F1C302FD2}" destId="{20BBD949-3DE3-47A8-B451-2F5CA04B6421}" srcOrd="3" destOrd="0" parTransId="{1EE921BE-FF79-470C-88FA-6E6F732CCF28}" sibTransId="{188DCC97-88BD-4629-A975-5390CAAC57A8}"/>
    <dgm:cxn modelId="{48A9058C-D447-4D1D-9642-53B751F9C7CB}" type="presOf" srcId="{E2CB8F69-2064-41DD-9F1B-387404BC0897}" destId="{BBC2D7D4-1AD3-4C80-AE59-9471EE3EA293}" srcOrd="0" destOrd="0" presId="urn:microsoft.com/office/officeart/2005/8/layout/vList5"/>
    <dgm:cxn modelId="{8070FAC7-A5FD-4F70-B438-F11DE40CF899}" srcId="{F3E08912-F423-42E0-B613-EB1F1C302FD2}" destId="{E6D4F81C-4272-4026-9C2B-BE8C68A2F4D5}" srcOrd="0" destOrd="0" parTransId="{D63625E7-6F4D-402A-8D64-7FE441B4D3BC}" sibTransId="{85D699E7-87C4-4769-A740-FFBA82A23BAE}"/>
    <dgm:cxn modelId="{FFA9EF77-8314-4372-94F3-842E4EB19E5C}" type="presParOf" srcId="{5DC0D804-AFED-42DD-9B74-151C0838675E}" destId="{2D0CBB4B-09AB-42AA-8FE1-E67AAC913B9A}" srcOrd="0" destOrd="0" presId="urn:microsoft.com/office/officeart/2005/8/layout/vList5"/>
    <dgm:cxn modelId="{6D02ECFB-BDAB-4B98-B51E-3680ACC117A9}" type="presParOf" srcId="{2D0CBB4B-09AB-42AA-8FE1-E67AAC913B9A}" destId="{E99AC882-8B66-45C2-A638-5A8AD34AD064}" srcOrd="0" destOrd="0" presId="urn:microsoft.com/office/officeart/2005/8/layout/vList5"/>
    <dgm:cxn modelId="{8FD15298-7464-4985-BA84-8E9B9781934F}" type="presParOf" srcId="{2D0CBB4B-09AB-42AA-8FE1-E67AAC913B9A}" destId="{EC73B9C7-2CA1-43D4-B686-769105893134}" srcOrd="1" destOrd="0" presId="urn:microsoft.com/office/officeart/2005/8/layout/vList5"/>
    <dgm:cxn modelId="{A0DA8F7C-88CD-4EFD-8F7D-EE620392F6F2}" type="presParOf" srcId="{5DC0D804-AFED-42DD-9B74-151C0838675E}" destId="{87769739-3893-4C6A-BF71-5DB1D6E3DC7E}" srcOrd="1" destOrd="0" presId="urn:microsoft.com/office/officeart/2005/8/layout/vList5"/>
    <dgm:cxn modelId="{F0E8734D-396D-4E38-9C14-19E682331AEB}" type="presParOf" srcId="{5DC0D804-AFED-42DD-9B74-151C0838675E}" destId="{10B09E8F-C41E-4068-97EC-BA331AAA8F46}" srcOrd="2" destOrd="0" presId="urn:microsoft.com/office/officeart/2005/8/layout/vList5"/>
    <dgm:cxn modelId="{C78C5C40-D330-4118-9E84-ADF532B64E46}" type="presParOf" srcId="{10B09E8F-C41E-4068-97EC-BA331AAA8F46}" destId="{2320C41C-2D9B-4F54-850B-B091F6153E43}" srcOrd="0" destOrd="0" presId="urn:microsoft.com/office/officeart/2005/8/layout/vList5"/>
    <dgm:cxn modelId="{B46034D7-65D8-4017-AB03-55A0826349CB}" type="presParOf" srcId="{10B09E8F-C41E-4068-97EC-BA331AAA8F46}" destId="{1CF28298-1956-446C-927D-56717011F4A4}" srcOrd="1" destOrd="0" presId="urn:microsoft.com/office/officeart/2005/8/layout/vList5"/>
    <dgm:cxn modelId="{56C75C86-A07C-41A3-BEAC-AB61042BE138}" type="presParOf" srcId="{5DC0D804-AFED-42DD-9B74-151C0838675E}" destId="{78053621-B2E3-4648-85F4-B137EF117936}" srcOrd="3" destOrd="0" presId="urn:microsoft.com/office/officeart/2005/8/layout/vList5"/>
    <dgm:cxn modelId="{65CEFE90-5097-4C63-AC02-3D3221A2AF5D}" type="presParOf" srcId="{5DC0D804-AFED-42DD-9B74-151C0838675E}" destId="{9A43183A-5074-42B8-A47E-F638985B6EE6}" srcOrd="4" destOrd="0" presId="urn:microsoft.com/office/officeart/2005/8/layout/vList5"/>
    <dgm:cxn modelId="{6DBE90F1-5064-4358-AA44-0E147753A496}" type="presParOf" srcId="{9A43183A-5074-42B8-A47E-F638985B6EE6}" destId="{9F678D0B-C300-41DA-BB4E-752A25000205}" srcOrd="0" destOrd="0" presId="urn:microsoft.com/office/officeart/2005/8/layout/vList5"/>
    <dgm:cxn modelId="{9FEB5BA7-9939-4D26-8883-0DA49D23A89A}" type="presParOf" srcId="{9A43183A-5074-42B8-A47E-F638985B6EE6}" destId="{BBC2D7D4-1AD3-4C80-AE59-9471EE3EA293}" srcOrd="1" destOrd="0" presId="urn:microsoft.com/office/officeart/2005/8/layout/vList5"/>
    <dgm:cxn modelId="{E5938FE7-869C-412C-9BD3-1B861F0FEC17}" type="presParOf" srcId="{5DC0D804-AFED-42DD-9B74-151C0838675E}" destId="{023CFDFF-612E-46C7-A59A-D8D5359D7BB2}" srcOrd="5" destOrd="0" presId="urn:microsoft.com/office/officeart/2005/8/layout/vList5"/>
    <dgm:cxn modelId="{B7E110D3-1B97-49AE-BFDB-9191A34BBD9D}" type="presParOf" srcId="{5DC0D804-AFED-42DD-9B74-151C0838675E}" destId="{5E919542-2595-416B-9FD7-8B27AE9EA516}" srcOrd="6" destOrd="0" presId="urn:microsoft.com/office/officeart/2005/8/layout/vList5"/>
    <dgm:cxn modelId="{088A34F0-C459-47F0-B591-57934E77E2DE}" type="presParOf" srcId="{5E919542-2595-416B-9FD7-8B27AE9EA516}" destId="{D231C974-BB4C-42FC-B51D-652ED03F977D}" srcOrd="0" destOrd="0" presId="urn:microsoft.com/office/officeart/2005/8/layout/vList5"/>
    <dgm:cxn modelId="{C88031CF-783D-4ED2-A4A4-2C7FC2CE9829}" type="presParOf" srcId="{5E919542-2595-416B-9FD7-8B27AE9EA516}" destId="{AEEDECE4-CF19-4C3D-9674-642E5FD7C3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3E08912-F423-42E0-B613-EB1F1C302FD2}" type="doc">
      <dgm:prSet loTypeId="urn:microsoft.com/office/officeart/2005/8/layout/vList5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6D4F81C-4272-4026-9C2B-BE8C68A2F4D5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Разработка подходов к развитию социального предпринимательства</a:t>
          </a:r>
          <a:endParaRPr lang="ru-RU" b="1" dirty="0">
            <a:latin typeface="Arial Narrow" pitchFamily="34" charset="0"/>
          </a:endParaRPr>
        </a:p>
      </dgm:t>
    </dgm:pt>
    <dgm:pt modelId="{D63625E7-6F4D-402A-8D64-7FE441B4D3BC}" type="parTrans" cxnId="{8070FAC7-A5FD-4F70-B438-F11DE40CF89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85D699E7-87C4-4769-A740-FFBA82A23BAE}" type="sibTrans" cxnId="{8070FAC7-A5FD-4F70-B438-F11DE40CF899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AE00D282-88B8-4F9B-A426-C58C6664ABC1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выявить эффективные модели организации социального предпринимательства на территории города и подготовить предложения по их тиражированию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DB238ABA-8F58-4DD3-95FC-E602B488E7CE}" type="parTrans" cxnId="{1D05E129-EDD3-4977-B710-F06797D9C7F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54E627B-A98F-46F6-88AA-E391E80412E6}" type="sibTrans" cxnId="{1D05E129-EDD3-4977-B710-F06797D9C7F1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28F1C383-B488-4188-A4A5-87FCCB868971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Административная реформа в Департаменте</a:t>
          </a:r>
          <a:endParaRPr lang="ru-RU" b="1" dirty="0">
            <a:latin typeface="Arial Narrow" pitchFamily="34" charset="0"/>
          </a:endParaRPr>
        </a:p>
      </dgm:t>
    </dgm:pt>
    <dgm:pt modelId="{09C6CC7A-EB6E-442F-B71B-6A4CB6772EC7}" type="parTrans" cxnId="{2363EFFC-C218-4EF0-A1F9-944198A06FA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62F49B92-AFD1-4B4E-8A77-906E7EA875BD}" type="sibTrans" cxnId="{2363EFFC-C218-4EF0-A1F9-944198A06FA8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BD50FF63-85D6-4EB0-A6E3-67AD59141162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 активизировать административную реформу в Департаменте, в том числе провести функциональный анализ с целью устранения дублирования функций с другими департаментами, разработать административные регламенты предоставления государственных услуг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8DD0497E-B1C8-4EF3-8302-C12DEAF3E627}" type="parTrans" cxnId="{84891880-A3E4-4DAA-8E87-8EAE0C16537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DE77A0D-24C4-48DA-8CA0-43ACDE2C5815}" type="sibTrans" cxnId="{84891880-A3E4-4DAA-8E87-8EAE0C165375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4A9C6595-6A41-42CB-BFA4-DD322B259300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b="1" dirty="0" smtClean="0">
              <a:latin typeface="Arial Narrow" pitchFamily="34" charset="0"/>
            </a:rPr>
            <a:t>Встраивание реестра инновационной продукции в систему государственной поддержки малого предпринимательства</a:t>
          </a:r>
          <a:endParaRPr lang="ru-RU" b="1" dirty="0">
            <a:latin typeface="Arial Narrow" pitchFamily="34" charset="0"/>
          </a:endParaRPr>
        </a:p>
      </dgm:t>
    </dgm:pt>
    <dgm:pt modelId="{A8BDA6B1-DE51-4323-9F30-B746ED826BE6}" type="parTrans" cxnId="{301015DD-F45E-4758-8F0C-328D5CBD38F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FDBDC8E1-B01C-45D9-8897-AAEB6DFD69ED}" type="sibTrans" cxnId="{301015DD-F45E-4758-8F0C-328D5CBD38FB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E2CB8F69-2064-41DD-9F1B-387404BC0897}">
      <dgm:prSet phldrT="[Текст]" custT="1"/>
      <dgm:spPr>
        <a:solidFill>
          <a:srgbClr val="FDE3CC">
            <a:alpha val="47000"/>
          </a:srgbClr>
        </a:solidFill>
      </dgm:spPr>
      <dgm:t>
        <a:bodyPr/>
        <a:lstStyle/>
        <a:p>
          <a:pPr algn="just">
            <a:lnSpc>
              <a:spcPct val="80000"/>
            </a:lnSpc>
          </a:pPr>
          <a:r>
            <a:rPr lang="ru-RU" sz="1750" dirty="0" smtClean="0">
              <a:solidFill>
                <a:schemeClr val="tx1"/>
              </a:solidFill>
              <a:latin typeface="+mn-lt"/>
            </a:rPr>
            <a:t>Цель – разработать предложения по продвижению инновационной продукции, включенных в реестр, включая интеграцию реестра инновационной продукции с реестром малых и средних предприятий, порталом по закупкам для государственных нужд</a:t>
          </a:r>
          <a:endParaRPr lang="ru-RU" sz="1750" dirty="0">
            <a:solidFill>
              <a:schemeClr val="tx1"/>
            </a:solidFill>
            <a:latin typeface="+mn-lt"/>
          </a:endParaRPr>
        </a:p>
      </dgm:t>
    </dgm:pt>
    <dgm:pt modelId="{3A9E3F59-B7B9-4895-9C7C-E5F1E6FCC412}" type="parTrans" cxnId="{54E68F1A-CCD4-4E01-859C-73F77363FCB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9BFE0575-4E82-447A-AB21-A5F121F4E17E}" type="sibTrans" cxnId="{54E68F1A-CCD4-4E01-859C-73F77363FCB2}">
      <dgm:prSet/>
      <dgm:spPr/>
      <dgm:t>
        <a:bodyPr/>
        <a:lstStyle/>
        <a:p>
          <a:endParaRPr lang="ru-RU">
            <a:latin typeface="Arial Narrow" pitchFamily="34" charset="0"/>
          </a:endParaRPr>
        </a:p>
      </dgm:t>
    </dgm:pt>
    <dgm:pt modelId="{5DC0D804-AFED-42DD-9B74-151C0838675E}" type="pres">
      <dgm:prSet presAssocID="{F3E08912-F423-42E0-B613-EB1F1C302F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CBB4B-09AB-42AA-8FE1-E67AAC913B9A}" type="pres">
      <dgm:prSet presAssocID="{E6D4F81C-4272-4026-9C2B-BE8C68A2F4D5}" presName="linNode" presStyleCnt="0"/>
      <dgm:spPr/>
    </dgm:pt>
    <dgm:pt modelId="{E99AC882-8B66-45C2-A638-5A8AD34AD064}" type="pres">
      <dgm:prSet presAssocID="{E6D4F81C-4272-4026-9C2B-BE8C68A2F4D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3B9C7-2CA1-43D4-B686-769105893134}" type="pres">
      <dgm:prSet presAssocID="{E6D4F81C-4272-4026-9C2B-BE8C68A2F4D5}" presName="descendantText" presStyleLbl="alignAccFollowNode1" presStyleIdx="0" presStyleCnt="3" custScaleY="114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69739-3893-4C6A-BF71-5DB1D6E3DC7E}" type="pres">
      <dgm:prSet presAssocID="{85D699E7-87C4-4769-A740-FFBA82A23BAE}" presName="sp" presStyleCnt="0"/>
      <dgm:spPr/>
    </dgm:pt>
    <dgm:pt modelId="{10B09E8F-C41E-4068-97EC-BA331AAA8F46}" type="pres">
      <dgm:prSet presAssocID="{28F1C383-B488-4188-A4A5-87FCCB868971}" presName="linNode" presStyleCnt="0"/>
      <dgm:spPr/>
    </dgm:pt>
    <dgm:pt modelId="{2320C41C-2D9B-4F54-850B-B091F6153E43}" type="pres">
      <dgm:prSet presAssocID="{28F1C383-B488-4188-A4A5-87FCCB86897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28298-1956-446C-927D-56717011F4A4}" type="pres">
      <dgm:prSet presAssocID="{28F1C383-B488-4188-A4A5-87FCCB868971}" presName="descendantText" presStyleLbl="alignAccFollowNode1" presStyleIdx="1" presStyleCnt="3" custScaleY="128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53621-B2E3-4648-85F4-B137EF117936}" type="pres">
      <dgm:prSet presAssocID="{62F49B92-AFD1-4B4E-8A77-906E7EA875BD}" presName="sp" presStyleCnt="0"/>
      <dgm:spPr/>
    </dgm:pt>
    <dgm:pt modelId="{9A43183A-5074-42B8-A47E-F638985B6EE6}" type="pres">
      <dgm:prSet presAssocID="{4A9C6595-6A41-42CB-BFA4-DD322B259300}" presName="linNode" presStyleCnt="0"/>
      <dgm:spPr/>
    </dgm:pt>
    <dgm:pt modelId="{9F678D0B-C300-41DA-BB4E-752A25000205}" type="pres">
      <dgm:prSet presAssocID="{4A9C6595-6A41-42CB-BFA4-DD322B25930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2D7D4-1AD3-4C80-AE59-9471EE3EA293}" type="pres">
      <dgm:prSet presAssocID="{4A9C6595-6A41-42CB-BFA4-DD322B259300}" presName="descendantText" presStyleLbl="alignAccFollowNode1" presStyleIdx="2" presStyleCnt="3" custScaleY="118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0EF00E-ED7D-4F3E-9610-2CFB54984A40}" type="presOf" srcId="{4A9C6595-6A41-42CB-BFA4-DD322B259300}" destId="{9F678D0B-C300-41DA-BB4E-752A25000205}" srcOrd="0" destOrd="0" presId="urn:microsoft.com/office/officeart/2005/8/layout/vList5"/>
    <dgm:cxn modelId="{A0AC5C96-7FBA-4A1C-A6E9-214FA004DC36}" type="presOf" srcId="{AE00D282-88B8-4F9B-A426-C58C6664ABC1}" destId="{EC73B9C7-2CA1-43D4-B686-769105893134}" srcOrd="0" destOrd="0" presId="urn:microsoft.com/office/officeart/2005/8/layout/vList5"/>
    <dgm:cxn modelId="{8446426F-CE7D-42CB-B32C-229972F0FCE8}" type="presOf" srcId="{BD50FF63-85D6-4EB0-A6E3-67AD59141162}" destId="{1CF28298-1956-446C-927D-56717011F4A4}" srcOrd="0" destOrd="0" presId="urn:microsoft.com/office/officeart/2005/8/layout/vList5"/>
    <dgm:cxn modelId="{A3C12B86-58FA-4EE2-A692-80DC162E211A}" type="presOf" srcId="{F3E08912-F423-42E0-B613-EB1F1C302FD2}" destId="{5DC0D804-AFED-42DD-9B74-151C0838675E}" srcOrd="0" destOrd="0" presId="urn:microsoft.com/office/officeart/2005/8/layout/vList5"/>
    <dgm:cxn modelId="{83D16262-53A4-474C-853C-EE780AC1BCBB}" type="presOf" srcId="{E2CB8F69-2064-41DD-9F1B-387404BC0897}" destId="{BBC2D7D4-1AD3-4C80-AE59-9471EE3EA293}" srcOrd="0" destOrd="0" presId="urn:microsoft.com/office/officeart/2005/8/layout/vList5"/>
    <dgm:cxn modelId="{54E68F1A-CCD4-4E01-859C-73F77363FCB2}" srcId="{4A9C6595-6A41-42CB-BFA4-DD322B259300}" destId="{E2CB8F69-2064-41DD-9F1B-387404BC0897}" srcOrd="0" destOrd="0" parTransId="{3A9E3F59-B7B9-4895-9C7C-E5F1E6FCC412}" sibTransId="{9BFE0575-4E82-447A-AB21-A5F121F4E17E}"/>
    <dgm:cxn modelId="{301015DD-F45E-4758-8F0C-328D5CBD38FB}" srcId="{F3E08912-F423-42E0-B613-EB1F1C302FD2}" destId="{4A9C6595-6A41-42CB-BFA4-DD322B259300}" srcOrd="2" destOrd="0" parTransId="{A8BDA6B1-DE51-4323-9F30-B746ED826BE6}" sibTransId="{FDBDC8E1-B01C-45D9-8897-AAEB6DFD69ED}"/>
    <dgm:cxn modelId="{1D05E129-EDD3-4977-B710-F06797D9C7F1}" srcId="{E6D4F81C-4272-4026-9C2B-BE8C68A2F4D5}" destId="{AE00D282-88B8-4F9B-A426-C58C6664ABC1}" srcOrd="0" destOrd="0" parTransId="{DB238ABA-8F58-4DD3-95FC-E602B488E7CE}" sibTransId="{454E627B-A98F-46F6-88AA-E391E80412E6}"/>
    <dgm:cxn modelId="{437F2AB3-C219-47B9-9BCB-B757B5B60A99}" type="presOf" srcId="{E6D4F81C-4272-4026-9C2B-BE8C68A2F4D5}" destId="{E99AC882-8B66-45C2-A638-5A8AD34AD064}" srcOrd="0" destOrd="0" presId="urn:microsoft.com/office/officeart/2005/8/layout/vList5"/>
    <dgm:cxn modelId="{2363EFFC-C218-4EF0-A1F9-944198A06FA8}" srcId="{F3E08912-F423-42E0-B613-EB1F1C302FD2}" destId="{28F1C383-B488-4188-A4A5-87FCCB868971}" srcOrd="1" destOrd="0" parTransId="{09C6CC7A-EB6E-442F-B71B-6A4CB6772EC7}" sibTransId="{62F49B92-AFD1-4B4E-8A77-906E7EA875BD}"/>
    <dgm:cxn modelId="{84891880-A3E4-4DAA-8E87-8EAE0C165375}" srcId="{28F1C383-B488-4188-A4A5-87FCCB868971}" destId="{BD50FF63-85D6-4EB0-A6E3-67AD59141162}" srcOrd="0" destOrd="0" parTransId="{8DD0497E-B1C8-4EF3-8302-C12DEAF3E627}" sibTransId="{FDE77A0D-24C4-48DA-8CA0-43ACDE2C5815}"/>
    <dgm:cxn modelId="{0BF94869-F939-451E-B1B9-47895F8569A5}" type="presOf" srcId="{28F1C383-B488-4188-A4A5-87FCCB868971}" destId="{2320C41C-2D9B-4F54-850B-B091F6153E43}" srcOrd="0" destOrd="0" presId="urn:microsoft.com/office/officeart/2005/8/layout/vList5"/>
    <dgm:cxn modelId="{8070FAC7-A5FD-4F70-B438-F11DE40CF899}" srcId="{F3E08912-F423-42E0-B613-EB1F1C302FD2}" destId="{E6D4F81C-4272-4026-9C2B-BE8C68A2F4D5}" srcOrd="0" destOrd="0" parTransId="{D63625E7-6F4D-402A-8D64-7FE441B4D3BC}" sibTransId="{85D699E7-87C4-4769-A740-FFBA82A23BAE}"/>
    <dgm:cxn modelId="{3BA30441-4F92-47D2-BDA5-A9D0A8E947E8}" type="presParOf" srcId="{5DC0D804-AFED-42DD-9B74-151C0838675E}" destId="{2D0CBB4B-09AB-42AA-8FE1-E67AAC913B9A}" srcOrd="0" destOrd="0" presId="urn:microsoft.com/office/officeart/2005/8/layout/vList5"/>
    <dgm:cxn modelId="{766CE7B5-A5CE-4B48-A1BD-8138EC0C2BB3}" type="presParOf" srcId="{2D0CBB4B-09AB-42AA-8FE1-E67AAC913B9A}" destId="{E99AC882-8B66-45C2-A638-5A8AD34AD064}" srcOrd="0" destOrd="0" presId="urn:microsoft.com/office/officeart/2005/8/layout/vList5"/>
    <dgm:cxn modelId="{23005213-CA61-43EA-B105-07A6AEF5DF14}" type="presParOf" srcId="{2D0CBB4B-09AB-42AA-8FE1-E67AAC913B9A}" destId="{EC73B9C7-2CA1-43D4-B686-769105893134}" srcOrd="1" destOrd="0" presId="urn:microsoft.com/office/officeart/2005/8/layout/vList5"/>
    <dgm:cxn modelId="{409DE4A5-1B35-477E-927F-7962343A3570}" type="presParOf" srcId="{5DC0D804-AFED-42DD-9B74-151C0838675E}" destId="{87769739-3893-4C6A-BF71-5DB1D6E3DC7E}" srcOrd="1" destOrd="0" presId="urn:microsoft.com/office/officeart/2005/8/layout/vList5"/>
    <dgm:cxn modelId="{029D1FA5-0FE6-4806-A749-F118F256D141}" type="presParOf" srcId="{5DC0D804-AFED-42DD-9B74-151C0838675E}" destId="{10B09E8F-C41E-4068-97EC-BA331AAA8F46}" srcOrd="2" destOrd="0" presId="urn:microsoft.com/office/officeart/2005/8/layout/vList5"/>
    <dgm:cxn modelId="{62450FB8-CA29-4C45-ACF8-DF539F7A81D3}" type="presParOf" srcId="{10B09E8F-C41E-4068-97EC-BA331AAA8F46}" destId="{2320C41C-2D9B-4F54-850B-B091F6153E43}" srcOrd="0" destOrd="0" presId="urn:microsoft.com/office/officeart/2005/8/layout/vList5"/>
    <dgm:cxn modelId="{31EABF2C-E229-42EC-BC77-DB1E0541D136}" type="presParOf" srcId="{10B09E8F-C41E-4068-97EC-BA331AAA8F46}" destId="{1CF28298-1956-446C-927D-56717011F4A4}" srcOrd="1" destOrd="0" presId="urn:microsoft.com/office/officeart/2005/8/layout/vList5"/>
    <dgm:cxn modelId="{CB77CCED-3A43-4E5A-A192-B59752B67A93}" type="presParOf" srcId="{5DC0D804-AFED-42DD-9B74-151C0838675E}" destId="{78053621-B2E3-4648-85F4-B137EF117936}" srcOrd="3" destOrd="0" presId="urn:microsoft.com/office/officeart/2005/8/layout/vList5"/>
    <dgm:cxn modelId="{460E3295-C735-441B-958B-CD2F9F2227C7}" type="presParOf" srcId="{5DC0D804-AFED-42DD-9B74-151C0838675E}" destId="{9A43183A-5074-42B8-A47E-F638985B6EE6}" srcOrd="4" destOrd="0" presId="urn:microsoft.com/office/officeart/2005/8/layout/vList5"/>
    <dgm:cxn modelId="{7AA015DA-8727-4222-B5F2-3859B4F878CB}" type="presParOf" srcId="{9A43183A-5074-42B8-A47E-F638985B6EE6}" destId="{9F678D0B-C300-41DA-BB4E-752A25000205}" srcOrd="0" destOrd="0" presId="urn:microsoft.com/office/officeart/2005/8/layout/vList5"/>
    <dgm:cxn modelId="{C1316A4B-89ED-48C9-9CE9-48E2C182BE2B}" type="presParOf" srcId="{9A43183A-5074-42B8-A47E-F638985B6EE6}" destId="{BBC2D7D4-1AD3-4C80-AE59-9471EE3EA29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728D58E4-4851-4C8C-A4C1-17D23C26C021}" type="presOf" srcId="{0353D9EB-65ED-431F-A746-80CCD7FAB844}" destId="{29A31D0A-3CB2-4718-B909-58D5F1183D64}" srcOrd="0" destOrd="0" presId="urn:microsoft.com/office/officeart/2005/8/layout/vProcess5"/>
    <dgm:cxn modelId="{4627A8ED-068D-405A-9A8D-6E2F6A75F838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8579C1-AE7E-4AC0-9338-CC88BDD6A963}" type="doc">
      <dgm:prSet loTypeId="urn:microsoft.com/office/officeart/2005/8/layout/arrow3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FFA39BD4-C560-4B1D-A9ED-97091442AEC3}">
      <dgm:prSet phldrT="[Текст]" custT="1"/>
      <dgm:spPr/>
      <dgm:t>
        <a:bodyPr/>
        <a:lstStyle/>
        <a:p>
          <a:r>
            <a:rPr lang="ru-RU" sz="1900" b="1" i="1" dirty="0" smtClean="0"/>
            <a:t>Федеральная идеология в области поддержки малого и среднего предпринимательства</a:t>
          </a:r>
          <a:endParaRPr lang="ru-RU" sz="1900" b="1" i="1" dirty="0"/>
        </a:p>
      </dgm:t>
    </dgm:pt>
    <dgm:pt modelId="{CE8C7663-9F86-4B5D-BB8A-010492C16DBD}" type="parTrans" cxnId="{E1BCF6A5-7E9C-4FF8-A821-7725C45ACC6B}">
      <dgm:prSet/>
      <dgm:spPr/>
      <dgm:t>
        <a:bodyPr/>
        <a:lstStyle/>
        <a:p>
          <a:endParaRPr lang="ru-RU"/>
        </a:p>
      </dgm:t>
    </dgm:pt>
    <dgm:pt modelId="{E135A00B-159C-41DF-8D80-5DF89980A727}" type="sibTrans" cxnId="{E1BCF6A5-7E9C-4FF8-A821-7725C45ACC6B}">
      <dgm:prSet/>
      <dgm:spPr/>
      <dgm:t>
        <a:bodyPr/>
        <a:lstStyle/>
        <a:p>
          <a:endParaRPr lang="ru-RU"/>
        </a:p>
      </dgm:t>
    </dgm:pt>
    <dgm:pt modelId="{AD223E6A-A907-4AA3-BD21-B21445C9F912}">
      <dgm:prSet phldrT="[Текст]" custT="1"/>
      <dgm:spPr/>
      <dgm:t>
        <a:bodyPr/>
        <a:lstStyle/>
        <a:p>
          <a:r>
            <a:rPr lang="ru-RU" sz="1900" b="1" i="1" dirty="0" smtClean="0"/>
            <a:t>Специфика условий развития малого и среднего предпринимательства на территории города</a:t>
          </a:r>
          <a:endParaRPr lang="ru-RU" sz="1900" b="1" i="1" dirty="0"/>
        </a:p>
      </dgm:t>
    </dgm:pt>
    <dgm:pt modelId="{1B7A9978-E35E-4238-969F-68C6DD0F1E3C}" type="parTrans" cxnId="{0E8574B4-FECA-4113-B8FD-B3036E0A0AD3}">
      <dgm:prSet/>
      <dgm:spPr/>
      <dgm:t>
        <a:bodyPr/>
        <a:lstStyle/>
        <a:p>
          <a:endParaRPr lang="ru-RU"/>
        </a:p>
      </dgm:t>
    </dgm:pt>
    <dgm:pt modelId="{4B95E338-677F-4A04-A8F1-D8975688D35F}" type="sibTrans" cxnId="{0E8574B4-FECA-4113-B8FD-B3036E0A0AD3}">
      <dgm:prSet/>
      <dgm:spPr/>
      <dgm:t>
        <a:bodyPr/>
        <a:lstStyle/>
        <a:p>
          <a:endParaRPr lang="ru-RU"/>
        </a:p>
      </dgm:t>
    </dgm:pt>
    <dgm:pt modelId="{A7470684-AD77-4AB5-BB82-5A7A799DC4DB}" type="pres">
      <dgm:prSet presAssocID="{E98579C1-AE7E-4AC0-9338-CC88BDD6A96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540C8D-0DD4-4BCD-A289-87CBD5646A31}" type="pres">
      <dgm:prSet presAssocID="{E98579C1-AE7E-4AC0-9338-CC88BDD6A963}" presName="divider" presStyleLbl="fgShp" presStyleIdx="0" presStyleCnt="1"/>
      <dgm:spPr/>
    </dgm:pt>
    <dgm:pt modelId="{B3015931-5DC7-472F-A957-F5EBC6F509B7}" type="pres">
      <dgm:prSet presAssocID="{FFA39BD4-C560-4B1D-A9ED-97091442AEC3}" presName="downArrow" presStyleLbl="node1" presStyleIdx="0" presStyleCnt="2" custScaleY="73692"/>
      <dgm:spPr/>
    </dgm:pt>
    <dgm:pt modelId="{19ED75B1-3227-4B0D-8012-655AF9993CF6}" type="pres">
      <dgm:prSet presAssocID="{FFA39BD4-C560-4B1D-A9ED-97091442AEC3}" presName="downArrowText" presStyleLbl="revTx" presStyleIdx="0" presStyleCnt="2" custScaleX="188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BEE63-F59E-47BD-BEC0-2879AA12FC58}" type="pres">
      <dgm:prSet presAssocID="{AD223E6A-A907-4AA3-BD21-B21445C9F912}" presName="upArrow" presStyleLbl="node1" presStyleIdx="1" presStyleCnt="2"/>
      <dgm:spPr/>
    </dgm:pt>
    <dgm:pt modelId="{4D52607A-F819-4E63-8616-5E0D8AA2F5C8}" type="pres">
      <dgm:prSet presAssocID="{AD223E6A-A907-4AA3-BD21-B21445C9F912}" presName="upArrowText" presStyleLbl="revTx" presStyleIdx="1" presStyleCnt="2" custScaleX="193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77A2F6-02BE-4A17-A0A1-9391FDE60867}" type="presOf" srcId="{FFA39BD4-C560-4B1D-A9ED-97091442AEC3}" destId="{19ED75B1-3227-4B0D-8012-655AF9993CF6}" srcOrd="0" destOrd="0" presId="urn:microsoft.com/office/officeart/2005/8/layout/arrow3"/>
    <dgm:cxn modelId="{F192770D-957F-461B-AE7F-66B6BB79DCC7}" type="presOf" srcId="{E98579C1-AE7E-4AC0-9338-CC88BDD6A963}" destId="{A7470684-AD77-4AB5-BB82-5A7A799DC4DB}" srcOrd="0" destOrd="0" presId="urn:microsoft.com/office/officeart/2005/8/layout/arrow3"/>
    <dgm:cxn modelId="{E8392B02-89CA-4404-9B11-A6CAB1767DAA}" type="presOf" srcId="{AD223E6A-A907-4AA3-BD21-B21445C9F912}" destId="{4D52607A-F819-4E63-8616-5E0D8AA2F5C8}" srcOrd="0" destOrd="0" presId="urn:microsoft.com/office/officeart/2005/8/layout/arrow3"/>
    <dgm:cxn modelId="{0E8574B4-FECA-4113-B8FD-B3036E0A0AD3}" srcId="{E98579C1-AE7E-4AC0-9338-CC88BDD6A963}" destId="{AD223E6A-A907-4AA3-BD21-B21445C9F912}" srcOrd="1" destOrd="0" parTransId="{1B7A9978-E35E-4238-969F-68C6DD0F1E3C}" sibTransId="{4B95E338-677F-4A04-A8F1-D8975688D35F}"/>
    <dgm:cxn modelId="{E1BCF6A5-7E9C-4FF8-A821-7725C45ACC6B}" srcId="{E98579C1-AE7E-4AC0-9338-CC88BDD6A963}" destId="{FFA39BD4-C560-4B1D-A9ED-97091442AEC3}" srcOrd="0" destOrd="0" parTransId="{CE8C7663-9F86-4B5D-BB8A-010492C16DBD}" sibTransId="{E135A00B-159C-41DF-8D80-5DF89980A727}"/>
    <dgm:cxn modelId="{898F0F9F-F752-410C-B12F-7D5D5137A8E8}" type="presParOf" srcId="{A7470684-AD77-4AB5-BB82-5A7A799DC4DB}" destId="{AD540C8D-0DD4-4BCD-A289-87CBD5646A31}" srcOrd="0" destOrd="0" presId="urn:microsoft.com/office/officeart/2005/8/layout/arrow3"/>
    <dgm:cxn modelId="{6BC4DC6F-DEF2-4B70-91D5-7F3B638C9472}" type="presParOf" srcId="{A7470684-AD77-4AB5-BB82-5A7A799DC4DB}" destId="{B3015931-5DC7-472F-A957-F5EBC6F509B7}" srcOrd="1" destOrd="0" presId="urn:microsoft.com/office/officeart/2005/8/layout/arrow3"/>
    <dgm:cxn modelId="{866AD27B-AF32-482B-B0DE-87F743B17F7A}" type="presParOf" srcId="{A7470684-AD77-4AB5-BB82-5A7A799DC4DB}" destId="{19ED75B1-3227-4B0D-8012-655AF9993CF6}" srcOrd="2" destOrd="0" presId="urn:microsoft.com/office/officeart/2005/8/layout/arrow3"/>
    <dgm:cxn modelId="{E04777D3-A8FE-4B49-83E5-C460EE32A7AD}" type="presParOf" srcId="{A7470684-AD77-4AB5-BB82-5A7A799DC4DB}" destId="{D69BEE63-F59E-47BD-BEC0-2879AA12FC58}" srcOrd="3" destOrd="0" presId="urn:microsoft.com/office/officeart/2005/8/layout/arrow3"/>
    <dgm:cxn modelId="{A1F3DD4E-AFD5-4593-BBAD-893EDBB26294}" type="presParOf" srcId="{A7470684-AD77-4AB5-BB82-5A7A799DC4DB}" destId="{4D52607A-F819-4E63-8616-5E0D8AA2F5C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7A5CFC68-E152-4F32-A445-7EABF1ED3492}" type="presOf" srcId="{0353D9EB-65ED-431F-A746-80CCD7FAB844}" destId="{29A31D0A-3CB2-4718-B909-58D5F1183D64}" srcOrd="0" destOrd="0" presId="urn:microsoft.com/office/officeart/2005/8/layout/vProcess5"/>
    <dgm:cxn modelId="{2C45EFEF-D392-46AB-97C2-1B57E0612042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52E94B-5D5E-4408-A64D-F4D088EA1CF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872323-708E-4B4C-971E-054D7EFD502A}">
      <dgm:prSet phldrT="[Текст]"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Преодоление административных барьеров</a:t>
          </a:r>
          <a:endParaRPr lang="ru-RU" sz="2000" b="1" dirty="0">
            <a:solidFill>
              <a:schemeClr val="tx1"/>
            </a:solidFill>
          </a:endParaRPr>
        </a:p>
      </dgm:t>
    </dgm:pt>
    <dgm:pt modelId="{F298D166-0FBA-41CD-8521-EFE82D4752E6}" type="parTrans" cxnId="{31A620FE-639C-4AB9-83ED-B17B194E8553}">
      <dgm:prSet/>
      <dgm:spPr/>
      <dgm:t>
        <a:bodyPr/>
        <a:lstStyle/>
        <a:p>
          <a:endParaRPr lang="ru-RU" sz="1800"/>
        </a:p>
      </dgm:t>
    </dgm:pt>
    <dgm:pt modelId="{B15105BC-D356-4656-9BA3-048C1F133699}" type="sibTrans" cxnId="{31A620FE-639C-4AB9-83ED-B17B194E8553}">
      <dgm:prSet/>
      <dgm:spPr/>
      <dgm:t>
        <a:bodyPr/>
        <a:lstStyle/>
        <a:p>
          <a:endParaRPr lang="ru-RU" sz="1800"/>
        </a:p>
      </dgm:t>
    </dgm:pt>
    <dgm:pt modelId="{B356ABC1-54B9-4D40-B011-D386A4F7E7C1}">
      <dgm:prSet phldrT="[Текст]"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Административная реформа</a:t>
          </a:r>
          <a:endParaRPr lang="ru-RU" sz="2000" b="1" dirty="0">
            <a:solidFill>
              <a:schemeClr val="tx1"/>
            </a:solidFill>
          </a:endParaRPr>
        </a:p>
      </dgm:t>
    </dgm:pt>
    <dgm:pt modelId="{FD53A1A0-B7FC-43C0-9ECE-E590954AA003}" type="parTrans" cxnId="{BCD394C8-25CF-493A-B1BE-64F8DE586A89}">
      <dgm:prSet/>
      <dgm:spPr/>
      <dgm:t>
        <a:bodyPr/>
        <a:lstStyle/>
        <a:p>
          <a:endParaRPr lang="ru-RU" sz="1800"/>
        </a:p>
      </dgm:t>
    </dgm:pt>
    <dgm:pt modelId="{90D7E399-4F61-4698-AC44-674C4ED04ADC}" type="sibTrans" cxnId="{BCD394C8-25CF-493A-B1BE-64F8DE586A89}">
      <dgm:prSet/>
      <dgm:spPr/>
      <dgm:t>
        <a:bodyPr/>
        <a:lstStyle/>
        <a:p>
          <a:endParaRPr lang="ru-RU" sz="1800"/>
        </a:p>
      </dgm:t>
    </dgm:pt>
    <dgm:pt modelId="{80EB3C85-F88B-4A6D-AAAA-44EBD7E3C62C}">
      <dgm:prSet phldrT="[Текст]"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Социальное </a:t>
          </a:r>
          <a:r>
            <a:rPr lang="ru-RU" sz="1900" b="1" dirty="0" smtClean="0">
              <a:solidFill>
                <a:schemeClr val="tx1"/>
              </a:solidFill>
            </a:rPr>
            <a:t>предпринимательство</a:t>
          </a:r>
          <a:endParaRPr lang="ru-RU" sz="1900" b="1" dirty="0">
            <a:solidFill>
              <a:schemeClr val="tx1"/>
            </a:solidFill>
          </a:endParaRPr>
        </a:p>
      </dgm:t>
    </dgm:pt>
    <dgm:pt modelId="{25F7AD24-5412-40FF-8886-6A70F022A494}" type="parTrans" cxnId="{8D7D6795-5938-46D5-A04F-2C1FEB212A7A}">
      <dgm:prSet/>
      <dgm:spPr/>
      <dgm:t>
        <a:bodyPr/>
        <a:lstStyle/>
        <a:p>
          <a:endParaRPr lang="ru-RU" sz="1800"/>
        </a:p>
      </dgm:t>
    </dgm:pt>
    <dgm:pt modelId="{3927ED7C-1415-4B7E-8694-5519FBEDB8F8}" type="sibTrans" cxnId="{8D7D6795-5938-46D5-A04F-2C1FEB212A7A}">
      <dgm:prSet/>
      <dgm:spPr/>
      <dgm:t>
        <a:bodyPr/>
        <a:lstStyle/>
        <a:p>
          <a:endParaRPr lang="ru-RU" sz="1800"/>
        </a:p>
      </dgm:t>
    </dgm:pt>
    <dgm:pt modelId="{921466D8-0E5F-4F7F-9986-11FE54189F5B}">
      <dgm:prSet phldrT="[Текст]"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Инновационное </a:t>
          </a:r>
          <a:r>
            <a:rPr lang="ru-RU" sz="1900" b="1" dirty="0" smtClean="0">
              <a:solidFill>
                <a:schemeClr val="tx1"/>
              </a:solidFill>
            </a:rPr>
            <a:t>предпринимательство</a:t>
          </a:r>
          <a:endParaRPr lang="ru-RU" sz="1900" b="1" dirty="0">
            <a:solidFill>
              <a:schemeClr val="tx1"/>
            </a:solidFill>
          </a:endParaRPr>
        </a:p>
      </dgm:t>
    </dgm:pt>
    <dgm:pt modelId="{9C962C81-4A33-4F72-9BC2-8C6B46793708}" type="parTrans" cxnId="{6E0352E6-898F-4FC8-9860-8CDE0780ED5E}">
      <dgm:prSet/>
      <dgm:spPr/>
      <dgm:t>
        <a:bodyPr/>
        <a:lstStyle/>
        <a:p>
          <a:endParaRPr lang="ru-RU" sz="1800"/>
        </a:p>
      </dgm:t>
    </dgm:pt>
    <dgm:pt modelId="{0E32D818-F6C8-4C78-A839-2DBC659BC02E}" type="sibTrans" cxnId="{6E0352E6-898F-4FC8-9860-8CDE0780ED5E}">
      <dgm:prSet/>
      <dgm:spPr/>
      <dgm:t>
        <a:bodyPr/>
        <a:lstStyle/>
        <a:p>
          <a:endParaRPr lang="ru-RU" sz="1800"/>
        </a:p>
      </dgm:t>
    </dgm:pt>
    <dgm:pt modelId="{9A5BDB28-E210-4F75-9C2C-F7F39A47A31A}">
      <dgm:prSet phldrT="[Текст]"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Льготная приватизация</a:t>
          </a:r>
          <a:endParaRPr lang="ru-RU" sz="2000" b="1" dirty="0">
            <a:solidFill>
              <a:schemeClr val="tx1"/>
            </a:solidFill>
          </a:endParaRPr>
        </a:p>
      </dgm:t>
    </dgm:pt>
    <dgm:pt modelId="{A2A00A36-AC88-4F0A-8B81-3702D6E06DBA}" type="parTrans" cxnId="{4AA75F1B-7655-4804-B7D1-0D3A9F09204C}">
      <dgm:prSet/>
      <dgm:spPr/>
      <dgm:t>
        <a:bodyPr/>
        <a:lstStyle/>
        <a:p>
          <a:endParaRPr lang="ru-RU" sz="1800"/>
        </a:p>
      </dgm:t>
    </dgm:pt>
    <dgm:pt modelId="{53A26979-54BC-4D9C-96A7-651C02FE6C78}" type="sibTrans" cxnId="{4AA75F1B-7655-4804-B7D1-0D3A9F09204C}">
      <dgm:prSet/>
      <dgm:spPr/>
      <dgm:t>
        <a:bodyPr/>
        <a:lstStyle/>
        <a:p>
          <a:endParaRPr lang="ru-RU" sz="1800"/>
        </a:p>
      </dgm:t>
    </dgm:pt>
    <dgm:pt modelId="{FEF0AF38-7F4B-4B27-B85C-7D852923BFAD}">
      <dgm:prSet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Программы развития конкуренции</a:t>
          </a:r>
          <a:endParaRPr lang="ru-RU" sz="2000" b="1" dirty="0">
            <a:solidFill>
              <a:schemeClr val="tx1"/>
            </a:solidFill>
          </a:endParaRPr>
        </a:p>
      </dgm:t>
    </dgm:pt>
    <dgm:pt modelId="{89D2EF08-BDEE-4CD8-B6E7-0E365136100A}" type="parTrans" cxnId="{EF6797E8-C8DD-4D5C-8A67-AD30A4ED3168}">
      <dgm:prSet/>
      <dgm:spPr/>
      <dgm:t>
        <a:bodyPr/>
        <a:lstStyle/>
        <a:p>
          <a:endParaRPr lang="ru-RU" sz="1800"/>
        </a:p>
      </dgm:t>
    </dgm:pt>
    <dgm:pt modelId="{680E1AE4-BCEC-437F-B66A-03A1D7C90272}" type="sibTrans" cxnId="{EF6797E8-C8DD-4D5C-8A67-AD30A4ED3168}">
      <dgm:prSet/>
      <dgm:spPr/>
      <dgm:t>
        <a:bodyPr/>
        <a:lstStyle/>
        <a:p>
          <a:endParaRPr lang="ru-RU" sz="1800"/>
        </a:p>
      </dgm:t>
    </dgm:pt>
    <dgm:pt modelId="{488CEE8C-B29C-4443-A977-CEFB36E098A5}">
      <dgm:prSet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Внедрение оценки регулирующего воздействия</a:t>
          </a:r>
          <a:endParaRPr lang="ru-RU" sz="2000" b="1" dirty="0">
            <a:solidFill>
              <a:schemeClr val="tx1"/>
            </a:solidFill>
          </a:endParaRPr>
        </a:p>
      </dgm:t>
    </dgm:pt>
    <dgm:pt modelId="{DC3615B8-441C-4608-82FE-F2A2EF9EBB02}" type="parTrans" cxnId="{25028A46-F0A1-4FD2-BA38-9BEB6167968A}">
      <dgm:prSet/>
      <dgm:spPr/>
      <dgm:t>
        <a:bodyPr/>
        <a:lstStyle/>
        <a:p>
          <a:endParaRPr lang="ru-RU" sz="1800"/>
        </a:p>
      </dgm:t>
    </dgm:pt>
    <dgm:pt modelId="{BF29BB80-70E5-43A3-8474-DA3B3B710354}" type="sibTrans" cxnId="{25028A46-F0A1-4FD2-BA38-9BEB6167968A}">
      <dgm:prSet/>
      <dgm:spPr/>
      <dgm:t>
        <a:bodyPr/>
        <a:lstStyle/>
        <a:p>
          <a:endParaRPr lang="ru-RU" sz="1800"/>
        </a:p>
      </dgm:t>
    </dgm:pt>
    <dgm:pt modelId="{FDCF3024-1685-41EB-8CCA-64DDF03A4F5C}">
      <dgm:prSet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Федеральная и ведомственные целевые программы по развитию </a:t>
          </a:r>
          <a:r>
            <a:rPr lang="ru-RU" sz="1900" b="1" dirty="0" smtClean="0">
              <a:solidFill>
                <a:schemeClr val="tx1"/>
              </a:solidFill>
            </a:rPr>
            <a:t>предпринимательства</a:t>
          </a:r>
          <a:endParaRPr lang="ru-RU" sz="1900" b="1" dirty="0">
            <a:solidFill>
              <a:schemeClr val="tx1"/>
            </a:solidFill>
          </a:endParaRPr>
        </a:p>
      </dgm:t>
    </dgm:pt>
    <dgm:pt modelId="{75E9FF18-616D-4157-AB80-3B86B592D7D2}" type="parTrans" cxnId="{6ECD9205-29DC-425E-BDE1-A1C85AF74A63}">
      <dgm:prSet/>
      <dgm:spPr/>
      <dgm:t>
        <a:bodyPr/>
        <a:lstStyle/>
        <a:p>
          <a:endParaRPr lang="ru-RU" sz="1800"/>
        </a:p>
      </dgm:t>
    </dgm:pt>
    <dgm:pt modelId="{DC8E8912-BB33-46DA-9413-5E7BD402FEE3}" type="sibTrans" cxnId="{6ECD9205-29DC-425E-BDE1-A1C85AF74A63}">
      <dgm:prSet/>
      <dgm:spPr/>
      <dgm:t>
        <a:bodyPr/>
        <a:lstStyle/>
        <a:p>
          <a:endParaRPr lang="ru-RU" sz="1800"/>
        </a:p>
      </dgm:t>
    </dgm:pt>
    <dgm:pt modelId="{C294F6BB-D0BF-4C1E-A1A0-C84048379D67}">
      <dgm:prSet custT="1"/>
      <dgm:spPr>
        <a:solidFill>
          <a:srgbClr val="FDE3CC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</a:rPr>
            <a:t>СРО</a:t>
          </a:r>
          <a:endParaRPr lang="ru-RU" sz="2000" b="1" dirty="0">
            <a:solidFill>
              <a:schemeClr val="tx1"/>
            </a:solidFill>
          </a:endParaRPr>
        </a:p>
      </dgm:t>
    </dgm:pt>
    <dgm:pt modelId="{B5F8FE59-4604-4CF5-B2FC-912508BB2A0A}" type="parTrans" cxnId="{90EDFE11-A45D-4027-9129-F17A46D79205}">
      <dgm:prSet/>
      <dgm:spPr/>
      <dgm:t>
        <a:bodyPr/>
        <a:lstStyle/>
        <a:p>
          <a:endParaRPr lang="ru-RU" sz="1800"/>
        </a:p>
      </dgm:t>
    </dgm:pt>
    <dgm:pt modelId="{335EC9E2-DF46-4FDA-9EBA-F8D8A281BF8A}" type="sibTrans" cxnId="{90EDFE11-A45D-4027-9129-F17A46D79205}">
      <dgm:prSet/>
      <dgm:spPr/>
      <dgm:t>
        <a:bodyPr/>
        <a:lstStyle/>
        <a:p>
          <a:endParaRPr lang="ru-RU" sz="1800"/>
        </a:p>
      </dgm:t>
    </dgm:pt>
    <dgm:pt modelId="{F7B71B98-1BDA-4045-9B53-DCBD71CFA946}" type="pres">
      <dgm:prSet presAssocID="{7452E94B-5D5E-4408-A64D-F4D088EA1C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450EB27-8F40-48DA-838E-23507385A436}" type="pres">
      <dgm:prSet presAssocID="{84872323-708E-4B4C-971E-054D7EFD502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F2E3F-10A7-4454-8350-8A65EA268FEE}" type="pres">
      <dgm:prSet presAssocID="{B15105BC-D356-4656-9BA3-048C1F133699}" presName="sibTrans" presStyleCnt="0"/>
      <dgm:spPr/>
    </dgm:pt>
    <dgm:pt modelId="{79AFE221-6A85-46C6-93B9-FFBFBF151495}" type="pres">
      <dgm:prSet presAssocID="{B356ABC1-54B9-4D40-B011-D386A4F7E7C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5B7A4A-F468-40C2-B4F6-0648C7E133A3}" type="pres">
      <dgm:prSet presAssocID="{90D7E399-4F61-4698-AC44-674C4ED04ADC}" presName="sibTrans" presStyleCnt="0"/>
      <dgm:spPr/>
    </dgm:pt>
    <dgm:pt modelId="{E041F5F8-DBBC-4677-9A39-2A96AC8232A3}" type="pres">
      <dgm:prSet presAssocID="{80EB3C85-F88B-4A6D-AAAA-44EBD7E3C62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42252-D91C-458D-BC0A-FB08849C417F}" type="pres">
      <dgm:prSet presAssocID="{3927ED7C-1415-4B7E-8694-5519FBEDB8F8}" presName="sibTrans" presStyleCnt="0"/>
      <dgm:spPr/>
    </dgm:pt>
    <dgm:pt modelId="{87B83511-C8DD-4605-8C13-3DD07BAD452E}" type="pres">
      <dgm:prSet presAssocID="{921466D8-0E5F-4F7F-9986-11FE54189F5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8F451-5651-468F-B09B-FD65114CEAFF}" type="pres">
      <dgm:prSet presAssocID="{0E32D818-F6C8-4C78-A839-2DBC659BC02E}" presName="sibTrans" presStyleCnt="0"/>
      <dgm:spPr/>
    </dgm:pt>
    <dgm:pt modelId="{3389B85E-7EA0-48A3-A1D1-DC8FFD4B6808}" type="pres">
      <dgm:prSet presAssocID="{FEF0AF38-7F4B-4B27-B85C-7D852923BFA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B1F33D-CD8E-4BCF-B6A3-F6860F02B84C}" type="pres">
      <dgm:prSet presAssocID="{680E1AE4-BCEC-437F-B66A-03A1D7C90272}" presName="sibTrans" presStyleCnt="0"/>
      <dgm:spPr/>
    </dgm:pt>
    <dgm:pt modelId="{82CA4AEC-A990-4AF3-B8CF-1324EFBCA2A8}" type="pres">
      <dgm:prSet presAssocID="{488CEE8C-B29C-4443-A977-CEFB36E098A5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2E1074-3374-4F93-A4ED-90163F790F44}" type="pres">
      <dgm:prSet presAssocID="{BF29BB80-70E5-43A3-8474-DA3B3B710354}" presName="sibTrans" presStyleCnt="0"/>
      <dgm:spPr/>
    </dgm:pt>
    <dgm:pt modelId="{2DA16CDA-647A-4041-8AA8-4DD5C68704EA}" type="pres">
      <dgm:prSet presAssocID="{FDCF3024-1685-41EB-8CCA-64DDF03A4F5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AB3CF-17F3-4CD7-9E2D-B2578929ACEE}" type="pres">
      <dgm:prSet presAssocID="{DC8E8912-BB33-46DA-9413-5E7BD402FEE3}" presName="sibTrans" presStyleCnt="0"/>
      <dgm:spPr/>
    </dgm:pt>
    <dgm:pt modelId="{6A8001DF-F19D-406D-BB3A-BDDA7F9AB4AC}" type="pres">
      <dgm:prSet presAssocID="{C294F6BB-D0BF-4C1E-A1A0-C84048379D6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B25660-F52F-4391-AE1A-C15A1C0F6E66}" type="pres">
      <dgm:prSet presAssocID="{335EC9E2-DF46-4FDA-9EBA-F8D8A281BF8A}" presName="sibTrans" presStyleCnt="0"/>
      <dgm:spPr/>
    </dgm:pt>
    <dgm:pt modelId="{C16A190F-80DC-4201-8BA6-B410B736C867}" type="pres">
      <dgm:prSet presAssocID="{9A5BDB28-E210-4F75-9C2C-F7F39A47A31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A620FE-639C-4AB9-83ED-B17B194E8553}" srcId="{7452E94B-5D5E-4408-A64D-F4D088EA1CFD}" destId="{84872323-708E-4B4C-971E-054D7EFD502A}" srcOrd="0" destOrd="0" parTransId="{F298D166-0FBA-41CD-8521-EFE82D4752E6}" sibTransId="{B15105BC-D356-4656-9BA3-048C1F133699}"/>
    <dgm:cxn modelId="{4AA75F1B-7655-4804-B7D1-0D3A9F09204C}" srcId="{7452E94B-5D5E-4408-A64D-F4D088EA1CFD}" destId="{9A5BDB28-E210-4F75-9C2C-F7F39A47A31A}" srcOrd="8" destOrd="0" parTransId="{A2A00A36-AC88-4F0A-8B81-3702D6E06DBA}" sibTransId="{53A26979-54BC-4D9C-96A7-651C02FE6C78}"/>
    <dgm:cxn modelId="{BFC7A4FC-4AC6-43BE-A2E0-20FBF3612860}" type="presOf" srcId="{84872323-708E-4B4C-971E-054D7EFD502A}" destId="{4450EB27-8F40-48DA-838E-23507385A436}" srcOrd="0" destOrd="0" presId="urn:microsoft.com/office/officeart/2005/8/layout/default"/>
    <dgm:cxn modelId="{A1140B77-2AF4-456F-A92F-264719014FBC}" type="presOf" srcId="{921466D8-0E5F-4F7F-9986-11FE54189F5B}" destId="{87B83511-C8DD-4605-8C13-3DD07BAD452E}" srcOrd="0" destOrd="0" presId="urn:microsoft.com/office/officeart/2005/8/layout/default"/>
    <dgm:cxn modelId="{FDA02F71-2A4B-4DB6-8E43-900A00B33C4A}" type="presOf" srcId="{488CEE8C-B29C-4443-A977-CEFB36E098A5}" destId="{82CA4AEC-A990-4AF3-B8CF-1324EFBCA2A8}" srcOrd="0" destOrd="0" presId="urn:microsoft.com/office/officeart/2005/8/layout/default"/>
    <dgm:cxn modelId="{A7101431-2C7F-493A-AF94-8FEFD7163F2C}" type="presOf" srcId="{9A5BDB28-E210-4F75-9C2C-F7F39A47A31A}" destId="{C16A190F-80DC-4201-8BA6-B410B736C867}" srcOrd="0" destOrd="0" presId="urn:microsoft.com/office/officeart/2005/8/layout/default"/>
    <dgm:cxn modelId="{90EDFE11-A45D-4027-9129-F17A46D79205}" srcId="{7452E94B-5D5E-4408-A64D-F4D088EA1CFD}" destId="{C294F6BB-D0BF-4C1E-A1A0-C84048379D67}" srcOrd="7" destOrd="0" parTransId="{B5F8FE59-4604-4CF5-B2FC-912508BB2A0A}" sibTransId="{335EC9E2-DF46-4FDA-9EBA-F8D8A281BF8A}"/>
    <dgm:cxn modelId="{9A2A121C-ECB9-4074-AFD0-86914DF13BAB}" type="presOf" srcId="{7452E94B-5D5E-4408-A64D-F4D088EA1CFD}" destId="{F7B71B98-1BDA-4045-9B53-DCBD71CFA946}" srcOrd="0" destOrd="0" presId="urn:microsoft.com/office/officeart/2005/8/layout/default"/>
    <dgm:cxn modelId="{8D7D6795-5938-46D5-A04F-2C1FEB212A7A}" srcId="{7452E94B-5D5E-4408-A64D-F4D088EA1CFD}" destId="{80EB3C85-F88B-4A6D-AAAA-44EBD7E3C62C}" srcOrd="2" destOrd="0" parTransId="{25F7AD24-5412-40FF-8886-6A70F022A494}" sibTransId="{3927ED7C-1415-4B7E-8694-5519FBEDB8F8}"/>
    <dgm:cxn modelId="{6ECD9205-29DC-425E-BDE1-A1C85AF74A63}" srcId="{7452E94B-5D5E-4408-A64D-F4D088EA1CFD}" destId="{FDCF3024-1685-41EB-8CCA-64DDF03A4F5C}" srcOrd="6" destOrd="0" parTransId="{75E9FF18-616D-4157-AB80-3B86B592D7D2}" sibTransId="{DC8E8912-BB33-46DA-9413-5E7BD402FEE3}"/>
    <dgm:cxn modelId="{25028A46-F0A1-4FD2-BA38-9BEB6167968A}" srcId="{7452E94B-5D5E-4408-A64D-F4D088EA1CFD}" destId="{488CEE8C-B29C-4443-A977-CEFB36E098A5}" srcOrd="5" destOrd="0" parTransId="{DC3615B8-441C-4608-82FE-F2A2EF9EBB02}" sibTransId="{BF29BB80-70E5-43A3-8474-DA3B3B710354}"/>
    <dgm:cxn modelId="{90625B5D-CB89-44A6-8201-C59819269AF5}" type="presOf" srcId="{B356ABC1-54B9-4D40-B011-D386A4F7E7C1}" destId="{79AFE221-6A85-46C6-93B9-FFBFBF151495}" srcOrd="0" destOrd="0" presId="urn:microsoft.com/office/officeart/2005/8/layout/default"/>
    <dgm:cxn modelId="{A7BB62E3-62FE-44DB-A934-72D48AF6CE60}" type="presOf" srcId="{FDCF3024-1685-41EB-8CCA-64DDF03A4F5C}" destId="{2DA16CDA-647A-4041-8AA8-4DD5C68704EA}" srcOrd="0" destOrd="0" presId="urn:microsoft.com/office/officeart/2005/8/layout/default"/>
    <dgm:cxn modelId="{B845DDEB-612A-4F0A-8092-0EAD51F88E4D}" type="presOf" srcId="{C294F6BB-D0BF-4C1E-A1A0-C84048379D67}" destId="{6A8001DF-F19D-406D-BB3A-BDDA7F9AB4AC}" srcOrd="0" destOrd="0" presId="urn:microsoft.com/office/officeart/2005/8/layout/default"/>
    <dgm:cxn modelId="{6E0352E6-898F-4FC8-9860-8CDE0780ED5E}" srcId="{7452E94B-5D5E-4408-A64D-F4D088EA1CFD}" destId="{921466D8-0E5F-4F7F-9986-11FE54189F5B}" srcOrd="3" destOrd="0" parTransId="{9C962C81-4A33-4F72-9BC2-8C6B46793708}" sibTransId="{0E32D818-F6C8-4C78-A839-2DBC659BC02E}"/>
    <dgm:cxn modelId="{AE2D4D11-F45D-4D33-8A1E-D0C0DE637D14}" type="presOf" srcId="{FEF0AF38-7F4B-4B27-B85C-7D852923BFAD}" destId="{3389B85E-7EA0-48A3-A1D1-DC8FFD4B6808}" srcOrd="0" destOrd="0" presId="urn:microsoft.com/office/officeart/2005/8/layout/default"/>
    <dgm:cxn modelId="{83759554-30FD-40A9-8E83-4CC153D53957}" type="presOf" srcId="{80EB3C85-F88B-4A6D-AAAA-44EBD7E3C62C}" destId="{E041F5F8-DBBC-4677-9A39-2A96AC8232A3}" srcOrd="0" destOrd="0" presId="urn:microsoft.com/office/officeart/2005/8/layout/default"/>
    <dgm:cxn modelId="{BCD394C8-25CF-493A-B1BE-64F8DE586A89}" srcId="{7452E94B-5D5E-4408-A64D-F4D088EA1CFD}" destId="{B356ABC1-54B9-4D40-B011-D386A4F7E7C1}" srcOrd="1" destOrd="0" parTransId="{FD53A1A0-B7FC-43C0-9ECE-E590954AA003}" sibTransId="{90D7E399-4F61-4698-AC44-674C4ED04ADC}"/>
    <dgm:cxn modelId="{EF6797E8-C8DD-4D5C-8A67-AD30A4ED3168}" srcId="{7452E94B-5D5E-4408-A64D-F4D088EA1CFD}" destId="{FEF0AF38-7F4B-4B27-B85C-7D852923BFAD}" srcOrd="4" destOrd="0" parTransId="{89D2EF08-BDEE-4CD8-B6E7-0E365136100A}" sibTransId="{680E1AE4-BCEC-437F-B66A-03A1D7C90272}"/>
    <dgm:cxn modelId="{AB3CEE23-A34F-40A5-94BE-CFF23DE9D93C}" type="presParOf" srcId="{F7B71B98-1BDA-4045-9B53-DCBD71CFA946}" destId="{4450EB27-8F40-48DA-838E-23507385A436}" srcOrd="0" destOrd="0" presId="urn:microsoft.com/office/officeart/2005/8/layout/default"/>
    <dgm:cxn modelId="{7E95EA38-F639-47D5-B993-BCAE2C2D0A42}" type="presParOf" srcId="{F7B71B98-1BDA-4045-9B53-DCBD71CFA946}" destId="{7EDF2E3F-10A7-4454-8350-8A65EA268FEE}" srcOrd="1" destOrd="0" presId="urn:microsoft.com/office/officeart/2005/8/layout/default"/>
    <dgm:cxn modelId="{491D6CB4-0633-4BF8-AAAF-3B999B90B18E}" type="presParOf" srcId="{F7B71B98-1BDA-4045-9B53-DCBD71CFA946}" destId="{79AFE221-6A85-46C6-93B9-FFBFBF151495}" srcOrd="2" destOrd="0" presId="urn:microsoft.com/office/officeart/2005/8/layout/default"/>
    <dgm:cxn modelId="{787D26A9-5E88-4E39-82A1-8D0AFD5C71F7}" type="presParOf" srcId="{F7B71B98-1BDA-4045-9B53-DCBD71CFA946}" destId="{825B7A4A-F468-40C2-B4F6-0648C7E133A3}" srcOrd="3" destOrd="0" presId="urn:microsoft.com/office/officeart/2005/8/layout/default"/>
    <dgm:cxn modelId="{05DCE065-07FA-4A2E-8DE1-33FDE1F617C9}" type="presParOf" srcId="{F7B71B98-1BDA-4045-9B53-DCBD71CFA946}" destId="{E041F5F8-DBBC-4677-9A39-2A96AC8232A3}" srcOrd="4" destOrd="0" presId="urn:microsoft.com/office/officeart/2005/8/layout/default"/>
    <dgm:cxn modelId="{41C28954-ECEE-45A1-8369-CA91543759F4}" type="presParOf" srcId="{F7B71B98-1BDA-4045-9B53-DCBD71CFA946}" destId="{FD042252-D91C-458D-BC0A-FB08849C417F}" srcOrd="5" destOrd="0" presId="urn:microsoft.com/office/officeart/2005/8/layout/default"/>
    <dgm:cxn modelId="{A9DB2459-DB4E-4791-A134-AC23F6C32183}" type="presParOf" srcId="{F7B71B98-1BDA-4045-9B53-DCBD71CFA946}" destId="{87B83511-C8DD-4605-8C13-3DD07BAD452E}" srcOrd="6" destOrd="0" presId="urn:microsoft.com/office/officeart/2005/8/layout/default"/>
    <dgm:cxn modelId="{75917FC9-DE3E-4155-AC15-2D629679CF7B}" type="presParOf" srcId="{F7B71B98-1BDA-4045-9B53-DCBD71CFA946}" destId="{0A58F451-5651-468F-B09B-FD65114CEAFF}" srcOrd="7" destOrd="0" presId="urn:microsoft.com/office/officeart/2005/8/layout/default"/>
    <dgm:cxn modelId="{A7E5D0FA-6FAF-4FF8-87C5-BE62E11D9B92}" type="presParOf" srcId="{F7B71B98-1BDA-4045-9B53-DCBD71CFA946}" destId="{3389B85E-7EA0-48A3-A1D1-DC8FFD4B6808}" srcOrd="8" destOrd="0" presId="urn:microsoft.com/office/officeart/2005/8/layout/default"/>
    <dgm:cxn modelId="{121B9A89-E7D4-4F01-AB4A-C9491805C160}" type="presParOf" srcId="{F7B71B98-1BDA-4045-9B53-DCBD71CFA946}" destId="{0DB1F33D-CD8E-4BCF-B6A3-F6860F02B84C}" srcOrd="9" destOrd="0" presId="urn:microsoft.com/office/officeart/2005/8/layout/default"/>
    <dgm:cxn modelId="{59CA4792-7A9F-47FD-96CA-ED18B7B4BD5F}" type="presParOf" srcId="{F7B71B98-1BDA-4045-9B53-DCBD71CFA946}" destId="{82CA4AEC-A990-4AF3-B8CF-1324EFBCA2A8}" srcOrd="10" destOrd="0" presId="urn:microsoft.com/office/officeart/2005/8/layout/default"/>
    <dgm:cxn modelId="{22B2C12A-3828-441B-A823-80C51A92E553}" type="presParOf" srcId="{F7B71B98-1BDA-4045-9B53-DCBD71CFA946}" destId="{2C2E1074-3374-4F93-A4ED-90163F790F44}" srcOrd="11" destOrd="0" presId="urn:microsoft.com/office/officeart/2005/8/layout/default"/>
    <dgm:cxn modelId="{8220C917-9BA1-49EF-99CA-02D090AA857E}" type="presParOf" srcId="{F7B71B98-1BDA-4045-9B53-DCBD71CFA946}" destId="{2DA16CDA-647A-4041-8AA8-4DD5C68704EA}" srcOrd="12" destOrd="0" presId="urn:microsoft.com/office/officeart/2005/8/layout/default"/>
    <dgm:cxn modelId="{2C1F92AF-83E0-4B9B-B1E2-F95FA286D4A7}" type="presParOf" srcId="{F7B71B98-1BDA-4045-9B53-DCBD71CFA946}" destId="{836AB3CF-17F3-4CD7-9E2D-B2578929ACEE}" srcOrd="13" destOrd="0" presId="urn:microsoft.com/office/officeart/2005/8/layout/default"/>
    <dgm:cxn modelId="{A39C6888-DAA3-4CF7-8E9B-CADE1F688F2F}" type="presParOf" srcId="{F7B71B98-1BDA-4045-9B53-DCBD71CFA946}" destId="{6A8001DF-F19D-406D-BB3A-BDDA7F9AB4AC}" srcOrd="14" destOrd="0" presId="urn:microsoft.com/office/officeart/2005/8/layout/default"/>
    <dgm:cxn modelId="{6DC8F244-BFFD-4331-9E7B-7AAC459C75F9}" type="presParOf" srcId="{F7B71B98-1BDA-4045-9B53-DCBD71CFA946}" destId="{CFB25660-F52F-4391-AE1A-C15A1C0F6E66}" srcOrd="15" destOrd="0" presId="urn:microsoft.com/office/officeart/2005/8/layout/default"/>
    <dgm:cxn modelId="{E4FAA89C-52E6-4C55-88B6-E3741DC72983}" type="presParOf" srcId="{F7B71B98-1BDA-4045-9B53-DCBD71CFA946}" destId="{C16A190F-80DC-4201-8BA6-B410B736C867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4C691A7A-D21F-4F83-A590-A9D3B73A2E5A}" type="presOf" srcId="{0353D9EB-65ED-431F-A746-80CCD7FAB844}" destId="{29A31D0A-3CB2-4718-B909-58D5F1183D64}" srcOrd="0" destOrd="0" presId="urn:microsoft.com/office/officeart/2005/8/layout/vProcess5"/>
    <dgm:cxn modelId="{961DCBF5-3462-4E51-A959-0FAAD2C8C86F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92634313-47CF-4AF7-89B9-09579F9676E4}" type="presOf" srcId="{0353D9EB-65ED-431F-A746-80CCD7FAB844}" destId="{29A31D0A-3CB2-4718-B909-58D5F1183D64}" srcOrd="0" destOrd="0" presId="urn:microsoft.com/office/officeart/2005/8/layout/vProcess5"/>
    <dgm:cxn modelId="{A4432FED-005E-420D-BBD4-50F9BFEFBE8F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A91D5391-E158-418D-B657-08C119835E1F}" type="presOf" srcId="{0353D9EB-65ED-431F-A746-80CCD7FAB844}" destId="{29A31D0A-3CB2-4718-B909-58D5F1183D64}" srcOrd="0" destOrd="0" presId="urn:microsoft.com/office/officeart/2005/8/layout/vProcess5"/>
    <dgm:cxn modelId="{E030C6DE-FD96-4DC4-82F7-8749BE17194B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53D9EB-65ED-431F-A746-80CCD7FAB844}" type="doc">
      <dgm:prSet loTypeId="urn:microsoft.com/office/officeart/2005/8/layout/vProcess5" loCatId="process" qsTypeId="urn:microsoft.com/office/officeart/2005/8/quickstyle/simple2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29A31D0A-3CB2-4718-B909-58D5F1183D64}" type="pres">
      <dgm:prSet presAssocID="{0353D9EB-65ED-431F-A746-80CCD7FAB84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48291A-96E6-45D4-AFBA-243D00F36532}" type="pres">
      <dgm:prSet presAssocID="{0353D9EB-65ED-431F-A746-80CCD7FAB844}" presName="dummyMaxCanvas" presStyleCnt="0">
        <dgm:presLayoutVars/>
      </dgm:prSet>
      <dgm:spPr/>
      <dgm:t>
        <a:bodyPr/>
        <a:lstStyle/>
        <a:p>
          <a:endParaRPr lang="ru-RU"/>
        </a:p>
      </dgm:t>
    </dgm:pt>
  </dgm:ptLst>
  <dgm:cxnLst>
    <dgm:cxn modelId="{70331A03-9A1B-4D40-A570-57EA9AFFAE34}" type="presOf" srcId="{0353D9EB-65ED-431F-A746-80CCD7FAB844}" destId="{29A31D0A-3CB2-4718-B909-58D5F1183D64}" srcOrd="0" destOrd="0" presId="urn:microsoft.com/office/officeart/2005/8/layout/vProcess5"/>
    <dgm:cxn modelId="{8E060F2D-7C3A-42BE-8BB7-BE73011AF641}" type="presParOf" srcId="{29A31D0A-3CB2-4718-B909-58D5F1183D64}" destId="{3948291A-96E6-45D4-AFBA-243D00F36532}" srcOrd="0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0A4FB1-5C9D-4FA6-9EB2-6A0650F3E91A}" type="datetimeFigureOut">
              <a:rPr lang="ru-RU"/>
              <a:pPr>
                <a:defRPr/>
              </a:pPr>
              <a:t>01.04.2011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4A580D-C9DA-4A00-827E-66EC93DE0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FFDF8E-8485-4122-9079-DCEE5B5308B4}" type="datetimeFigureOut">
              <a:rPr lang="ru-RU"/>
              <a:pPr>
                <a:defRPr/>
              </a:pPr>
              <a:t>01.04.2011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02DE08-9FE6-4237-9D63-2D21AAFB4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8A08A7-96FC-440B-A9CC-351A1601FCF6}" type="slidenum">
              <a:rPr lang="ru-RU" smtClean="0"/>
              <a:pPr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64514" name="Рисунок" r:id="rId3" imgW="1846465" imgH="638644" progId="Word.Picture.8">
              <p:embed/>
            </p:oleObj>
          </a:graphicData>
        </a:graphic>
      </p:graphicFrame>
      <p:sp>
        <p:nvSpPr>
          <p:cNvPr id="3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331913" y="3284538"/>
            <a:ext cx="6811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Национальный Институт Системных Исследований </a:t>
            </a:r>
            <a:b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D883C79-F3E5-466B-AB0B-27D83FA6631C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Список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468E960-A727-42D4-A153-D29A7B2C1520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Список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6" name="Стрелка влево 15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1A5AD73-89DD-47E4-8E35-F2EA2A5F254B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15716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000372"/>
            <a:ext cx="8215370" cy="164307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Текст 5"/>
          <p:cNvSpPr>
            <a:spLocks noGrp="1"/>
          </p:cNvSpPr>
          <p:nvPr>
            <p:ph type="body" sz="quarter" idx="13"/>
          </p:nvPr>
        </p:nvSpPr>
        <p:spPr>
          <a:xfrm>
            <a:off x="571472" y="4857760"/>
            <a:ext cx="8215370" cy="178595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4" name="Стрелка влево 13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A249E2B-2689-432E-8C09-CC2DF1690A6F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250033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857628"/>
            <a:ext cx="8215370" cy="271464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B6EA01DD-A63F-47C9-8AD4-D0A25C0FAA15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FD54315-BD93-44B7-A275-3A6B7005AA87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9CB3506-E06D-473A-B8DD-21D7F08CA796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9" name="Стрелка влево 8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0064CA9-CCFC-4841-AEA0-D7FBA3F62DFD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F38A54FB-6D5B-404A-BB6A-21C44EB80C0B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с подзаг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E581D2D-8333-4B7E-94AE-A4BB8BDAFB6F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1331913" y="3284538"/>
            <a:ext cx="6811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Национальный Институт Системных Исследований </a:t>
            </a:r>
            <a:b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лево 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3" name="Номер слайда 1"/>
          <p:cNvSpPr txBox="1">
            <a:spLocks/>
          </p:cNvSpPr>
          <p:nvPr userDrawn="1"/>
        </p:nvSpPr>
        <p:spPr>
          <a:xfrm>
            <a:off x="0" y="6356350"/>
            <a:ext cx="428625" cy="501650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D4CBAA1-994D-4C7E-B068-0FA739D61D03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Стрелка влево 9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F7EDEE6A-3808-4F7A-A332-429D05DBFF28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7F86EA2-6A16-4309-9ABD-4498C4D3F3F8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1" name="Стрелка влево 10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BCAB7705-0F20-4A0F-A357-7EC0D58EB09B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8533F78-41BD-4447-859A-DFAE716555E1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EBC64350-BB85-477B-B5E4-0768246B11D2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90EC5A1-FE7C-4AF0-BDAF-7971DC58099E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шоловок и ссыл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Стрелка влево 11"/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u="sng" dirty="0">
                <a:solidFill>
                  <a:schemeClr val="tx1"/>
                </a:solidFill>
              </a:rPr>
              <a:t>К списку направлений проектов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938"/>
            <a:ext cx="357188" cy="24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A2980D8-4ACB-4AA3-8104-CB492C1F49AA}" type="slidenum">
              <a:rPr lang="ru-RU" sz="1000"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sz="1000" dirty="0">
              <a:latin typeface="+mn-lt"/>
              <a:cs typeface="+mn-cs"/>
            </a:endParaRPr>
          </a:p>
        </p:txBody>
      </p:sp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34B55C-196E-43D9-8C1A-0593E24CF14C}" type="datetimeFigureOut">
              <a:rPr lang="ru-RU"/>
              <a:pPr>
                <a:defRPr/>
              </a:pPr>
              <a:t>01.04.2011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537FA-2ECF-46CF-98F1-B8DBA6060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  <p:sldLayoutId id="2147484079" r:id="rId12"/>
    <p:sldLayoutId id="2147484080" r:id="rId13"/>
    <p:sldLayoutId id="2147484081" r:id="rId14"/>
    <p:sldLayoutId id="2147484082" r:id="rId15"/>
    <p:sldLayoutId id="2147484083" r:id="rId16"/>
    <p:sldLayoutId id="2147484084" r:id="rId17"/>
    <p:sldLayoutId id="2147484085" r:id="rId18"/>
    <p:sldLayoutId id="2147484086" r:id="rId19"/>
    <p:sldLayoutId id="2147484087" r:id="rId20"/>
    <p:sldLayoutId id="2147484088" r:id="rId21"/>
    <p:sldLayoutId id="2147484089" r:id="rId22"/>
    <p:sldLayoutId id="2147484090" r:id="rId2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ts val="1600"/>
        </a:lnSpc>
        <a:spcBef>
          <a:spcPct val="20000"/>
        </a:spcBef>
        <a:spcAft>
          <a:spcPct val="0"/>
        </a:spcAft>
        <a:buFont typeface="Arial" pitchFamily="34" charset="0"/>
        <a:defRPr sz="16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1600"/>
        </a:lnSpc>
        <a:spcBef>
          <a:spcPct val="20000"/>
        </a:spcBef>
        <a:spcAft>
          <a:spcPct val="0"/>
        </a:spcAft>
        <a:buFont typeface="Arial" pitchFamily="34" charset="0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ts val="1400"/>
        </a:lnSpc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•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ts val="1200"/>
        </a:lnSpc>
        <a:spcBef>
          <a:spcPct val="20000"/>
        </a:spcBef>
        <a:spcAft>
          <a:spcPct val="0"/>
        </a:spcAft>
        <a:buClr>
          <a:schemeClr val="accent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ts val="12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0" y="4725144"/>
            <a:ext cx="9144000" cy="3175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0" y="2276475"/>
            <a:ext cx="9144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4000" b="1" kern="0" dirty="0">
                <a:solidFill>
                  <a:srgbClr val="C5750B"/>
                </a:solidFill>
                <a:latin typeface="+mj-lt"/>
                <a:ea typeface="+mj-ea"/>
                <a:cs typeface="Arial" charset="0"/>
              </a:rPr>
              <a:t>Предложения АНО «НИСИПП»</a:t>
            </a:r>
          </a:p>
          <a:p>
            <a:pPr algn="ctr">
              <a:defRPr/>
            </a:pPr>
            <a:r>
              <a:rPr lang="ru-RU" sz="4000" b="1" kern="0" dirty="0">
                <a:solidFill>
                  <a:srgbClr val="C5750B"/>
                </a:solidFill>
                <a:latin typeface="+mj-lt"/>
                <a:ea typeface="+mj-ea"/>
                <a:cs typeface="Arial" charset="0"/>
              </a:rPr>
              <a:t>по созданию условий для развития малого и среднего предпринимательства в г. Москве </a:t>
            </a:r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6500813" y="214313"/>
          <a:ext cx="2109787" cy="785812"/>
        </p:xfrm>
        <a:graphic>
          <a:graphicData uri="http://schemas.openxmlformats.org/presentationml/2006/ole">
            <p:oleObj spid="_x0000_s2050" name="Picture" r:id="rId4" imgW="1846465" imgH="638644" progId="Word.Picture.8">
              <p:embed/>
            </p:oleObj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0" y="5013325"/>
            <a:ext cx="9144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kern="0" dirty="0">
                <a:latin typeface="+mj-lt"/>
                <a:ea typeface="+mj-ea"/>
                <a:cs typeface="Arial" charset="0"/>
              </a:rPr>
              <a:t>Москва, 30 марта 2011 года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оптимизации системы поддержки МСП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Провести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организаций инфраструктуры поддержки МСП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Оценить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спрос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предпринимателей на услуги организаций инфраструктуры поддержки МСП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Подготовить предложения об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оптимизации состава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организаций инфраструктуры поддержки МСП с учетом потребностей предпринимателей и приоритетов поддержки МСП на территории города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Разработать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регламенты и порядки взаимодействия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организаций инфраструктуры поддержки друг с другом</a:t>
                      </a:r>
                      <a:endParaRPr lang="ru-RU" sz="1800" b="0" i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конкуренции среди организаций инфраструктуры за счет перевода большинства организаций (за исключением технопарков, </a:t>
                      </a:r>
                      <a:r>
                        <a:rPr kumimoji="0" lang="ru-RU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бизнес-инкубаторов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гарантийных фондов) на систему государственного заказа 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ОПТИМИЗАЦИЯ ДЕЯТЕЛЬНОСТИ ИНФРАСТРУКТУРЫ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оптимизации системы поддержки МСП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Обеспечить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специализацию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технопарков и научных парков, уход от многофункциональности</a:t>
                      </a: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kumimoji="0" 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Обеспечить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разработку стандартов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деятельности технопарков, научных парков и </a:t>
                      </a:r>
                      <a:r>
                        <a:rPr kumimoji="0" lang="ru-RU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бизнес-инкубаторов</a:t>
                      </a:r>
                      <a:endParaRPr kumimoji="0" 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kumimoji="0" 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457200" marR="0" lvl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Осуществить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«масштабирование» успешной практики</a:t>
                      </a:r>
                      <a:r>
                        <a:rPr kumimoji="0" lang="ru-RU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по следующим направлениям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ct val="10000"/>
                        </a:spcBef>
                        <a:buFont typeface="Wingdings" pitchFamily="2" charset="2"/>
                        <a:buChar char="§"/>
                        <a:tabLst>
                          <a:tab pos="261938" algn="l"/>
                        </a:tabLs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Обеспечение минимума 2-3 тыс. м</a:t>
                      </a:r>
                      <a:r>
                        <a:rPr lang="ru-RU" sz="2000" b="0" baseline="300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2 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площадей в каждом административном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округе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ct val="10000"/>
                        </a:spcBef>
                        <a:buFont typeface="Wingdings" pitchFamily="2" charset="2"/>
                        <a:buChar char="§"/>
                        <a:tabLst>
                          <a:tab pos="261938" algn="l"/>
                        </a:tabLst>
                      </a:pPr>
                      <a:endParaRPr lang="ru-RU" sz="2000" b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ct val="10000"/>
                        </a:spcBef>
                        <a:buFont typeface="Wingdings" pitchFamily="2" charset="2"/>
                        <a:buChar char="§"/>
                        <a:tabLst>
                          <a:tab pos="261938" algn="l"/>
                        </a:tabLs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Обеспечение в существующей инфраструктуре исполнение разработанных стандартов деятельности</a:t>
                      </a:r>
                      <a:endParaRPr lang="ru-RU" sz="2000" b="0" baseline="3000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ct val="10000"/>
                        </a:spcBef>
                        <a:buFont typeface="Wingdings" pitchFamily="2" charset="2"/>
                        <a:buChar char="§"/>
                        <a:tabLst>
                          <a:tab pos="261938" algn="l"/>
                        </a:tabLst>
                      </a:pPr>
                      <a:endParaRPr lang="ru-RU" sz="2000" b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Bef>
                          <a:spcPct val="10000"/>
                        </a:spcBef>
                        <a:buFont typeface="Wingdings" pitchFamily="2" charset="2"/>
                        <a:buChar char="§"/>
                        <a:tabLst>
                          <a:tab pos="261938" algn="l"/>
                        </a:tabLs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Использование пустующих площадей крупных предприятий</a:t>
                      </a:r>
                      <a:endParaRPr kumimoji="0" lang="ru-RU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ОПТИМИЗАЦИЯ ДЕЯТЕЛЬНОСТИ ИНФРАСТРУКТУРЫ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оптимизации системы поддержки МСП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219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Сформировать с использованием Реестра и новых форм коммуникаций (социальные сети, rss-каналы, рассылки, сайт-конструктор)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целевые пакеты услуг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 предпринимателям в зависимости от стадии жизненного цикла МСП, вклада предприятия в экономику города, федеральных и городских приоритетов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Предоставлять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информационно-консультационные услуги 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малым предпринимателям на основе  анализа и обобщения </a:t>
                      </a: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успешных предпринимательских практик и кейсов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marR="0" lvl="0" indent="-1746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 2015 году: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80 % МСП из приоритетных отраслей сделали хотя бы одну попытку получения государственных услуг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Переход к </a:t>
                      </a:r>
                      <a:r>
                        <a:rPr kumimoji="0" lang="ru-RU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клиенто-ориентированному</a:t>
                      </a: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подходу: не предприниматель идет за поддержкой, а государство предоставляет сервисы предпринимателю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Московская система поддержки в координации с федеральным центром предлагает широкую линейку услуг предпринимателям в зависимости от стадии жизненного цикла субъекта МСП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ОПТИМИЗАЦИЯ ОТДЕЛЬНЫХ МЕР ПОДДЕРЖКИ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800" dirty="0" smtClean="0">
                <a:solidFill>
                  <a:srgbClr val="C5750B"/>
                </a:solidFill>
              </a:rPr>
              <a:t>Предложения по дополнительным направлениям исследований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611560" y="1142984"/>
          <a:ext cx="8280920" cy="552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800" dirty="0" smtClean="0">
                <a:solidFill>
                  <a:srgbClr val="C5750B"/>
                </a:solidFill>
              </a:rPr>
              <a:t>Предложения по дополнительным направлениям исследований</a:t>
            </a:r>
          </a:p>
        </p:txBody>
      </p:sp>
      <p:graphicFrame>
        <p:nvGraphicFramePr>
          <p:cNvPr id="14" name="Схема 13"/>
          <p:cNvGraphicFramePr/>
          <p:nvPr/>
        </p:nvGraphicFramePr>
        <p:xfrm>
          <a:off x="611560" y="1142984"/>
          <a:ext cx="8280920" cy="552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400" dirty="0" smtClean="0">
                <a:solidFill>
                  <a:srgbClr val="C5750B"/>
                </a:solidFill>
              </a:rPr>
              <a:t>Малый и средний бизнес в Москве: текущее состояние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268760"/>
          <a:ext cx="828092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95536" y="1268760"/>
          <a:ext cx="446449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Текст 8"/>
          <p:cNvSpPr txBox="1">
            <a:spLocks noGrp="1"/>
          </p:cNvSpPr>
          <p:nvPr>
            <p:ph type="body" sz="quarter" idx="12"/>
          </p:nvPr>
        </p:nvSpPr>
        <p:spPr>
          <a:xfrm>
            <a:off x="4284663" y="1052513"/>
            <a:ext cx="4502150" cy="5940425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buFont typeface="Arial" charset="0"/>
              <a:buNone/>
              <a:defRPr/>
            </a:pPr>
            <a:r>
              <a:rPr lang="ru-RU" sz="2200" dirty="0" smtClean="0"/>
              <a:t>Сегодня малый  и средний бизнес  города – это</a:t>
            </a:r>
            <a:endParaRPr lang="ru-RU" sz="2200" dirty="0"/>
          </a:p>
          <a:p>
            <a:pPr marL="342900" indent="-342900" algn="just">
              <a:lnSpc>
                <a:spcPct val="100000"/>
              </a:lnSpc>
              <a:buSzPct val="150000"/>
              <a:buFont typeface="Arial" pitchFamily="34" charset="0"/>
              <a:buChar char="•"/>
              <a:defRPr/>
            </a:pPr>
            <a:r>
              <a:rPr lang="ru-RU" i="0" dirty="0" smtClean="0"/>
              <a:t>392 787</a:t>
            </a:r>
            <a:r>
              <a:rPr lang="ru-RU" b="0" i="0" dirty="0" smtClean="0"/>
              <a:t> </a:t>
            </a:r>
            <a:r>
              <a:rPr lang="ru-RU" b="0" dirty="0" smtClean="0"/>
              <a:t>субъектов малого и среднего предпринимательства, в том числе: 1021 среднее и 212046 малых предприятий и 179720 индивидуальных предпринимателей</a:t>
            </a:r>
          </a:p>
          <a:p>
            <a:pPr marL="342900" indent="-342900" algn="just">
              <a:lnSpc>
                <a:spcPct val="100000"/>
              </a:lnSpc>
              <a:buSzPct val="150000"/>
              <a:buFont typeface="Arial" pitchFamily="34" charset="0"/>
              <a:buChar char="•"/>
              <a:defRPr/>
            </a:pPr>
            <a:r>
              <a:rPr lang="ru-RU" dirty="0" smtClean="0"/>
              <a:t>1653,0 тыс. человек занятых</a:t>
            </a:r>
            <a:r>
              <a:rPr lang="ru-RU" b="0" dirty="0" smtClean="0"/>
              <a:t>, или </a:t>
            </a:r>
            <a:r>
              <a:rPr lang="ru-RU" dirty="0" smtClean="0"/>
              <a:t>33,3%</a:t>
            </a:r>
            <a:r>
              <a:rPr lang="ru-RU" b="0" dirty="0" smtClean="0"/>
              <a:t> (4960,2 тыс. человек) от общего числа занятых в экономике города</a:t>
            </a:r>
          </a:p>
          <a:p>
            <a:pPr marL="342900" indent="-342900" algn="just">
              <a:lnSpc>
                <a:spcPct val="100000"/>
              </a:lnSpc>
              <a:buSzPct val="150000"/>
              <a:buFont typeface="Arial" pitchFamily="34" charset="0"/>
              <a:buChar char="•"/>
              <a:defRPr/>
            </a:pPr>
            <a:r>
              <a:rPr lang="ru-RU" dirty="0" smtClean="0"/>
              <a:t>94,0 млрд. рублей </a:t>
            </a:r>
            <a:r>
              <a:rPr lang="ru-RU" b="0" dirty="0" smtClean="0"/>
              <a:t>налоговых отчислений в бюджет города Москвы</a:t>
            </a:r>
          </a:p>
          <a:p>
            <a:pPr marL="342900" indent="-342900" algn="just">
              <a:lnSpc>
                <a:spcPct val="100000"/>
              </a:lnSpc>
              <a:buSzPct val="150000"/>
              <a:buFont typeface="Arial" pitchFamily="34" charset="0"/>
              <a:buChar char="•"/>
              <a:defRPr/>
            </a:pPr>
            <a:r>
              <a:rPr lang="ru-RU" dirty="0" smtClean="0"/>
              <a:t>более трети </a:t>
            </a:r>
            <a:r>
              <a:rPr lang="ru-RU" b="0" dirty="0" smtClean="0"/>
              <a:t>добавленной стоимости, произведенной хозяйствующими субъектами на территории города Москвы</a:t>
            </a:r>
          </a:p>
          <a:p>
            <a:pPr marL="342900" indent="-342900" algn="just">
              <a:lnSpc>
                <a:spcPct val="100000"/>
              </a:lnSpc>
              <a:buSzPct val="150000"/>
              <a:buFont typeface="Arial" pitchFamily="34" charset="0"/>
              <a:buChar char="•"/>
              <a:defRPr/>
            </a:pPr>
            <a:r>
              <a:rPr lang="ru-RU" b="0" dirty="0" smtClean="0"/>
              <a:t>предприятия с </a:t>
            </a:r>
            <a:r>
              <a:rPr lang="ru-RU" dirty="0" smtClean="0"/>
              <a:t>негативной динамикой </a:t>
            </a:r>
            <a:r>
              <a:rPr lang="ru-RU" b="0" dirty="0" smtClean="0"/>
              <a:t>развития (по итогам 2009 года зафиксировано снижение основных показателей, характеризующих малого и среднее предпринимательство, - количество предприятий, число занятых, объема оборота и инвестиций в основной капитал)</a:t>
            </a:r>
          </a:p>
        </p:txBody>
      </p:sp>
      <p:sp>
        <p:nvSpPr>
          <p:cNvPr id="27654" name="Текст 8"/>
          <p:cNvSpPr>
            <a:spLocks noGrp="1"/>
          </p:cNvSpPr>
          <p:nvPr>
            <p:ph type="body" sz="quarter" idx="12"/>
          </p:nvPr>
        </p:nvSpPr>
        <p:spPr>
          <a:xfrm>
            <a:off x="395288" y="4941888"/>
            <a:ext cx="3816350" cy="1887537"/>
          </a:xfrm>
        </p:spPr>
        <p:txBody>
          <a:bodyPr>
            <a:spAutoFit/>
          </a:bodyPr>
          <a:lstStyle/>
          <a:p>
            <a:pPr marL="174625" indent="-174625" algn="just">
              <a:lnSpc>
                <a:spcPct val="100000"/>
              </a:lnSpc>
              <a:buSzPct val="150000"/>
              <a:buFont typeface="Arial" pitchFamily="34" charset="0"/>
              <a:buChar char="•"/>
            </a:pPr>
            <a:r>
              <a:rPr lang="ru-RU" b="0" smtClean="0"/>
              <a:t>предприятия, занимающиеся </a:t>
            </a:r>
            <a:r>
              <a:rPr lang="ru-RU" smtClean="0"/>
              <a:t>торговлей, ремонтом автотранспортных средств, предметов личного пользования, операциями с недвижимым имуществом, арендой и предоставлением услуг</a:t>
            </a:r>
            <a:r>
              <a:rPr lang="ru-RU" b="0" smtClean="0"/>
              <a:t> (более 60,0 %)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400" dirty="0" smtClean="0">
                <a:solidFill>
                  <a:srgbClr val="C5750B"/>
                </a:solidFill>
              </a:rPr>
              <a:t>Малый и средний бизнес в Москве: текущее состояние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268760"/>
          <a:ext cx="828092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67544" y="2708920"/>
          <a:ext cx="8424936" cy="414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Скругленный прямоугольник 4"/>
          <p:cNvSpPr/>
          <p:nvPr/>
        </p:nvSpPr>
        <p:spPr bwMode="auto">
          <a:xfrm>
            <a:off x="539750" y="1196975"/>
            <a:ext cx="8280400" cy="1803397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50" b="1" i="1" dirty="0">
                <a:solidFill>
                  <a:schemeClr val="tx1"/>
                </a:solidFill>
                <a:cs typeface="Arial" pitchFamily="34" charset="0"/>
              </a:rPr>
              <a:t>Цель</a:t>
            </a:r>
            <a:r>
              <a:rPr lang="ru-RU" sz="2050" dirty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050" dirty="0" smtClean="0">
                <a:solidFill>
                  <a:schemeClr val="tx1"/>
                </a:solidFill>
              </a:rPr>
              <a:t>Департамента </a:t>
            </a:r>
            <a:r>
              <a:rPr lang="ru-RU" sz="2050" dirty="0">
                <a:solidFill>
                  <a:schemeClr val="tx1"/>
                </a:solidFill>
              </a:rPr>
              <a:t>поддержки и развития малого и среднего предпринимательства г. Москвы на ближайшую перспективу – </a:t>
            </a:r>
            <a:r>
              <a:rPr lang="ru-RU" sz="2050" b="1" i="1" dirty="0">
                <a:solidFill>
                  <a:schemeClr val="tx1"/>
                </a:solidFill>
              </a:rPr>
              <a:t>придать новый импульс развитию малого и среднего предпринимательства за счет участия в федеральных инициативах и оптимизации системы поддержки предпринимательства </a:t>
            </a:r>
            <a:endParaRPr lang="ru-RU" sz="2050" b="1" i="1" dirty="0">
              <a:solidFill>
                <a:schemeClr val="tx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400" dirty="0" smtClean="0">
                <a:solidFill>
                  <a:srgbClr val="C5750B"/>
                </a:solidFill>
              </a:rPr>
              <a:t>Федеральная идеология в области поддержки МСП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268760"/>
          <a:ext cx="853244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1268760"/>
          <a:ext cx="9144000" cy="5216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400" dirty="0" smtClean="0">
                <a:solidFill>
                  <a:srgbClr val="C5750B"/>
                </a:solidFill>
              </a:rPr>
              <a:t>Особенности развития малого и среднего предпринимательства в Москве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268760"/>
          <a:ext cx="853244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4"/>
          <p:cNvSpPr/>
          <p:nvPr/>
        </p:nvSpPr>
        <p:spPr bwMode="auto">
          <a:xfrm>
            <a:off x="539750" y="1196975"/>
            <a:ext cx="3887788" cy="936625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b="1" i="1" dirty="0">
                <a:solidFill>
                  <a:schemeClr val="tx1"/>
                </a:solidFill>
                <a:cs typeface="Arial" pitchFamily="34" charset="0"/>
              </a:rPr>
              <a:t>ПРЕИМУЩЕСТВА</a:t>
            </a:r>
          </a:p>
        </p:txBody>
      </p:sp>
      <p:sp>
        <p:nvSpPr>
          <p:cNvPr id="7" name="Скругленный прямоугольник 4"/>
          <p:cNvSpPr/>
          <p:nvPr/>
        </p:nvSpPr>
        <p:spPr bwMode="auto">
          <a:xfrm>
            <a:off x="4716463" y="1196975"/>
            <a:ext cx="3887787" cy="936625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b="1" i="1" dirty="0">
                <a:solidFill>
                  <a:schemeClr val="tx1"/>
                </a:solidFill>
                <a:cs typeface="Arial" pitchFamily="34" charset="0"/>
              </a:rPr>
              <a:t>НЕДОСТАТКИ</a:t>
            </a:r>
          </a:p>
        </p:txBody>
      </p:sp>
      <p:sp>
        <p:nvSpPr>
          <p:cNvPr id="8" name="Скругленный прямоугольник 4"/>
          <p:cNvSpPr/>
          <p:nvPr/>
        </p:nvSpPr>
        <p:spPr bwMode="auto">
          <a:xfrm>
            <a:off x="539750" y="2205038"/>
            <a:ext cx="3887788" cy="863600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Наличие ресурсов для развития </a:t>
            </a:r>
            <a:r>
              <a:rPr lang="ru-RU" sz="2000" i="1" dirty="0" smtClean="0">
                <a:solidFill>
                  <a:schemeClr val="tx1"/>
                </a:solidFill>
                <a:cs typeface="Arial" pitchFamily="34" charset="0"/>
              </a:rPr>
              <a:t>МСП</a:t>
            </a:r>
            <a:endParaRPr lang="ru-RU" sz="2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Скругленный прямоугольник 4"/>
          <p:cNvSpPr/>
          <p:nvPr/>
        </p:nvSpPr>
        <p:spPr bwMode="auto">
          <a:xfrm>
            <a:off x="539750" y="3141663"/>
            <a:ext cx="3887788" cy="719137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 smtClean="0">
                <a:solidFill>
                  <a:schemeClr val="tx1"/>
                </a:solidFill>
                <a:cs typeface="Arial" pitchFamily="34" charset="0"/>
              </a:rPr>
              <a:t>Высокий вклад МСП в экономику и социальную сферу города</a:t>
            </a:r>
            <a:endParaRPr lang="ru-RU" sz="2000" i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Скругленный прямоугольник 4"/>
          <p:cNvSpPr/>
          <p:nvPr/>
        </p:nvSpPr>
        <p:spPr bwMode="auto">
          <a:xfrm>
            <a:off x="539750" y="3933825"/>
            <a:ext cx="3887788" cy="863600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Высокая активность предпринимательских объединений</a:t>
            </a:r>
          </a:p>
        </p:txBody>
      </p:sp>
      <p:sp>
        <p:nvSpPr>
          <p:cNvPr id="11" name="Скругленный прямоугольник 4"/>
          <p:cNvSpPr/>
          <p:nvPr/>
        </p:nvSpPr>
        <p:spPr bwMode="auto">
          <a:xfrm>
            <a:off x="539750" y="4868863"/>
            <a:ext cx="3887788" cy="1203343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 err="1">
                <a:solidFill>
                  <a:schemeClr val="tx1"/>
                </a:solidFill>
                <a:cs typeface="Arial" pitchFamily="34" charset="0"/>
              </a:rPr>
              <a:t>Востребованность</a:t>
            </a: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 отдельных мер поддержки (консультации, правовая помощь)</a:t>
            </a:r>
          </a:p>
        </p:txBody>
      </p:sp>
      <p:sp>
        <p:nvSpPr>
          <p:cNvPr id="12" name="Скругленный прямоугольник 4"/>
          <p:cNvSpPr/>
          <p:nvPr/>
        </p:nvSpPr>
        <p:spPr bwMode="auto">
          <a:xfrm>
            <a:off x="539750" y="6143644"/>
            <a:ext cx="3887788" cy="525444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Развитое законодательство о поддержке МСП</a:t>
            </a:r>
          </a:p>
        </p:txBody>
      </p:sp>
      <p:sp>
        <p:nvSpPr>
          <p:cNvPr id="13" name="Скругленный прямоугольник 4"/>
          <p:cNvSpPr/>
          <p:nvPr/>
        </p:nvSpPr>
        <p:spPr bwMode="auto">
          <a:xfrm>
            <a:off x="4716463" y="2205038"/>
            <a:ext cx="3887787" cy="863600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Невысокий уровень эффективности деятельности организаций инфраструктуры</a:t>
            </a:r>
          </a:p>
        </p:txBody>
      </p:sp>
      <p:sp>
        <p:nvSpPr>
          <p:cNvPr id="14" name="Скругленный прямоугольник 4"/>
          <p:cNvSpPr/>
          <p:nvPr/>
        </p:nvSpPr>
        <p:spPr bwMode="auto">
          <a:xfrm>
            <a:off x="4716463" y="3141663"/>
            <a:ext cx="3887787" cy="719137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Слабая обратная связь</a:t>
            </a:r>
          </a:p>
        </p:txBody>
      </p:sp>
      <p:sp>
        <p:nvSpPr>
          <p:cNvPr id="16" name="Скругленный прямоугольник 4"/>
          <p:cNvSpPr/>
          <p:nvPr/>
        </p:nvSpPr>
        <p:spPr bwMode="auto">
          <a:xfrm>
            <a:off x="4716463" y="3933825"/>
            <a:ext cx="3887787" cy="863600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Размытость приоритетов</a:t>
            </a:r>
          </a:p>
        </p:txBody>
      </p:sp>
      <p:sp>
        <p:nvSpPr>
          <p:cNvPr id="18" name="Скругленный прямоугольник 4"/>
          <p:cNvSpPr/>
          <p:nvPr/>
        </p:nvSpPr>
        <p:spPr bwMode="auto">
          <a:xfrm>
            <a:off x="4716463" y="4868863"/>
            <a:ext cx="3887787" cy="1800225"/>
          </a:xfrm>
          <a:prstGeom prst="rect">
            <a:avLst/>
          </a:prstGeom>
          <a:solidFill>
            <a:srgbClr val="FDE3CC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Неудовлетворительное состояние делового климата </a:t>
            </a:r>
          </a:p>
          <a:p>
            <a:pPr algn="ctr">
              <a:defRPr/>
            </a:pPr>
            <a:r>
              <a:rPr lang="ru-RU" sz="2000" i="1" dirty="0">
                <a:solidFill>
                  <a:schemeClr val="tx1"/>
                </a:solidFill>
                <a:cs typeface="Arial" pitchFamily="34" charset="0"/>
              </a:rPr>
              <a:t>( о чем свидетельствуют многочисленные рейтинги)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участию в федеральных инициативах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844675"/>
          <a:ext cx="8208912" cy="501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9782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1535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+mj-lt"/>
                          <a:cs typeface="Arial" pitchFamily="34" charset="0"/>
                        </a:rPr>
                        <a:t>1)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Разработать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нормативный правовой акт г. Москвы о порядке проведения оценки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 регулирующего воздействи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я (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ОРВ) нормативных правовых актов, затрагивающих интересы предпринимательства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2) Разработать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методику ОРВ в сфере малого и среднего предпринимательства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3) Провести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ОРВ действующих НПА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г. Москвы в сфере МСП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4) Обеспечить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единый подход к организации ОРВ во взаимодействии с Департаментом Минэкономразвития России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itchFamily="34" charset="0"/>
                        </a:rPr>
                        <a:t>, объединениями МСП и экспертами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Внедрение системы оценки принимаемых мер в области малого и среднего предпринимательства на предмет их целесообразности и эффективности и снижение рисков:</a:t>
                      </a:r>
                    </a:p>
                    <a:p>
                      <a:pPr marL="342900" indent="-342900" algn="just">
                        <a:buFont typeface="Wingdings" pitchFamily="2" charset="2"/>
                        <a:buChar char="§"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введения административных и иные ограничений для развития субъектов малого и среднего предпринимательства</a:t>
                      </a:r>
                    </a:p>
                    <a:p>
                      <a:pPr marL="342900" lvl="0" indent="-342900" algn="just">
                        <a:buFont typeface="Wingdings" pitchFamily="2" charset="2"/>
                        <a:buChar char="§"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возникновения необоснованных расходов субъектов предпринимательской и иной деятельности</a:t>
                      </a:r>
                    </a:p>
                    <a:p>
                      <a:pPr marL="342900" indent="-342900" algn="just">
                        <a:buFont typeface="Wingdings" pitchFamily="2" charset="2"/>
                        <a:buChar char="§"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возникновения необоснованных расходов бюджета</a:t>
                      </a: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96975"/>
            <a:ext cx="8280400" cy="576263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ВНЕДРЕНИЕ ОЦЕНКИ РЕГУЛИРУЮЩЕГО ВОЗДЕЙСТВИЯ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участию в федеральных инициативах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1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Провести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ревизию мер по развитию конкуренции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в сфере малого и среднего предпринимательства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Обеспечить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равный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доступ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предпринимателей к аренде и выкупу помещений,  земельных участков,  а также подключению к энергосетям и иной инфраструктуре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В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ключить в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Программу развития конкуренции в городе Москве на 2010-2012 гг. 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меры, направленные на развитие конкуренции в высокотехнологичных отраслях экономики (телекоммуникации, программное обеспечение и т.п.)</a:t>
                      </a:r>
                      <a:endParaRPr lang="ru-RU" sz="1600" b="0" baseline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Активизировать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сотрудничество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с ФАС России и профильным департаментом Минэкономразвития России в части обмена опытом и методического содействия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Место в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первой пятерке региональных программ по развитию конкуренции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Место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в первой тройке различных рейтингов делового климата в регионах РФ  (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Doing Business, BEEPS)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Обеспечение равных условий доступа малых предприятий к объектам инфраструктуры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РАЗВИТИЕ КОНКУРЕНЦИИ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участию в федеральных инициативах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Обеспечить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участие 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Москвы в конкурсах среди субъектов РФ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,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проводимых Минэкономразвития России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Оценить целесообразность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участия города в реализации отдельных мероприятий ведомственных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 целевых программ развития МСП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lang="ru-RU" sz="500" b="0" baseline="0" dirty="0" smtClean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Активизировать взаимодействие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с ФОИВ по вопросам реализации отдельных мероприятий ведомственных целевых программ развития МСП на территории города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Реализация всех федеральных целевых программ развития МСП с активным участием города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Превращение Москвы в главный регион, в котором отрабатываются инновационные инструменты и подходы к поддержке малого и среднего предпринимательства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ФЕДЕРАЛЬНАЯ И ВЕДОМСТВЕННЫЕ ЦЕЛЕВЫЕ ПРОГРАММЫ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algn="ctr" eaLnBrk="1" fontAlgn="auto" hangingPunct="1">
              <a:lnSpc>
                <a:spcPct val="100000"/>
              </a:lnSpc>
              <a:defRPr/>
            </a:pPr>
            <a:r>
              <a:rPr lang="ru-RU" sz="2200" dirty="0" smtClean="0">
                <a:solidFill>
                  <a:srgbClr val="C5750B"/>
                </a:solidFill>
              </a:rPr>
              <a:t>Предложения по оптимизации системы поддержки МСП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611560" y="1772816"/>
          <a:ext cx="853244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539750" y="1628775"/>
          <a:ext cx="8208912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816424"/>
              </a:tblGrid>
              <a:tr h="46442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Целевое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состояние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614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Провести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ревизию НПА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в области поддержки МСП с целью выявления  категорий субъектов МСП, поддержка которых является приоритетной в настоящий момент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Определить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потенциальные «точки роста»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МСП в экономике города, например – инновации,</a:t>
                      </a:r>
                      <a:r>
                        <a:rPr lang="en-US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туризм, социальное предпринимательство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Обеспечить более четкий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учет  приоритетов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в сфере развития МСП в рамках иерархии: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«стратегия – программа – план – регламенты предоставления поддержки»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Благоприятные условия для ведения бизнеса создаются  для всех субъектов малого и среднего предпринимательства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Целевая поддержка оказывается только предпринимателям в приоритетных отраслях в зависимости от политики федерального центра и города</a:t>
                      </a:r>
                    </a:p>
                    <a:p>
                      <a:pPr marL="174625" marR="0" lvl="0" indent="-1746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Скругленный прямоугольник 4"/>
          <p:cNvSpPr/>
          <p:nvPr/>
        </p:nvSpPr>
        <p:spPr bwMode="auto">
          <a:xfrm>
            <a:off x="539750" y="1125538"/>
            <a:ext cx="8280400" cy="431800"/>
          </a:xfrm>
          <a:prstGeom prst="rect">
            <a:avLst/>
          </a:prstGeom>
          <a:solidFill>
            <a:srgbClr val="E79707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53340" tIns="26670" rIns="53340" bIns="26670" spcCol="1270" anchor="ctr"/>
          <a:lstStyle/>
          <a:p>
            <a:pPr algn="ctr">
              <a:defRPr/>
            </a:pPr>
            <a:r>
              <a:rPr lang="ru-RU" sz="2300" b="1" i="1" dirty="0">
                <a:solidFill>
                  <a:schemeClr val="tx1"/>
                </a:solidFill>
                <a:cs typeface="Arial" pitchFamily="34" charset="0"/>
              </a:rPr>
              <a:t>ОПРЕДЕЛЕНИЕ ПРИОРИТЕТОВ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ИСИПП">
    <a:dk1>
      <a:sysClr val="windowText" lastClr="000000"/>
    </a:dk1>
    <a:lt1>
      <a:sysClr val="window" lastClr="FFFFFF"/>
    </a:lt1>
    <a:dk2>
      <a:srgbClr val="548DD4"/>
    </a:dk2>
    <a:lt2>
      <a:srgbClr val="C5750B"/>
    </a:lt2>
    <a:accent1>
      <a:srgbClr val="F9AD23"/>
    </a:accent1>
    <a:accent2>
      <a:srgbClr val="E79707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595959"/>
    </a:hlink>
    <a:folHlink>
      <a:srgbClr val="595959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</TotalTime>
  <Words>1161</Words>
  <Application>Microsoft Office PowerPoint</Application>
  <PresentationFormat>Экран (4:3)</PresentationFormat>
  <Paragraphs>151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нисип_шаблон</vt:lpstr>
      <vt:lpstr>Рисунок</vt:lpstr>
      <vt:lpstr>Picture</vt:lpstr>
      <vt:lpstr>Слайд 1</vt:lpstr>
      <vt:lpstr>Малый и средний бизнес в Москве: текущее состояние</vt:lpstr>
      <vt:lpstr>Малый и средний бизнес в Москве: текущее состояние</vt:lpstr>
      <vt:lpstr>Федеральная идеология в области поддержки МСП</vt:lpstr>
      <vt:lpstr>Особенности развития малого и среднего предпринимательства в Москве</vt:lpstr>
      <vt:lpstr>Предложения по участию в федеральных инициативах</vt:lpstr>
      <vt:lpstr>Предложения по участию в федеральных инициативах</vt:lpstr>
      <vt:lpstr>Предложения по участию в федеральных инициативах</vt:lpstr>
      <vt:lpstr>Предложения по оптимизации системы поддержки МСП</vt:lpstr>
      <vt:lpstr>Предложения по оптимизации системы поддержки МСП</vt:lpstr>
      <vt:lpstr>Предложения по оптимизации системы поддержки МСП</vt:lpstr>
      <vt:lpstr>Предложения по оптимизации системы поддержки МСП</vt:lpstr>
      <vt:lpstr>Предложения по дополнительным направлениям исследований</vt:lpstr>
      <vt:lpstr>Предложения по дополнительным направлениям исследований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delya</cp:lastModifiedBy>
  <cp:revision>1617</cp:revision>
  <dcterms:created xsi:type="dcterms:W3CDTF">2010-02-01T10:58:48Z</dcterms:created>
  <dcterms:modified xsi:type="dcterms:W3CDTF">2011-04-01T12:32:04Z</dcterms:modified>
</cp:coreProperties>
</file>