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342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43" r:id="rId13"/>
    <p:sldId id="330" r:id="rId14"/>
    <p:sldId id="331" r:id="rId15"/>
    <p:sldId id="332" r:id="rId16"/>
    <p:sldId id="333" r:id="rId17"/>
    <p:sldId id="334" r:id="rId18"/>
    <p:sldId id="335" r:id="rId19"/>
    <p:sldId id="344" r:id="rId20"/>
    <p:sldId id="345" r:id="rId21"/>
    <p:sldId id="336" r:id="rId22"/>
    <p:sldId id="341" r:id="rId2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E1F7FF"/>
    <a:srgbClr val="ABE9FF"/>
    <a:srgbClr val="FFE5E5"/>
    <a:srgbClr val="FFD5D5"/>
    <a:srgbClr val="FFCCFF"/>
    <a:srgbClr val="FFCCCC"/>
    <a:srgbClr val="C9F1FF"/>
    <a:srgbClr val="81DEFF"/>
    <a:srgbClr val="5DD5FF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60"/>
  </p:normalViewPr>
  <p:slideViewPr>
    <p:cSldViewPr>
      <p:cViewPr varScale="1">
        <p:scale>
          <a:sx n="110" d="100"/>
          <a:sy n="110" d="100"/>
        </p:scale>
        <p:origin x="-17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ru-RU"/>
          </a:p>
        </p:txBody>
      </p:sp>
      <p:sp>
        <p:nvSpPr>
          <p:cNvPr id="3" name="Дата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44E056D-1968-4BAC-9A58-FC75122C61F7}" type="datetime1">
              <a:rPr lang="ru-RU"/>
              <a:pPr lvl="0"/>
              <a:t>20.12.2011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2"/>
            <a:ext cx="4972050" cy="3730623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Заметки 4"/>
          <p:cNvSpPr txBox="1">
            <a:spLocks noGrp="1"/>
          </p:cNvSpPr>
          <p:nvPr>
            <p:ph type="body" sz="quarter" idx="3"/>
          </p:nvPr>
        </p:nvSpPr>
        <p:spPr>
          <a:xfrm>
            <a:off x="685800" y="4724403"/>
            <a:ext cx="5486400" cy="44767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9448796"/>
            <a:ext cx="2971800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9448796"/>
            <a:ext cx="2971800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85C7E48-3BD6-4AE3-8982-E71E4E5C6B09}" type="slidenum">
              <a:rPr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ru-RU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ru-RU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ru-RU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ru-RU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ru-RU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849BD0-0A01-4A02-BFE6-20B9001AC6AA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3379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ln/>
        </p:spPr>
      </p:sp>
      <p:sp>
        <p:nvSpPr>
          <p:cNvPr id="3379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Анализ исходной ситуации</a:t>
            </a:r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EC1B51F-DB54-4CED-953D-3DEC7839BA97}" type="slidenum">
              <a:rPr lang="ru-RU" sz="1200">
                <a:latin typeface="+mn-lt"/>
              </a:rPr>
              <a:pPr algn="r">
                <a:defRPr/>
              </a:pPr>
              <a:t>8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3E630E9-6606-474A-9BDB-22BDBCB34F06}" type="slidenum">
              <a:rPr lang="ru-RU" sz="1200">
                <a:latin typeface="Arial" charset="0"/>
              </a:rPr>
              <a:pPr algn="r"/>
              <a:t>9</a:t>
            </a:fld>
            <a:endParaRPr lang="ru-RU" sz="1200">
              <a:latin typeface="Arial" charset="0"/>
            </a:endParaRPr>
          </a:p>
        </p:txBody>
      </p:sp>
      <p:sp>
        <p:nvSpPr>
          <p:cNvPr id="6144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ln/>
        </p:spPr>
      </p:sp>
      <p:sp>
        <p:nvSpPr>
          <p:cNvPr id="61444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Анализ исходной ситуации</a:t>
            </a:r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4840BF7-FE8D-4F07-89E6-89FE504CC412}" type="slidenum">
              <a:rPr lang="ru-RU" sz="1200">
                <a:latin typeface="+mn-lt"/>
              </a:rPr>
              <a:pPr algn="r">
                <a:defRPr/>
              </a:pPr>
              <a:t>9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13547E-E175-473A-8122-4D51E19FD569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3993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ln/>
        </p:spPr>
      </p:sp>
      <p:sp>
        <p:nvSpPr>
          <p:cNvPr id="39940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По результатам анализа данной матрицы анализируемому сектору рекомендуется выбрать стратегию кооперации (в том числе применение франчайзинга) с другими бизнесами для более комплексного обслуживания клиентов.</a:t>
            </a:r>
          </a:p>
        </p:txBody>
      </p:sp>
      <p:sp>
        <p:nvSpPr>
          <p:cNvPr id="2" name="Номер слайда 3"/>
          <p:cNvSpPr txBox="1">
            <a:spLocks noGrp="1"/>
          </p:cNvSpPr>
          <p:nvPr/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08C065F-55F8-43B1-9D38-EB6586B62928}" type="slidenum">
              <a:rPr lang="ru-RU" sz="1200">
                <a:latin typeface="+mn-lt"/>
              </a:rPr>
              <a:pPr algn="r">
                <a:defRPr/>
              </a:pPr>
              <a:t>10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14329E-1E38-40D6-B664-C9542088A6EC}" type="datetime1">
              <a:rPr lang="ru-RU" smtClean="0"/>
              <a:pPr lvl="0"/>
              <a:t>20.12.2011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7FAC4C-CF3D-475C-BDCC-4997894B80ED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072B5C-50AF-476D-882A-FEB615F689FB}" type="datetime1">
              <a:rPr lang="ru-RU" smtClean="0"/>
              <a:pPr lvl="0"/>
              <a:t>20.12.2011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AF2495-3C37-4D52-AB26-EE048C991BC5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4A901B-1A97-4B72-982E-B8A428EF5584}" type="datetime1">
              <a:rPr lang="ru-RU" smtClean="0"/>
              <a:pPr lvl="0"/>
              <a:t>20.12.2011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F8DB6D-AAEF-423A-9098-9FFB3E4AA0B3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931863" y="96838"/>
            <a:ext cx="7678737" cy="599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E2E14-2967-41E1-9ABB-A6AEEA509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D75A5E-A7A0-43D8-802A-A399E9F81513}" type="datetime1">
              <a:rPr lang="ru-RU" smtClean="0"/>
              <a:pPr lvl="0"/>
              <a:t>20.12.2011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45E4CA-57CD-4C88-9318-D19D4C5B21E6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A88DFA-C6C1-4132-8610-6AEBB294C07E}" type="datetime1">
              <a:rPr lang="ru-RU" smtClean="0"/>
              <a:pPr lvl="0"/>
              <a:t>20.12.2011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B3C2DD-A264-4706-8425-B43A2806943B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C86938-4A44-4683-8C9B-C0FD97920B7F}" type="datetime1">
              <a:rPr lang="ru-RU" smtClean="0"/>
              <a:pPr lvl="0"/>
              <a:t>20.12.2011</a:t>
            </a:fld>
            <a:endParaRPr lang="ru-RU"/>
          </a:p>
        </p:txBody>
      </p:sp>
      <p:sp>
        <p:nvSpPr>
          <p:cNvPr id="6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BEC0FB-A04F-42B0-8DEF-3395E8092566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C1E8F2-3FBF-409A-B85A-E89A53568F45}" type="datetime1">
              <a:rPr lang="ru-RU" smtClean="0"/>
              <a:pPr lvl="0"/>
              <a:t>20.12.2011</a:t>
            </a:fld>
            <a:endParaRPr lang="ru-RU"/>
          </a:p>
        </p:txBody>
      </p:sp>
      <p:sp>
        <p:nvSpPr>
          <p:cNvPr id="8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DDC417-7797-490F-8A46-54BCE6D6F394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6CD53B-D68F-44D8-94B8-9EBA0D58B53B}" type="datetime1">
              <a:rPr lang="ru-RU" smtClean="0"/>
              <a:pPr lvl="0"/>
              <a:t>20.12.2011</a:t>
            </a:fld>
            <a:endParaRPr lang="ru-RU"/>
          </a:p>
        </p:txBody>
      </p:sp>
      <p:sp>
        <p:nvSpPr>
          <p:cNvPr id="4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10059F-5326-410D-A55D-554F4C96B1C5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F7C688-CA2E-4904-9381-0D3E1BBAB12C}" type="datetime1">
              <a:rPr lang="ru-RU" smtClean="0"/>
              <a:pPr lvl="0"/>
              <a:t>20.12.2011</a:t>
            </a:fld>
            <a:endParaRPr lang="ru-RU"/>
          </a:p>
        </p:txBody>
      </p:sp>
      <p:sp>
        <p:nvSpPr>
          <p:cNvPr id="3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A28177-59F6-4A96-AD4E-2987C676A6A1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457DC6-6935-47A2-B59A-0FDF03C8036A}" type="datetime1">
              <a:rPr lang="ru-RU" smtClean="0"/>
              <a:pPr lvl="0"/>
              <a:t>20.12.2011</a:t>
            </a:fld>
            <a:endParaRPr lang="ru-RU"/>
          </a:p>
        </p:txBody>
      </p:sp>
      <p:sp>
        <p:nvSpPr>
          <p:cNvPr id="6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7DB4BF-075B-43C7-A77E-78C24881A508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26807A-35D7-4307-91E6-F13D5AFBAE86}" type="datetime1">
              <a:rPr lang="ru-RU" smtClean="0"/>
              <a:pPr lvl="0"/>
              <a:t>20.12.2011</a:t>
            </a:fld>
            <a:endParaRPr lang="ru-RU"/>
          </a:p>
        </p:txBody>
      </p:sp>
      <p:sp>
        <p:nvSpPr>
          <p:cNvPr id="6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38D5FC-D5D6-4B27-803F-AE4897569D38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FE8B531-3EE9-4C5A-B9E1-83CAF9A99B70}" type="datetime1">
              <a:rPr lang="ru-RU" smtClean="0"/>
              <a:pPr lvl="0"/>
              <a:t>20.12.2011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B928AA4-3F1A-447F-B413-B3533204C2BF}" type="slidenum">
              <a:rPr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0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/>
        <a:buChar char="•"/>
        <a:tabLst/>
        <a:defRPr lang="ru-RU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0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/>
        <a:buChar char="–"/>
        <a:tabLst/>
        <a:defRPr lang="ru-RU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0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0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–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0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»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571500" y="6165304"/>
            <a:ext cx="7772400" cy="464095"/>
          </a:xfrm>
        </p:spPr>
        <p:txBody>
          <a:bodyPr/>
          <a:lstStyle/>
          <a:p>
            <a:pPr lvl="0" hangingPunct="1">
              <a:lnSpc>
                <a:spcPct val="80000"/>
              </a:lnSpc>
              <a:spcBef>
                <a:spcPts val="0"/>
              </a:spcBef>
            </a:pPr>
            <a:r>
              <a:rPr lang="ru-RU" sz="1700" b="1" dirty="0" smtClean="0">
                <a:solidFill>
                  <a:srgbClr val="D60000"/>
                </a:solidFill>
                <a:latin typeface="Times New Roman" pitchFamily="18" charset="0"/>
                <a:cs typeface="Times New Roman" pitchFamily="18" charset="0"/>
              </a:rPr>
              <a:t>г.Нижний Тагил - Екатеринбург, </a:t>
            </a:r>
          </a:p>
          <a:p>
            <a:pPr lvl="0" hangingPunct="1">
              <a:lnSpc>
                <a:spcPct val="80000"/>
              </a:lnSpc>
              <a:spcBef>
                <a:spcPts val="0"/>
              </a:spcBef>
            </a:pPr>
            <a:r>
              <a:rPr lang="ru-RU" sz="1700" b="1" dirty="0" smtClean="0">
                <a:solidFill>
                  <a:srgbClr val="D60000"/>
                </a:solidFill>
                <a:latin typeface="Times New Roman" pitchFamily="18" charset="0"/>
                <a:cs typeface="Times New Roman" pitchFamily="18" charset="0"/>
              </a:rPr>
              <a:t>декабрь 2011</a:t>
            </a:r>
            <a:endParaRPr lang="ru-RU" sz="1700" b="1" dirty="0">
              <a:solidFill>
                <a:srgbClr val="D6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215317" y="285750"/>
            <a:ext cx="571500" cy="9223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3500438"/>
            <a:ext cx="842968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(сводный научный доклад по результатам исследования)</a:t>
            </a:r>
            <a:endParaRPr lang="ru-RU" sz="25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98800" y="54000"/>
            <a:ext cx="6858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Координационный Совет при главе города Нижний Тагил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развитию малого и среднего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предпринимательства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Заголовок 1"/>
          <p:cNvSpPr txBox="1"/>
          <p:nvPr/>
        </p:nvSpPr>
        <p:spPr>
          <a:xfrm>
            <a:off x="428596" y="1428736"/>
            <a:ext cx="8501087" cy="20716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100" b="1" dirty="0" smtClean="0">
                <a:solidFill>
                  <a:srgbClr val="D60000"/>
                </a:solidFill>
                <a:effectLst>
                  <a:outerShdw dist="38096" dir="270000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Разработка стратегий и инвестиционная привлекательность отраслей МСП</a:t>
            </a:r>
            <a:br>
              <a:rPr lang="ru-RU" sz="3100" b="1" dirty="0" smtClean="0">
                <a:solidFill>
                  <a:srgbClr val="D60000"/>
                </a:solidFill>
                <a:effectLst>
                  <a:outerShdw dist="38096" dir="270000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solidFill>
                  <a:srgbClr val="D60000"/>
                </a:solidFill>
                <a:effectLst>
                  <a:outerShdw dist="38096" dir="270000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solidFill>
                  <a:srgbClr val="D60000"/>
                </a:solidFill>
                <a:effectLst>
                  <a:outerShdw dist="38096" dir="270000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г. Нижний Тагил</a:t>
            </a:r>
            <a:endParaRPr lang="ru-RU" sz="3100" b="1" i="0" u="none" strike="noStrike" kern="1200" cap="none" spc="0" baseline="0" dirty="0">
              <a:solidFill>
                <a:srgbClr val="D60000"/>
              </a:solidFill>
              <a:effectLst>
                <a:outerShdw dist="38096" dir="2700000">
                  <a:srgbClr val="000000"/>
                </a:outerShdw>
              </a:effectLst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6"/>
          <p:cNvSpPr>
            <a:spLocks noChangeArrowheads="1"/>
          </p:cNvSpPr>
          <p:nvPr/>
        </p:nvSpPr>
        <p:spPr bwMode="auto">
          <a:xfrm>
            <a:off x="4797874" y="4357694"/>
            <a:ext cx="434612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Эксперт-консультант  Уральской ТПП,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заведующая кафедрой 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финансового менеджмента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УрГЭУ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д.э.н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., профессор</a:t>
            </a:r>
          </a:p>
          <a:p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Веретенникова Ольга Борисовна 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251520" y="1556792"/>
          <a:ext cx="5544616" cy="4824536"/>
        </p:xfrm>
        <a:graphic>
          <a:graphicData uri="http://schemas.openxmlformats.org/presentationml/2006/ole">
            <p:oleObj spid="_x0000_s1026" r:id="rId4" imgW="3869881" imgH="2436779" progId="">
              <p:embed/>
            </p:oleObj>
          </a:graphicData>
        </a:graphic>
      </p:graphicFrame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5940152" y="1484784"/>
            <a:ext cx="2992437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МО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металлообработка;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ЗО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здравоохранение, 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образование и культура; 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связь, IT, консалтинг и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бизнес-услуги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оптовая и розничная торговля; 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ГБУ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гостеприимство и бытовые услуги; </a:t>
            </a:r>
          </a:p>
          <a:p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строительство; 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ТЛ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транспорт и логистика; </a:t>
            </a:r>
          </a:p>
          <a:p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ППТ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производство потребительских товаров; 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ЖКХ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жилищно-коммунальное хозяйство</a:t>
            </a:r>
          </a:p>
        </p:txBody>
      </p:sp>
      <p:grpSp>
        <p:nvGrpSpPr>
          <p:cNvPr id="6" name="Группа 19"/>
          <p:cNvGrpSpPr>
            <a:grpSpLocks/>
          </p:cNvGrpSpPr>
          <p:nvPr/>
        </p:nvGrpSpPr>
        <p:grpSpPr bwMode="auto">
          <a:xfrm>
            <a:off x="285720" y="152400"/>
            <a:ext cx="7929593" cy="847707"/>
            <a:chOff x="0" y="5706"/>
            <a:chExt cx="6222537" cy="91728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Инвестиционная привлекательность </a:t>
              </a:r>
              <a:b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отраслей МСП (2011 г.)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9" name="Picture 2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3"/>
          <p:cNvSpPr>
            <a:spLocks noGrp="1"/>
          </p:cNvSpPr>
          <p:nvPr>
            <p:ph type="sldNum" sz="quarter" idx="8"/>
          </p:nvPr>
        </p:nvSpPr>
        <p:spPr>
          <a:xfrm>
            <a:off x="6858016" y="6357958"/>
            <a:ext cx="2133596" cy="365129"/>
          </a:xfrm>
        </p:spPr>
        <p:txBody>
          <a:bodyPr/>
          <a:lstStyle/>
          <a:p>
            <a:pPr lvl="0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/>
              <a:t>10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9" name="Group 3"/>
          <p:cNvGraphicFramePr>
            <a:graphicFrameLocks noGrp="1"/>
          </p:cNvGraphicFramePr>
          <p:nvPr>
            <p:ph/>
          </p:nvPr>
        </p:nvGraphicFramePr>
        <p:xfrm>
          <a:off x="1403649" y="1268413"/>
          <a:ext cx="7272807" cy="5040907"/>
        </p:xfrm>
        <a:graphic>
          <a:graphicData uri="http://schemas.openxmlformats.org/drawingml/2006/table">
            <a:tbl>
              <a:tblPr/>
              <a:tblGrid>
                <a:gridCol w="2424912"/>
                <a:gridCol w="2529010"/>
                <a:gridCol w="2318885"/>
              </a:tblGrid>
              <a:tr h="1631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1. Проверка перспектив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2. Выборочный рост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/>
                        <a:ea typeface="Gungsuh"/>
                        <a:cs typeface="Gungsuh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3. Инвестиции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359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9. Ограниченное развитие или уход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(кооперация)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/>
                        <a:ea typeface="Gungsuh"/>
                        <a:cs typeface="Gungsuh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8. Выборочное развитие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(диверсификация, кооперация)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/>
                        <a:ea typeface="Gungsuh"/>
                        <a:cs typeface="Gungsuh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4. Сохранение имиджа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/>
                        <a:ea typeface="Gungsuh"/>
                        <a:cs typeface="Gungsuh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6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7. Уход с рынка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(слияние)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6. Снижение убытков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(кооперация)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5. Минимизация рисков (диверсификация, кооперация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ungsuh"/>
                        <a:ea typeface="Gungsuh"/>
                        <a:cs typeface="Gungsuh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9" name="Rectangle 21"/>
          <p:cNvSpPr>
            <a:spLocks noChangeArrowheads="1"/>
          </p:cNvSpPr>
          <p:nvPr/>
        </p:nvSpPr>
        <p:spPr bwMode="auto">
          <a:xfrm>
            <a:off x="5580112" y="6309320"/>
            <a:ext cx="3240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</a:rPr>
              <a:t>конкурентоспособность</a:t>
            </a:r>
          </a:p>
        </p:txBody>
      </p:sp>
      <p:sp>
        <p:nvSpPr>
          <p:cNvPr id="20500" name="Rectangle 22"/>
          <p:cNvSpPr>
            <a:spLocks noChangeArrowheads="1"/>
          </p:cNvSpPr>
          <p:nvPr/>
        </p:nvSpPr>
        <p:spPr bwMode="auto">
          <a:xfrm rot="-5400000">
            <a:off x="-1365225" y="3605585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</a:rPr>
              <a:t>Инвестиционная привлекательность</a:t>
            </a:r>
          </a:p>
        </p:txBody>
      </p:sp>
      <p:grpSp>
        <p:nvGrpSpPr>
          <p:cNvPr id="11" name="Группа 19"/>
          <p:cNvGrpSpPr>
            <a:grpSpLocks/>
          </p:cNvGrpSpPr>
          <p:nvPr/>
        </p:nvGrpSpPr>
        <p:grpSpPr bwMode="auto">
          <a:xfrm>
            <a:off x="285720" y="152400"/>
            <a:ext cx="7929593" cy="847707"/>
            <a:chOff x="0" y="5706"/>
            <a:chExt cx="6222537" cy="917280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Матрица инвестиционной привлекательности (стандартные стратегии бизнеса)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4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858016" y="6357958"/>
            <a:ext cx="2133596" cy="365129"/>
          </a:xfrm>
          <a:prstGeom prst="rect">
            <a:avLst/>
          </a:prstGeom>
        </p:spPr>
        <p:txBody>
          <a:bodyPr/>
          <a:lstStyle/>
          <a:p>
            <a:pPr lvl="0" algn="r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 algn="r"/>
              <a:t>11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9" name="Group 3"/>
          <p:cNvGraphicFramePr>
            <a:graphicFrameLocks noGrp="1"/>
          </p:cNvGraphicFramePr>
          <p:nvPr>
            <p:ph/>
          </p:nvPr>
        </p:nvGraphicFramePr>
        <p:xfrm>
          <a:off x="642910" y="1214422"/>
          <a:ext cx="5072098" cy="5040907"/>
        </p:xfrm>
        <a:graphic>
          <a:graphicData uri="http://schemas.openxmlformats.org/drawingml/2006/table">
            <a:tbl>
              <a:tblPr/>
              <a:tblGrid>
                <a:gridCol w="1668153"/>
                <a:gridCol w="1689433"/>
                <a:gridCol w="1714512"/>
              </a:tblGrid>
              <a:tr h="1631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1. Проверка перспектив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2. Выборочный рост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ngsuh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3. Инвестиции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359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9. Ограниченное развитие или уход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(кооперация)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8. Выборочное развитие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ngsuh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ngsuh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(диверсификация, кооперация)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ngsuh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4. Сохранение имиджа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ngsuh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6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7. Уход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с рынка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(слияние)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6. Снижение убытков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(кооперация)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5. Минимизация рисков (диверсификация, кооперация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ngsuh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9" name="Rectangle 21"/>
          <p:cNvSpPr>
            <a:spLocks noChangeArrowheads="1"/>
          </p:cNvSpPr>
          <p:nvPr/>
        </p:nvSpPr>
        <p:spPr bwMode="auto">
          <a:xfrm>
            <a:off x="3000364" y="6357958"/>
            <a:ext cx="26432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</a:rPr>
              <a:t>конкурентоспособность</a:t>
            </a:r>
          </a:p>
        </p:txBody>
      </p:sp>
      <p:sp>
        <p:nvSpPr>
          <p:cNvPr id="20500" name="Rectangle 22"/>
          <p:cNvSpPr>
            <a:spLocks noChangeArrowheads="1"/>
          </p:cNvSpPr>
          <p:nvPr/>
        </p:nvSpPr>
        <p:spPr bwMode="auto">
          <a:xfrm rot="-5400000">
            <a:off x="-1547049" y="3047191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</a:rPr>
              <a:t>Инвестиционная привлекательность</a:t>
            </a: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285720" y="152400"/>
            <a:ext cx="7929593" cy="847707"/>
            <a:chOff x="0" y="5706"/>
            <a:chExt cx="6222537" cy="917280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Матрица инвестиционной привлекательности (стандартные стратегии бизнеса)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4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858016" y="6357958"/>
            <a:ext cx="2133596" cy="365129"/>
          </a:xfrm>
          <a:prstGeom prst="rect">
            <a:avLst/>
          </a:prstGeom>
        </p:spPr>
        <p:txBody>
          <a:bodyPr/>
          <a:lstStyle/>
          <a:p>
            <a:pPr lvl="0" algn="r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 algn="r"/>
              <a:t>12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000760" y="1357298"/>
            <a:ext cx="2992437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МО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металлообработка;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ЗО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здравоохранение, 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образование и культура; 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связь, IT, консалтинг и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бизнес-услуги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оптовая и розничная торговля; 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ГБУ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гостеприимство и бытовые услуги; </a:t>
            </a:r>
          </a:p>
          <a:p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строительство; 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ТЛ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транспорт и логистика; </a:t>
            </a:r>
          </a:p>
          <a:p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ППТ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производство потребительских товаров; 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ЖКХ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жилищно-коммунальное хозяйство</a:t>
            </a:r>
          </a:p>
        </p:txBody>
      </p:sp>
      <p:sp>
        <p:nvSpPr>
          <p:cNvPr id="23" name="Овал 22"/>
          <p:cNvSpPr/>
          <p:nvPr/>
        </p:nvSpPr>
        <p:spPr>
          <a:xfrm>
            <a:off x="2643174" y="4214818"/>
            <a:ext cx="34465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267744" y="4214818"/>
            <a:ext cx="37543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475656" y="3500438"/>
            <a:ext cx="432048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043608" y="3500438"/>
            <a:ext cx="38512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907704" y="3500438"/>
            <a:ext cx="37828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285984" y="3500438"/>
            <a:ext cx="34180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714612" y="3500438"/>
            <a:ext cx="417228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267744" y="4572008"/>
            <a:ext cx="36004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1835696" y="4572008"/>
            <a:ext cx="37885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1071538" y="357187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МО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71604" y="3571876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ЗО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28794" y="357187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85984" y="357187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ТГ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27784" y="357301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ГБУ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85984" y="428625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СТ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71736" y="428625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85918" y="4643446"/>
            <a:ext cx="5619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ППТ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43108" y="4643446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ЖКХ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857232"/>
          <a:ext cx="8136904" cy="5760728"/>
        </p:xfrm>
        <a:graphic>
          <a:graphicData uri="http://schemas.openxmlformats.org/drawingml/2006/table">
            <a:tbl>
              <a:tblPr/>
              <a:tblGrid>
                <a:gridCol w="3456384"/>
                <a:gridCol w="4680520"/>
              </a:tblGrid>
              <a:tr h="993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SimSun"/>
                          <a:cs typeface="Times New Roman"/>
                        </a:rPr>
                        <a:t>Сильные стороны</a:t>
                      </a:r>
                      <a:endParaRPr lang="ru-RU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33911" marR="33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SimSun"/>
                          <a:cs typeface="Times New Roman"/>
                        </a:rPr>
                        <a:t>Слабые стороны</a:t>
                      </a:r>
                      <a:endParaRPr lang="ru-RU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33911" marR="33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96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Сырьевая доступность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Большой спектр изделий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Желание работать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Наличие производственной базы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Собственный транспорт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Старые связи с финансовыми организациями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Собственные станки и оборудование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Положительный имидж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Наличие рекламы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Производство собственной специальной продукции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Квалифицированное управление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Гибкость ценовой политики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Постоянные партнеры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Сплоченный коллектив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 smtClean="0">
                          <a:latin typeface="Times New Roman"/>
                          <a:ea typeface="SimSun"/>
                          <a:cs typeface="Times New Roman"/>
                        </a:rPr>
                        <a:t>Наличие </a:t>
                      </a: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возможностей обучения персонала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Аттестация рабочих мест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Собственная база обучения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Собственное конструкторское бюро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Авторские права на ряд патентов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1590" algn="l"/>
                          <a:tab pos="29146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Собственный инжиниринг</a:t>
                      </a:r>
                    </a:p>
                  </a:txBody>
                  <a:tcPr marL="33911" marR="33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3398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Кадры и их профессионализм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3398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Плохая информативность о заказах со стороны администрации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3398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Сезонность цен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3398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Отсутствие дополнительного оборудования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3398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Слабое ПТО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3398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Нет ремонтной базы оборудования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3398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Ценообразование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33985" algn="l"/>
                          <a:tab pos="22352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Плохое техническое оснащение</a:t>
                      </a:r>
                    </a:p>
                  </a:txBody>
                  <a:tcPr marL="33911" marR="33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SimSun"/>
                          <a:cs typeface="Times New Roman"/>
                        </a:rPr>
                        <a:t>Возможности</a:t>
                      </a:r>
                      <a:endParaRPr lang="ru-RU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33911" marR="33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SimSun"/>
                          <a:cs typeface="Times New Roman"/>
                        </a:rPr>
                        <a:t>Опасности</a:t>
                      </a:r>
                      <a:endParaRPr lang="ru-RU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33911" marR="33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714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129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Общность отрасли по заказам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129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Приобретение нового оборудования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1295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Рост спроса на продукцию отрасли</a:t>
                      </a:r>
                    </a:p>
                  </a:txBody>
                  <a:tcPr marL="33911" marR="33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Отсутствие системы подготовки рабочих специальностей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Нет спроса на специальную продукцию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 Ожидание кризиса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Высокие проценты за кредит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Слабая законодательная база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Увеличение конкуренции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Ориентация персонала на крупные предприятия при выборе работы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 Замораживание проектов по строительству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Зависимость от принятия решений на финансирование проектов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Высокие тарифы на  энергоресурсы и сложности подключения к энергосетям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Бюрократия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Вступление России в ВТО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Непрозрачный рынок заказов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540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SimSun"/>
                          <a:cs typeface="Times New Roman"/>
                        </a:rPr>
                        <a:t>Снижение платежеспособности клиентов</a:t>
                      </a:r>
                    </a:p>
                  </a:txBody>
                  <a:tcPr marL="33911" marR="33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6" name="Группа 19"/>
          <p:cNvGrpSpPr>
            <a:grpSpLocks/>
          </p:cNvGrpSpPr>
          <p:nvPr/>
        </p:nvGrpSpPr>
        <p:grpSpPr bwMode="auto">
          <a:xfrm>
            <a:off x="142844" y="152401"/>
            <a:ext cx="8286808" cy="561956"/>
            <a:chOff x="0" y="5706"/>
            <a:chExt cx="6222537" cy="91728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5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SWOT-</a:t>
              </a:r>
              <a:r>
                <a:rPr lang="ru-RU" sz="25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анализ отрасли (на примере металлообработки)</a:t>
              </a:r>
              <a:endParaRPr lang="ru-RU" sz="2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9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929454" y="6492871"/>
            <a:ext cx="2133596" cy="365129"/>
          </a:xfrm>
          <a:prstGeom prst="rect">
            <a:avLst/>
          </a:prstGeom>
        </p:spPr>
        <p:txBody>
          <a:bodyPr/>
          <a:lstStyle/>
          <a:p>
            <a:pPr lvl="0" algn="r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 algn="r"/>
              <a:t>13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28596" y="1214422"/>
            <a:ext cx="8143932" cy="4896544"/>
          </a:xfrm>
        </p:spPr>
        <p:txBody>
          <a:bodyPr/>
          <a:lstStyle/>
          <a:p>
            <a:pPr marL="0" lvl="0" indent="447675"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Возрождение и поддержание традиций металлообрабатывающих предприятий в г.Нижний Тагил.</a:t>
            </a:r>
          </a:p>
          <a:p>
            <a:pPr marL="0" lvl="0" indent="447675"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Доступность информации для клиентов в области услуг металлообработки.</a:t>
            </a:r>
          </a:p>
          <a:p>
            <a:pPr marL="0" lvl="0" indent="447675"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Доступ к рынку г. Нижний Тагил за счет исключения административных барьеров и ведения честной конкуренции.</a:t>
            </a:r>
          </a:p>
          <a:p>
            <a:pPr marL="0" lvl="0" indent="447675"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Оснащение предприятий новым, современным оборудованием, гарантирующим высокое качество производимой продукции, повышение производительности труда и оптимизацию затрат.</a:t>
            </a:r>
          </a:p>
          <a:p>
            <a:pPr marL="0" lvl="0" indent="447675"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обучения рабочим профессиям на предприятиях.</a:t>
            </a:r>
          </a:p>
          <a:p>
            <a:pPr marL="0" lvl="0" indent="447675"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Расширение кооперации с крупными предприятиями на основе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аутсорсинга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кооперации. </a:t>
            </a:r>
          </a:p>
          <a:p>
            <a:pPr marL="0" indent="447675"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Обеспечение прозрачности информации о проводимых в городе конкурсах и тендерах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19"/>
          <p:cNvGrpSpPr>
            <a:grpSpLocks/>
          </p:cNvGrpSpPr>
          <p:nvPr/>
        </p:nvGrpSpPr>
        <p:grpSpPr bwMode="auto">
          <a:xfrm>
            <a:off x="285720" y="152400"/>
            <a:ext cx="7929593" cy="847707"/>
            <a:chOff x="0" y="5706"/>
            <a:chExt cx="6222537" cy="91728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Цели развития МСП г. Нижний Тагил (на примере металлообработки)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9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858016" y="6357958"/>
            <a:ext cx="2133596" cy="365129"/>
          </a:xfrm>
          <a:prstGeom prst="rect">
            <a:avLst/>
          </a:prstGeom>
        </p:spPr>
        <p:txBody>
          <a:bodyPr/>
          <a:lstStyle/>
          <a:p>
            <a:pPr lvl="0" algn="r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 algn="r"/>
              <a:t>14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0" y="900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2" name="Rectangle 6"/>
          <p:cNvSpPr>
            <a:spLocks/>
          </p:cNvSpPr>
          <p:nvPr/>
        </p:nvSpPr>
        <p:spPr bwMode="auto">
          <a:xfrm>
            <a:off x="6443663" y="2565400"/>
            <a:ext cx="2243137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en-US" sz="2600">
              <a:latin typeface="Constantia" pitchFamily="18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5929322" y="928670"/>
            <a:ext cx="2992437" cy="5457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Приоритетные отрасли:</a:t>
            </a: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ЗО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– здравоохранение, 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образование и культура;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ГБУ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– гостеприимство и бытовые услуги; </a:t>
            </a: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– строительство; </a:t>
            </a: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ЖКХ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– жилищно-коммунальное хозяйство; </a:t>
            </a:r>
          </a:p>
          <a:p>
            <a:pPr>
              <a:spcBef>
                <a:spcPts val="80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Прочие отрасли:</a:t>
            </a: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МО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– металлообработка; 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связь, IT, консалтинг и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бизнес-услуги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оптовая и розничная торговля; 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ТЛ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– транспорт и логистика; </a:t>
            </a:r>
          </a:p>
          <a:p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ППТ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производство потребительских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товаров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323528" y="692696"/>
          <a:ext cx="5184576" cy="5976664"/>
        </p:xfrm>
        <a:graphic>
          <a:graphicData uri="http://schemas.openxmlformats.org/presentationml/2006/ole">
            <p:oleObj spid="_x0000_s2050" r:id="rId3" imgW="3870960" imgH="5053500" progId="">
              <p:embed/>
            </p:oleObj>
          </a:graphicData>
        </a:graphic>
      </p:graphicFrame>
      <p:grpSp>
        <p:nvGrpSpPr>
          <p:cNvPr id="9" name="Группа 19"/>
          <p:cNvGrpSpPr>
            <a:grpSpLocks/>
          </p:cNvGrpSpPr>
          <p:nvPr/>
        </p:nvGrpSpPr>
        <p:grpSpPr bwMode="auto">
          <a:xfrm>
            <a:off x="214282" y="64800"/>
            <a:ext cx="8001031" cy="561956"/>
            <a:chOff x="0" y="5706"/>
            <a:chExt cx="6222537" cy="917280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2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Изменение инвестиционной привлекательности </a:t>
              </a:r>
              <a:br>
                <a:rPr lang="ru-RU" sz="22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ru-RU" sz="22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отраслей МСП (прогноз 2015 г.)</a:t>
              </a:r>
              <a:endParaRPr lang="ru-RU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2" name="Picture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858016" y="6357958"/>
            <a:ext cx="2133596" cy="365129"/>
          </a:xfrm>
          <a:prstGeom prst="rect">
            <a:avLst/>
          </a:prstGeom>
        </p:spPr>
        <p:txBody>
          <a:bodyPr/>
          <a:lstStyle/>
          <a:p>
            <a:pPr lvl="0" algn="r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 algn="r"/>
              <a:t>15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idx="1"/>
          </p:nvPr>
        </p:nvSpPr>
        <p:spPr>
          <a:xfrm>
            <a:off x="323850" y="1268413"/>
            <a:ext cx="8569325" cy="50561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сфере строительства -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концентрация усилий по повышению эффективности технологических процессов, проведение технического переоснащения предприятий и организация системы обучения специалистов.</a:t>
            </a:r>
          </a:p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сфере гостеприимства и бытовых услуг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организация системы обучения специалистов, проведение рекламных кампаний и повышение качества оказываемых услуг. </a:t>
            </a:r>
          </a:p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сфере связи, консалтинга, IT- и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бизнес-услуг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активная позиция по продвижению услуг на рынке, организация обучения кадров, постоянное поддержание высоких технических, юридических, организационных и прочих компетенций.</a:t>
            </a:r>
          </a:p>
          <a:p>
            <a:pPr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сфере ЖКХ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специализация бизнеса и концентрация усилий по проведению масштабных программ капитального ремонта и технического переоснащения жилого фонда, а также благоустройства городских и придомовых территорий.</a:t>
            </a:r>
          </a:p>
        </p:txBody>
      </p:sp>
      <p:grpSp>
        <p:nvGrpSpPr>
          <p:cNvPr id="9" name="Группа 19"/>
          <p:cNvGrpSpPr>
            <a:grpSpLocks/>
          </p:cNvGrpSpPr>
          <p:nvPr/>
        </p:nvGrpSpPr>
        <p:grpSpPr bwMode="auto">
          <a:xfrm>
            <a:off x="1000125" y="152401"/>
            <a:ext cx="7215188" cy="561956"/>
            <a:chOff x="0" y="5706"/>
            <a:chExt cx="6222537" cy="917280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Эффективность стратегии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858016" y="6357958"/>
            <a:ext cx="2133596" cy="365129"/>
          </a:xfrm>
          <a:prstGeom prst="rect">
            <a:avLst/>
          </a:prstGeom>
        </p:spPr>
        <p:txBody>
          <a:bodyPr/>
          <a:lstStyle/>
          <a:p>
            <a:pPr lvl="0" algn="r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 algn="r"/>
              <a:t>16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911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сфере металлообработки</a:t>
            </a:r>
            <a:r>
              <a:rPr lang="ru-RU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- расширение мер поддержки и активная позиция бизнеса по продвижению продукции на рынке, обновлению оборудования, технологий, обучение кадров.</a:t>
            </a:r>
          </a:p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сфере торговли</a:t>
            </a:r>
            <a:r>
              <a:rPr lang="ru-RU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- сегментирование бизнеса и его сохранение в наиболее прибыльных отраслях.</a:t>
            </a:r>
          </a:p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сфере здравоохранения, образования и культуры</a:t>
            </a:r>
            <a:r>
              <a:rPr lang="ru-RU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- развитие партнерских отношений и укрепление материально-технической базы.</a:t>
            </a:r>
          </a:p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сфере транспорта и логистики</a:t>
            </a:r>
            <a:r>
              <a:rPr lang="ru-RU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-развитие современной и эффективной транспортной инфраструктуры.</a:t>
            </a:r>
          </a:p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сфере производства потребительских товаров 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 развитие рыночной инфраструктуры, повышение квалификации и мотивации персонала.</a:t>
            </a:r>
          </a:p>
        </p:txBody>
      </p:sp>
      <p:grpSp>
        <p:nvGrpSpPr>
          <p:cNvPr id="9" name="Группа 19"/>
          <p:cNvGrpSpPr>
            <a:grpSpLocks/>
          </p:cNvGrpSpPr>
          <p:nvPr/>
        </p:nvGrpSpPr>
        <p:grpSpPr bwMode="auto">
          <a:xfrm>
            <a:off x="1000125" y="152401"/>
            <a:ext cx="7215188" cy="561956"/>
            <a:chOff x="0" y="5706"/>
            <a:chExt cx="6222537" cy="917280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Эффективность стратегии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858016" y="6357958"/>
            <a:ext cx="2133596" cy="365129"/>
          </a:xfrm>
          <a:prstGeom prst="rect">
            <a:avLst/>
          </a:prstGeom>
        </p:spPr>
        <p:txBody>
          <a:bodyPr/>
          <a:lstStyle/>
          <a:p>
            <a:pPr lvl="0" algn="r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 algn="r"/>
              <a:t>17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9" name="Group 3"/>
          <p:cNvGraphicFramePr>
            <a:graphicFrameLocks noGrp="1"/>
          </p:cNvGraphicFramePr>
          <p:nvPr>
            <p:ph/>
          </p:nvPr>
        </p:nvGraphicFramePr>
        <p:xfrm>
          <a:off x="1042988" y="1340768"/>
          <a:ext cx="7489452" cy="4731969"/>
        </p:xfrm>
        <a:graphic>
          <a:graphicData uri="http://schemas.openxmlformats.org/drawingml/2006/table">
            <a:tbl>
              <a:tblPr/>
              <a:tblGrid>
                <a:gridCol w="2595437"/>
                <a:gridCol w="2494482"/>
                <a:gridCol w="2399533"/>
              </a:tblGrid>
              <a:tr h="15167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1.Финансовая,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имущественная,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образовательная,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информационная и консультационная  поддержка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2. Финансовая, имущественная, информационная и консультационная 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3. Финансовая, информационная и консультационная 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4723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9. ГЧП.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Консультационная, образовательная, информационная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поддержка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8. Муниципальный заказ. ГЧП.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Консультационная, образовательная информационная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4. Муниципальный заказ. ГЧП.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Консультационная, образовательная, информационная 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02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ungsuh"/>
                        <a:ea typeface="Gungsuh"/>
                        <a:cs typeface="Gungsuh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7.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Не целесообразно поддерживать!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6. ГЧП.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Консалтинговая, информационная,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образовательная 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5. ГЧП.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Консультационная, информационная,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ungsuh"/>
                          <a:ea typeface="Gungsuh"/>
                          <a:cs typeface="Gungsuh"/>
                        </a:rPr>
                        <a:t>образовательная 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1" name="Rectangle 21"/>
          <p:cNvSpPr>
            <a:spLocks noChangeArrowheads="1"/>
          </p:cNvSpPr>
          <p:nvPr/>
        </p:nvSpPr>
        <p:spPr bwMode="auto">
          <a:xfrm>
            <a:off x="5357818" y="6143644"/>
            <a:ext cx="3240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</a:rPr>
              <a:t>конкурентоспособность</a:t>
            </a:r>
          </a:p>
        </p:txBody>
      </p:sp>
      <p:sp>
        <p:nvSpPr>
          <p:cNvPr id="23572" name="Rectangle 22"/>
          <p:cNvSpPr>
            <a:spLocks noChangeArrowheads="1"/>
          </p:cNvSpPr>
          <p:nvPr/>
        </p:nvSpPr>
        <p:spPr bwMode="auto">
          <a:xfrm rot="-5400000">
            <a:off x="-1293018" y="3606006"/>
            <a:ext cx="403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</a:rPr>
              <a:t>Инвестиционная привлекательность</a:t>
            </a:r>
          </a:p>
        </p:txBody>
      </p:sp>
      <p:grpSp>
        <p:nvGrpSpPr>
          <p:cNvPr id="11" name="Группа 19"/>
          <p:cNvGrpSpPr>
            <a:grpSpLocks/>
          </p:cNvGrpSpPr>
          <p:nvPr/>
        </p:nvGrpSpPr>
        <p:grpSpPr bwMode="auto">
          <a:xfrm>
            <a:off x="142844" y="152400"/>
            <a:ext cx="8245580" cy="1116360"/>
            <a:chOff x="0" y="5706"/>
            <a:chExt cx="6355977" cy="917280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0" y="49387"/>
              <a:ext cx="635597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6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Матрица формирования мер поддержки МСП</a:t>
              </a:r>
              <a:br>
                <a:rPr lang="ru-RU" sz="26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ru-RU" sz="26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на основе инвестиционной привлекательности отраслей</a:t>
              </a:r>
              <a:endPara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4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858016" y="6357958"/>
            <a:ext cx="2133596" cy="365129"/>
          </a:xfrm>
          <a:prstGeom prst="rect">
            <a:avLst/>
          </a:prstGeom>
        </p:spPr>
        <p:txBody>
          <a:bodyPr/>
          <a:lstStyle/>
          <a:p>
            <a:pPr lvl="0" algn="r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 algn="r"/>
              <a:t>18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9" name="Group 3"/>
          <p:cNvGraphicFramePr>
            <a:graphicFrameLocks noGrp="1"/>
          </p:cNvGraphicFramePr>
          <p:nvPr>
            <p:ph/>
          </p:nvPr>
        </p:nvGraphicFramePr>
        <p:xfrm>
          <a:off x="1042988" y="1340768"/>
          <a:ext cx="5172086" cy="4784343"/>
        </p:xfrm>
        <a:graphic>
          <a:graphicData uri="http://schemas.openxmlformats.org/drawingml/2006/table">
            <a:tbl>
              <a:tblPr/>
              <a:tblGrid>
                <a:gridCol w="1600186"/>
                <a:gridCol w="1857388"/>
                <a:gridCol w="1714512"/>
              </a:tblGrid>
              <a:tr h="15167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1.Финансовая,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имущественная,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образовательная,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информационная и консультационная  поддержка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2. Финансовая, имущественная, информационная и консультационная 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3. Финансовая, информационная и консультационная 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4723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9. ГЧП.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Консультационная, образовательная, информационная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поддержка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8. Муниципальный заказ. ГЧП.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Консультационная, 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ngsuh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ngsuh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ngsuh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ngsuh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образовательная информационная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4. Муниципальный заказ. ГЧП.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Консультационная, образовательная, информационная 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02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Gungsuh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7.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Не целесообразно поддерживать!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6. ГЧП.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Консалтинговая, информационная,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образовательная 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5. ГЧП.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Консультационная, информационная,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ngsuh"/>
                          <a:cs typeface="Times New Roman" pitchFamily="18" charset="0"/>
                        </a:rPr>
                        <a:t>образовательная поддержка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1" name="Rectangle 21"/>
          <p:cNvSpPr>
            <a:spLocks noChangeArrowheads="1"/>
          </p:cNvSpPr>
          <p:nvPr/>
        </p:nvSpPr>
        <p:spPr bwMode="auto">
          <a:xfrm>
            <a:off x="3428992" y="6143644"/>
            <a:ext cx="32400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</a:rPr>
              <a:t>конкурентоспособность</a:t>
            </a:r>
          </a:p>
        </p:txBody>
      </p:sp>
      <p:sp>
        <p:nvSpPr>
          <p:cNvPr id="23572" name="Rectangle 22"/>
          <p:cNvSpPr>
            <a:spLocks noChangeArrowheads="1"/>
          </p:cNvSpPr>
          <p:nvPr/>
        </p:nvSpPr>
        <p:spPr bwMode="auto">
          <a:xfrm rot="-5400000">
            <a:off x="-1475610" y="3475819"/>
            <a:ext cx="403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</a:rPr>
              <a:t>Инвестиционная привлекательность</a:t>
            </a: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142844" y="152400"/>
            <a:ext cx="8072469" cy="990583"/>
            <a:chOff x="0" y="5706"/>
            <a:chExt cx="6222537" cy="917280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6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Формирование мер поддержки МСП</a:t>
              </a:r>
              <a:br>
                <a:rPr lang="ru-RU" sz="26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ru-RU" sz="26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на основе инвестиционной привлекательности отраслей г. Нижний Тагил</a:t>
              </a:r>
              <a:endPara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4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858016" y="6357958"/>
            <a:ext cx="2133596" cy="365129"/>
          </a:xfrm>
          <a:prstGeom prst="rect">
            <a:avLst/>
          </a:prstGeom>
        </p:spPr>
        <p:txBody>
          <a:bodyPr/>
          <a:lstStyle/>
          <a:p>
            <a:pPr lvl="0" algn="r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 algn="r"/>
              <a:t>19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357950" y="1357298"/>
            <a:ext cx="2571768" cy="462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Приоритетные отрасли: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здравоохранение,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образование и культура;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ГБУ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гостеприимство и бытовые услуги;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строительство;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ЖКХ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жилищно-коммунальное хозяйство; </a:t>
            </a:r>
          </a:p>
          <a:p>
            <a:pPr>
              <a:spcBef>
                <a:spcPts val="8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Прочие отрасли: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металлообработка;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связь, IT, консалтинг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бизнес-услуги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оптовая и розничная торговля;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транспорт и логистика; 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ППТ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производство потребительских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товаров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283968" y="3500438"/>
            <a:ext cx="36004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357686" y="3071810"/>
            <a:ext cx="35833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357686" y="2714620"/>
            <a:ext cx="35833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923928" y="3286124"/>
            <a:ext cx="36232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627784" y="3857628"/>
            <a:ext cx="37258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203848" y="3714752"/>
            <a:ext cx="36802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571868" y="3714752"/>
            <a:ext cx="35206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203848" y="3357562"/>
            <a:ext cx="36802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571868" y="3357562"/>
            <a:ext cx="352060" cy="357190"/>
          </a:xfrm>
          <a:prstGeom prst="ellipse">
            <a:avLst/>
          </a:prstGeom>
          <a:solidFill>
            <a:srgbClr val="ABE9FF">
              <a:alpha val="38000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3131840" y="378904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МО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00430" y="3786190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ТГ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03848" y="3429000"/>
            <a:ext cx="428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ТЛ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00430" y="3429000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71736" y="3929066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ЖКХ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6248" y="278605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ЗО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86248" y="314324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СТ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11960" y="3573016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ППТ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51920" y="3356992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ГБУ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1285852" y="1428736"/>
            <a:ext cx="5760640" cy="694432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chemeClr val="accent1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Стратегия МО (территории) и целевые ориентиры развития МСП  </a:t>
            </a:r>
            <a:endParaRPr lang="en-US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2221956" y="3372953"/>
            <a:ext cx="4176464" cy="936103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chemeClr val="accent1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</a:rPr>
              <a:t>Формирование мер поддержки на основе инвестиционной привлекательности отраслей МСП </a:t>
            </a:r>
            <a:endParaRPr lang="en-US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25960" name="Text Box 8"/>
          <p:cNvSpPr txBox="1">
            <a:spLocks noChangeArrowheads="1"/>
          </p:cNvSpPr>
          <p:nvPr/>
        </p:nvSpPr>
        <p:spPr bwMode="auto">
          <a:xfrm>
            <a:off x="2221956" y="5461184"/>
            <a:ext cx="4248472" cy="838548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chemeClr val="accent1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Оценка эффективности мер поддержки МСП и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принятие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решений</a:t>
            </a:r>
            <a:endParaRPr lang="en-US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7661" name="Line 15"/>
          <p:cNvSpPr>
            <a:spLocks noChangeShapeType="1"/>
          </p:cNvSpPr>
          <p:nvPr/>
        </p:nvSpPr>
        <p:spPr bwMode="auto">
          <a:xfrm flipH="1" flipV="1">
            <a:off x="7838308" y="1789520"/>
            <a:ext cx="272" cy="41037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2" name="Line 16"/>
          <p:cNvSpPr>
            <a:spLocks noChangeShapeType="1"/>
          </p:cNvSpPr>
          <p:nvPr/>
        </p:nvSpPr>
        <p:spPr bwMode="auto">
          <a:xfrm flipH="1" flipV="1">
            <a:off x="7118499" y="1788776"/>
            <a:ext cx="719807" cy="744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7" name="Line 24"/>
          <p:cNvSpPr>
            <a:spLocks noChangeShapeType="1"/>
          </p:cNvSpPr>
          <p:nvPr/>
        </p:nvSpPr>
        <p:spPr bwMode="auto">
          <a:xfrm flipV="1">
            <a:off x="6470428" y="5893232"/>
            <a:ext cx="1368425" cy="1270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0" name="Text Box 27"/>
          <p:cNvSpPr txBox="1">
            <a:spLocks noChangeArrowheads="1"/>
          </p:cNvSpPr>
          <p:nvPr/>
        </p:nvSpPr>
        <p:spPr bwMode="auto">
          <a:xfrm rot="-5400000">
            <a:off x="6434958" y="3624670"/>
            <a:ext cx="3455987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en-US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реализацией</a:t>
            </a:r>
            <a:r>
              <a:rPr lang="en-US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мероприятий</a:t>
            </a:r>
            <a:endParaRPr lang="en-US" sz="1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7671" name="Rectangle 28"/>
          <p:cNvSpPr>
            <a:spLocks noChangeArrowheads="1"/>
          </p:cNvSpPr>
          <p:nvPr/>
        </p:nvSpPr>
        <p:spPr bwMode="auto">
          <a:xfrm>
            <a:off x="228600" y="-10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27672" name="Rectangle 29"/>
          <p:cNvSpPr>
            <a:spLocks noChangeArrowheads="1"/>
          </p:cNvSpPr>
          <p:nvPr/>
        </p:nvSpPr>
        <p:spPr bwMode="auto">
          <a:xfrm>
            <a:off x="323850" y="982663"/>
            <a:ext cx="84661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ctr"/>
            <a:endParaRPr lang="en-US" sz="22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25983" name="AutoShape 31"/>
          <p:cNvSpPr>
            <a:spLocks noChangeArrowheads="1"/>
          </p:cNvSpPr>
          <p:nvPr/>
        </p:nvSpPr>
        <p:spPr bwMode="auto">
          <a:xfrm>
            <a:off x="4166172" y="2940904"/>
            <a:ext cx="203200" cy="430213"/>
          </a:xfrm>
          <a:prstGeom prst="downArrow">
            <a:avLst>
              <a:gd name="adj1" fmla="val 50000"/>
              <a:gd name="adj2" fmla="val 90049"/>
            </a:avLst>
          </a:prstGeom>
          <a:solidFill>
            <a:srgbClr val="CCECFF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chemeClr val="accent1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</a:endParaRPr>
          </a:p>
        </p:txBody>
      </p:sp>
      <p:sp>
        <p:nvSpPr>
          <p:cNvPr id="27674" name="Line 33"/>
          <p:cNvSpPr>
            <a:spLocks noChangeShapeType="1"/>
          </p:cNvSpPr>
          <p:nvPr/>
        </p:nvSpPr>
        <p:spPr bwMode="auto">
          <a:xfrm flipH="1" flipV="1">
            <a:off x="6542436" y="4885120"/>
            <a:ext cx="1295872" cy="273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5986" name="Text Box 34"/>
          <p:cNvSpPr txBox="1">
            <a:spLocks noChangeArrowheads="1"/>
          </p:cNvSpPr>
          <p:nvPr/>
        </p:nvSpPr>
        <p:spPr bwMode="auto">
          <a:xfrm>
            <a:off x="2221956" y="2436848"/>
            <a:ext cx="4176464" cy="461962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chemeClr val="accent1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тратегии  отраслей МСП</a:t>
            </a:r>
            <a:endParaRPr lang="en-US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25989" name="AutoShape 37"/>
          <p:cNvSpPr>
            <a:spLocks noChangeArrowheads="1"/>
          </p:cNvSpPr>
          <p:nvPr/>
        </p:nvSpPr>
        <p:spPr bwMode="auto">
          <a:xfrm>
            <a:off x="4166172" y="2076808"/>
            <a:ext cx="215900" cy="360363"/>
          </a:xfrm>
          <a:prstGeom prst="downArrow">
            <a:avLst>
              <a:gd name="adj1" fmla="val 50000"/>
              <a:gd name="adj2" fmla="val 70992"/>
            </a:avLst>
          </a:prstGeom>
          <a:solidFill>
            <a:srgbClr val="CCECFF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chemeClr val="accent1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</a:endParaRPr>
          </a:p>
        </p:txBody>
      </p:sp>
      <p:sp>
        <p:nvSpPr>
          <p:cNvPr id="27681" name="Line 41"/>
          <p:cNvSpPr>
            <a:spLocks noChangeShapeType="1"/>
          </p:cNvSpPr>
          <p:nvPr/>
        </p:nvSpPr>
        <p:spPr bwMode="auto">
          <a:xfrm flipH="1" flipV="1">
            <a:off x="6542436" y="2652872"/>
            <a:ext cx="1283172" cy="248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2221956" y="4597088"/>
            <a:ext cx="4248472" cy="648071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chemeClr val="accent1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</a:rPr>
              <a:t>Реализация мер поддержки МСП</a:t>
            </a:r>
            <a:endParaRPr lang="en-US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40" name="AutoShape 9"/>
          <p:cNvSpPr>
            <a:spLocks noChangeArrowheads="1"/>
          </p:cNvSpPr>
          <p:nvPr/>
        </p:nvSpPr>
        <p:spPr bwMode="auto">
          <a:xfrm>
            <a:off x="4238180" y="5173152"/>
            <a:ext cx="198438" cy="368300"/>
          </a:xfrm>
          <a:prstGeom prst="downArrow">
            <a:avLst>
              <a:gd name="adj1" fmla="val 50000"/>
              <a:gd name="adj2" fmla="val 78940"/>
            </a:avLst>
          </a:prstGeom>
          <a:solidFill>
            <a:srgbClr val="CCECFF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chemeClr val="accent1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</a:endParaRPr>
          </a:p>
        </p:txBody>
      </p:sp>
      <p:sp>
        <p:nvSpPr>
          <p:cNvPr id="41" name="Line 33"/>
          <p:cNvSpPr>
            <a:spLocks noChangeShapeType="1"/>
          </p:cNvSpPr>
          <p:nvPr/>
        </p:nvSpPr>
        <p:spPr bwMode="auto">
          <a:xfrm flipH="1" flipV="1">
            <a:off x="6542436" y="3805000"/>
            <a:ext cx="1295872" cy="273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5961" name="AutoShape 9"/>
          <p:cNvSpPr>
            <a:spLocks noChangeArrowheads="1"/>
          </p:cNvSpPr>
          <p:nvPr/>
        </p:nvSpPr>
        <p:spPr bwMode="auto">
          <a:xfrm>
            <a:off x="4166172" y="4309056"/>
            <a:ext cx="198438" cy="368300"/>
          </a:xfrm>
          <a:prstGeom prst="downArrow">
            <a:avLst>
              <a:gd name="adj1" fmla="val 50000"/>
              <a:gd name="adj2" fmla="val 78940"/>
            </a:avLst>
          </a:prstGeom>
          <a:solidFill>
            <a:srgbClr val="CCECFF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chemeClr val="accent1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Times New Roman" pitchFamily="18" charset="0"/>
            </a:endParaRPr>
          </a:p>
        </p:txBody>
      </p:sp>
      <p:grpSp>
        <p:nvGrpSpPr>
          <p:cNvPr id="23" name="Группа 19"/>
          <p:cNvGrpSpPr>
            <a:grpSpLocks/>
          </p:cNvGrpSpPr>
          <p:nvPr/>
        </p:nvGrpSpPr>
        <p:grpSpPr bwMode="auto">
          <a:xfrm>
            <a:off x="714348" y="152400"/>
            <a:ext cx="7500965" cy="847707"/>
            <a:chOff x="0" y="5706"/>
            <a:chExt cx="6222537" cy="917280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5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Методология формирования системы поддержки МСП на территории МО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6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Номер слайда 3"/>
          <p:cNvSpPr>
            <a:spLocks noGrp="1"/>
          </p:cNvSpPr>
          <p:nvPr>
            <p:ph type="sldNum" sz="quarter" idx="8"/>
          </p:nvPr>
        </p:nvSpPr>
        <p:spPr>
          <a:xfrm>
            <a:off x="6858016" y="6357958"/>
            <a:ext cx="2133596" cy="365129"/>
          </a:xfrm>
        </p:spPr>
        <p:txBody>
          <a:bodyPr/>
          <a:lstStyle/>
          <a:p>
            <a:pPr lvl="0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/>
              <a:t>2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35334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Муниципальный заказ. ГЧП.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здравоохранение, образование и культура; строительство; ЖКХ; гостеприимство и бытовые услуги; транспорт и логистика.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Информационная поддержка: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металлообработка; транспорт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логистика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производство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потребительских товаров.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Консультационная поддержка: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связь, IT, консалтинг и бизнес - услуги; оптовая и розничная торговля.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Образовательная поддержка: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Gungsuh"/>
                <a:cs typeface="Times New Roman" pitchFamily="18" charset="0"/>
              </a:rPr>
              <a:t>все отрасли.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1545E4CA-57CD-4C88-9318-D19D4C5B21E6}" type="slidenum">
              <a:rPr lang="ru-RU" smtClean="0"/>
              <a:pPr lvl="0"/>
              <a:t>20</a:t>
            </a:fld>
            <a:endParaRPr lang="ru-RU"/>
          </a:p>
        </p:txBody>
      </p:sp>
      <p:grpSp>
        <p:nvGrpSpPr>
          <p:cNvPr id="6" name="Группа 19"/>
          <p:cNvGrpSpPr>
            <a:grpSpLocks/>
          </p:cNvGrpSpPr>
          <p:nvPr/>
        </p:nvGrpSpPr>
        <p:grpSpPr bwMode="auto">
          <a:xfrm>
            <a:off x="467544" y="260648"/>
            <a:ext cx="7921518" cy="936103"/>
            <a:chOff x="-114040" y="781866"/>
            <a:chExt cx="6272711" cy="91728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-57020" y="78186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-114040" y="852426"/>
              <a:ext cx="6222537" cy="6442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Мероприятия по развитию МСП 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040560"/>
          </a:xfrm>
        </p:spPr>
        <p:txBody>
          <a:bodyPr/>
          <a:lstStyle/>
          <a:p>
            <a:pPr marL="0" indent="442913">
              <a:lnSpc>
                <a:spcPct val="80000"/>
              </a:lnSpc>
              <a:spcBef>
                <a:spcPts val="700"/>
              </a:spcBef>
              <a:buFont typeface="Arial" charset="0"/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Разработка программы кредитования и страхования инвестиционных рисков (в т.ч. предоставления поручительств).</a:t>
            </a:r>
          </a:p>
          <a:p>
            <a:pPr marL="0" indent="442913">
              <a:lnSpc>
                <a:spcPct val="80000"/>
              </a:lnSpc>
              <a:spcBef>
                <a:spcPts val="700"/>
              </a:spcBef>
              <a:buFont typeface="Arial" charset="0"/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Разработка льготных условий аренды/покупки недвижимости и земли, находящихся в муниципальной собственности, под объекты МСП.</a:t>
            </a:r>
          </a:p>
          <a:p>
            <a:pPr marL="0" indent="442913">
              <a:lnSpc>
                <a:spcPct val="80000"/>
              </a:lnSpc>
              <a:spcBef>
                <a:spcPts val="700"/>
              </a:spcBef>
              <a:buFont typeface="Arial" charset="0"/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Разработка системы льгот МСП по местным налогам.</a:t>
            </a:r>
          </a:p>
          <a:p>
            <a:pPr marL="0" indent="442913">
              <a:lnSpc>
                <a:spcPct val="80000"/>
              </a:lnSpc>
              <a:spcBef>
                <a:spcPts val="700"/>
              </a:spcBef>
              <a:buFont typeface="Arial" charset="0"/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Разработка программ консультационных, информационных услуг, обучения руководителей (стратегическое планирование, бизнес-планирование и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бюджетирование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; антикризисное управление).</a:t>
            </a:r>
          </a:p>
          <a:p>
            <a:pPr marL="0" indent="442913">
              <a:lnSpc>
                <a:spcPct val="80000"/>
              </a:lnSpc>
              <a:spcBef>
                <a:spcPts val="700"/>
              </a:spcBef>
              <a:buFont typeface="Arial" charset="0"/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Организация постоянного обмена опытом руководителей предприятий (бизнес-клубы, отраслевые ассоциации).</a:t>
            </a:r>
          </a:p>
          <a:p>
            <a:pPr marL="0" indent="442913">
              <a:lnSpc>
                <a:spcPct val="80000"/>
              </a:lnSpc>
              <a:spcBef>
                <a:spcPts val="700"/>
              </a:spcBef>
              <a:buFont typeface="Arial" charset="0"/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Создание Центра маркетинговых исследований с целью изучения потребностей, конкурентной среды, создания новой и продвижению производимой продукции на рынке.</a:t>
            </a:r>
          </a:p>
          <a:p>
            <a:pPr marL="0" indent="442913">
              <a:lnSpc>
                <a:spcPct val="80000"/>
              </a:lnSpc>
              <a:spcBef>
                <a:spcPts val="700"/>
              </a:spcBef>
              <a:buFont typeface="Arial" charset="0"/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Разработка программы энергоаудита и энергосбережения в МСП.</a:t>
            </a:r>
          </a:p>
          <a:p>
            <a:pPr marL="0" indent="442913">
              <a:lnSpc>
                <a:spcPct val="80000"/>
              </a:lnSpc>
              <a:spcBef>
                <a:spcPts val="700"/>
              </a:spcBef>
              <a:buFont typeface="Arial" charset="0"/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8. 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Совершенствование законодательства по развитию МСП.</a:t>
            </a:r>
          </a:p>
        </p:txBody>
      </p:sp>
      <p:grpSp>
        <p:nvGrpSpPr>
          <p:cNvPr id="9" name="Группа 19"/>
          <p:cNvGrpSpPr>
            <a:grpSpLocks/>
          </p:cNvGrpSpPr>
          <p:nvPr/>
        </p:nvGrpSpPr>
        <p:grpSpPr bwMode="auto">
          <a:xfrm>
            <a:off x="395536" y="116632"/>
            <a:ext cx="7930163" cy="919145"/>
            <a:chOff x="0" y="-138018"/>
            <a:chExt cx="6279557" cy="917280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0" y="-138018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57020" y="-66156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Мероприятия муниципальной целевой программы по развитию МСП (общие)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858016" y="6357958"/>
            <a:ext cx="2133596" cy="365129"/>
          </a:xfrm>
          <a:prstGeom prst="rect">
            <a:avLst/>
          </a:prstGeom>
        </p:spPr>
        <p:txBody>
          <a:bodyPr/>
          <a:lstStyle/>
          <a:p>
            <a:pPr lvl="0" algn="r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 algn="r"/>
              <a:t>21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Номер слайда 5"/>
          <p:cNvSpPr txBox="1">
            <a:spLocks noGrp="1"/>
          </p:cNvSpPr>
          <p:nvPr/>
        </p:nvSpPr>
        <p:spPr bwMode="auto">
          <a:xfrm>
            <a:off x="6858000" y="65420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b="1">
              <a:solidFill>
                <a:srgbClr val="006000"/>
              </a:solidFill>
              <a:latin typeface="Times New Roman" pitchFamily="18" charset="0"/>
            </a:endParaRPr>
          </a:p>
        </p:txBody>
      </p:sp>
      <p:pic>
        <p:nvPicPr>
          <p:cNvPr id="19661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505200"/>
            <a:ext cx="2381250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139952" y="548680"/>
            <a:ext cx="541156" cy="7810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Заголовок 1"/>
          <p:cNvSpPr txBox="1"/>
          <p:nvPr/>
        </p:nvSpPr>
        <p:spPr>
          <a:xfrm>
            <a:off x="285720" y="1500174"/>
            <a:ext cx="8501087" cy="20716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900" b="1" dirty="0" smtClean="0">
                <a:solidFill>
                  <a:srgbClr val="D60000"/>
                </a:solidFill>
                <a:effectLst>
                  <a:outerShdw dist="38096" dir="270000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  <a:endParaRPr lang="ru-RU" sz="3900" b="1" i="0" u="none" strike="noStrike" kern="1200" cap="none" spc="0" baseline="0" dirty="0">
              <a:solidFill>
                <a:srgbClr val="D60000"/>
              </a:solidFill>
              <a:effectLst>
                <a:outerShdw dist="38096" dir="2700000">
                  <a:srgbClr val="000000"/>
                </a:outerShdw>
              </a:effectLst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63550" y="1557338"/>
            <a:ext cx="2286000" cy="2487612"/>
          </a:xfrm>
          <a:prstGeom prst="rect">
            <a:avLst/>
          </a:prstGeom>
          <a:gradFill rotWithShape="1">
            <a:gsLst>
              <a:gs pos="0">
                <a:srgbClr val="FFCCCC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en-US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состояние рынка</a:t>
            </a:r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12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eaLnBrk="0" hangingPunct="0">
              <a:tabLst>
                <a:tab pos="114300" algn="l"/>
              </a:tabLst>
            </a:pPr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производственно-техническая база</a:t>
            </a:r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114300" algn="l"/>
              </a:tabLst>
            </a:pPr>
            <a:r>
              <a:rPr lang="ru-RU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кадры;</a:t>
            </a:r>
            <a:endParaRPr lang="en-US" sz="12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eaLnBrk="0" hangingPunct="0">
              <a:tabLst>
                <a:tab pos="114300" algn="l"/>
              </a:tabLst>
            </a:pPr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уровень предпринимательства</a:t>
            </a:r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12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eaLnBrk="0" hangingPunct="0">
              <a:tabLst>
                <a:tab pos="114300" algn="l"/>
              </a:tabLst>
            </a:pPr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умение работать по правилам госрегулирования;</a:t>
            </a:r>
          </a:p>
          <a:p>
            <a:pPr eaLnBrk="0" hangingPunct="0">
              <a:buFontTx/>
              <a:buChar char="-"/>
              <a:tabLst>
                <a:tab pos="114300" algn="l"/>
              </a:tabLst>
            </a:pPr>
            <a:r>
              <a:rPr lang="ru-RU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перспективы развития</a:t>
            </a:r>
          </a:p>
          <a:p>
            <a:pPr algn="ctr" eaLnBrk="0" hangingPunct="0">
              <a:tabLst>
                <a:tab pos="114300" algn="l"/>
              </a:tabLst>
            </a:pPr>
            <a:endParaRPr lang="ru-RU" sz="1200" b="1" dirty="0">
              <a:solidFill>
                <a:schemeClr val="tx2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>
              <a:tabLst>
                <a:tab pos="114300" algn="l"/>
              </a:tabLst>
            </a:pPr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Arial" pitchFamily="34" charset="0"/>
              </a:rPr>
              <a:t>Оценка инвестиционной привлекательности </a:t>
            </a:r>
            <a:r>
              <a:rPr lang="ru-RU" sz="1200" b="1" dirty="0">
                <a:solidFill>
                  <a:schemeClr val="tx2"/>
                </a:solidFill>
                <a:latin typeface="Times New Roman" pitchFamily="18" charset="0"/>
                <a:cs typeface="Arial" pitchFamily="34" charset="0"/>
              </a:rPr>
              <a:t>отраслей </a:t>
            </a:r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ru-RU" sz="1200" b="1" dirty="0">
                <a:solidFill>
                  <a:schemeClr val="tx2"/>
                </a:solidFill>
                <a:latin typeface="Times New Roman" pitchFamily="18" charset="0"/>
                <a:cs typeface="Arial" pitchFamily="34" charset="0"/>
              </a:rPr>
              <a:t>МСП</a:t>
            </a:r>
            <a:endParaRPr lang="en-US" sz="1200" b="1" dirty="0">
              <a:solidFill>
                <a:schemeClr val="tx2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20650" y="4283075"/>
            <a:ext cx="342900" cy="2449513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18000" rIns="18000"/>
          <a:lstStyle/>
          <a:p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1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11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lang="en-US" sz="11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11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11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11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en-US" sz="11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en-US" sz="11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en-US" sz="11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endParaRPr lang="en-US" sz="11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en-US" sz="11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endParaRPr lang="en-US" sz="24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68313" y="4291013"/>
            <a:ext cx="2286000" cy="2451100"/>
            <a:chOff x="1958" y="6523"/>
            <a:chExt cx="3600" cy="3240"/>
          </a:xfrm>
        </p:grpSpPr>
        <p:sp>
          <p:nvSpPr>
            <p:cNvPr id="18455" name="Text Box 7"/>
            <p:cNvSpPr txBox="1">
              <a:spLocks noChangeArrowheads="1"/>
            </p:cNvSpPr>
            <p:nvPr/>
          </p:nvSpPr>
          <p:spPr bwMode="auto">
            <a:xfrm>
              <a:off x="1958" y="6523"/>
              <a:ext cx="2880" cy="540"/>
            </a:xfrm>
            <a:prstGeom prst="rect">
              <a:avLst/>
            </a:prstGeom>
            <a:gradFill rotWithShape="1">
              <a:gsLst>
                <a:gs pos="0">
                  <a:srgbClr val="99FFCC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Внутренние факторы</a:t>
              </a:r>
              <a:endParaRPr lang="en-US" sz="2400" b="1">
                <a:solidFill>
                  <a:srgbClr val="000099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8456" name="Text Box 8"/>
            <p:cNvSpPr txBox="1">
              <a:spLocks noChangeArrowheads="1"/>
            </p:cNvSpPr>
            <p:nvPr/>
          </p:nvSpPr>
          <p:spPr bwMode="auto">
            <a:xfrm>
              <a:off x="1958" y="7063"/>
              <a:ext cx="1440" cy="900"/>
            </a:xfrm>
            <a:prstGeom prst="rect">
              <a:avLst/>
            </a:prstGeom>
            <a:gradFill rotWithShape="1">
              <a:gsLst>
                <a:gs pos="0">
                  <a:srgbClr val="99FFCC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Сильные стороны</a:t>
              </a:r>
              <a:endParaRPr lang="en-US" sz="2400" b="1">
                <a:solidFill>
                  <a:srgbClr val="000099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8457" name="Text Box 9"/>
            <p:cNvSpPr txBox="1">
              <a:spLocks noChangeArrowheads="1"/>
            </p:cNvSpPr>
            <p:nvPr/>
          </p:nvSpPr>
          <p:spPr bwMode="auto">
            <a:xfrm>
              <a:off x="3398" y="7063"/>
              <a:ext cx="1440" cy="900"/>
            </a:xfrm>
            <a:prstGeom prst="rect">
              <a:avLst/>
            </a:prstGeom>
            <a:gradFill rotWithShape="1">
              <a:gsLst>
                <a:gs pos="0">
                  <a:srgbClr val="99FFCC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Слабые стороны</a:t>
              </a:r>
              <a:endParaRPr lang="en-US" sz="2400" b="1">
                <a:solidFill>
                  <a:srgbClr val="000099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8458" name="Text Box 10"/>
            <p:cNvSpPr txBox="1">
              <a:spLocks noChangeArrowheads="1"/>
            </p:cNvSpPr>
            <p:nvPr/>
          </p:nvSpPr>
          <p:spPr bwMode="auto">
            <a:xfrm>
              <a:off x="1958" y="7962"/>
              <a:ext cx="2880" cy="720"/>
            </a:xfrm>
            <a:prstGeom prst="rect">
              <a:avLst/>
            </a:prstGeom>
            <a:gradFill rotWithShape="1">
              <a:gsLst>
                <a:gs pos="0">
                  <a:srgbClr val="99FFCC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Внешние факторы</a:t>
              </a:r>
              <a:endParaRPr lang="en-US" sz="2400" b="1">
                <a:solidFill>
                  <a:srgbClr val="000099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8459" name="Text Box 11"/>
            <p:cNvSpPr txBox="1">
              <a:spLocks noChangeArrowheads="1"/>
            </p:cNvSpPr>
            <p:nvPr/>
          </p:nvSpPr>
          <p:spPr bwMode="auto">
            <a:xfrm>
              <a:off x="1958" y="8683"/>
              <a:ext cx="1440" cy="1080"/>
            </a:xfrm>
            <a:prstGeom prst="rect">
              <a:avLst/>
            </a:prstGeom>
            <a:gradFill rotWithShape="1">
              <a:gsLst>
                <a:gs pos="0">
                  <a:srgbClr val="99FFCC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Возмо-ности</a:t>
              </a:r>
              <a:endParaRPr lang="en-US" sz="2400" b="1">
                <a:solidFill>
                  <a:srgbClr val="000099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8460" name="Text Box 12"/>
            <p:cNvSpPr txBox="1">
              <a:spLocks noChangeArrowheads="1"/>
            </p:cNvSpPr>
            <p:nvPr/>
          </p:nvSpPr>
          <p:spPr bwMode="auto">
            <a:xfrm>
              <a:off x="3398" y="8683"/>
              <a:ext cx="1440" cy="1080"/>
            </a:xfrm>
            <a:prstGeom prst="rect">
              <a:avLst/>
            </a:prstGeom>
            <a:gradFill rotWithShape="1">
              <a:gsLst>
                <a:gs pos="0">
                  <a:srgbClr val="99FFCC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Опас-ности</a:t>
              </a:r>
              <a:endParaRPr lang="en-US" sz="2400" b="1">
                <a:solidFill>
                  <a:srgbClr val="000099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8461" name="Text Box 13"/>
            <p:cNvSpPr txBox="1">
              <a:spLocks noChangeArrowheads="1"/>
            </p:cNvSpPr>
            <p:nvPr/>
          </p:nvSpPr>
          <p:spPr bwMode="auto">
            <a:xfrm>
              <a:off x="4838" y="6523"/>
              <a:ext cx="720" cy="1440"/>
            </a:xfrm>
            <a:prstGeom prst="rect">
              <a:avLst/>
            </a:prstGeom>
            <a:gradFill rotWithShape="1">
              <a:gsLst>
                <a:gs pos="0">
                  <a:srgbClr val="99FFCC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en-US" sz="12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Конкурентные преимущества</a:t>
              </a:r>
              <a:endParaRPr lang="en-US" sz="2400" b="1">
                <a:solidFill>
                  <a:srgbClr val="000099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8462" name="Text Box 14"/>
            <p:cNvSpPr txBox="1">
              <a:spLocks noChangeArrowheads="1"/>
            </p:cNvSpPr>
            <p:nvPr/>
          </p:nvSpPr>
          <p:spPr bwMode="auto">
            <a:xfrm>
              <a:off x="4838" y="7962"/>
              <a:ext cx="720" cy="1800"/>
            </a:xfrm>
            <a:prstGeom prst="rect">
              <a:avLst/>
            </a:prstGeom>
            <a:gradFill rotWithShape="1">
              <a:gsLst>
                <a:gs pos="0">
                  <a:srgbClr val="99FFCC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en-US" sz="12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Критические факторы развития</a:t>
              </a:r>
              <a:endParaRPr lang="en-US" sz="2400" b="1">
                <a:solidFill>
                  <a:srgbClr val="000099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sp>
        <p:nvSpPr>
          <p:cNvPr id="18438" name="Line 15"/>
          <p:cNvSpPr>
            <a:spLocks noChangeShapeType="1"/>
          </p:cNvSpPr>
          <p:nvPr/>
        </p:nvSpPr>
        <p:spPr bwMode="auto">
          <a:xfrm>
            <a:off x="1511300" y="4051300"/>
            <a:ext cx="0" cy="2286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Text Box 16"/>
          <p:cNvSpPr txBox="1">
            <a:spLocks noChangeArrowheads="1"/>
          </p:cNvSpPr>
          <p:nvPr/>
        </p:nvSpPr>
        <p:spPr bwMode="auto">
          <a:xfrm>
            <a:off x="3059113" y="3356991"/>
            <a:ext cx="457200" cy="2232249"/>
          </a:xfrm>
          <a:prstGeom prst="rect">
            <a:avLst/>
          </a:prstGeom>
          <a:gradFill rotWithShape="1">
            <a:gsLst>
              <a:gs pos="0">
                <a:srgbClr val="FFCC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ru-RU" sz="1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11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endParaRPr lang="en-US" sz="11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11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eaLnBrk="0" hangingPunct="0"/>
            <a:endParaRPr lang="en-US" sz="11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11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eaLnBrk="0" hangingPunct="0"/>
            <a:endParaRPr lang="en-US" sz="11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en-US" sz="24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8440" name="Text Box 17"/>
          <p:cNvSpPr txBox="1">
            <a:spLocks noChangeArrowheads="1"/>
          </p:cNvSpPr>
          <p:nvPr/>
        </p:nvSpPr>
        <p:spPr bwMode="auto">
          <a:xfrm>
            <a:off x="3492500" y="3356991"/>
            <a:ext cx="2400300" cy="576065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2.1. </a:t>
            </a:r>
            <a:r>
              <a:rPr lang="ru-RU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Общие </a:t>
            </a:r>
            <a:r>
              <a:rPr lang="en-US" sz="1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цел</a:t>
            </a:r>
            <a:r>
              <a:rPr lang="ru-RU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en-US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en-US" sz="1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ас</a:t>
            </a:r>
            <a:r>
              <a:rPr lang="ru-RU" sz="1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лей </a:t>
            </a:r>
            <a:r>
              <a:rPr lang="ru-RU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МСП</a:t>
            </a:r>
            <a:r>
              <a:rPr lang="en-US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8441" name="Text Box 18"/>
          <p:cNvSpPr txBox="1">
            <a:spLocks noChangeArrowheads="1"/>
          </p:cNvSpPr>
          <p:nvPr/>
        </p:nvSpPr>
        <p:spPr bwMode="auto">
          <a:xfrm>
            <a:off x="3491880" y="3933056"/>
            <a:ext cx="2403475" cy="720080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100000">
                <a:srgbClr val="FFFFCC"/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ru-RU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Специфические цели </a:t>
            </a:r>
            <a:r>
              <a:rPr lang="ru-RU" sz="1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развития отраслей МСП</a:t>
            </a:r>
            <a:endParaRPr lang="en-US" sz="14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8442" name="Text Box 20"/>
          <p:cNvSpPr txBox="1">
            <a:spLocks noChangeArrowheads="1"/>
          </p:cNvSpPr>
          <p:nvPr/>
        </p:nvSpPr>
        <p:spPr bwMode="auto">
          <a:xfrm>
            <a:off x="120650" y="1557338"/>
            <a:ext cx="342900" cy="287337"/>
          </a:xfrm>
          <a:prstGeom prst="rect">
            <a:avLst/>
          </a:prstGeom>
          <a:gradFill rotWithShape="1">
            <a:gsLst>
              <a:gs pos="0">
                <a:srgbClr val="FFCC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18000" rIns="18000"/>
          <a:lstStyle/>
          <a:p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8443" name="Text Box 21"/>
          <p:cNvSpPr txBox="1">
            <a:spLocks noChangeArrowheads="1"/>
          </p:cNvSpPr>
          <p:nvPr/>
        </p:nvSpPr>
        <p:spPr bwMode="auto">
          <a:xfrm>
            <a:off x="120650" y="1844675"/>
            <a:ext cx="342900" cy="2197100"/>
          </a:xfrm>
          <a:prstGeom prst="rect">
            <a:avLst/>
          </a:prstGeom>
          <a:gradFill rotWithShape="1">
            <a:gsLst>
              <a:gs pos="0">
                <a:srgbClr val="FFCC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Ф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ctr"/>
            <a:endParaRPr lang="ru-RU" sz="9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Ц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pPr algn="ctr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8444" name="Line 22"/>
          <p:cNvSpPr>
            <a:spLocks noChangeShapeType="1"/>
          </p:cNvSpPr>
          <p:nvPr/>
        </p:nvSpPr>
        <p:spPr bwMode="auto">
          <a:xfrm flipV="1">
            <a:off x="2771800" y="4509120"/>
            <a:ext cx="284163" cy="1587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5" name="Text Box 24"/>
          <p:cNvSpPr txBox="1">
            <a:spLocks noChangeArrowheads="1"/>
          </p:cNvSpPr>
          <p:nvPr/>
        </p:nvSpPr>
        <p:spPr bwMode="auto">
          <a:xfrm>
            <a:off x="6372200" y="2060848"/>
            <a:ext cx="415950" cy="374464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54000" rIns="54000"/>
          <a:lstStyle/>
          <a:p>
            <a:pPr algn="ctr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r>
              <a:rPr lang="en-US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 eaLnBrk="0" hangingPunct="0"/>
            <a:endParaRPr lang="ru-RU" sz="9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algn="ctr" eaLnBrk="0" hangingPunct="0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algn="ctr" eaLnBrk="0" hangingPunct="0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pPr algn="ctr" eaLnBrk="0" hangingPunct="0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algn="ctr" eaLnBrk="0" hangingPunct="0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</a:t>
            </a:r>
          </a:p>
          <a:p>
            <a:pPr algn="ctr" eaLnBrk="0" hangingPunct="0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algn="ctr" eaLnBrk="0" hangingPunct="0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algn="ctr" eaLnBrk="0" hangingPunct="0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</a:t>
            </a:r>
          </a:p>
          <a:p>
            <a:pPr algn="ctr" eaLnBrk="0" hangingPunct="0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 eaLnBrk="0" hangingPunct="0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Ц</a:t>
            </a:r>
          </a:p>
          <a:p>
            <a:pPr algn="ctr" eaLnBrk="0" hangingPunct="0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 eaLnBrk="0" hangingPunct="0"/>
            <a:r>
              <a:rPr lang="ru-RU" sz="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en-US" sz="9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8446" name="Text Box 25"/>
          <p:cNvSpPr txBox="1">
            <a:spLocks noChangeArrowheads="1"/>
          </p:cNvSpPr>
          <p:nvPr/>
        </p:nvSpPr>
        <p:spPr bwMode="auto">
          <a:xfrm>
            <a:off x="6804248" y="2060848"/>
            <a:ext cx="2160588" cy="18002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CFFFF"/>
              </a:gs>
            </a:gsLst>
            <a:lin ang="18900000" scaled="1"/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3.1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Рекомендации по стратегическому развитию </a:t>
            </a:r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отраслей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МСП </a:t>
            </a:r>
            <a:endParaRPr lang="en-US" sz="16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8447" name="Text Box 27"/>
          <p:cNvSpPr txBox="1">
            <a:spLocks noChangeArrowheads="1"/>
          </p:cNvSpPr>
          <p:nvPr/>
        </p:nvSpPr>
        <p:spPr bwMode="auto">
          <a:xfrm>
            <a:off x="6788150" y="3861049"/>
            <a:ext cx="2171700" cy="194444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CFFFF"/>
              </a:gs>
            </a:gsLst>
            <a:lin ang="18900000" scaled="1"/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600" b="1" dirty="0" smtClean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Arial" pitchFamily="34" charset="0"/>
              </a:rPr>
              <a:t>3.2. Обоснование мер господдержки и  предложения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Arial" pitchFamily="34" charset="0"/>
              </a:rPr>
              <a:t>в муниципальную программу развития МСП на </a:t>
            </a:r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Arial" pitchFamily="34" charset="0"/>
              </a:rPr>
              <a:t>2012-2020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Arial" pitchFamily="34" charset="0"/>
              </a:rPr>
              <a:t>гг.</a:t>
            </a:r>
            <a:endParaRPr lang="en-US" sz="16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8448" name="Line 30"/>
          <p:cNvSpPr>
            <a:spLocks noChangeShapeType="1"/>
          </p:cNvSpPr>
          <p:nvPr/>
        </p:nvSpPr>
        <p:spPr bwMode="auto">
          <a:xfrm>
            <a:off x="5796136" y="3933056"/>
            <a:ext cx="555749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51" name="Rectangle 33"/>
          <p:cNvSpPr>
            <a:spLocks noChangeArrowheads="1"/>
          </p:cNvSpPr>
          <p:nvPr/>
        </p:nvSpPr>
        <p:spPr bwMode="auto">
          <a:xfrm>
            <a:off x="0" y="981075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609600" indent="-609600"/>
            <a:r>
              <a:rPr lang="ru-RU" sz="1400" b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1.Оценка состояния          </a:t>
            </a:r>
            <a:r>
              <a:rPr lang="en-US" sz="1400" b="1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II. Разработка целей </a:t>
            </a:r>
            <a:r>
              <a:rPr lang="ru-RU" sz="1400" b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b="1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III.</a:t>
            </a:r>
            <a:r>
              <a:rPr lang="ru-RU" sz="1400" b="1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Разработка рекомендаций</a:t>
            </a:r>
          </a:p>
          <a:p>
            <a:pPr marL="609600" indent="-609600"/>
            <a:r>
              <a:rPr lang="ru-RU" sz="1400" b="1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отраслей и направлений МСП   развития МСП            по стратегическому развитию МСП      </a:t>
            </a:r>
            <a:r>
              <a:rPr lang="ru-RU" sz="1400" b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                                 </a:t>
            </a:r>
          </a:p>
        </p:txBody>
      </p:sp>
      <p:sp>
        <p:nvSpPr>
          <p:cNvPr id="18454" name="Line 36"/>
          <p:cNvSpPr>
            <a:spLocks noChangeShapeType="1"/>
          </p:cNvSpPr>
          <p:nvPr/>
        </p:nvSpPr>
        <p:spPr bwMode="auto">
          <a:xfrm>
            <a:off x="468313" y="3500438"/>
            <a:ext cx="2303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3491880" y="4653136"/>
            <a:ext cx="2403475" cy="936104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100000">
                <a:srgbClr val="FFFFCC"/>
              </a:gs>
            </a:gsLst>
            <a:lin ang="2700000" scaled="1"/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Прогноз инвестиционной привлекательности  </a:t>
            </a:r>
            <a:r>
              <a:rPr lang="ru-RU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отраслей </a:t>
            </a:r>
            <a:r>
              <a:rPr lang="ru-RU" sz="1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МСП</a:t>
            </a:r>
            <a:endParaRPr lang="en-US" sz="1400" b="1" dirty="0">
              <a:solidFill>
                <a:srgbClr val="000099"/>
              </a:solidFill>
              <a:latin typeface="Times New Roman" pitchFamily="18" charset="0"/>
              <a:cs typeface="Arial" pitchFamily="34" charset="0"/>
            </a:endParaRPr>
          </a:p>
        </p:txBody>
      </p:sp>
      <p:grpSp>
        <p:nvGrpSpPr>
          <p:cNvPr id="29" name="Группа 19"/>
          <p:cNvGrpSpPr>
            <a:grpSpLocks/>
          </p:cNvGrpSpPr>
          <p:nvPr/>
        </p:nvGrpSpPr>
        <p:grpSpPr bwMode="auto">
          <a:xfrm>
            <a:off x="214282" y="152401"/>
            <a:ext cx="8215370" cy="561956"/>
            <a:chOff x="0" y="5706"/>
            <a:chExt cx="6222537" cy="917280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3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7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Методика разработки отраслевых стратегий МСП</a:t>
              </a:r>
              <a:endPara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34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Номер слайда 3"/>
          <p:cNvSpPr>
            <a:spLocks noGrp="1"/>
          </p:cNvSpPr>
          <p:nvPr>
            <p:ph type="sldNum" sz="quarter" idx="8"/>
          </p:nvPr>
        </p:nvSpPr>
        <p:spPr>
          <a:xfrm>
            <a:off x="6858016" y="6357958"/>
            <a:ext cx="2133596" cy="365129"/>
          </a:xfrm>
        </p:spPr>
        <p:txBody>
          <a:bodyPr/>
          <a:lstStyle/>
          <a:p>
            <a:pPr lvl="0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/>
              <a:t>3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5"/>
          <p:cNvSpPr>
            <a:spLocks noChangeArrowheads="1"/>
          </p:cNvSpPr>
          <p:nvPr/>
        </p:nvSpPr>
        <p:spPr bwMode="auto">
          <a:xfrm>
            <a:off x="785813" y="1571625"/>
            <a:ext cx="8143875" cy="3483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200"/>
              </a:spcAft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– гостеприимство и бытовые услуги;</a:t>
            </a:r>
          </a:p>
          <a:p>
            <a:pPr>
              <a:spcAft>
                <a:spcPts val="200"/>
              </a:spcAft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– консалтинг и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бизнес-услуги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Aft>
                <a:spcPts val="200"/>
              </a:spcAft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– производство потребительских товаров;</a:t>
            </a:r>
          </a:p>
          <a:p>
            <a:pPr>
              <a:spcAft>
                <a:spcPts val="200"/>
              </a:spcAft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– жилищно-коммунальное хозяйство;</a:t>
            </a:r>
          </a:p>
          <a:p>
            <a:pPr>
              <a:spcAft>
                <a:spcPts val="200"/>
              </a:spcAft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– металлообработка;</a:t>
            </a:r>
          </a:p>
          <a:p>
            <a:pPr>
              <a:spcAft>
                <a:spcPts val="200"/>
              </a:spcAft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– здравоохранение, образование и культура;</a:t>
            </a:r>
          </a:p>
          <a:p>
            <a:pPr>
              <a:spcAft>
                <a:spcPts val="200"/>
              </a:spcAft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– строительство;</a:t>
            </a:r>
          </a:p>
          <a:p>
            <a:pPr>
              <a:spcAft>
                <a:spcPts val="200"/>
              </a:spcAft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– оптовая и розничная торговля;</a:t>
            </a:r>
          </a:p>
          <a:p>
            <a:pPr>
              <a:spcAft>
                <a:spcPts val="200"/>
              </a:spcAft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– транспорт и логистика.</a:t>
            </a:r>
          </a:p>
        </p:txBody>
      </p:sp>
      <p:grpSp>
        <p:nvGrpSpPr>
          <p:cNvPr id="7" name="Группа 19"/>
          <p:cNvGrpSpPr>
            <a:grpSpLocks/>
          </p:cNvGrpSpPr>
          <p:nvPr/>
        </p:nvGrpSpPr>
        <p:grpSpPr bwMode="auto">
          <a:xfrm>
            <a:off x="1000125" y="152401"/>
            <a:ext cx="7215188" cy="561956"/>
            <a:chOff x="0" y="5706"/>
            <a:chExt cx="6222537" cy="917280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Анализ отраслей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омер слайда 3"/>
          <p:cNvSpPr>
            <a:spLocks noGrp="1"/>
          </p:cNvSpPr>
          <p:nvPr>
            <p:ph type="sldNum" sz="quarter" idx="8"/>
          </p:nvPr>
        </p:nvSpPr>
        <p:spPr>
          <a:xfrm>
            <a:off x="6858016" y="6357958"/>
            <a:ext cx="2133596" cy="365129"/>
          </a:xfrm>
        </p:spPr>
        <p:txBody>
          <a:bodyPr/>
          <a:lstStyle/>
          <a:p>
            <a:pPr lvl="0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/>
              <a:t>4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071538" y="1000108"/>
          <a:ext cx="7429552" cy="5429366"/>
        </p:xfrm>
        <a:graphic>
          <a:graphicData uri="http://schemas.openxmlformats.org/drawingml/2006/table">
            <a:tbl>
              <a:tblPr/>
              <a:tblGrid>
                <a:gridCol w="7429552"/>
              </a:tblGrid>
              <a:tr h="198501">
                <a:tc>
                  <a:txBody>
                    <a:bodyPr/>
                    <a:lstStyle/>
                    <a:p>
                      <a:pPr indent="288290"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  оценки</a:t>
                      </a:r>
                      <a:endParaRPr lang="ru-RU" sz="11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61">
                <a:tc>
                  <a:txBody>
                    <a:bodyPr/>
                    <a:lstStyle/>
                    <a:p>
                      <a:pPr marL="342900" lvl="0" indent="-342900" algn="l" fontAlgn="auto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1. Рыночные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0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Насыщенность отрасли субъектами МСП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Наличие известных торговых марок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Качество продукции</a:t>
                      </a:r>
                      <a:r>
                        <a:rPr lang="ru-RU" sz="900" dirty="0">
                          <a:latin typeface="Minion Pro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(услуг)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Уникальность продуктов, услуг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61">
                <a:tc>
                  <a:txBody>
                    <a:bodyPr/>
                    <a:lstStyle/>
                    <a:p>
                      <a:pPr marL="342900" lvl="0" indent="-342900" algn="l" fontAlgn="auto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2. Производственные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0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Обеспеченность производственными площадями (мощностями)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Уровень технологий (состояние основных фондов)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Загрузка производственных мощностей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Наличие уникальных технологий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Производительность труда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Эффективность технологических процессов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Обеспеченность сырьем (материалами)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Экологическая безопасность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61">
                <a:tc>
                  <a:txBody>
                    <a:bodyPr/>
                    <a:lstStyle/>
                    <a:p>
                      <a:pPr marL="342900" lvl="0" indent="-342900" algn="l" fontAlgn="auto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3. Кадры</a:t>
                      </a:r>
                      <a:endParaRPr lang="ru-RU" sz="10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Обеспеченность кадрами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Квалификация сотрудников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Инновационный потенциал сотрудников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05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Текучесть кадров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45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0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Состояние системы обучения кадров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46">
                <a:tc>
                  <a:txBody>
                    <a:bodyPr/>
                    <a:lstStyle/>
                    <a:p>
                      <a:pPr marL="342900" lvl="0" indent="-342900" algn="l" fontAlgn="auto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4. Уровень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предпринимательства</a:t>
                      </a:r>
                      <a:endParaRPr lang="ru-RU" sz="10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0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Уровень развития и эрудиции предпринимателей отрасли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0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Уровень профессиональной компетенции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0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Уровень инновационности мышления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0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Уровень самостоятельности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0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Готовность к развитию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0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Готовность к привлечению инвестиций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46">
                <a:tc>
                  <a:txBody>
                    <a:bodyPr/>
                    <a:lstStyle/>
                    <a:p>
                      <a:pPr marL="342900" lvl="0" indent="-342900" algn="l" fontAlgn="auto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5. Умение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работать по правилам государственного регулирования</a:t>
                      </a:r>
                      <a:endParaRPr lang="ru-RU" sz="10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0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Умение сотрудничать с администрацией города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0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Умение работать с финансово-кредитной сферой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0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Умение работать с надзорными органами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90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15000"/>
                        </a:lnSpc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Уровень адаптации бизнеса к государственной политике</a:t>
                      </a:r>
                      <a:endParaRPr lang="ru-RU" sz="9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32699" marR="326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19"/>
          <p:cNvGrpSpPr>
            <a:grpSpLocks/>
          </p:cNvGrpSpPr>
          <p:nvPr/>
        </p:nvGrpSpPr>
        <p:grpSpPr bwMode="auto">
          <a:xfrm>
            <a:off x="395536" y="152401"/>
            <a:ext cx="7992888" cy="561956"/>
            <a:chOff x="0" y="5706"/>
            <a:chExt cx="6222537" cy="91728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Показатели оценки конкурентоспособности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Номер слайда 3"/>
          <p:cNvSpPr>
            <a:spLocks noGrp="1"/>
          </p:cNvSpPr>
          <p:nvPr>
            <p:ph type="sldNum" sz="quarter" idx="8"/>
          </p:nvPr>
        </p:nvSpPr>
        <p:spPr>
          <a:xfrm>
            <a:off x="6858016" y="6357958"/>
            <a:ext cx="2133596" cy="365129"/>
          </a:xfrm>
        </p:spPr>
        <p:txBody>
          <a:bodyPr/>
          <a:lstStyle/>
          <a:p>
            <a:pPr lvl="0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/>
              <a:t>5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142976" y="1340762"/>
          <a:ext cx="7215238" cy="4709160"/>
        </p:xfrm>
        <a:graphic>
          <a:graphicData uri="http://schemas.openxmlformats.org/drawingml/2006/table">
            <a:tbl>
              <a:tblPr/>
              <a:tblGrid>
                <a:gridCol w="7215238"/>
              </a:tblGrid>
              <a:tr h="326651">
                <a:tc>
                  <a:txBody>
                    <a:bodyPr/>
                    <a:lstStyle/>
                    <a:p>
                      <a:pPr indent="2882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  оценки  </a:t>
                      </a:r>
                      <a:endParaRPr lang="ru-RU" sz="18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558">
                <a:tc>
                  <a:txBody>
                    <a:bodyPr/>
                    <a:lstStyle/>
                    <a:p>
                      <a:pPr marL="342900" lvl="0" indent="-342900"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1. Инвестиционная </a:t>
                      </a:r>
                      <a:r>
                        <a:rPr lang="ru-RU" sz="1700" b="1" dirty="0">
                          <a:latin typeface="Times New Roman"/>
                          <a:ea typeface="Times New Roman"/>
                          <a:cs typeface="Times New Roman"/>
                        </a:rPr>
                        <a:t>привлекательность отрасли</a:t>
                      </a:r>
                      <a:endParaRPr lang="ru-RU" sz="17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4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Необходимый размер первоначального капитала для входа в бизнес</a:t>
                      </a:r>
                      <a:endParaRPr lang="ru-RU" sz="14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4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Насыщенность рынка товарами и услугами отрасли</a:t>
                      </a:r>
                      <a:endParaRPr lang="ru-RU" sz="14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4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Уровень конкуренции в отрасли</a:t>
                      </a:r>
                      <a:endParaRPr lang="ru-RU" sz="14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4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Уровень платежеспособного спроса </a:t>
                      </a:r>
                      <a:endParaRPr lang="ru-RU" sz="14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4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Рентабельность отрасли</a:t>
                      </a:r>
                      <a:endParaRPr lang="ru-RU" sz="14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4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Барьеры для вхождения в рынок</a:t>
                      </a:r>
                      <a:endParaRPr lang="ru-RU" sz="14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4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Необходимость использования передового опыта (уникальных технологий)</a:t>
                      </a:r>
                      <a:endParaRPr lang="ru-RU" sz="14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4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Экологические ограничения</a:t>
                      </a:r>
                      <a:endParaRPr lang="ru-RU" sz="14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558">
                <a:tc>
                  <a:txBody>
                    <a:bodyPr/>
                    <a:lstStyle/>
                    <a:p>
                      <a:pPr marL="342900" lvl="0" indent="-342900"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2. Инвестиционная </a:t>
                      </a:r>
                      <a:r>
                        <a:rPr lang="ru-RU" sz="1700" b="1">
                          <a:latin typeface="Times New Roman"/>
                          <a:ea typeface="Times New Roman"/>
                          <a:cs typeface="Times New Roman"/>
                        </a:rPr>
                        <a:t>привлекательность </a:t>
                      </a:r>
                      <a:r>
                        <a:rPr lang="ru-RU" sz="1700" b="1" smtClean="0">
                          <a:latin typeface="Times New Roman"/>
                          <a:ea typeface="Times New Roman"/>
                          <a:cs typeface="Times New Roman"/>
                        </a:rPr>
                        <a:t>территории </a:t>
                      </a:r>
                      <a:r>
                        <a:rPr lang="ru-RU" sz="1700" b="1" dirty="0">
                          <a:latin typeface="Times New Roman"/>
                          <a:ea typeface="Times New Roman"/>
                          <a:cs typeface="Times New Roman"/>
                        </a:rPr>
                        <a:t>(г. Нижний Тагил)</a:t>
                      </a:r>
                      <a:endParaRPr lang="ru-RU" sz="17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4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Административные барьеры для входа в бизнес</a:t>
                      </a:r>
                      <a:endParaRPr lang="ru-RU" sz="14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4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Развитие рыночной инфраструктуры (транспорт, информационная инфраструктура)</a:t>
                      </a:r>
                      <a:endParaRPr lang="ru-RU" sz="14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64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Региональная политика (налоговая, поддержка малого и среднего бизнеса и т.п.)</a:t>
                      </a:r>
                      <a:endParaRPr lang="ru-RU" sz="1400" dirty="0">
                        <a:latin typeface="Minion Pro"/>
                        <a:ea typeface="Times New Roman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0" name="Группа 19"/>
          <p:cNvGrpSpPr>
            <a:grpSpLocks/>
          </p:cNvGrpSpPr>
          <p:nvPr/>
        </p:nvGrpSpPr>
        <p:grpSpPr bwMode="auto">
          <a:xfrm>
            <a:off x="755577" y="152400"/>
            <a:ext cx="7459736" cy="900335"/>
            <a:chOff x="-210904" y="5706"/>
            <a:chExt cx="6433441" cy="91728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-210904" y="49386"/>
              <a:ext cx="6433441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Показатели оценки инвестиционной привлекательности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Номер слайда 3"/>
          <p:cNvSpPr>
            <a:spLocks noGrp="1"/>
          </p:cNvSpPr>
          <p:nvPr>
            <p:ph type="sldNum" sz="quarter" idx="8"/>
          </p:nvPr>
        </p:nvSpPr>
        <p:spPr>
          <a:xfrm>
            <a:off x="6858016" y="6357958"/>
            <a:ext cx="2133596" cy="365129"/>
          </a:xfrm>
        </p:spPr>
        <p:txBody>
          <a:bodyPr/>
          <a:lstStyle/>
          <a:p>
            <a:pPr lvl="0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/>
              <a:t>6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58417" t="6341" r="2852" b="7339"/>
          <a:stretch/>
        </p:blipFill>
        <p:spPr bwMode="auto">
          <a:xfrm>
            <a:off x="1213633" y="1600200"/>
            <a:ext cx="6716734" cy="452596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grpSp>
        <p:nvGrpSpPr>
          <p:cNvPr id="7" name="Группа 19"/>
          <p:cNvGrpSpPr>
            <a:grpSpLocks/>
          </p:cNvGrpSpPr>
          <p:nvPr/>
        </p:nvGrpSpPr>
        <p:grpSpPr bwMode="auto">
          <a:xfrm>
            <a:off x="714348" y="152400"/>
            <a:ext cx="7500965" cy="776269"/>
            <a:chOff x="0" y="5706"/>
            <a:chExt cx="6222537" cy="917280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9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Оценка конкурентоспособности отраслей </a:t>
              </a:r>
              <a:b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г. Нижний Тагил в 2011 г.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Номер слайда 3"/>
          <p:cNvSpPr>
            <a:spLocks noGrp="1"/>
          </p:cNvSpPr>
          <p:nvPr>
            <p:ph type="sldNum" sz="quarter" idx="8"/>
          </p:nvPr>
        </p:nvSpPr>
        <p:spPr>
          <a:xfrm>
            <a:off x="6858016" y="6357958"/>
            <a:ext cx="2133596" cy="365129"/>
          </a:xfrm>
        </p:spPr>
        <p:txBody>
          <a:bodyPr/>
          <a:lstStyle/>
          <a:p>
            <a:pPr lvl="0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/>
              <a:t>7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77" name="Group 133"/>
          <p:cNvGraphicFramePr>
            <a:graphicFrameLocks noGrp="1"/>
          </p:cNvGraphicFramePr>
          <p:nvPr/>
        </p:nvGraphicFramePr>
        <p:xfrm>
          <a:off x="357158" y="1142984"/>
          <a:ext cx="8321578" cy="5410203"/>
        </p:xfrm>
        <a:graphic>
          <a:graphicData uri="http://schemas.openxmlformats.org/drawingml/2006/table">
            <a:tbl>
              <a:tblPr/>
              <a:tblGrid>
                <a:gridCol w="2046163"/>
                <a:gridCol w="4100513"/>
                <a:gridCol w="2174902"/>
              </a:tblGrid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Показатели оценки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Отрасль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Оценка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96875"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Отрасль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Металлообработка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5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Деревообработка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Производство потребительских товаров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Строительство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0 - +1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5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Агропромышленный сектор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Образование, культура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0 - +1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5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Гостеприимство, питание, спорт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0 - +1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5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Транспорт, логистика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+1 - + 2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Бытовые услуги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5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ЖКХ, благоустройство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Консалтинг  и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бизнес-услуги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0 - +1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pSp>
        <p:nvGrpSpPr>
          <p:cNvPr id="5" name="Группа 19"/>
          <p:cNvGrpSpPr>
            <a:grpSpLocks/>
          </p:cNvGrpSpPr>
          <p:nvPr/>
        </p:nvGrpSpPr>
        <p:grpSpPr bwMode="auto">
          <a:xfrm>
            <a:off x="142844" y="152400"/>
            <a:ext cx="8072469" cy="776269"/>
            <a:chOff x="0" y="5706"/>
            <a:chExt cx="6222537" cy="917280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Оценка инвестиционной привлекательности отраслей г. Нижний Тагил в 2011 г.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8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3"/>
          <p:cNvSpPr>
            <a:spLocks noGrp="1"/>
          </p:cNvSpPr>
          <p:nvPr>
            <p:ph type="sldNum" sz="quarter" idx="8"/>
          </p:nvPr>
        </p:nvSpPr>
        <p:spPr>
          <a:xfrm>
            <a:off x="6858016" y="6357958"/>
            <a:ext cx="2133596" cy="365129"/>
          </a:xfrm>
        </p:spPr>
        <p:txBody>
          <a:bodyPr/>
          <a:lstStyle/>
          <a:p>
            <a:pPr lvl="0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/>
              <a:t>8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20" name="Group 4"/>
          <p:cNvGraphicFramePr>
            <a:graphicFrameLocks noGrp="1"/>
          </p:cNvGraphicFramePr>
          <p:nvPr/>
        </p:nvGraphicFramePr>
        <p:xfrm>
          <a:off x="251521" y="1295400"/>
          <a:ext cx="8106693" cy="5410203"/>
        </p:xfrm>
        <a:graphic>
          <a:graphicData uri="http://schemas.openxmlformats.org/drawingml/2006/table">
            <a:tbl>
              <a:tblPr/>
              <a:tblGrid>
                <a:gridCol w="1974155"/>
                <a:gridCol w="4100513"/>
                <a:gridCol w="2032025"/>
              </a:tblGrid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Показатели оценки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Отрасль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Ранг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96875"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Муниципалитет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Металлообработка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5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Деревообработка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Производство потребительских товаров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0 - 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Строительство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5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Агропромышленный сектор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Образование, культура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0 - 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5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Гостеприимство, питание, спорт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5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Транспорт, логистика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0 - 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Бытовые услуги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5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ЖКХ, благоустройство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Консалтинг  и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бизнес-услуги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19"/>
          <p:cNvGrpSpPr>
            <a:grpSpLocks/>
          </p:cNvGrpSpPr>
          <p:nvPr/>
        </p:nvGrpSpPr>
        <p:grpSpPr bwMode="auto">
          <a:xfrm>
            <a:off x="285720" y="152400"/>
            <a:ext cx="7929593" cy="847707"/>
            <a:chOff x="0" y="5706"/>
            <a:chExt cx="6222537" cy="91728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0" y="5706"/>
              <a:ext cx="6215691" cy="917280"/>
            </a:xfrm>
            <a:prstGeom prst="roundRect">
              <a:avLst/>
            </a:prstGeom>
            <a:solidFill>
              <a:srgbClr val="89C4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0" y="49387"/>
              <a:ext cx="6222537" cy="829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Оценка инвестиционной привлекательности отраслей г. Нижний Тагил в 2011 г.</a:t>
              </a:r>
              <a:endPara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1063" y="152400"/>
            <a:ext cx="44132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3"/>
          <p:cNvSpPr>
            <a:spLocks noGrp="1"/>
          </p:cNvSpPr>
          <p:nvPr>
            <p:ph type="sldNum" sz="quarter" idx="8"/>
          </p:nvPr>
        </p:nvSpPr>
        <p:spPr>
          <a:xfrm>
            <a:off x="6858016" y="6357958"/>
            <a:ext cx="2133596" cy="365129"/>
          </a:xfrm>
        </p:spPr>
        <p:txBody>
          <a:bodyPr/>
          <a:lstStyle/>
          <a:p>
            <a:pPr lvl="0"/>
            <a:fld id="{1545E4CA-57CD-4C88-9318-D19D4C5B21E6}" type="slidenum">
              <a:rPr lang="ru-RU" sz="13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pPr lvl="0"/>
              <a:t>9</a:t>
            </a:fld>
            <a:endParaRPr lang="ru-RU" sz="1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1906</TotalTime>
  <Words>1695</Words>
  <Application>Microsoft Office PowerPoint</Application>
  <PresentationFormat>Экран (4:3)</PresentationFormat>
  <Paragraphs>482</Paragraphs>
  <Slides>22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01</dc:creator>
  <cp:lastModifiedBy>Владелец</cp:lastModifiedBy>
  <cp:revision>213</cp:revision>
  <dcterms:created xsi:type="dcterms:W3CDTF">2011-11-14T15:47:09Z</dcterms:created>
  <dcterms:modified xsi:type="dcterms:W3CDTF">2011-12-20T05:27:29Z</dcterms:modified>
</cp:coreProperties>
</file>