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4" r:id="rId3"/>
    <p:sldId id="340" r:id="rId4"/>
    <p:sldId id="333" r:id="rId5"/>
    <p:sldId id="351" r:id="rId6"/>
    <p:sldId id="350" r:id="rId7"/>
    <p:sldId id="349" r:id="rId8"/>
    <p:sldId id="348" r:id="rId9"/>
    <p:sldId id="341" r:id="rId10"/>
    <p:sldId id="335" r:id="rId11"/>
    <p:sldId id="346" r:id="rId12"/>
    <p:sldId id="324" r:id="rId13"/>
    <p:sldId id="342" r:id="rId14"/>
    <p:sldId id="343" r:id="rId15"/>
    <p:sldId id="345" r:id="rId16"/>
    <p:sldId id="344" r:id="rId17"/>
    <p:sldId id="339" r:id="rId1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FFFFFF"/>
    <a:srgbClr val="CCFFFF"/>
    <a:srgbClr val="00CC66"/>
    <a:srgbClr val="669900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40;&#1085;&#1076;&#1088;&#1077;&#1081;\Desktop\&#1075;&#1072;&#1079;&#1077;&#1083;&#1080;-2012\gotovo\gazelle-gr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40;&#1085;&#1076;&#1088;&#1077;&#1081;\Desktop\&#1075;&#1072;&#1079;&#1077;&#1083;&#1080;-2012\gotovo\gazelle-gr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76;&#1088;&#1077;&#1081;\Desktop\&#1075;&#1072;&#1079;&#1077;&#1083;&#1080;-2012\gotovo\gazelle-gr4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&#1040;&#1085;&#1076;&#1088;&#1077;&#1081;\Desktop\&#1075;&#1072;&#1079;&#1077;&#1083;&#1080;-2012\gazelle-gr6-parfum-proizvod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7951765463279352E-2"/>
          <c:y val="7.6078886533974849E-2"/>
          <c:w val="0.89437527856188015"/>
          <c:h val="0.7082639856255285"/>
        </c:manualLayout>
      </c:layout>
      <c:barChart>
        <c:barDir val="col"/>
        <c:grouping val="clustered"/>
        <c:ser>
          <c:idx val="0"/>
          <c:order val="0"/>
          <c:tx>
            <c:strRef>
              <c:f>Лист1!$C$3</c:f>
              <c:strCache>
                <c:ptCount val="1"/>
                <c:pt idx="0">
                  <c:v>Число компаний-газелей в рэнкинге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Лист1!$B$4:$B$6</c:f>
              <c:strCache>
                <c:ptCount val="3"/>
                <c:pt idx="0">
                  <c:v>"Газели" 2003-2007 гг.</c:v>
                </c:pt>
                <c:pt idx="1">
                  <c:v>"Газели" 2005-2009 гг.</c:v>
                </c:pt>
                <c:pt idx="2">
                  <c:v>"Газели" 2006-2010 гг.</c:v>
                </c:pt>
              </c:strCache>
            </c:strRef>
          </c:cat>
          <c:val>
            <c:numRef>
              <c:f>Лист1!$C$4:$C$6</c:f>
              <c:numCache>
                <c:formatCode>General</c:formatCode>
                <c:ptCount val="3"/>
                <c:pt idx="0">
                  <c:v>521</c:v>
                </c:pt>
                <c:pt idx="1">
                  <c:v>124</c:v>
                </c:pt>
                <c:pt idx="2">
                  <c:v>196</c:v>
                </c:pt>
              </c:numCache>
            </c:numRef>
          </c:val>
        </c:ser>
        <c:axId val="53220864"/>
        <c:axId val="53222400"/>
      </c:barChart>
      <c:catAx>
        <c:axId val="53220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3222400"/>
        <c:crosses val="autoZero"/>
        <c:auto val="1"/>
        <c:lblAlgn val="ctr"/>
        <c:lblOffset val="100"/>
      </c:catAx>
      <c:valAx>
        <c:axId val="532224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32208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4605947452444807"/>
          <c:y val="9.8039215686274508E-2"/>
          <c:w val="0.62502151148632323"/>
          <c:h val="0.75335671276384564"/>
        </c:manualLayout>
      </c:layout>
      <c:barChart>
        <c:barDir val="bar"/>
        <c:grouping val="clustered"/>
        <c:ser>
          <c:idx val="0"/>
          <c:order val="0"/>
          <c:tx>
            <c:strRef>
              <c:f>Лист1!$E$4</c:f>
              <c:strCache>
                <c:ptCount val="1"/>
                <c:pt idx="0">
                  <c:v>Число газелей, 2003-2007</c:v>
                </c:pt>
              </c:strCache>
            </c:strRef>
          </c:tx>
          <c:cat>
            <c:strRef>
              <c:f>Лист1!$D$5:$D$18</c:f>
              <c:strCache>
                <c:ptCount val="14"/>
                <c:pt idx="0">
                  <c:v>Москва</c:v>
                </c:pt>
                <c:pt idx="1">
                  <c:v>Московская область</c:v>
                </c:pt>
                <c:pt idx="2">
                  <c:v>Санкт-Петербург</c:v>
                </c:pt>
                <c:pt idx="3">
                  <c:v>Краснодарский край</c:v>
                </c:pt>
                <c:pt idx="4">
                  <c:v>Новосибирская область</c:v>
                </c:pt>
                <c:pt idx="5">
                  <c:v>Свердловская область</c:v>
                </c:pt>
                <c:pt idx="6">
                  <c:v>Тюменская область</c:v>
                </c:pt>
                <c:pt idx="7">
                  <c:v>Красноярский край</c:v>
                </c:pt>
                <c:pt idx="8">
                  <c:v>Челябинская область</c:v>
                </c:pt>
                <c:pt idx="9">
                  <c:v>Самарская область</c:v>
                </c:pt>
                <c:pt idx="10">
                  <c:v>Ростовская область</c:v>
                </c:pt>
                <c:pt idx="11">
                  <c:v>Нижегородская область</c:v>
                </c:pt>
                <c:pt idx="12">
                  <c:v>Воронежская область</c:v>
                </c:pt>
                <c:pt idx="13">
                  <c:v>Республика Башкортостан</c:v>
                </c:pt>
              </c:strCache>
            </c:strRef>
          </c:cat>
          <c:val>
            <c:numRef>
              <c:f>Лист1!$E$5:$E$18</c:f>
              <c:numCache>
                <c:formatCode>General</c:formatCode>
                <c:ptCount val="14"/>
                <c:pt idx="0">
                  <c:v>130</c:v>
                </c:pt>
                <c:pt idx="1">
                  <c:v>51</c:v>
                </c:pt>
                <c:pt idx="2">
                  <c:v>32</c:v>
                </c:pt>
                <c:pt idx="3">
                  <c:v>21</c:v>
                </c:pt>
                <c:pt idx="4">
                  <c:v>19</c:v>
                </c:pt>
                <c:pt idx="5">
                  <c:v>17</c:v>
                </c:pt>
                <c:pt idx="6">
                  <c:v>18</c:v>
                </c:pt>
                <c:pt idx="7">
                  <c:v>13</c:v>
                </c:pt>
                <c:pt idx="8">
                  <c:v>15</c:v>
                </c:pt>
                <c:pt idx="9">
                  <c:v>10</c:v>
                </c:pt>
                <c:pt idx="10">
                  <c:v>11</c:v>
                </c:pt>
                <c:pt idx="11">
                  <c:v>14</c:v>
                </c:pt>
                <c:pt idx="12">
                  <c:v>2</c:v>
                </c:pt>
                <c:pt idx="1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Лист1!$F$4</c:f>
              <c:strCache>
                <c:ptCount val="1"/>
                <c:pt idx="0">
                  <c:v>Число газелей, 2006-2010</c:v>
                </c:pt>
              </c:strCache>
            </c:strRef>
          </c:tx>
          <c:cat>
            <c:strRef>
              <c:f>Лист1!$D$5:$D$18</c:f>
              <c:strCache>
                <c:ptCount val="14"/>
                <c:pt idx="0">
                  <c:v>Москва</c:v>
                </c:pt>
                <c:pt idx="1">
                  <c:v>Московская область</c:v>
                </c:pt>
                <c:pt idx="2">
                  <c:v>Санкт-Петербург</c:v>
                </c:pt>
                <c:pt idx="3">
                  <c:v>Краснодарский край</c:v>
                </c:pt>
                <c:pt idx="4">
                  <c:v>Новосибирская область</c:v>
                </c:pt>
                <c:pt idx="5">
                  <c:v>Свердловская область</c:v>
                </c:pt>
                <c:pt idx="6">
                  <c:v>Тюменская область</c:v>
                </c:pt>
                <c:pt idx="7">
                  <c:v>Красноярский край</c:v>
                </c:pt>
                <c:pt idx="8">
                  <c:v>Челябинская область</c:v>
                </c:pt>
                <c:pt idx="9">
                  <c:v>Самарская область</c:v>
                </c:pt>
                <c:pt idx="10">
                  <c:v>Ростовская область</c:v>
                </c:pt>
                <c:pt idx="11">
                  <c:v>Нижегородская область</c:v>
                </c:pt>
                <c:pt idx="12">
                  <c:v>Воронежская область</c:v>
                </c:pt>
                <c:pt idx="13">
                  <c:v>Республика Башкортостан</c:v>
                </c:pt>
              </c:strCache>
            </c:strRef>
          </c:cat>
          <c:val>
            <c:numRef>
              <c:f>Лист1!$F$5:$F$18</c:f>
              <c:numCache>
                <c:formatCode>General</c:formatCode>
                <c:ptCount val="14"/>
                <c:pt idx="0">
                  <c:v>50</c:v>
                </c:pt>
                <c:pt idx="1">
                  <c:v>11</c:v>
                </c:pt>
                <c:pt idx="2">
                  <c:v>11</c:v>
                </c:pt>
                <c:pt idx="3">
                  <c:v>10</c:v>
                </c:pt>
                <c:pt idx="4">
                  <c:v>5</c:v>
                </c:pt>
                <c:pt idx="5">
                  <c:v>6</c:v>
                </c:pt>
                <c:pt idx="6">
                  <c:v>3</c:v>
                </c:pt>
                <c:pt idx="7">
                  <c:v>8</c:v>
                </c:pt>
                <c:pt idx="8">
                  <c:v>5</c:v>
                </c:pt>
                <c:pt idx="9">
                  <c:v>9</c:v>
                </c:pt>
                <c:pt idx="10">
                  <c:v>6</c:v>
                </c:pt>
                <c:pt idx="11">
                  <c:v>0</c:v>
                </c:pt>
                <c:pt idx="12">
                  <c:v>11</c:v>
                </c:pt>
                <c:pt idx="13">
                  <c:v>2</c:v>
                </c:pt>
              </c:numCache>
            </c:numRef>
          </c:val>
        </c:ser>
        <c:axId val="52757248"/>
        <c:axId val="52758784"/>
      </c:barChart>
      <c:catAx>
        <c:axId val="52757248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2758784"/>
        <c:crosses val="autoZero"/>
        <c:auto val="1"/>
        <c:lblAlgn val="ctr"/>
        <c:lblOffset val="100"/>
      </c:catAx>
      <c:valAx>
        <c:axId val="52758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2757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895044047329293"/>
          <c:y val="0.11321312777079351"/>
          <c:w val="0.24766713439170657"/>
          <c:h val="0.1013048368953879"/>
        </c:manualLayout>
      </c:layout>
    </c:legend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5-6-летние</c:v>
                </c:pt>
                <c:pt idx="1">
                  <c:v>7-9-летние</c:v>
                </c:pt>
                <c:pt idx="2">
                  <c:v>старше 10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</c:v>
                </c:pt>
                <c:pt idx="1">
                  <c:v>63</c:v>
                </c:pt>
                <c:pt idx="2">
                  <c:v>79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 sz="1900" b="1"/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Производительность труда, млн. рублей год/чел.</a:t>
            </a:r>
          </a:p>
        </c:rich>
      </c:tx>
      <c:layout>
        <c:manualLayout>
          <c:xMode val="edge"/>
          <c:yMode val="edge"/>
          <c:x val="0.29711167358216289"/>
          <c:y val="0.94169750059977386"/>
        </c:manualLayout>
      </c:layout>
    </c:title>
    <c:plotArea>
      <c:layout>
        <c:manualLayout>
          <c:layoutTarget val="inner"/>
          <c:xMode val="edge"/>
          <c:yMode val="edge"/>
          <c:x val="0.22594808306323497"/>
          <c:y val="0.13029268889608103"/>
          <c:w val="0.74669130966124564"/>
          <c:h val="0.75571836623627975"/>
        </c:manualLayout>
      </c:layout>
      <c:barChart>
        <c:barDir val="bar"/>
        <c:grouping val="clustered"/>
        <c:ser>
          <c:idx val="0"/>
          <c:order val="0"/>
          <c:tx>
            <c:strRef>
              <c:f>Лист1!$D$6</c:f>
              <c:strCache>
                <c:ptCount val="1"/>
                <c:pt idx="0">
                  <c:v>Производительность труда, млн. рублей год/чел.</c:v>
                </c:pt>
              </c:strCache>
            </c:strRef>
          </c:tx>
          <c:dPt>
            <c:idx val="4"/>
            <c:spPr>
              <a:solidFill>
                <a:schemeClr val="accent2"/>
              </a:solidFill>
            </c:spPr>
          </c:dPt>
          <c:dPt>
            <c:idx val="5"/>
            <c:spPr>
              <a:solidFill>
                <a:schemeClr val="accent2"/>
              </a:solidFill>
            </c:spPr>
          </c:dPt>
          <c:cat>
            <c:strRef>
              <c:f>Лист1!$C$7:$C$12</c:f>
              <c:strCache>
                <c:ptCount val="6"/>
                <c:pt idx="0">
                  <c:v>Procter &amp; Gamble</c:v>
                </c:pt>
                <c:pt idx="1">
                  <c:v>Unilever</c:v>
                </c:pt>
                <c:pt idx="2">
                  <c:v>Colgate-Palmolive</c:v>
                </c:pt>
                <c:pt idx="3">
                  <c:v>Концерн "Калина"</c:v>
                </c:pt>
                <c:pt idx="4">
                  <c:v>Сплат-косметика</c:v>
                </c:pt>
                <c:pt idx="5">
                  <c:v>Коттон-клаб</c:v>
                </c:pt>
              </c:strCache>
            </c:strRef>
          </c:cat>
          <c:val>
            <c:numRef>
              <c:f>Лист1!$D$7:$D$12</c:f>
              <c:numCache>
                <c:formatCode>0</c:formatCode>
                <c:ptCount val="6"/>
                <c:pt idx="0">
                  <c:v>19.50696372093023</c:v>
                </c:pt>
                <c:pt idx="1">
                  <c:v>10.861160236686411</c:v>
                </c:pt>
                <c:pt idx="2">
                  <c:v>13.213790673575128</c:v>
                </c:pt>
                <c:pt idx="3">
                  <c:v>5.9344178952719879</c:v>
                </c:pt>
                <c:pt idx="4">
                  <c:v>3.8888888888888853</c:v>
                </c:pt>
                <c:pt idx="5">
                  <c:v>3.0179999999999998</c:v>
                </c:pt>
              </c:numCache>
            </c:numRef>
          </c:val>
        </c:ser>
        <c:axId val="54187904"/>
        <c:axId val="54189440"/>
      </c:barChart>
      <c:catAx>
        <c:axId val="54187904"/>
        <c:scaling>
          <c:orientation val="minMax"/>
        </c:scaling>
        <c:axPos val="l"/>
        <c:tickLblPos val="nextTo"/>
        <c:crossAx val="54189440"/>
        <c:crosses val="autoZero"/>
        <c:auto val="1"/>
        <c:lblAlgn val="ctr"/>
        <c:lblOffset val="100"/>
      </c:catAx>
      <c:valAx>
        <c:axId val="54189440"/>
        <c:scaling>
          <c:orientation val="minMax"/>
        </c:scaling>
        <c:axPos val="b"/>
        <c:numFmt formatCode="0" sourceLinked="1"/>
        <c:tickLblPos val="nextTo"/>
        <c:crossAx val="541879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0.05849</cdr:x>
      <cdr:y>0.90244</cdr:y>
    </cdr:from>
    <cdr:to>
      <cdr:x>0.55849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274" y="2819400"/>
          <a:ext cx="252412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Источник: расчет</a:t>
          </a:r>
          <a:r>
            <a:rPr lang="ru-RU" sz="1100" baseline="0" dirty="0"/>
            <a:t>ы "Эксперта" 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0.9838</cdr:x>
      <cdr:y>0.10924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636270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100" b="1" dirty="0"/>
        </a:p>
      </cdr:txBody>
    </cdr:sp>
  </cdr:relSizeAnchor>
  <cdr:relSizeAnchor xmlns:cdr="http://schemas.openxmlformats.org/drawingml/2006/chartDrawing">
    <cdr:from>
      <cdr:x>0.05449</cdr:x>
      <cdr:y>0.91597</cdr:y>
    </cdr:from>
    <cdr:to>
      <cdr:x>0.37261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2425" y="4152900"/>
          <a:ext cx="2057401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/>
            <a:t>Источник: расчеты "Эксперта"</a:t>
          </a:r>
        </a:p>
      </cdr:txBody>
    </cdr:sp>
  </cdr:relSizeAnchor>
  <cdr:relSizeAnchor xmlns:cdr="http://schemas.openxmlformats.org/drawingml/2006/chartDrawing">
    <cdr:from>
      <cdr:x>0.10751</cdr:x>
      <cdr:y>0.7479</cdr:y>
    </cdr:from>
    <cdr:to>
      <cdr:x>0.58763</cdr:x>
      <cdr:y>0.80042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695324" y="3390899"/>
          <a:ext cx="3105151" cy="23812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1100"/>
        </a:p>
      </cdr:txBody>
    </cdr:sp>
  </cdr:relSizeAnchor>
  <cdr:relSizeAnchor xmlns:cdr="http://schemas.openxmlformats.org/drawingml/2006/chartDrawing">
    <cdr:from>
      <cdr:x>0.06612</cdr:x>
      <cdr:y>0.0975</cdr:y>
    </cdr:from>
    <cdr:to>
      <cdr:x>0.39896</cdr:x>
      <cdr:y>0.14792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576064" y="466750"/>
          <a:ext cx="2900025" cy="24137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1100"/>
        </a:p>
      </cdr:txBody>
    </cdr:sp>
  </cdr:relSizeAnchor>
  <cdr:relSizeAnchor xmlns:cdr="http://schemas.openxmlformats.org/drawingml/2006/chartDrawing">
    <cdr:from>
      <cdr:x>0.11487</cdr:x>
      <cdr:y>0.47689</cdr:y>
    </cdr:from>
    <cdr:to>
      <cdr:x>0.44772</cdr:x>
      <cdr:y>0.52731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742950" y="2162175"/>
          <a:ext cx="2152650" cy="22860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1100"/>
        </a:p>
      </cdr:txBody>
    </cdr:sp>
  </cdr:relSizeAnchor>
  <cdr:relSizeAnchor xmlns:cdr="http://schemas.openxmlformats.org/drawingml/2006/chartDrawing">
    <cdr:from>
      <cdr:x>0.46392</cdr:x>
      <cdr:y>0.4916</cdr:y>
    </cdr:from>
    <cdr:to>
      <cdr:x>0.65832</cdr:x>
      <cdr:y>0.50168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H="1" flipV="1">
          <a:off x="3000375" y="2228849"/>
          <a:ext cx="1257300" cy="457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0.44772</cdr:x>
      <cdr:y>0.26471</cdr:y>
    </cdr:from>
    <cdr:to>
      <cdr:x>0.65979</cdr:x>
      <cdr:y>0.5084</cdr:y>
    </cdr:to>
    <cdr:sp macro="" textlink="">
      <cdr:nvSpPr>
        <cdr:cNvPr id="11" name="Прямая со стрелкой 10"/>
        <cdr:cNvSpPr/>
      </cdr:nvSpPr>
      <cdr:spPr>
        <a:xfrm xmlns:a="http://schemas.openxmlformats.org/drawingml/2006/main" flipH="1" flipV="1">
          <a:off x="2895600" y="1200150"/>
          <a:ext cx="1371600" cy="11049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0.43299</cdr:x>
      <cdr:y>0.12605</cdr:y>
    </cdr:from>
    <cdr:to>
      <cdr:x>0.66274</cdr:x>
      <cdr:y>0.5021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flipH="1" flipV="1">
          <a:off x="2800350" y="571500"/>
          <a:ext cx="1485900" cy="17049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0.59647</cdr:x>
      <cdr:y>0.52101</cdr:y>
    </cdr:from>
    <cdr:to>
      <cdr:x>0.66421</cdr:x>
      <cdr:y>0.7542</cdr:y>
    </cdr:to>
    <cdr:sp macro="" textlink="">
      <cdr:nvSpPr>
        <cdr:cNvPr id="15" name="Прямая со стрелкой 14"/>
        <cdr:cNvSpPr/>
      </cdr:nvSpPr>
      <cdr:spPr>
        <a:xfrm xmlns:a="http://schemas.openxmlformats.org/drawingml/2006/main" flipH="1">
          <a:off x="3857625" y="2362200"/>
          <a:ext cx="438150" cy="10572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0.64463</cdr:x>
      <cdr:y>0.21783</cdr:y>
    </cdr:from>
    <cdr:to>
      <cdr:x>0.78602</cdr:x>
      <cdr:y>0.28926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616624" y="1042814"/>
          <a:ext cx="1231927" cy="341952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лидер роста</a:t>
          </a:r>
        </a:p>
      </cdr:txBody>
    </cdr:sp>
  </cdr:relSizeAnchor>
  <cdr:relSizeAnchor xmlns:cdr="http://schemas.openxmlformats.org/drawingml/2006/chartDrawing">
    <cdr:from>
      <cdr:x>0.66127</cdr:x>
      <cdr:y>0.47479</cdr:y>
    </cdr:from>
    <cdr:to>
      <cdr:x>0.838</cdr:x>
      <cdr:y>0.54622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276724" y="2152650"/>
          <a:ext cx="1143001" cy="323850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>
              <a:solidFill>
                <a:sysClr val="windowText" lastClr="000000"/>
              </a:solidFill>
            </a:rPr>
            <a:t>лидеры падения</a:t>
          </a:r>
        </a:p>
      </cdr:txBody>
    </cdr:sp>
  </cdr:relSizeAnchor>
  <cdr:relSizeAnchor xmlns:cdr="http://schemas.openxmlformats.org/drawingml/2006/chartDrawing">
    <cdr:from>
      <cdr:x>0.09091</cdr:x>
      <cdr:y>0.21783</cdr:y>
    </cdr:from>
    <cdr:to>
      <cdr:x>0.33797</cdr:x>
      <cdr:y>0.26558</cdr:y>
    </cdr:to>
    <cdr:sp macro="" textlink="">
      <cdr:nvSpPr>
        <cdr:cNvPr id="14" name="Скругленный прямоугольник 13"/>
        <cdr:cNvSpPr/>
      </cdr:nvSpPr>
      <cdr:spPr>
        <a:xfrm xmlns:a="http://schemas.openxmlformats.org/drawingml/2006/main">
          <a:off x="792088" y="1042814"/>
          <a:ext cx="2152650" cy="22860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1100"/>
        </a:p>
      </cdr:txBody>
    </cdr:sp>
  </cdr:relSizeAnchor>
  <cdr:relSizeAnchor xmlns:cdr="http://schemas.openxmlformats.org/drawingml/2006/chartDrawing">
    <cdr:from>
      <cdr:x>0.09091</cdr:x>
      <cdr:y>0.15767</cdr:y>
    </cdr:from>
    <cdr:to>
      <cdr:x>0.34234</cdr:x>
      <cdr:y>0.20741</cdr:y>
    </cdr:to>
    <cdr:sp macro="" textlink="">
      <cdr:nvSpPr>
        <cdr:cNvPr id="18" name="Скругленный прямоугольник 17"/>
        <cdr:cNvSpPr/>
      </cdr:nvSpPr>
      <cdr:spPr>
        <a:xfrm xmlns:a="http://schemas.openxmlformats.org/drawingml/2006/main">
          <a:off x="792088" y="754782"/>
          <a:ext cx="2190750" cy="23812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1100"/>
        </a:p>
      </cdr:txBody>
    </cdr:sp>
  </cdr:relSizeAnchor>
  <cdr:relSizeAnchor xmlns:cdr="http://schemas.openxmlformats.org/drawingml/2006/chartDrawing">
    <cdr:from>
      <cdr:x>0.40496</cdr:x>
      <cdr:y>0.18775</cdr:y>
    </cdr:from>
    <cdr:to>
      <cdr:x>0.6735</cdr:x>
      <cdr:y>0.20486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H="1" flipV="1">
          <a:off x="3528392" y="898798"/>
          <a:ext cx="2339752" cy="8193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0.10345</cdr:x>
      <cdr:y>0.00732</cdr:y>
    </cdr:from>
    <cdr:to>
      <cdr:x>0.9272</cdr:x>
      <cdr:y>0.10145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856661" y="36371"/>
          <a:ext cx="6821408" cy="4676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FFFFFF"/>
              </a:solidFill>
            </a:rPr>
            <a:t>График-пример. Производительность труда в парфюмерно-косметической </a:t>
          </a:r>
          <a:r>
            <a:rPr lang="ru-RU" sz="1600" b="1" baseline="0" dirty="0" smtClean="0">
              <a:solidFill>
                <a:srgbClr val="FFFFFF"/>
              </a:solidFill>
            </a:rPr>
            <a:t>промышленности</a:t>
          </a:r>
          <a:r>
            <a:rPr lang="ru-RU" sz="1600" b="1" baseline="0" dirty="0">
              <a:solidFill>
                <a:srgbClr val="FFFFFF"/>
              </a:solidFill>
            </a:rPr>
            <a:t>.</a:t>
          </a:r>
          <a:endParaRPr lang="ru-RU" sz="16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0.34783</cdr:x>
      <cdr:y>0.17391</cdr:y>
    </cdr:from>
    <cdr:to>
      <cdr:x>0.57958</cdr:x>
      <cdr:y>0.24205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0" y="864096"/>
          <a:ext cx="1919115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600" b="1" dirty="0">
              <a:solidFill>
                <a:srgbClr val="FFFFFF"/>
              </a:solidFill>
            </a:rPr>
            <a:t>компании-</a:t>
          </a:r>
          <a:r>
            <a:rPr lang="ru-RU" sz="1600" b="1" baseline="0" dirty="0">
              <a:solidFill>
                <a:srgbClr val="FFFFFF"/>
              </a:solidFill>
            </a:rPr>
            <a:t>"газели"</a:t>
          </a:r>
          <a:endParaRPr lang="ru-RU" sz="1600" b="1" dirty="0">
            <a:solidFill>
              <a:srgbClr val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r>
              <a:rPr lang="ru-RU"/>
              <a:t>Москва, группа компаний ИНТРЭК, 2007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fld id="{3BBCA350-9873-48F9-994F-0C9D07485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r>
              <a:rPr lang="ru-RU"/>
              <a:t>Москва, группа компаний ИНТРЭК, 2007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fld id="{6492C986-62CC-4C45-9405-CAB2A0283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Москва, группа компаний ИНТРЭК, 2007</a:t>
            </a: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Москва, группа компаний ИНТРЭК, 2007</a:t>
            </a: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Москва, группа компаний ИНТРЭК, 2007</a:t>
            </a: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Москва, группа компаний ИНТРЭК, 2007</a:t>
            </a: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Москва, группа компаний ИНТРЭК, 2007</a:t>
            </a: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Москва, группа компаний ИНТРЭК, 2007</a:t>
            </a: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Москва, группа компаний ИНТРЭК, 2007</a:t>
            </a: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Москва, группа компаний ИНТРЭК, 2007</a:t>
            </a: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Москва, группа компаний ИНТРЭК, 2007</a:t>
            </a: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Москва, группа компаний ИНТРЭК, 2007</a:t>
            </a: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Москва, группа компаний ИНТРЭК, 2007</a:t>
            </a: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Москва, группа компаний ИНТРЭК, 2007</a:t>
            </a: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 txBox="1">
            <a:spLocks noGrp="1" noChangeArrowheads="1"/>
          </p:cNvSpPr>
          <p:nvPr/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5" tIns="45318" rIns="90635" bIns="45318" anchor="b"/>
          <a:lstStyle/>
          <a:p>
            <a:pPr defTabSz="906463"/>
            <a:r>
              <a:rPr lang="ru-RU" sz="1200"/>
              <a:t>Москва, группа компаний ИНТРЭК, 2007</a:t>
            </a: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 txBox="1">
            <a:spLocks noGrp="1" noChangeArrowheads="1"/>
          </p:cNvSpPr>
          <p:nvPr/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5" tIns="45318" rIns="90635" bIns="45318" anchor="b"/>
          <a:lstStyle/>
          <a:p>
            <a:pPr defTabSz="906463"/>
            <a:r>
              <a:rPr lang="ru-RU" sz="1200"/>
              <a:t>Москва, группа компаний ИНТРЭК, 2007</a:t>
            </a: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 txBox="1">
            <a:spLocks noGrp="1" noChangeArrowheads="1"/>
          </p:cNvSpPr>
          <p:nvPr/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5" tIns="45318" rIns="90635" bIns="45318" anchor="b"/>
          <a:lstStyle/>
          <a:p>
            <a:pPr defTabSz="906463"/>
            <a:r>
              <a:rPr lang="ru-RU" sz="1200"/>
              <a:t>Москва, группа компаний ИНТРЭК, 2007</a:t>
            </a: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 txBox="1">
            <a:spLocks noGrp="1" noChangeArrowheads="1"/>
          </p:cNvSpPr>
          <p:nvPr/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35" tIns="45318" rIns="90635" bIns="45318" anchor="b"/>
          <a:lstStyle/>
          <a:p>
            <a:pPr defTabSz="906463"/>
            <a:r>
              <a:rPr lang="ru-RU" sz="1200"/>
              <a:t>Москва, группа компаний ИНТРЭК, 2007</a:t>
            </a: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Москва, группа компаний ИНТРЭК, 2007</a:t>
            </a: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Москва, группа компаний ИНТРЭК, 2007</a:t>
            </a: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7C1727F-2E88-4DC6-8D90-AA51BCBFB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Москва, группа компаний ИНТРЭК, 2007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628C0-D8D5-46B4-ABC3-A4A02733E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Москва, группа компаний ИНТРЭК, 2007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D12D2-4E66-4B3D-A18C-F88CC5025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Москва, группа компаний ИНТРЭК, 2007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E7F0-6C09-4F9F-A337-AC4F39825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244457-8DB5-4092-8A0B-C83E43F28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Москва, группа компаний ИНТРЭК, 2007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391017-AA2B-4351-ACA0-3C3F8DA12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Москва, группа компаний ИНТРЭК, 2007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C85517A-F906-4097-ABCE-4AD62B086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Москва, группа компаний ИНТРЭК, 2007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Москва, группа компаний ИНТРЭК, 2007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BE05F-BFE5-4E21-8942-EBB414332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Москва, группа компаний ИНТРЭК, 2007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ABC780-4D0B-4FF9-B0D1-FDF04669F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Москва, группа компаний ИНТРЭК, 2007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C4E8-0120-45F8-A5CA-8E1A55CF7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36A1A73-7122-4B54-AA93-A9BED8418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Москва, группа компаний ИНТРЭК, 2007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Москва, группа компаний ИНТРЭК, 2007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A80C7C-77B7-47AA-B64B-E4B41C946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4" r:id="rId2"/>
    <p:sldLayoutId id="2147483889" r:id="rId3"/>
    <p:sldLayoutId id="2147483890" r:id="rId4"/>
    <p:sldLayoutId id="2147483891" r:id="rId5"/>
    <p:sldLayoutId id="2147483885" r:id="rId6"/>
    <p:sldLayoutId id="2147483892" r:id="rId7"/>
    <p:sldLayoutId id="2147483886" r:id="rId8"/>
    <p:sldLayoutId id="2147483893" r:id="rId9"/>
    <p:sldLayoutId id="2147483887" r:id="rId10"/>
    <p:sldLayoutId id="21474838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blankGaze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2051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</a:pPr>
            <a:r>
              <a:rPr lang="ru-RU" sz="2800" b="1">
                <a:latin typeface="Calibri" pitchFamily="34" charset="0"/>
                <a:cs typeface="Arial" charset="0"/>
              </a:rPr>
              <a:t>Медиахолдинг «Эксперт»</a:t>
            </a:r>
          </a:p>
        </p:txBody>
      </p:sp>
      <p:sp>
        <p:nvSpPr>
          <p:cNvPr id="15364" name="TextBox 16"/>
          <p:cNvSpPr txBox="1">
            <a:spLocks noChangeArrowheads="1"/>
          </p:cNvSpPr>
          <p:nvPr/>
        </p:nvSpPr>
        <p:spPr bwMode="auto">
          <a:xfrm>
            <a:off x="2484438" y="6092825"/>
            <a:ext cx="6480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II</a:t>
            </a:r>
            <a:r>
              <a:rPr lang="en-US" sz="1600"/>
              <a:t>I</a:t>
            </a:r>
            <a:r>
              <a:rPr lang="ru-RU" sz="1600"/>
              <a:t> Всероссийский конгресс</a:t>
            </a:r>
            <a:r>
              <a:rPr lang="en-US" sz="1600"/>
              <a:t> </a:t>
            </a:r>
            <a:r>
              <a:rPr lang="ru-RU" sz="1600"/>
              <a:t>быстрорастущих компаний среднего бизнеса, </a:t>
            </a:r>
            <a:r>
              <a:rPr lang="en-US" sz="1600"/>
              <a:t>30 </a:t>
            </a:r>
            <a:r>
              <a:rPr lang="ru-RU" sz="1600"/>
              <a:t>мая 201</a:t>
            </a:r>
            <a:r>
              <a:rPr lang="en-US" sz="1600"/>
              <a:t>2</a:t>
            </a:r>
            <a:r>
              <a:rPr lang="ru-RU" sz="1600"/>
              <a:t> г.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5650" y="2636838"/>
            <a:ext cx="79200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FFFFFF"/>
                </a:solidFill>
                <a:latin typeface="+mn-lt"/>
              </a:rPr>
              <a:t>Русские «газели» </a:t>
            </a:r>
            <a:r>
              <a:rPr lang="en-US" sz="3000" b="1" dirty="0">
                <a:solidFill>
                  <a:srgbClr val="FFFFFF"/>
                </a:solidFill>
                <a:latin typeface="+mn-lt"/>
              </a:rPr>
              <a:t>- </a:t>
            </a:r>
            <a:r>
              <a:rPr lang="ru-RU" sz="3000" b="1" dirty="0">
                <a:solidFill>
                  <a:srgbClr val="FFFFFF"/>
                </a:solidFill>
                <a:latin typeface="+mn-lt"/>
              </a:rPr>
              <a:t>итоги нового исследования</a:t>
            </a:r>
          </a:p>
          <a:p>
            <a:pPr algn="ctr">
              <a:defRPr/>
            </a:pPr>
            <a:r>
              <a:rPr lang="ru-RU" sz="3000" b="1" dirty="0">
                <a:solidFill>
                  <a:srgbClr val="FFFFFF"/>
                </a:solidFill>
                <a:latin typeface="+mn-lt"/>
              </a:rPr>
              <a:t>(2006-2010 гг.)</a:t>
            </a:r>
          </a:p>
        </p:txBody>
      </p:sp>
      <p:sp>
        <p:nvSpPr>
          <p:cNvPr id="15366" name="Прямоугольник 18"/>
          <p:cNvSpPr>
            <a:spLocks noChangeArrowheads="1"/>
          </p:cNvSpPr>
          <p:nvPr/>
        </p:nvSpPr>
        <p:spPr bwMode="auto">
          <a:xfrm>
            <a:off x="1908175" y="1844675"/>
            <a:ext cx="5688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III </a:t>
            </a:r>
            <a:r>
              <a:rPr lang="ru-RU">
                <a:latin typeface="Calibri" pitchFamily="34" charset="0"/>
              </a:rPr>
              <a:t>Всероссийский конгресс быстрорастущих компаний среднего бизнеса</a:t>
            </a:r>
          </a:p>
        </p:txBody>
      </p:sp>
      <p:sp>
        <p:nvSpPr>
          <p:cNvPr id="15367" name="TextBox 19"/>
          <p:cNvSpPr txBox="1">
            <a:spLocks noChangeArrowheads="1"/>
          </p:cNvSpPr>
          <p:nvPr/>
        </p:nvSpPr>
        <p:spPr bwMode="auto">
          <a:xfrm>
            <a:off x="2555875" y="5300663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F2CED2"/>
                </a:solidFill>
                <a:latin typeface="Calibri" pitchFamily="34" charset="0"/>
              </a:rPr>
              <a:t>Андрей Виньков, </a:t>
            </a:r>
            <a:r>
              <a:rPr lang="ru-RU" sz="1200" b="1" i="1">
                <a:solidFill>
                  <a:srgbClr val="F2CED2"/>
                </a:solidFill>
                <a:latin typeface="Calibri" pitchFamily="34" charset="0"/>
              </a:rPr>
              <a:t>обозреватель журнала «Эксперт», </a:t>
            </a:r>
          </a:p>
          <a:p>
            <a:pPr algn="ctr"/>
            <a:r>
              <a:rPr lang="ru-RU" sz="1200" b="1" i="1">
                <a:solidFill>
                  <a:srgbClr val="F2CED2"/>
                </a:solidFill>
                <a:latin typeface="Calibri" pitchFamily="34" charset="0"/>
              </a:rPr>
              <a:t>руководитель проекта «Русские "газели"»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blankGaze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2051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ru-RU" sz="2800" b="1" kern="0" dirty="0">
                <a:solidFill>
                  <a:srgbClr val="FFFFFF"/>
                </a:solidFill>
                <a:latin typeface="+mj-lt"/>
                <a:ea typeface="+mj-ea"/>
                <a:cs typeface="Arial" pitchFamily="34" charset="0"/>
              </a:rPr>
              <a:t>Новые итоги: число «газелей» стало расти.</a:t>
            </a:r>
          </a:p>
        </p:txBody>
      </p:sp>
      <p:sp>
        <p:nvSpPr>
          <p:cNvPr id="33796" name="TextBox 16"/>
          <p:cNvSpPr txBox="1">
            <a:spLocks noChangeArrowheads="1"/>
          </p:cNvSpPr>
          <p:nvPr/>
        </p:nvSpPr>
        <p:spPr bwMode="auto">
          <a:xfrm>
            <a:off x="2484438" y="6092825"/>
            <a:ext cx="6480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II</a:t>
            </a:r>
            <a:r>
              <a:rPr lang="en-US" sz="1600"/>
              <a:t>I</a:t>
            </a:r>
            <a:r>
              <a:rPr lang="ru-RU" sz="1600"/>
              <a:t> Всероссийский конгресс</a:t>
            </a:r>
            <a:r>
              <a:rPr lang="en-US" sz="1600"/>
              <a:t> </a:t>
            </a:r>
            <a:r>
              <a:rPr lang="ru-RU" sz="1600"/>
              <a:t>быстрорастущих компаний среднего бизнеса, </a:t>
            </a:r>
            <a:r>
              <a:rPr lang="en-US" sz="1600"/>
              <a:t>30</a:t>
            </a:r>
            <a:r>
              <a:rPr lang="ru-RU" sz="1600"/>
              <a:t> мая 201</a:t>
            </a:r>
            <a:r>
              <a:rPr lang="en-US" sz="1600"/>
              <a:t>2</a:t>
            </a:r>
            <a:r>
              <a:rPr lang="ru-RU" sz="1600"/>
              <a:t> г.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79512" y="1052736"/>
          <a:ext cx="871296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3798" name="Picture 2" descr="обложка Эксперт» №21 (804) - Новые назначен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3644900"/>
            <a:ext cx="6762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 descr="http://expert.ru/data/public/315780/315782/expert_754_cover_jpg_192x256_crop_q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407670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blankGaze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2051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16"/>
          <p:cNvSpPr txBox="1">
            <a:spLocks noChangeArrowheads="1"/>
          </p:cNvSpPr>
          <p:nvPr/>
        </p:nvSpPr>
        <p:spPr bwMode="auto">
          <a:xfrm>
            <a:off x="2484438" y="6092825"/>
            <a:ext cx="6480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I</a:t>
            </a:r>
            <a:r>
              <a:rPr lang="en-US" sz="1600"/>
              <a:t>I</a:t>
            </a:r>
            <a:r>
              <a:rPr lang="ru-RU" sz="1600"/>
              <a:t>I Всероссийский конгресс</a:t>
            </a:r>
            <a:r>
              <a:rPr lang="en-US" sz="1600"/>
              <a:t> </a:t>
            </a:r>
            <a:r>
              <a:rPr lang="ru-RU" sz="1600"/>
              <a:t>быстрорастущих компаний среднего бизнеса, </a:t>
            </a:r>
            <a:r>
              <a:rPr lang="en-US" sz="1600"/>
              <a:t>30</a:t>
            </a:r>
            <a:r>
              <a:rPr lang="ru-RU" sz="1600"/>
              <a:t> мая 201</a:t>
            </a:r>
            <a:r>
              <a:rPr lang="en-US" sz="1600"/>
              <a:t>2</a:t>
            </a:r>
            <a:r>
              <a:rPr lang="ru-RU" sz="1600"/>
              <a:t> г.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188913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ru-RU" sz="2600" b="1" kern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Общие характеристики получившейся выборки </a:t>
            </a:r>
          </a:p>
          <a:p>
            <a:pPr algn="ctr" eaLnBrk="0" hangingPunct="0">
              <a:lnSpc>
                <a:spcPct val="75000"/>
              </a:lnSpc>
              <a:defRPr/>
            </a:pPr>
            <a:r>
              <a:rPr lang="ru-RU" sz="2600" kern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600" kern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ru-RU" sz="2600" kern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газели</a:t>
            </a:r>
            <a:r>
              <a:rPr lang="en-US" sz="2600" kern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”-</a:t>
            </a:r>
            <a:r>
              <a:rPr lang="ru-RU" sz="2600" kern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2006-2010)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8313" y="1196975"/>
          <a:ext cx="8280400" cy="3906838"/>
        </p:xfrm>
        <a:graphic>
          <a:graphicData uri="http://schemas.openxmlformats.org/drawingml/2006/table">
            <a:tbl>
              <a:tblPr/>
              <a:tblGrid>
                <a:gridCol w="2530380"/>
                <a:gridCol w="1275912"/>
                <a:gridCol w="1015012"/>
                <a:gridCol w="1815583"/>
                <a:gridCol w="1644033"/>
              </a:tblGrid>
              <a:tr h="1593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96" marR="7896" marT="78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Выручка в 2010 году, млрд. рублей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Доля в общей выручке, %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Средняя выручка в компании сектора в 2010 году, млн. рублей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Средняя рентабельность компании сектора в 2010 году, %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348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Производство, включая агробизнес</a:t>
                      </a:r>
                    </a:p>
                  </a:txBody>
                  <a:tcPr marL="7896" marR="7896" marT="78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1153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8,7%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8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Торговля</a:t>
                      </a:r>
                    </a:p>
                  </a:txBody>
                  <a:tcPr marL="7896" marR="7896" marT="78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47%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1942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1,2%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348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Строительство</a:t>
                      </a:r>
                    </a:p>
                  </a:txBody>
                  <a:tcPr marL="7896" marR="7896" marT="78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1733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5,6%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6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Прочие услуги</a:t>
                      </a:r>
                    </a:p>
                  </a:txBody>
                  <a:tcPr marL="7896" marR="7896" marT="78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1068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3,4%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316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Всего выручка у "газелей"</a:t>
                      </a:r>
                    </a:p>
                  </a:txBody>
                  <a:tcPr marL="7896" marR="7896" marT="78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299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1526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3,9%</a:t>
                      </a:r>
                    </a:p>
                  </a:txBody>
                  <a:tcPr marL="7896" marR="7896" marT="78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blankGaze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2051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16"/>
          <p:cNvSpPr txBox="1">
            <a:spLocks noChangeArrowheads="1"/>
          </p:cNvSpPr>
          <p:nvPr/>
        </p:nvSpPr>
        <p:spPr bwMode="auto">
          <a:xfrm>
            <a:off x="2484438" y="6092825"/>
            <a:ext cx="6480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I</a:t>
            </a:r>
            <a:r>
              <a:rPr lang="en-US" sz="1600"/>
              <a:t>I</a:t>
            </a:r>
            <a:r>
              <a:rPr lang="ru-RU" sz="1600"/>
              <a:t>I Всероссийский конгресс</a:t>
            </a:r>
            <a:r>
              <a:rPr lang="en-US" sz="1600"/>
              <a:t> </a:t>
            </a:r>
            <a:r>
              <a:rPr lang="ru-RU" sz="1600"/>
              <a:t>быстрорастущих компаний среднего бизнеса, </a:t>
            </a:r>
            <a:r>
              <a:rPr lang="en-US" sz="1600"/>
              <a:t>30</a:t>
            </a:r>
            <a:r>
              <a:rPr lang="ru-RU" sz="1600"/>
              <a:t> мая 201</a:t>
            </a:r>
            <a:r>
              <a:rPr lang="en-US" sz="1600"/>
              <a:t>2</a:t>
            </a:r>
            <a:r>
              <a:rPr lang="ru-RU" sz="1600"/>
              <a:t> г.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ru-RU" sz="2600" b="1" kern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Новое исследование показало новые ниши, в которых могут расплодиться «газели»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95288" y="981075"/>
          <a:ext cx="8208962" cy="46085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32448"/>
                <a:gridCol w="4176464"/>
              </a:tblGrid>
              <a:tr h="5125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Число «газелей» этой отрасли заметно упало/сошло</a:t>
                      </a:r>
                      <a:r>
                        <a:rPr lang="ru-RU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на нет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Число «газелей» из этой отрасли заметно выросло/появилось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287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Автоторговля и пр.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Оптовая</a:t>
                      </a:r>
                      <a:r>
                        <a:rPr lang="ru-RU" b="1" baseline="0" dirty="0" smtClean="0">
                          <a:solidFill>
                            <a:srgbClr val="00B050"/>
                          </a:solidFill>
                        </a:rPr>
                        <a:t> торговля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9287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Стройматериалы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Пищевая промышленность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9287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Нефтесервис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Консалтинг и посредничество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9287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Гостиницы и туризм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Медицинские услуги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9287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Лесопромышленный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комплекс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ЖКХ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9287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Общественное питание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Легпром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92873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Наука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92873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Металлургия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1140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Горнодобывающая промышленность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1140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1400">
                <a:tc gridSpan="2">
                  <a:txBody>
                    <a:bodyPr/>
                    <a:lstStyle/>
                    <a:p>
                      <a:r>
                        <a:rPr lang="ru-RU" sz="1400" b="0" i="1" dirty="0" smtClean="0"/>
                        <a:t>Источник:</a:t>
                      </a:r>
                      <a:r>
                        <a:rPr lang="ru-RU" sz="1400" b="0" i="1" baseline="0" dirty="0" smtClean="0"/>
                        <a:t> «Эксперт». Сравнение списка Газели 2003-2007 и Газели 2006-2010</a:t>
                      </a:r>
                      <a:endParaRPr lang="ru-RU" sz="1400" b="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blankGaze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2051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16"/>
          <p:cNvSpPr txBox="1">
            <a:spLocks noChangeArrowheads="1"/>
          </p:cNvSpPr>
          <p:nvPr/>
        </p:nvSpPr>
        <p:spPr bwMode="auto">
          <a:xfrm>
            <a:off x="2484438" y="6092825"/>
            <a:ext cx="6480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I</a:t>
            </a:r>
            <a:r>
              <a:rPr lang="en-US" sz="1600"/>
              <a:t>I</a:t>
            </a:r>
            <a:r>
              <a:rPr lang="ru-RU" sz="1600"/>
              <a:t>I Всероссийский конгресс</a:t>
            </a:r>
            <a:r>
              <a:rPr lang="en-US" sz="1600"/>
              <a:t> </a:t>
            </a:r>
            <a:r>
              <a:rPr lang="ru-RU" sz="1600"/>
              <a:t>быстрорастущих компаний среднего бизнеса, </a:t>
            </a:r>
            <a:r>
              <a:rPr lang="en-US" sz="1600"/>
              <a:t>30</a:t>
            </a:r>
            <a:r>
              <a:rPr lang="ru-RU" sz="1600"/>
              <a:t> мая 201</a:t>
            </a:r>
            <a:r>
              <a:rPr lang="en-US" sz="1600"/>
              <a:t>2</a:t>
            </a:r>
            <a:r>
              <a:rPr lang="ru-RU" sz="1600"/>
              <a:t> г.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b="1" dirty="0">
                <a:latin typeface="+mj-lt"/>
              </a:rPr>
              <a:t>Кризис свел на нет активность "газелей" во многих регионах, и лишь Воронежская область отметилась феноменальным ростом их числа</a:t>
            </a:r>
            <a:endParaRPr lang="ru-RU" sz="2600" b="1" kern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1162050"/>
          <a:ext cx="8712968" cy="478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blankGaze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2051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16"/>
          <p:cNvSpPr txBox="1">
            <a:spLocks noChangeArrowheads="1"/>
          </p:cNvSpPr>
          <p:nvPr/>
        </p:nvSpPr>
        <p:spPr bwMode="auto">
          <a:xfrm>
            <a:off x="2484438" y="6092825"/>
            <a:ext cx="6480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I</a:t>
            </a:r>
            <a:r>
              <a:rPr lang="en-US" sz="1600"/>
              <a:t>I</a:t>
            </a:r>
            <a:r>
              <a:rPr lang="ru-RU" sz="1600"/>
              <a:t>I Всероссийский конгресс</a:t>
            </a:r>
            <a:r>
              <a:rPr lang="en-US" sz="1600"/>
              <a:t> </a:t>
            </a:r>
            <a:r>
              <a:rPr lang="ru-RU" sz="1600"/>
              <a:t>быстрорастущих компаний среднего бизнеса, </a:t>
            </a:r>
            <a:r>
              <a:rPr lang="en-US" sz="1600"/>
              <a:t>30</a:t>
            </a:r>
            <a:r>
              <a:rPr lang="ru-RU" sz="1600"/>
              <a:t> мая 201</a:t>
            </a:r>
            <a:r>
              <a:rPr lang="en-US" sz="1600"/>
              <a:t>2</a:t>
            </a:r>
            <a:r>
              <a:rPr lang="ru-RU" sz="1600"/>
              <a:t> г.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b="1" dirty="0">
                <a:latin typeface="+mj-lt"/>
              </a:rPr>
              <a:t>Большинство "газелей" - это не стартапы, </a:t>
            </a:r>
          </a:p>
          <a:p>
            <a:pPr algn="ctr">
              <a:defRPr/>
            </a:pPr>
            <a:r>
              <a:rPr lang="ru-RU" sz="2600" b="1" dirty="0">
                <a:latin typeface="+mj-lt"/>
              </a:rPr>
              <a:t>а вполне себе устоявшиеся во времени бизнесы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83568" y="1196752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 descr="blankGaze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2051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16"/>
          <p:cNvSpPr txBox="1">
            <a:spLocks noChangeArrowheads="1"/>
          </p:cNvSpPr>
          <p:nvPr/>
        </p:nvSpPr>
        <p:spPr bwMode="auto">
          <a:xfrm>
            <a:off x="2484438" y="6092825"/>
            <a:ext cx="6480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I</a:t>
            </a:r>
            <a:r>
              <a:rPr lang="en-US" sz="1600"/>
              <a:t>I</a:t>
            </a:r>
            <a:r>
              <a:rPr lang="ru-RU" sz="1600"/>
              <a:t>I Всероссийский конгресс</a:t>
            </a:r>
            <a:r>
              <a:rPr lang="en-US" sz="1600"/>
              <a:t> </a:t>
            </a:r>
            <a:r>
              <a:rPr lang="ru-RU" sz="1600"/>
              <a:t>быстрорастущих компаний среднего бизнеса, </a:t>
            </a:r>
            <a:r>
              <a:rPr lang="en-US" sz="1600"/>
              <a:t>30</a:t>
            </a:r>
            <a:r>
              <a:rPr lang="ru-RU" sz="1600"/>
              <a:t> мая 201</a:t>
            </a:r>
            <a:r>
              <a:rPr lang="en-US" sz="1600"/>
              <a:t>2</a:t>
            </a:r>
            <a:r>
              <a:rPr lang="ru-RU" sz="1600"/>
              <a:t> г.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b="1" dirty="0">
                <a:latin typeface="+mj-lt"/>
              </a:rPr>
              <a:t>Многие производственные "газели" поймали свой </a:t>
            </a:r>
            <a:r>
              <a:rPr lang="en-US" sz="2600" b="1" dirty="0">
                <a:latin typeface="+mj-lt"/>
              </a:rPr>
              <a:t>“</a:t>
            </a:r>
            <a:r>
              <a:rPr lang="ru-RU" sz="2600" b="1" dirty="0">
                <a:latin typeface="+mj-lt"/>
              </a:rPr>
              <a:t>попутный ветер</a:t>
            </a:r>
            <a:r>
              <a:rPr lang="en-US" sz="2600" b="1" dirty="0">
                <a:latin typeface="+mj-lt"/>
              </a:rPr>
              <a:t>” </a:t>
            </a:r>
            <a:r>
              <a:rPr lang="ru-RU" sz="2600" b="1" dirty="0">
                <a:latin typeface="+mj-lt"/>
              </a:rPr>
              <a:t>и растут по следующей траектории…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95738" y="1773238"/>
          <a:ext cx="4343400" cy="311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048"/>
                <a:gridCol w="1448048"/>
                <a:gridCol w="1448048"/>
              </a:tblGrid>
              <a:tr h="1037373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037373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CCFF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037373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4055" name="TextBox 7"/>
          <p:cNvSpPr txBox="1">
            <a:spLocks noChangeArrowheads="1"/>
          </p:cNvSpPr>
          <p:nvPr/>
        </p:nvSpPr>
        <p:spPr bwMode="auto">
          <a:xfrm>
            <a:off x="395288" y="5445125"/>
            <a:ext cx="70643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i="1"/>
              <a:t>Источник: Рост бизнеса под увеличительным стеклом / Патрик Вигери, Свен Смит, </a:t>
            </a:r>
            <a:endParaRPr lang="en-US" sz="1300" i="1"/>
          </a:p>
          <a:p>
            <a:r>
              <a:rPr lang="ru-RU" sz="1300" i="1"/>
              <a:t>Мердад Багаи; - М.: Манн, Иванов и Фербер, 2009</a:t>
            </a:r>
          </a:p>
        </p:txBody>
      </p:sp>
      <p:sp>
        <p:nvSpPr>
          <p:cNvPr id="44056" name="TextBox 8"/>
          <p:cNvSpPr txBox="1">
            <a:spLocks noChangeArrowheads="1"/>
          </p:cNvSpPr>
          <p:nvPr/>
        </p:nvSpPr>
        <p:spPr bwMode="auto">
          <a:xfrm>
            <a:off x="395288" y="1989138"/>
            <a:ext cx="3402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Развитие потенциала активов</a:t>
            </a:r>
          </a:p>
        </p:txBody>
      </p:sp>
      <p:sp>
        <p:nvSpPr>
          <p:cNvPr id="44057" name="TextBox 10"/>
          <p:cNvSpPr txBox="1">
            <a:spLocks noChangeArrowheads="1"/>
          </p:cNvSpPr>
          <p:nvPr/>
        </p:nvSpPr>
        <p:spPr bwMode="auto">
          <a:xfrm>
            <a:off x="684213" y="3068638"/>
            <a:ext cx="2671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Слияния и поглощения</a:t>
            </a:r>
          </a:p>
        </p:txBody>
      </p:sp>
      <p:sp>
        <p:nvSpPr>
          <p:cNvPr id="44058" name="TextBox 12"/>
          <p:cNvSpPr txBox="1">
            <a:spLocks noChangeArrowheads="1"/>
          </p:cNvSpPr>
          <p:nvPr/>
        </p:nvSpPr>
        <p:spPr bwMode="auto">
          <a:xfrm>
            <a:off x="611188" y="4149725"/>
            <a:ext cx="2762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Увеличение доли рынка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995738" y="5157788"/>
            <a:ext cx="4464050" cy="0"/>
          </a:xfrm>
          <a:prstGeom prst="straightConnector1">
            <a:avLst/>
          </a:prstGeom>
          <a:ln w="317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60" name="TextBox 15"/>
          <p:cNvSpPr txBox="1">
            <a:spLocks noChangeArrowheads="1"/>
          </p:cNvSpPr>
          <p:nvPr/>
        </p:nvSpPr>
        <p:spPr bwMode="auto">
          <a:xfrm>
            <a:off x="5580063" y="4868863"/>
            <a:ext cx="847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время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 descr="blankGaze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2051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16"/>
          <p:cNvSpPr txBox="1">
            <a:spLocks noChangeArrowheads="1"/>
          </p:cNvSpPr>
          <p:nvPr/>
        </p:nvSpPr>
        <p:spPr bwMode="auto">
          <a:xfrm>
            <a:off x="2484438" y="6092825"/>
            <a:ext cx="6480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I</a:t>
            </a:r>
            <a:r>
              <a:rPr lang="en-US" sz="1600"/>
              <a:t>I</a:t>
            </a:r>
            <a:r>
              <a:rPr lang="ru-RU" sz="1600"/>
              <a:t>I Всероссийский конгресс</a:t>
            </a:r>
            <a:r>
              <a:rPr lang="en-US" sz="1600"/>
              <a:t> </a:t>
            </a:r>
            <a:r>
              <a:rPr lang="ru-RU" sz="1600"/>
              <a:t>быстрорастущих компаний среднего бизнеса, </a:t>
            </a:r>
            <a:r>
              <a:rPr lang="en-US" sz="1600"/>
              <a:t>30</a:t>
            </a:r>
            <a:r>
              <a:rPr lang="ru-RU" sz="1600"/>
              <a:t> мая 201</a:t>
            </a:r>
            <a:r>
              <a:rPr lang="en-US" sz="1600"/>
              <a:t>2</a:t>
            </a:r>
            <a:r>
              <a:rPr lang="ru-RU" sz="1600"/>
              <a:t> г.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b="1" dirty="0">
                <a:latin typeface="+mj-lt"/>
              </a:rPr>
              <a:t>…и главным для них станет не пропустить момент, когда внутренняя эффективность станет ограничением роста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67544" y="980728"/>
          <a:ext cx="82809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 descr="blankGaze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2051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16"/>
          <p:cNvSpPr txBox="1">
            <a:spLocks noChangeArrowheads="1"/>
          </p:cNvSpPr>
          <p:nvPr/>
        </p:nvSpPr>
        <p:spPr bwMode="auto">
          <a:xfrm>
            <a:off x="2484438" y="6092825"/>
            <a:ext cx="6480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II</a:t>
            </a:r>
            <a:r>
              <a:rPr lang="en-US" sz="1600"/>
              <a:t>I</a:t>
            </a:r>
            <a:r>
              <a:rPr lang="ru-RU" sz="1600"/>
              <a:t> Всероссийский конгресс</a:t>
            </a:r>
            <a:r>
              <a:rPr lang="en-US" sz="1600"/>
              <a:t> </a:t>
            </a:r>
            <a:r>
              <a:rPr lang="ru-RU" sz="1600"/>
              <a:t>быстрорастущих компаний среднего бизнеса,</a:t>
            </a:r>
            <a:r>
              <a:rPr lang="en-US" sz="1600"/>
              <a:t> 30 </a:t>
            </a:r>
            <a:r>
              <a:rPr lang="ru-RU" sz="1600"/>
              <a:t>мая 201</a:t>
            </a:r>
            <a:r>
              <a:rPr lang="en-US" sz="1600"/>
              <a:t>2</a:t>
            </a:r>
            <a:r>
              <a:rPr lang="ru-RU" sz="1600"/>
              <a:t> г.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060575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ru-RU" sz="2800" b="1" kern="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blankGaze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2051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16"/>
          <p:cNvSpPr txBox="1">
            <a:spLocks noChangeArrowheads="1"/>
          </p:cNvSpPr>
          <p:nvPr/>
        </p:nvSpPr>
        <p:spPr bwMode="auto">
          <a:xfrm>
            <a:off x="2484438" y="6092825"/>
            <a:ext cx="6480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II</a:t>
            </a:r>
            <a:r>
              <a:rPr lang="en-US" sz="1600"/>
              <a:t>I </a:t>
            </a:r>
            <a:r>
              <a:rPr lang="ru-RU" sz="1600"/>
              <a:t>Всероссийский конгресс</a:t>
            </a:r>
            <a:r>
              <a:rPr lang="en-US" sz="1600"/>
              <a:t> </a:t>
            </a:r>
            <a:r>
              <a:rPr lang="ru-RU" sz="1600"/>
              <a:t>быстрорастущих компаний среднего бизнеса, </a:t>
            </a:r>
            <a:r>
              <a:rPr lang="en-US" sz="1600"/>
              <a:t>30</a:t>
            </a:r>
            <a:r>
              <a:rPr lang="ru-RU" sz="1600"/>
              <a:t> мая 201</a:t>
            </a:r>
            <a:r>
              <a:rPr lang="en-US" sz="1600"/>
              <a:t>2</a:t>
            </a:r>
            <a:r>
              <a:rPr lang="ru-RU" sz="1600"/>
              <a:t> г.</a:t>
            </a:r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</a:pPr>
            <a:r>
              <a:rPr lang="ru-RU" sz="2800" b="1">
                <a:solidFill>
                  <a:srgbClr val="FFFFFF"/>
                </a:solidFill>
                <a:latin typeface="Calibri" pitchFamily="34" charset="0"/>
              </a:rPr>
              <a:t>Рэнкинг: «Русские </a:t>
            </a:r>
            <a:r>
              <a:rPr lang="en-US" sz="2800" b="1">
                <a:solidFill>
                  <a:srgbClr val="FFFFFF"/>
                </a:solidFill>
                <a:latin typeface="Calibri" pitchFamily="34" charset="0"/>
              </a:rPr>
              <a:t>“</a:t>
            </a:r>
            <a:r>
              <a:rPr lang="ru-RU" sz="2800" b="1">
                <a:solidFill>
                  <a:srgbClr val="FFFFFF"/>
                </a:solidFill>
                <a:latin typeface="Calibri" pitchFamily="34" charset="0"/>
              </a:rPr>
              <a:t>газели</a:t>
            </a:r>
            <a:r>
              <a:rPr lang="en-US" sz="2800" b="1">
                <a:solidFill>
                  <a:srgbClr val="FFFFFF"/>
                </a:solidFill>
                <a:latin typeface="Calibri" pitchFamily="34" charset="0"/>
              </a:rPr>
              <a:t>”</a:t>
            </a:r>
            <a:r>
              <a:rPr lang="ru-RU" sz="2800" b="1">
                <a:solidFill>
                  <a:srgbClr val="FFFFFF"/>
                </a:solidFill>
                <a:latin typeface="Calibri" pitchFamily="34" charset="0"/>
              </a:rPr>
              <a:t>». Критерии «Эксперта»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750" y="1125538"/>
            <a:ext cx="8135938" cy="4184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900" b="1" dirty="0">
                <a:solidFill>
                  <a:srgbClr val="FFFFFF"/>
                </a:solidFill>
                <a:latin typeface="+mn-lt"/>
              </a:rPr>
              <a:t>Критерий первый. </a:t>
            </a:r>
            <a:r>
              <a:rPr lang="ru-RU" sz="1900" dirty="0">
                <a:solidFill>
                  <a:srgbClr val="FFFFFF"/>
                </a:solidFill>
                <a:latin typeface="+mn-lt"/>
              </a:rPr>
              <a:t>Выручка к итоговому году исследования перевалила за 300 млн. рублей и выше, но при этом не превышала нижнюю границу рэнкинга «Эксперт-400» (400 крупнейших компаний России).</a:t>
            </a:r>
          </a:p>
          <a:p>
            <a:pPr>
              <a:defRPr/>
            </a:pPr>
            <a:endParaRPr lang="ru-RU" sz="1900" dirty="0">
              <a:solidFill>
                <a:srgbClr val="FFFFFF"/>
              </a:solidFill>
              <a:latin typeface="+mn-lt"/>
            </a:endParaRPr>
          </a:p>
          <a:p>
            <a:pPr>
              <a:defRPr/>
            </a:pPr>
            <a:r>
              <a:rPr lang="ru-RU" sz="1900" b="1" dirty="0">
                <a:solidFill>
                  <a:srgbClr val="FFFFFF"/>
                </a:solidFill>
                <a:latin typeface="+mn-lt"/>
              </a:rPr>
              <a:t>Критерий второй. </a:t>
            </a:r>
            <a:r>
              <a:rPr lang="ru-RU" sz="1900" dirty="0">
                <a:solidFill>
                  <a:srgbClr val="FFFFFF"/>
                </a:solidFill>
                <a:latin typeface="+mn-lt"/>
              </a:rPr>
              <a:t>Выручка компании должна расти </a:t>
            </a:r>
            <a:r>
              <a:rPr lang="ru-RU" sz="1900" b="1" dirty="0">
                <a:solidFill>
                  <a:srgbClr val="FFFFFF"/>
                </a:solidFill>
                <a:latin typeface="+mn-lt"/>
              </a:rPr>
              <a:t>на 30% (!) ежегодно </a:t>
            </a:r>
            <a:r>
              <a:rPr lang="ru-RU" sz="1900" dirty="0">
                <a:solidFill>
                  <a:srgbClr val="FFFFFF"/>
                </a:solidFill>
                <a:latin typeface="+mn-lt"/>
              </a:rPr>
              <a:t>четыре года подряд и более.</a:t>
            </a:r>
          </a:p>
          <a:p>
            <a:pPr>
              <a:defRPr/>
            </a:pPr>
            <a:endParaRPr lang="ru-RU" sz="1900" dirty="0">
              <a:solidFill>
                <a:srgbClr val="FFFFFF"/>
              </a:solidFill>
              <a:latin typeface="+mn-lt"/>
            </a:endParaRPr>
          </a:p>
          <a:p>
            <a:pPr>
              <a:defRPr/>
            </a:pPr>
            <a:r>
              <a:rPr lang="ru-RU" sz="1900" b="1" dirty="0">
                <a:solidFill>
                  <a:srgbClr val="FFFFFF"/>
                </a:solidFill>
                <a:latin typeface="+mn-lt"/>
              </a:rPr>
              <a:t>Критерий третий.</a:t>
            </a:r>
            <a:r>
              <a:rPr lang="ru-RU" sz="1900" dirty="0">
                <a:solidFill>
                  <a:srgbClr val="FFFFFF"/>
                </a:solidFill>
                <a:latin typeface="+mn-lt"/>
              </a:rPr>
              <a:t> Компания-«газель» за рассматриваемый отрезок времени в четыре года должна хотя бы раз принести чистую прибыль.</a:t>
            </a:r>
          </a:p>
          <a:p>
            <a:pPr>
              <a:defRPr/>
            </a:pPr>
            <a:endParaRPr lang="ru-RU" sz="1900" dirty="0">
              <a:solidFill>
                <a:srgbClr val="FFFFFF"/>
              </a:solidFill>
              <a:latin typeface="+mn-lt"/>
            </a:endParaRPr>
          </a:p>
          <a:p>
            <a:pPr>
              <a:defRPr/>
            </a:pPr>
            <a:r>
              <a:rPr lang="ru-RU" sz="1900" b="1" dirty="0">
                <a:solidFill>
                  <a:srgbClr val="FFFFFF"/>
                </a:solidFill>
                <a:latin typeface="+mn-lt"/>
              </a:rPr>
              <a:t>Критерий четвертый. </a:t>
            </a:r>
            <a:r>
              <a:rPr lang="ru-RU" sz="1900" dirty="0">
                <a:solidFill>
                  <a:srgbClr val="FFFFFF"/>
                </a:solidFill>
                <a:latin typeface="+mn-lt"/>
              </a:rPr>
              <a:t>Претендент на звание компании-«газели» не должен являться дочерним предприятием какой-нибудь крупной корпоративной структуры, иностранного стратегического инвестора или являться государственным предприятием.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blankGaze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2051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16"/>
          <p:cNvSpPr txBox="1">
            <a:spLocks noChangeArrowheads="1"/>
          </p:cNvSpPr>
          <p:nvPr/>
        </p:nvSpPr>
        <p:spPr bwMode="auto">
          <a:xfrm>
            <a:off x="2484438" y="6092825"/>
            <a:ext cx="6480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II</a:t>
            </a:r>
            <a:r>
              <a:rPr lang="en-US" sz="1600"/>
              <a:t>I</a:t>
            </a:r>
            <a:r>
              <a:rPr lang="ru-RU" sz="1600"/>
              <a:t> Всероссийский конгресс</a:t>
            </a:r>
            <a:r>
              <a:rPr lang="en-US" sz="1600"/>
              <a:t> </a:t>
            </a:r>
            <a:r>
              <a:rPr lang="ru-RU" sz="1600"/>
              <a:t>быстрорастущих компаний среднего бизнеса, </a:t>
            </a:r>
            <a:r>
              <a:rPr lang="en-US" sz="1600"/>
              <a:t>30</a:t>
            </a:r>
            <a:r>
              <a:rPr lang="ru-RU" sz="1600"/>
              <a:t> мая 201</a:t>
            </a:r>
            <a:r>
              <a:rPr lang="en-US" sz="1600"/>
              <a:t>2</a:t>
            </a:r>
            <a:r>
              <a:rPr lang="ru-RU" sz="1600"/>
              <a:t> г.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323850" y="1412875"/>
            <a:ext cx="309562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900">
                <a:solidFill>
                  <a:srgbClr val="F2CED2"/>
                </a:solidFill>
                <a:latin typeface="Arial Narrow" pitchFamily="34" charset="0"/>
              </a:rPr>
              <a:t>	</a:t>
            </a:r>
            <a:r>
              <a:rPr lang="ru-RU" sz="1900">
                <a:solidFill>
                  <a:srgbClr val="FFFFFF"/>
                </a:solidFill>
                <a:latin typeface="Calibri" pitchFamily="34" charset="0"/>
              </a:rPr>
              <a:t>База Росстата по всем компаниям, выручка которых на момент исследования превышала 300 млн. руб. </a:t>
            </a:r>
          </a:p>
          <a:p>
            <a:pPr marL="342900" indent="-342900"/>
            <a:r>
              <a:rPr lang="ru-RU" sz="1900">
                <a:solidFill>
                  <a:srgbClr val="FFFFFF"/>
                </a:solidFill>
                <a:latin typeface="Calibri" pitchFamily="34" charset="0"/>
              </a:rPr>
              <a:t>	В 2007 году таких компаний отчиталось более 25 тысяч,</a:t>
            </a:r>
          </a:p>
          <a:p>
            <a:pPr marL="342900" indent="-342900"/>
            <a:r>
              <a:rPr lang="ru-RU" sz="1900">
                <a:solidFill>
                  <a:srgbClr val="FFFFFF"/>
                </a:solidFill>
                <a:latin typeface="Calibri" pitchFamily="34" charset="0"/>
              </a:rPr>
              <a:t>	В 2009 году – 16,5 тысяч.</a:t>
            </a:r>
          </a:p>
          <a:p>
            <a:pPr marL="342900" indent="-342900"/>
            <a:r>
              <a:rPr lang="ru-RU" sz="1900">
                <a:solidFill>
                  <a:srgbClr val="FFFFFF"/>
                </a:solidFill>
                <a:latin typeface="Calibri" pitchFamily="34" charset="0"/>
              </a:rPr>
              <a:t>	А в 2010 году Росстат зафиксировал </a:t>
            </a:r>
            <a:r>
              <a:rPr lang="ru-RU" sz="1900" b="1">
                <a:solidFill>
                  <a:srgbClr val="FFFFFF"/>
                </a:solidFill>
                <a:latin typeface="Calibri" pitchFamily="34" charset="0"/>
              </a:rPr>
              <a:t>30,6 </a:t>
            </a:r>
            <a:r>
              <a:rPr lang="ru-RU" sz="1900">
                <a:solidFill>
                  <a:srgbClr val="FFFFFF"/>
                </a:solidFill>
                <a:latin typeface="Calibri" pitchFamily="34" charset="0"/>
              </a:rPr>
              <a:t>тысяч таких компаний.</a:t>
            </a:r>
          </a:p>
        </p:txBody>
      </p:sp>
      <p:sp>
        <p:nvSpPr>
          <p:cNvPr id="1946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</a:pPr>
            <a:r>
              <a:rPr lang="ru-RU" sz="2800" b="1">
                <a:solidFill>
                  <a:srgbClr val="FFFFFF"/>
                </a:solidFill>
                <a:latin typeface="Calibri" pitchFamily="34" charset="0"/>
              </a:rPr>
              <a:t>Рэнкинг </a:t>
            </a:r>
            <a:r>
              <a:rPr lang="en-US" sz="2800" b="1">
                <a:solidFill>
                  <a:srgbClr val="FFFFFF"/>
                </a:solidFill>
                <a:latin typeface="Calibri" pitchFamily="34" charset="0"/>
              </a:rPr>
              <a:t>“</a:t>
            </a:r>
            <a:r>
              <a:rPr lang="ru-RU" sz="2800" b="1">
                <a:solidFill>
                  <a:srgbClr val="FFFFFF"/>
                </a:solidFill>
                <a:latin typeface="Calibri" pitchFamily="34" charset="0"/>
              </a:rPr>
              <a:t>газелей</a:t>
            </a:r>
            <a:r>
              <a:rPr lang="en-US" sz="2800" b="1">
                <a:solidFill>
                  <a:srgbClr val="FFFFFF"/>
                </a:solidFill>
                <a:latin typeface="Calibri" pitchFamily="34" charset="0"/>
              </a:rPr>
              <a:t>”</a:t>
            </a:r>
            <a:r>
              <a:rPr lang="ru-RU" sz="2800" b="1">
                <a:solidFill>
                  <a:srgbClr val="FFFFFF"/>
                </a:solidFill>
                <a:latin typeface="Calibri" pitchFamily="34" charset="0"/>
              </a:rPr>
              <a:t>: как мы считали.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1341438"/>
            <a:ext cx="53276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7740650" y="1700213"/>
            <a:ext cx="358775" cy="790575"/>
          </a:xfrm>
          <a:prstGeom prst="line">
            <a:avLst/>
          </a:prstGeom>
          <a:ln w="476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уга 7"/>
          <p:cNvSpPr/>
          <p:nvPr/>
        </p:nvSpPr>
        <p:spPr>
          <a:xfrm>
            <a:off x="6875463" y="1628775"/>
            <a:ext cx="1943100" cy="1943100"/>
          </a:xfrm>
          <a:prstGeom prst="arc">
            <a:avLst>
              <a:gd name="adj1" fmla="val 147247"/>
              <a:gd name="adj2" fmla="val 5064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blankGaze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2051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16"/>
          <p:cNvSpPr txBox="1">
            <a:spLocks noChangeArrowheads="1"/>
          </p:cNvSpPr>
          <p:nvPr/>
        </p:nvSpPr>
        <p:spPr bwMode="auto">
          <a:xfrm>
            <a:off x="2484438" y="6092825"/>
            <a:ext cx="6480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II</a:t>
            </a:r>
            <a:r>
              <a:rPr lang="en-US" sz="1600"/>
              <a:t>I</a:t>
            </a:r>
            <a:r>
              <a:rPr lang="ru-RU" sz="1600"/>
              <a:t> Всероссийский конгресс</a:t>
            </a:r>
            <a:r>
              <a:rPr lang="en-US" sz="1600"/>
              <a:t> </a:t>
            </a:r>
            <a:r>
              <a:rPr lang="ru-RU" sz="1600"/>
              <a:t>быстрорастущих компаний среднего бизнеса, </a:t>
            </a:r>
            <a:r>
              <a:rPr lang="en-US" sz="1600"/>
              <a:t>30</a:t>
            </a:r>
            <a:r>
              <a:rPr lang="ru-RU" sz="1600"/>
              <a:t> мая 201</a:t>
            </a:r>
            <a:r>
              <a:rPr lang="en-US" sz="1600"/>
              <a:t>2</a:t>
            </a:r>
            <a:r>
              <a:rPr lang="ru-RU" sz="1600"/>
              <a:t>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2276475"/>
            <a:ext cx="2592388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000" b="1" dirty="0"/>
              <a:t>	</a:t>
            </a:r>
            <a:r>
              <a:rPr lang="ru-RU" sz="2000" dirty="0">
                <a:latin typeface="+mn-lt"/>
              </a:rPr>
              <a:t>В 2009 году выручка типичной «газели» обогнала выручку типичной компании</a:t>
            </a:r>
            <a:endParaRPr lang="ru-RU" sz="19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ru-RU" sz="2800" b="1" dirty="0">
                <a:latin typeface="+mj-lt"/>
              </a:rPr>
              <a:t>Типичная газель продолжает бурный рост не замечая кризиса. </a:t>
            </a:r>
            <a:endParaRPr lang="ru-RU" sz="2800" b="1" kern="0" dirty="0">
              <a:solidFill>
                <a:schemeClr val="tx2"/>
              </a:solidFill>
              <a:latin typeface="+mj-lt"/>
              <a:ea typeface="+mj-ea"/>
              <a:cs typeface="Calibri" pitchFamily="34" charset="0"/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484313"/>
            <a:ext cx="55435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blankGaze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2051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16"/>
          <p:cNvSpPr txBox="1">
            <a:spLocks noChangeArrowheads="1"/>
          </p:cNvSpPr>
          <p:nvPr/>
        </p:nvSpPr>
        <p:spPr bwMode="auto">
          <a:xfrm>
            <a:off x="2484438" y="6092825"/>
            <a:ext cx="6480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II</a:t>
            </a:r>
            <a:r>
              <a:rPr lang="en-US" sz="1600"/>
              <a:t>I</a:t>
            </a:r>
            <a:r>
              <a:rPr lang="ru-RU" sz="1600"/>
              <a:t> Всероссийский конгресс</a:t>
            </a:r>
            <a:r>
              <a:rPr lang="en-US" sz="1600"/>
              <a:t> </a:t>
            </a:r>
            <a:r>
              <a:rPr lang="ru-RU" sz="1600"/>
              <a:t>быстрорастущих компаний среднего бизнеса, </a:t>
            </a:r>
            <a:r>
              <a:rPr lang="en-US" sz="1600"/>
              <a:t>30</a:t>
            </a:r>
            <a:r>
              <a:rPr lang="ru-RU" sz="1600"/>
              <a:t> мая 201</a:t>
            </a:r>
            <a:r>
              <a:rPr lang="en-US" sz="1600"/>
              <a:t>2</a:t>
            </a:r>
            <a:r>
              <a:rPr lang="ru-RU" sz="1600"/>
              <a:t> г.</a:t>
            </a: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323850" y="1484313"/>
            <a:ext cx="2592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000" b="1"/>
              <a:t>	</a:t>
            </a:r>
            <a:endParaRPr lang="ru-RU" sz="1900">
              <a:solidFill>
                <a:srgbClr val="F2CED2"/>
              </a:solidFill>
              <a:latin typeface="Calibri" pitchFamily="34" charset="0"/>
            </a:endParaRPr>
          </a:p>
          <a:p>
            <a:pPr marL="342900" indent="-342900"/>
            <a:endParaRPr lang="ru-RU" sz="2000">
              <a:latin typeface="Calibri" pitchFamily="34" charset="0"/>
            </a:endParaRPr>
          </a:p>
        </p:txBody>
      </p:sp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0" y="188913"/>
            <a:ext cx="9144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</a:pPr>
            <a:r>
              <a:rPr lang="ru-RU" sz="2800" b="1">
                <a:latin typeface="Calibri" pitchFamily="34" charset="0"/>
              </a:rPr>
              <a:t>Выручка компании «Глория Джинс» </a:t>
            </a:r>
            <a:endParaRPr lang="ru-RU" sz="28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3557" name="Rectangle 12"/>
          <p:cNvSpPr>
            <a:spLocks noGrp="1"/>
          </p:cNvSpPr>
          <p:nvPr>
            <p:ph type="body" sz="half" idx="4294967295"/>
          </p:nvPr>
        </p:nvSpPr>
        <p:spPr>
          <a:xfrm>
            <a:off x="323850" y="1125538"/>
            <a:ext cx="3960813" cy="4391025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Arial" charset="0"/>
              </a:rPr>
              <a:t>Компания «Глория Джинс» основана в 1988г. Производитель и ритейлер модной одежды</a:t>
            </a:r>
          </a:p>
          <a:p>
            <a:pPr eaLnBrk="1" hangingPunct="1"/>
            <a:r>
              <a:rPr lang="ru-RU" sz="1800" smtClean="0">
                <a:latin typeface="Arial" charset="0"/>
              </a:rPr>
              <a:t>Производственные активы: 33 фабрики, 9 центров дизайна и мерчандайзинга (из них 7 – за рубежом), 435 магазинов</a:t>
            </a:r>
          </a:p>
          <a:p>
            <a:pPr eaLnBrk="1" hangingPunct="1"/>
            <a:r>
              <a:rPr lang="ru-RU" sz="1800" smtClean="0">
                <a:latin typeface="Arial" charset="0"/>
              </a:rPr>
              <a:t>Выручка в 2011г – 15,5 млн рублей</a:t>
            </a:r>
          </a:p>
          <a:p>
            <a:pPr eaLnBrk="1" hangingPunct="1"/>
            <a:r>
              <a:rPr lang="ru-RU" sz="1800" smtClean="0">
                <a:latin typeface="Arial" charset="0"/>
              </a:rPr>
              <a:t>Число сотрудников – 12 тыс. человек</a:t>
            </a:r>
          </a:p>
          <a:p>
            <a:pPr eaLnBrk="1" hangingPunct="1"/>
            <a:r>
              <a:rPr lang="ru-RU" sz="1800" smtClean="0">
                <a:latin typeface="Arial" charset="0"/>
              </a:rPr>
              <a:t>Среднегодовые темпы прироста в 2005-2011 гг. – 34%</a:t>
            </a:r>
          </a:p>
        </p:txBody>
      </p:sp>
      <p:pic>
        <p:nvPicPr>
          <p:cNvPr id="23558" name="Picture 10" descr="gazeli krasnova gr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27538" y="1052513"/>
            <a:ext cx="4321175" cy="44640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blankGaze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2051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16"/>
          <p:cNvSpPr txBox="1">
            <a:spLocks noChangeArrowheads="1"/>
          </p:cNvSpPr>
          <p:nvPr/>
        </p:nvSpPr>
        <p:spPr bwMode="auto">
          <a:xfrm>
            <a:off x="2484438" y="6092825"/>
            <a:ext cx="6480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II</a:t>
            </a:r>
            <a:r>
              <a:rPr lang="en-US" sz="1600"/>
              <a:t>I</a:t>
            </a:r>
            <a:r>
              <a:rPr lang="ru-RU" sz="1600"/>
              <a:t> Всероссийский конгресс</a:t>
            </a:r>
            <a:r>
              <a:rPr lang="en-US" sz="1600"/>
              <a:t> </a:t>
            </a:r>
            <a:r>
              <a:rPr lang="ru-RU" sz="1600"/>
              <a:t>быстрорастущих компаний среднего бизнеса, </a:t>
            </a:r>
            <a:r>
              <a:rPr lang="en-US" sz="1600"/>
              <a:t>30</a:t>
            </a:r>
            <a:r>
              <a:rPr lang="ru-RU" sz="1600"/>
              <a:t> мая 201</a:t>
            </a:r>
            <a:r>
              <a:rPr lang="en-US" sz="1600"/>
              <a:t>2</a:t>
            </a:r>
            <a:r>
              <a:rPr lang="ru-RU" sz="1600"/>
              <a:t> г.</a:t>
            </a:r>
          </a:p>
        </p:txBody>
      </p:sp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</a:pPr>
            <a:endParaRPr lang="ru-RU" sz="28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604" name="Rectangle 10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46355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Выручка ОАО «НПГ Сады Придонья»</a:t>
            </a:r>
          </a:p>
        </p:txBody>
      </p:sp>
      <p:sp>
        <p:nvSpPr>
          <p:cNvPr id="25605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395288" y="908050"/>
            <a:ext cx="4464050" cy="4752975"/>
          </a:xfrm>
        </p:spPr>
        <p:txBody>
          <a:bodyPr/>
          <a:lstStyle/>
          <a:p>
            <a:pPr eaLnBrk="1" hangingPunct="1"/>
            <a:r>
              <a:rPr lang="ru-RU" sz="1700" smtClean="0">
                <a:latin typeface="Arial" charset="0"/>
              </a:rPr>
              <a:t>Национальная производственная группа «Сады Придонья» основана в 1997 г. Производит саженцы, выращивает плоды и овощи, выпускает соки и детское питание</a:t>
            </a:r>
          </a:p>
          <a:p>
            <a:pPr eaLnBrk="1" hangingPunct="1"/>
            <a:r>
              <a:rPr lang="ru-RU" sz="1700" smtClean="0">
                <a:latin typeface="Arial" charset="0"/>
              </a:rPr>
              <a:t>Производственные активы: 11 плодоводческих и овощеводческих филиалов в трех регионах страны (занимают 22 тыс.га), перерабатывающий и логистический комплексы</a:t>
            </a:r>
          </a:p>
          <a:p>
            <a:pPr eaLnBrk="1" hangingPunct="1"/>
            <a:r>
              <a:rPr lang="ru-RU" sz="1700" smtClean="0">
                <a:latin typeface="Arial" charset="0"/>
              </a:rPr>
              <a:t>Выручка в 2011 г. – 8 млрд руб</a:t>
            </a:r>
          </a:p>
          <a:p>
            <a:pPr eaLnBrk="1" hangingPunct="1"/>
            <a:r>
              <a:rPr lang="ru-RU" sz="1700" smtClean="0">
                <a:latin typeface="Arial" charset="0"/>
              </a:rPr>
              <a:t>Число сотрудников – 1,5 тыс.человек</a:t>
            </a:r>
          </a:p>
          <a:p>
            <a:pPr eaLnBrk="1" hangingPunct="1"/>
            <a:r>
              <a:rPr lang="ru-RU" sz="1700" smtClean="0">
                <a:latin typeface="Arial" charset="0"/>
              </a:rPr>
              <a:t>Среднегодовые темпы прироста в 2005-2011 гг. – 120%</a:t>
            </a:r>
          </a:p>
        </p:txBody>
      </p:sp>
      <p:pic>
        <p:nvPicPr>
          <p:cNvPr id="25606" name="Picture 13" descr="gazeli krasnova gr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87900" y="908050"/>
            <a:ext cx="3887788" cy="446563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blankGaze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2051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16"/>
          <p:cNvSpPr txBox="1">
            <a:spLocks noChangeArrowheads="1"/>
          </p:cNvSpPr>
          <p:nvPr/>
        </p:nvSpPr>
        <p:spPr bwMode="auto">
          <a:xfrm>
            <a:off x="2484438" y="6092825"/>
            <a:ext cx="6480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II</a:t>
            </a:r>
            <a:r>
              <a:rPr lang="en-US" sz="1600"/>
              <a:t>I</a:t>
            </a:r>
            <a:r>
              <a:rPr lang="ru-RU" sz="1600"/>
              <a:t> Всероссийский конгресс</a:t>
            </a:r>
            <a:r>
              <a:rPr lang="en-US" sz="1600"/>
              <a:t> </a:t>
            </a:r>
            <a:r>
              <a:rPr lang="ru-RU" sz="1600"/>
              <a:t>быстрорастущих компаний среднего бизнеса, </a:t>
            </a:r>
            <a:r>
              <a:rPr lang="en-US" sz="1600"/>
              <a:t>30</a:t>
            </a:r>
            <a:r>
              <a:rPr lang="ru-RU" sz="1600"/>
              <a:t> мая 201</a:t>
            </a:r>
            <a:r>
              <a:rPr lang="en-US" sz="1600"/>
              <a:t>2</a:t>
            </a:r>
            <a:r>
              <a:rPr lang="ru-RU" sz="1600"/>
              <a:t> г.</a:t>
            </a:r>
          </a:p>
        </p:txBody>
      </p:sp>
      <p:sp>
        <p:nvSpPr>
          <p:cNvPr id="2765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</a:pPr>
            <a:endParaRPr lang="ru-RU" sz="28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7652" name="Rectangle 7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608013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Выручка компании «Евродон»</a:t>
            </a:r>
          </a:p>
        </p:txBody>
      </p:sp>
      <p:sp>
        <p:nvSpPr>
          <p:cNvPr id="27653" name="Rectangle 8"/>
          <p:cNvSpPr>
            <a:spLocks noGrp="1"/>
          </p:cNvSpPr>
          <p:nvPr>
            <p:ph type="body" sz="half" idx="4294967295"/>
          </p:nvPr>
        </p:nvSpPr>
        <p:spPr>
          <a:xfrm>
            <a:off x="250825" y="1052513"/>
            <a:ext cx="4321175" cy="4464050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Arial" charset="0"/>
              </a:rPr>
              <a:t>Компания «Евродон» основана в 2003 г. Производит и перерабатывает мясо индюшки</a:t>
            </a:r>
          </a:p>
          <a:p>
            <a:pPr eaLnBrk="1" hangingPunct="1"/>
            <a:r>
              <a:rPr lang="ru-RU" sz="1800" smtClean="0">
                <a:latin typeface="Arial" charset="0"/>
              </a:rPr>
              <a:t>Производственные активы: комплекс по выращиванию индюшек, инкубатор, перерабатывающий завод с убойным цехом, комбикормовый завод</a:t>
            </a:r>
          </a:p>
          <a:p>
            <a:pPr eaLnBrk="1" hangingPunct="1"/>
            <a:r>
              <a:rPr lang="ru-RU" sz="1800" smtClean="0">
                <a:latin typeface="Arial" charset="0"/>
              </a:rPr>
              <a:t>Выручка в 2010 г – 3 млрд рублей</a:t>
            </a:r>
          </a:p>
          <a:p>
            <a:pPr eaLnBrk="1" hangingPunct="1"/>
            <a:r>
              <a:rPr lang="ru-RU" sz="1800" smtClean="0">
                <a:latin typeface="Arial" charset="0"/>
              </a:rPr>
              <a:t>Число сотрудников – 1,3 тыс.человек</a:t>
            </a:r>
          </a:p>
          <a:p>
            <a:pPr eaLnBrk="1" hangingPunct="1"/>
            <a:r>
              <a:rPr lang="ru-RU" sz="1800" smtClean="0">
                <a:latin typeface="Arial" charset="0"/>
              </a:rPr>
              <a:t>Среднегодовые темпы прироста в 2005-2010 гг – 134%</a:t>
            </a:r>
          </a:p>
        </p:txBody>
      </p:sp>
      <p:pic>
        <p:nvPicPr>
          <p:cNvPr id="27654" name="Picture 10" descr="gazeli krasnova gr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6463" y="1052513"/>
            <a:ext cx="4103687" cy="44640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 descr="blankGaze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2051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16"/>
          <p:cNvSpPr txBox="1">
            <a:spLocks noChangeArrowheads="1"/>
          </p:cNvSpPr>
          <p:nvPr/>
        </p:nvSpPr>
        <p:spPr bwMode="auto">
          <a:xfrm>
            <a:off x="2484438" y="6092825"/>
            <a:ext cx="6480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II</a:t>
            </a:r>
            <a:r>
              <a:rPr lang="en-US" sz="1600"/>
              <a:t>I</a:t>
            </a:r>
            <a:r>
              <a:rPr lang="ru-RU" sz="1600"/>
              <a:t> Всероссийский конгресс</a:t>
            </a:r>
            <a:r>
              <a:rPr lang="en-US" sz="1600"/>
              <a:t> </a:t>
            </a:r>
            <a:r>
              <a:rPr lang="ru-RU" sz="1600"/>
              <a:t>быстрорастущих компаний среднего бизнеса, </a:t>
            </a:r>
            <a:r>
              <a:rPr lang="en-US" sz="1600"/>
              <a:t>30</a:t>
            </a:r>
            <a:r>
              <a:rPr lang="ru-RU" sz="1600"/>
              <a:t> мая 201</a:t>
            </a:r>
            <a:r>
              <a:rPr lang="en-US" sz="1600"/>
              <a:t>2</a:t>
            </a:r>
            <a:r>
              <a:rPr lang="ru-RU" sz="1600"/>
              <a:t> г.</a:t>
            </a:r>
          </a:p>
        </p:txBody>
      </p:sp>
      <p:sp>
        <p:nvSpPr>
          <p:cNvPr id="2969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</a:pPr>
            <a:endParaRPr lang="ru-RU" sz="28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9700" name="Rectangle 7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153400" cy="67945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Динамика выручки группы компаний</a:t>
            </a:r>
            <a:r>
              <a:rPr lang="ru-RU" sz="2800" b="1" smtClean="0"/>
              <a:t> «</a:t>
            </a:r>
            <a:r>
              <a:rPr lang="ru-RU" sz="2400" b="1" smtClean="0"/>
              <a:t>Полипластик</a:t>
            </a:r>
            <a:r>
              <a:rPr lang="ru-RU" sz="2800" b="1" smtClean="0"/>
              <a:t>»</a:t>
            </a:r>
          </a:p>
        </p:txBody>
      </p:sp>
      <p:sp>
        <p:nvSpPr>
          <p:cNvPr id="29701" name="Rectangle 8"/>
          <p:cNvSpPr>
            <a:spLocks noGrp="1"/>
          </p:cNvSpPr>
          <p:nvPr>
            <p:ph type="body" sz="half" idx="4294967295"/>
          </p:nvPr>
        </p:nvSpPr>
        <p:spPr>
          <a:xfrm>
            <a:off x="179388" y="1052513"/>
            <a:ext cx="4105275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900" smtClean="0">
                <a:latin typeface="Arial" charset="0"/>
              </a:rPr>
              <a:t>Группа «Полипластик» основана в 1991 г. Производит инженерные пластмассы и полимерные трубы.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smtClean="0">
                <a:latin typeface="Arial" charset="0"/>
              </a:rPr>
              <a:t>Включает 11 заводов, 9 региональных торговых домов, проектный институт «Гипрокоммунводоканал», НТЦ «Полипластик»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smtClean="0">
                <a:latin typeface="Arial" charset="0"/>
              </a:rPr>
              <a:t>Выручка в 2011 г. – 28 млрд рублей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smtClean="0">
                <a:latin typeface="Arial" charset="0"/>
              </a:rPr>
              <a:t>Число сотрудников – 5 тыс. человек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smtClean="0">
                <a:latin typeface="Arial" charset="0"/>
              </a:rPr>
              <a:t>Среднегодовые темпы прироста в 2001- 2011гг – 31 %</a:t>
            </a:r>
          </a:p>
        </p:txBody>
      </p:sp>
      <p:pic>
        <p:nvPicPr>
          <p:cNvPr id="29702" name="Picture 10" descr="gazeli krasnova gr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1125538"/>
            <a:ext cx="4319587" cy="41751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blankGaze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4400"/>
            <a:ext cx="2051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16"/>
          <p:cNvSpPr txBox="1">
            <a:spLocks noChangeArrowheads="1"/>
          </p:cNvSpPr>
          <p:nvPr/>
        </p:nvSpPr>
        <p:spPr bwMode="auto">
          <a:xfrm>
            <a:off x="2484438" y="6092825"/>
            <a:ext cx="64801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II</a:t>
            </a:r>
            <a:r>
              <a:rPr lang="en-US" sz="1600"/>
              <a:t>I</a:t>
            </a:r>
            <a:r>
              <a:rPr lang="ru-RU" sz="1600"/>
              <a:t> Всероссийский конгресс</a:t>
            </a:r>
            <a:r>
              <a:rPr lang="en-US" sz="1600"/>
              <a:t> </a:t>
            </a:r>
            <a:r>
              <a:rPr lang="ru-RU" sz="1600"/>
              <a:t>быстрорастущих компаний среднего бизнеса, </a:t>
            </a:r>
            <a:r>
              <a:rPr lang="en-US" sz="1600"/>
              <a:t>30</a:t>
            </a:r>
            <a:r>
              <a:rPr lang="ru-RU" sz="1600"/>
              <a:t> мая 201</a:t>
            </a:r>
            <a:r>
              <a:rPr lang="en-US" sz="1600"/>
              <a:t>2</a:t>
            </a:r>
            <a:r>
              <a:rPr lang="ru-RU" sz="1600"/>
              <a:t>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349500"/>
            <a:ext cx="2592388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2000" b="1" dirty="0"/>
              <a:t>	</a:t>
            </a:r>
            <a:r>
              <a:rPr lang="ru-RU" sz="2000" dirty="0">
                <a:latin typeface="+mn-lt"/>
              </a:rPr>
              <a:t>Динамика стоимости основных средств (млн. руб.)</a:t>
            </a:r>
            <a:endParaRPr lang="ru-RU" sz="19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3174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2800" b="1">
                <a:latin typeface="Calibri" pitchFamily="34" charset="0"/>
              </a:rPr>
              <a:t>“</a:t>
            </a:r>
            <a:r>
              <a:rPr lang="ru-RU" sz="2800" b="1">
                <a:latin typeface="Calibri" pitchFamily="34" charset="0"/>
              </a:rPr>
              <a:t>Газели</a:t>
            </a:r>
            <a:r>
              <a:rPr lang="en-US" sz="2800" b="1">
                <a:latin typeface="Calibri" pitchFamily="34" charset="0"/>
              </a:rPr>
              <a:t>”</a:t>
            </a:r>
            <a:r>
              <a:rPr lang="ru-RU" sz="2800" b="1">
                <a:latin typeface="Calibri" pitchFamily="34" charset="0"/>
              </a:rPr>
              <a:t> более активно инвестируют в кризис. </a:t>
            </a:r>
            <a:endParaRPr lang="ru-RU" sz="2800" b="1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1412875"/>
            <a:ext cx="64341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3082</TotalTime>
  <Words>1144</Words>
  <Application>Microsoft Office PowerPoint</Application>
  <PresentationFormat>Экран (4:3)</PresentationFormat>
  <Paragraphs>153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Слайд 1</vt:lpstr>
      <vt:lpstr>Слайд 2</vt:lpstr>
      <vt:lpstr>Слайд 3</vt:lpstr>
      <vt:lpstr>Слайд 4</vt:lpstr>
      <vt:lpstr>Слайд 5</vt:lpstr>
      <vt:lpstr>Выручка ОАО «НПГ Сады Придонья»</vt:lpstr>
      <vt:lpstr>Выручка компании «Евродон»</vt:lpstr>
      <vt:lpstr>Динамика выручки группы компаний «Полипластик»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Виньков А.А.</dc:creator>
  <cp:keywords>Газели</cp:keywords>
  <dc:description>При использовании согласовать с автором!</dc:description>
  <cp:lastModifiedBy>user</cp:lastModifiedBy>
  <cp:revision>233</cp:revision>
  <dcterms:created xsi:type="dcterms:W3CDTF">2007-10-16T08:37:24Z</dcterms:created>
  <dcterms:modified xsi:type="dcterms:W3CDTF">2012-10-30T11:53:19Z</dcterms:modified>
</cp:coreProperties>
</file>