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  <p:sldMasterId id="2147483651" r:id="rId3"/>
    <p:sldMasterId id="2147483650" r:id="rId4"/>
  </p:sldMasterIdLst>
  <p:notesMasterIdLst>
    <p:notesMasterId r:id="rId23"/>
  </p:notesMasterIdLst>
  <p:handoutMasterIdLst>
    <p:handoutMasterId r:id="rId24"/>
  </p:handoutMasterIdLst>
  <p:sldIdLst>
    <p:sldId id="494" r:id="rId5"/>
    <p:sldId id="477" r:id="rId6"/>
    <p:sldId id="478" r:id="rId7"/>
    <p:sldId id="479" r:id="rId8"/>
    <p:sldId id="480" r:id="rId9"/>
    <p:sldId id="481" r:id="rId10"/>
    <p:sldId id="482" r:id="rId11"/>
    <p:sldId id="483" r:id="rId12"/>
    <p:sldId id="484" r:id="rId13"/>
    <p:sldId id="485" r:id="rId14"/>
    <p:sldId id="486" r:id="rId15"/>
    <p:sldId id="487" r:id="rId16"/>
    <p:sldId id="488" r:id="rId17"/>
    <p:sldId id="489" r:id="rId18"/>
    <p:sldId id="476" r:id="rId19"/>
    <p:sldId id="464" r:id="rId20"/>
    <p:sldId id="492" r:id="rId21"/>
    <p:sldId id="493" r:id="rId2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6621A"/>
    <a:srgbClr val="FC820C"/>
    <a:srgbClr val="CC3300"/>
    <a:srgbClr val="FF9933"/>
    <a:srgbClr val="B81E16"/>
    <a:srgbClr val="990000"/>
    <a:srgbClr val="FFCC00"/>
    <a:srgbClr val="D93720"/>
    <a:srgbClr val="C0C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89448" autoAdjust="0"/>
  </p:normalViewPr>
  <p:slideViewPr>
    <p:cSldViewPr>
      <p:cViewPr>
        <p:scale>
          <a:sx n="66" d="100"/>
          <a:sy n="66" d="100"/>
        </p:scale>
        <p:origin x="-1494" y="-174"/>
      </p:cViewPr>
      <p:guideLst>
        <p:guide orient="horz" pos="2160"/>
        <p:guide pos="51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66" y="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b23bvm\&#1056;&#1072;&#1073;&#1086;&#1095;&#1080;&#1081;%20&#1089;&#1090;&#1086;&#1083;\&#1050;&#1085;&#1080;&#1075;&#1072;1666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3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995422274048393E-2"/>
          <c:y val="0.16171449445324693"/>
          <c:w val="0.84108438472754588"/>
          <c:h val="0.79542396188358822"/>
        </c:manualLayout>
      </c:layout>
      <c:lineChart>
        <c:grouping val="standard"/>
        <c:ser>
          <c:idx val="0"/>
          <c:order val="0"/>
          <c:tx>
            <c:strRef>
              <c:f>'1dgt_ent'!$N$10</c:f>
              <c:strCache>
                <c:ptCount val="1"/>
                <c:pt idx="0">
                  <c:v>МСП</c:v>
                </c:pt>
              </c:strCache>
            </c:strRef>
          </c:tx>
          <c:spPr>
            <a:ln w="63500">
              <a:solidFill>
                <a:srgbClr val="FC820C"/>
              </a:solidFill>
            </a:ln>
          </c:spPr>
          <c:marker>
            <c:spPr>
              <a:solidFill>
                <a:schemeClr val="accent6"/>
              </a:solidFill>
            </c:spPr>
          </c:marker>
          <c:dLbls>
            <c:dLbl>
              <c:idx val="0"/>
              <c:layout>
                <c:manualLayout>
                  <c:x val="-5.7269147509261528E-2"/>
                  <c:y val="4.4939352674581226E-2"/>
                </c:manualLayout>
              </c:layout>
              <c:showVal val="1"/>
            </c:dLbl>
            <c:dLbl>
              <c:idx val="1"/>
              <c:layout>
                <c:manualLayout>
                  <c:x val="-6.855821099783331E-2"/>
                  <c:y val="4.7630188890875388E-3"/>
                </c:manualLayout>
              </c:layout>
              <c:showVal val="1"/>
            </c:dLbl>
            <c:dLbl>
              <c:idx val="2"/>
              <c:layout>
                <c:manualLayout>
                  <c:x val="-6.6137566137566078E-2"/>
                  <c:y val="4.7935103244837768E-2"/>
                </c:manualLayout>
              </c:layout>
              <c:showVal val="1"/>
            </c:dLbl>
            <c:dLbl>
              <c:idx val="3"/>
              <c:layout>
                <c:manualLayout>
                  <c:x val="-5.2910052910052907E-2"/>
                  <c:y val="5.5309734513274339E-2"/>
                </c:manualLayout>
              </c:layout>
              <c:showVal val="1"/>
            </c:dLbl>
            <c:dLbl>
              <c:idx val="5"/>
              <c:layout>
                <c:manualLayout>
                  <c:x val="6.6137566137566134E-3"/>
                  <c:y val="3.6873156342182856E-2"/>
                </c:manualLayout>
              </c:layout>
              <c:showVal val="1"/>
            </c:dLbl>
            <c:numFmt formatCode="#,##0.0_ ;[Red]\-#,##0.0\ " sourceLinked="0"/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'1dgt_ent'!$O$8:$T$8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E2013</c:v>
                </c:pt>
                <c:pt idx="5">
                  <c:v>F2014</c:v>
                </c:pt>
              </c:strCache>
            </c:strRef>
          </c:cat>
          <c:val>
            <c:numRef>
              <c:f>'1dgt_ent'!$O$10:$T$10</c:f>
              <c:numCache>
                <c:formatCode>0.0</c:formatCode>
                <c:ptCount val="6"/>
                <c:pt idx="0">
                  <c:v>-1.429565570440946</c:v>
                </c:pt>
                <c:pt idx="1">
                  <c:v>4.737409268067271</c:v>
                </c:pt>
                <c:pt idx="2">
                  <c:v>-0.9165268497154524</c:v>
                </c:pt>
                <c:pt idx="3">
                  <c:v>-1.7596767992366225</c:v>
                </c:pt>
                <c:pt idx="4">
                  <c:v>1.2687991958772789</c:v>
                </c:pt>
                <c:pt idx="5">
                  <c:v>3.393171740090605</c:v>
                </c:pt>
              </c:numCache>
            </c:numRef>
          </c:val>
        </c:ser>
        <c:ser>
          <c:idx val="1"/>
          <c:order val="1"/>
          <c:tx>
            <c:strRef>
              <c:f>'1dgt_ent'!$N$9</c:f>
              <c:strCache>
                <c:ptCount val="1"/>
                <c:pt idx="0">
                  <c:v>Крупные предприятия</c:v>
                </c:pt>
              </c:strCache>
            </c:strRef>
          </c:tx>
          <c:spPr>
            <a:ln w="63500"/>
          </c:spPr>
          <c:marker>
            <c:spPr>
              <a:solidFill>
                <a:schemeClr val="accent3"/>
              </a:solidFill>
            </c:spPr>
          </c:marker>
          <c:dLbls>
            <c:dLbl>
              <c:idx val="0"/>
              <c:layout>
                <c:manualLayout>
                  <c:x val="-6.418781135447349E-2"/>
                  <c:y val="1.266199791862609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7.0225095048892017E-2"/>
                  <c:y val="-1.1742149409212161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5.4875109361329819E-2"/>
                  <c:y val="-6.7007815947785307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9554121999810276E-2"/>
                  <c:y val="-6.3959680821147377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5.071544181977243E-2"/>
                  <c:y val="-6.3320452102158781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9.5089415906345023E-2"/>
                  <c:y val="-4.8571237776693844E-2"/>
                </c:manualLayout>
              </c:layout>
              <c:dLblPos val="r"/>
              <c:showVal val="1"/>
            </c:dLbl>
            <c:numFmt formatCode="#,##0.0_ ;[Red]\-#,##0.0\ " sourceLinked="0"/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'1dgt_ent'!$O$8:$T$8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E2013</c:v>
                </c:pt>
                <c:pt idx="5">
                  <c:v>F2014</c:v>
                </c:pt>
              </c:strCache>
            </c:strRef>
          </c:cat>
          <c:val>
            <c:numRef>
              <c:f>'1dgt_ent'!$O$9:$T$9</c:f>
              <c:numCache>
                <c:formatCode>0.0</c:formatCode>
                <c:ptCount val="6"/>
                <c:pt idx="0">
                  <c:v>-4.0730527553003935</c:v>
                </c:pt>
                <c:pt idx="1">
                  <c:v>-1.0025991281809583</c:v>
                </c:pt>
                <c:pt idx="2">
                  <c:v>2.7235126292395124</c:v>
                </c:pt>
                <c:pt idx="3">
                  <c:v>0.68424836972162828</c:v>
                </c:pt>
                <c:pt idx="4">
                  <c:v>1.304029925685062</c:v>
                </c:pt>
                <c:pt idx="5">
                  <c:v>3.2634336264525761</c:v>
                </c:pt>
              </c:numCache>
            </c:numRef>
          </c:val>
        </c:ser>
        <c:dLbls/>
        <c:marker val="1"/>
        <c:axId val="88419712"/>
        <c:axId val="88429696"/>
      </c:lineChart>
      <c:catAx>
        <c:axId val="884197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8429696"/>
        <c:crosses val="autoZero"/>
        <c:auto val="1"/>
        <c:lblAlgn val="ctr"/>
        <c:lblOffset val="100"/>
      </c:catAx>
      <c:valAx>
        <c:axId val="88429696"/>
        <c:scaling>
          <c:orientation val="minMax"/>
          <c:max val="5"/>
          <c:min val="-4.5"/>
        </c:scaling>
        <c:axPos val="l"/>
        <c:numFmt formatCode="0" sourceLinked="0"/>
        <c:tickLblPos val="nextTo"/>
        <c:crossAx val="884197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430773940348422"/>
          <c:y val="0.86550726085447793"/>
          <c:w val="0.49212361256047821"/>
          <c:h val="6.7272743250843661E-2"/>
        </c:manualLayout>
      </c:layout>
      <c:txPr>
        <a:bodyPr/>
        <a:lstStyle/>
        <a:p>
          <a:pPr>
            <a:defRPr sz="1400" b="1">
              <a:latin typeface="+mn-lt"/>
            </a:defRPr>
          </a:pPr>
          <a:endParaRPr lang="ru-RU"/>
        </a:p>
      </c:txPr>
    </c:legend>
    <c:plotVisOnly val="1"/>
    <c:dispBlanksAs val="gap"/>
  </c:chart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3946850393700789E-2"/>
          <c:y val="4.0560471976401197E-2"/>
          <c:w val="0.91216426071741019"/>
          <c:h val="0.87071080993194439"/>
        </c:manualLayout>
      </c:layout>
      <c:lineChart>
        <c:grouping val="standard"/>
        <c:ser>
          <c:idx val="0"/>
          <c:order val="0"/>
          <c:tx>
            <c:strRef>
              <c:f>Лист1!$B$13</c:f>
              <c:strCache>
                <c:ptCount val="1"/>
                <c:pt idx="0">
                  <c:v>Крупные предприятия</c:v>
                </c:pt>
              </c:strCache>
            </c:strRef>
          </c:tx>
          <c:spPr>
            <a:ln w="63500"/>
          </c:spPr>
          <c:dLbls>
            <c:dLbl>
              <c:idx val="1"/>
              <c:layout>
                <c:manualLayout>
                  <c:x val="-5.2777638903983126E-2"/>
                  <c:y val="-7.917720924076202E-2"/>
                </c:manualLayout>
              </c:layout>
              <c:showVal val="1"/>
            </c:dLbl>
            <c:dLbl>
              <c:idx val="2"/>
              <c:layout>
                <c:manualLayout>
                  <c:x val="-4.1582382166774623E-2"/>
                  <c:y val="-4.5679159177362691E-2"/>
                </c:manualLayout>
              </c:layout>
              <c:showVal val="1"/>
            </c:dLbl>
            <c:dLbl>
              <c:idx val="3"/>
              <c:layout>
                <c:manualLayout>
                  <c:x val="-1.2794579128238332E-2"/>
                  <c:y val="-5.4814991012835282E-2"/>
                </c:manualLayout>
              </c:layout>
              <c:showVal val="1"/>
            </c:dLbl>
            <c:numFmt formatCode="#,##0.00_ ;[Red]\-#,##0.00\ " sourceLinked="0"/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Лист1!$C$12:$H$12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E2013</c:v>
                </c:pt>
                <c:pt idx="5">
                  <c:v>F2014</c:v>
                </c:pt>
              </c:strCache>
            </c:strRef>
          </c:cat>
          <c:val>
            <c:numRef>
              <c:f>Лист1!$C$13:$H$13</c:f>
              <c:numCache>
                <c:formatCode>0.00</c:formatCode>
                <c:ptCount val="6"/>
                <c:pt idx="0">
                  <c:v>-3.7801380931831741</c:v>
                </c:pt>
                <c:pt idx="1">
                  <c:v>0.52580682757325092</c:v>
                </c:pt>
                <c:pt idx="2">
                  <c:v>1.7074540683444877</c:v>
                </c:pt>
                <c:pt idx="3">
                  <c:v>0.43478604377829927</c:v>
                </c:pt>
                <c:pt idx="4">
                  <c:v>-0.34922731533452189</c:v>
                </c:pt>
                <c:pt idx="5">
                  <c:v>1.7431178958195035</c:v>
                </c:pt>
              </c:numCache>
            </c:numRef>
          </c:val>
        </c:ser>
        <c:ser>
          <c:idx val="1"/>
          <c:order val="1"/>
          <c:tx>
            <c:strRef>
              <c:f>Лист1!$B$14</c:f>
              <c:strCache>
                <c:ptCount val="1"/>
                <c:pt idx="0">
                  <c:v>МСБ</c:v>
                </c:pt>
              </c:strCache>
            </c:strRef>
          </c:tx>
          <c:spPr>
            <a:ln w="63500" cap="flat" cmpd="sng" algn="ctr">
              <a:solidFill>
                <a:srgbClr val="FF9933"/>
              </a:solidFill>
              <a:prstDash val="solid"/>
            </a:ln>
            <a:effectLst/>
          </c:spPr>
          <c:marker>
            <c:symbol val="square"/>
            <c:size val="13"/>
            <c:spPr>
              <a:solidFill>
                <a:schemeClr val="accent6">
                  <a:lumMod val="75000"/>
                </a:schemeClr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</c:marker>
          <c:dLbls>
            <c:dLbl>
              <c:idx val="0"/>
              <c:layout>
                <c:manualLayout>
                  <c:x val="-5.8006999125109378E-2"/>
                  <c:y val="5.8619027710031822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7619336840340911E-2"/>
                  <c:y val="7.7360353655004127E-2"/>
                </c:manualLayout>
              </c:layout>
              <c:numFmt formatCode="#,##0.00_ ;[Red]\-#,##0.00\ " sourceLinked="0"/>
              <c:spPr>
                <a:solidFill>
                  <a:sysClr val="window" lastClr="FFFFFF"/>
                </a:solidFill>
                <a:ln>
                  <a:solidFill>
                    <a:srgbClr val="FFFFFF"/>
                  </a:solidFill>
                </a:ln>
              </c:spPr>
              <c:txPr>
                <a:bodyPr/>
                <a:lstStyle/>
                <a:p>
                  <a:pPr>
                    <a:defRPr sz="1200"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r"/>
              <c:showVal val="1"/>
            </c:dLbl>
            <c:dLbl>
              <c:idx val="2"/>
              <c:layout>
                <c:manualLayout>
                  <c:x val="-5.4875109361329819E-2"/>
                  <c:y val="-6.7007815947785307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9673665791776025E-2"/>
                  <c:y val="5.1236307638666941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5.5513361708922578E-2"/>
                  <c:y val="-8.76826447010257E-2"/>
                </c:manualLayout>
              </c:layout>
              <c:dLblPos val="r"/>
              <c:showVal val="1"/>
            </c:dLbl>
            <c:numFmt formatCode="#,##0.00_ ;[Red]\-#,##0.00\ " sourceLinked="0"/>
            <c:spPr>
              <a:ln>
                <a:solidFill>
                  <a:srgbClr val="FFFFFF"/>
                </a:solidFill>
              </a:ln>
            </c:spPr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Лист1!$C$12:$H$12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E2013</c:v>
                </c:pt>
                <c:pt idx="5">
                  <c:v>F2014</c:v>
                </c:pt>
              </c:strCache>
            </c:strRef>
          </c:cat>
          <c:val>
            <c:numRef>
              <c:f>Лист1!$C$14:$H$14</c:f>
              <c:numCache>
                <c:formatCode>0.00</c:formatCode>
                <c:ptCount val="6"/>
                <c:pt idx="0">
                  <c:v>-0.76690572148563074</c:v>
                </c:pt>
                <c:pt idx="1">
                  <c:v>-0.13422087070767311</c:v>
                </c:pt>
                <c:pt idx="2">
                  <c:v>-0.1162647154975225</c:v>
                </c:pt>
                <c:pt idx="3">
                  <c:v>-0.70016139274952294</c:v>
                </c:pt>
                <c:pt idx="4">
                  <c:v>0.31974091587143211</c:v>
                </c:pt>
                <c:pt idx="5">
                  <c:v>1.7651202477537786</c:v>
                </c:pt>
              </c:numCache>
            </c:numRef>
          </c:val>
        </c:ser>
        <c:dLbls/>
        <c:marker val="1"/>
        <c:axId val="98139136"/>
        <c:axId val="98173696"/>
      </c:lineChart>
      <c:catAx>
        <c:axId val="98139136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98173696"/>
        <c:crosses val="autoZero"/>
        <c:auto val="1"/>
        <c:lblAlgn val="ctr"/>
        <c:lblOffset val="100"/>
      </c:catAx>
      <c:valAx>
        <c:axId val="98173696"/>
        <c:scaling>
          <c:orientation val="minMax"/>
          <c:min val="-4"/>
        </c:scaling>
        <c:axPos val="l"/>
        <c:numFmt formatCode="0.00" sourceLinked="1"/>
        <c:tickLblPos val="nextTo"/>
        <c:txPr>
          <a:bodyPr/>
          <a:lstStyle/>
          <a:p>
            <a:pPr>
              <a:defRPr sz="700" b="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981391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2214323556520246"/>
          <c:y val="0.76227582443089303"/>
          <c:w val="0.50453508642574474"/>
          <c:h val="6.7188647973619758E-2"/>
        </c:manualLayout>
      </c:layout>
      <c:txPr>
        <a:bodyPr/>
        <a:lstStyle/>
        <a:p>
          <a:pPr>
            <a:defRPr sz="14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6046792458859924E-2"/>
          <c:y val="3.7492256860590642E-2"/>
          <c:w val="0.91771981627296584"/>
          <c:h val="0.87071080993194439"/>
        </c:manualLayout>
      </c:layout>
      <c:lineChart>
        <c:grouping val="standard"/>
        <c:ser>
          <c:idx val="0"/>
          <c:order val="0"/>
          <c:tx>
            <c:strRef>
              <c:f>Лист2!$B$11</c:f>
              <c:strCache>
                <c:ptCount val="1"/>
                <c:pt idx="0">
                  <c:v>Крупные предприятия</c:v>
                </c:pt>
              </c:strCache>
            </c:strRef>
          </c:tx>
          <c:spPr>
            <a:ln w="63500"/>
          </c:spPr>
          <c:dLbls>
            <c:dLbl>
              <c:idx val="1"/>
              <c:layout>
                <c:manualLayout>
                  <c:x val="-4.7748366110597157E-2"/>
                  <c:y val="-3.9887435771806194E-2"/>
                </c:manualLayout>
              </c:layout>
              <c:showVal val="1"/>
            </c:dLbl>
            <c:dLbl>
              <c:idx val="2"/>
              <c:layout>
                <c:manualLayout>
                  <c:x val="-4.476409322868484E-2"/>
                  <c:y val="6.7501814383056621E-2"/>
                </c:manualLayout>
              </c:layout>
              <c:showVal val="1"/>
            </c:dLbl>
            <c:dLbl>
              <c:idx val="3"/>
              <c:layout>
                <c:manualLayout>
                  <c:x val="-3.2827001701035551E-2"/>
                  <c:y val="-5.829702151263981E-2"/>
                </c:manualLayout>
              </c:layout>
              <c:showVal val="1"/>
            </c:dLbl>
            <c:dLbl>
              <c:idx val="4"/>
              <c:layout>
                <c:manualLayout>
                  <c:x val="1.6413500850517779E-2"/>
                  <c:y val="3.0682642901389435E-2"/>
                </c:manualLayout>
              </c:layout>
              <c:showVal val="1"/>
            </c:dLbl>
            <c:numFmt formatCode="#,##0.0_ ;[Red]\-#,##0.0\ " sourceLinked="0"/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Лист2!$C$10:$H$10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E2013</c:v>
                </c:pt>
                <c:pt idx="5">
                  <c:v>F2014</c:v>
                </c:pt>
              </c:strCache>
            </c:strRef>
          </c:cat>
          <c:val>
            <c:numRef>
              <c:f>Лист2!$C$11:$H$11</c:f>
              <c:numCache>
                <c:formatCode>0.00</c:formatCode>
                <c:ptCount val="6"/>
                <c:pt idx="0">
                  <c:v>-10.326527819045197</c:v>
                </c:pt>
                <c:pt idx="1">
                  <c:v>9.6997038157835469</c:v>
                </c:pt>
                <c:pt idx="2">
                  <c:v>-0.18659832748020497</c:v>
                </c:pt>
                <c:pt idx="3">
                  <c:v>-0.34209893367316974</c:v>
                </c:pt>
                <c:pt idx="4">
                  <c:v>0.28195599420980177</c:v>
                </c:pt>
                <c:pt idx="5">
                  <c:v>3.0043512255698848</c:v>
                </c:pt>
              </c:numCache>
            </c:numRef>
          </c:val>
        </c:ser>
        <c:ser>
          <c:idx val="1"/>
          <c:order val="1"/>
          <c:tx>
            <c:strRef>
              <c:f>Лист2!$B$12</c:f>
              <c:strCache>
                <c:ptCount val="1"/>
                <c:pt idx="0">
                  <c:v>МСБ</c:v>
                </c:pt>
              </c:strCache>
            </c:strRef>
          </c:tx>
          <c:spPr>
            <a:ln w="63500">
              <a:solidFill>
                <a:srgbClr val="FC820C"/>
              </a:solidFill>
            </a:ln>
            <a:effectLst/>
          </c:spPr>
          <c:marker>
            <c:spPr>
              <a:solidFill>
                <a:schemeClr val="accent6">
                  <a:lumMod val="75000"/>
                </a:schemeClr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</c:marker>
          <c:dLbls>
            <c:dLbl>
              <c:idx val="0"/>
              <c:layout>
                <c:manualLayout>
                  <c:x val="-5.8006999125109378E-2"/>
                  <c:y val="5.8619027710031829E-2"/>
                </c:manualLayout>
              </c:layout>
              <c:dLblPos val="r"/>
              <c:showVal val="1"/>
            </c:dLbl>
            <c:dLbl>
              <c:idx val="1"/>
              <c:numFmt formatCode="#,##0.0_ ;[Red]\-#,##0.0\ " sourceLinked="0"/>
              <c:spPr>
                <a:solidFill>
                  <a:sysClr val="window" lastClr="FFFFFF"/>
                </a:solidFill>
                <a:ln>
                  <a:noFill/>
                </a:ln>
              </c:spPr>
              <c:txPr>
                <a:bodyPr/>
                <a:lstStyle/>
                <a:p>
                  <a:pPr>
                    <a:defRPr sz="1200" b="1">
                      <a:ln>
                        <a:noFill/>
                      </a:ln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</c:dLbl>
            <c:dLbl>
              <c:idx val="2"/>
              <c:layout>
                <c:manualLayout>
                  <c:x val="-5.4875109361329825E-2"/>
                  <c:y val="-6.7007815947785307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5.5229221347331596E-2"/>
                  <c:y val="6.2306343344250115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7.2937664041994671E-2"/>
                  <c:y val="-6.3320500313567035E-2"/>
                </c:manualLayout>
              </c:layout>
              <c:dLblPos val="r"/>
              <c:showVal val="1"/>
            </c:dLbl>
            <c:numFmt formatCode="#,##0.0_ ;[Red]\-#,##0.0\ 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 sz="1200" b="1">
                    <a:ln>
                      <a:noFill/>
                    </a:ln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Лист2!$C$10:$H$10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E2013</c:v>
                </c:pt>
                <c:pt idx="5">
                  <c:v>F2014</c:v>
                </c:pt>
              </c:strCache>
            </c:strRef>
          </c:cat>
          <c:val>
            <c:numRef>
              <c:f>Лист2!$C$12:$H$12</c:f>
              <c:numCache>
                <c:formatCode>0.00</c:formatCode>
                <c:ptCount val="6"/>
                <c:pt idx="0">
                  <c:v>-9.2884891179637048</c:v>
                </c:pt>
                <c:pt idx="1">
                  <c:v>4.3387373226147758</c:v>
                </c:pt>
                <c:pt idx="2">
                  <c:v>1.9318732013102442</c:v>
                </c:pt>
                <c:pt idx="3">
                  <c:v>-1.2857484092534741</c:v>
                </c:pt>
                <c:pt idx="4">
                  <c:v>1.0191036749745797</c:v>
                </c:pt>
                <c:pt idx="5">
                  <c:v>3.1059060753019243</c:v>
                </c:pt>
              </c:numCache>
            </c:numRef>
          </c:val>
        </c:ser>
        <c:dLbls/>
        <c:marker val="1"/>
        <c:axId val="79065856"/>
        <c:axId val="79067392"/>
      </c:lineChart>
      <c:catAx>
        <c:axId val="790658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9067392"/>
        <c:crosses val="autoZero"/>
        <c:auto val="1"/>
        <c:lblAlgn val="ctr"/>
        <c:lblOffset val="100"/>
      </c:catAx>
      <c:valAx>
        <c:axId val="79067392"/>
        <c:scaling>
          <c:orientation val="minMax"/>
        </c:scaling>
        <c:axPos val="l"/>
        <c:numFmt formatCode="0.00" sourceLinked="1"/>
        <c:tickLblPos val="nextTo"/>
        <c:txPr>
          <a:bodyPr/>
          <a:lstStyle/>
          <a:p>
            <a:pPr>
              <a:defRPr sz="700" b="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9065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4430174241589345"/>
          <c:y val="0.74645627554269622"/>
          <c:w val="0.47396116168578994"/>
          <c:h val="6.3446632012191903E-2"/>
        </c:manualLayout>
      </c:layout>
      <c:txPr>
        <a:bodyPr/>
        <a:lstStyle/>
        <a:p>
          <a:pPr>
            <a:defRPr sz="14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5063115866779378"/>
          <c:y val="0"/>
          <c:w val="0.77138713991749308"/>
          <c:h val="1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spPr>
              <a:solidFill>
                <a:srgbClr val="E9AE93"/>
              </a:solidFill>
            </c:spPr>
          </c:dPt>
          <c:dPt>
            <c:idx val="4"/>
            <c:spPr>
              <a:solidFill>
                <a:srgbClr val="7C7B45"/>
              </a:solidFill>
            </c:spPr>
          </c:dPt>
          <c:dPt>
            <c:idx val="5"/>
            <c:spPr>
              <a:solidFill>
                <a:srgbClr val="FCE3CC"/>
              </a:solidFill>
            </c:spPr>
          </c:dPt>
          <c:dPt>
            <c:idx val="6"/>
            <c:spPr>
              <a:solidFill>
                <a:schemeClr val="bg1">
                  <a:lumMod val="65000"/>
                </a:schemeClr>
              </a:solidFill>
            </c:spPr>
          </c:dPt>
          <c:dLbls>
            <c:spPr>
              <a:solidFill>
                <a:srgbClr val="FFFFFF"/>
              </a:solidFill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'1dgt_va'!$M$20:$S$20</c:f>
              <c:strCache>
                <c:ptCount val="7"/>
                <c:pt idx="0">
                  <c:v>Торговля</c:v>
                </c:pt>
                <c:pt idx="1">
                  <c:v>Промышленное производство</c:v>
                </c:pt>
                <c:pt idx="2">
                  <c:v>НИОКР</c:v>
                </c:pt>
                <c:pt idx="3">
                  <c:v>Строительство</c:v>
                </c:pt>
                <c:pt idx="4">
                  <c:v>Транcпорт</c:v>
                </c:pt>
                <c:pt idx="5">
                  <c:v>Недвижимость</c:v>
                </c:pt>
                <c:pt idx="6">
                  <c:v>Прочее</c:v>
                </c:pt>
              </c:strCache>
            </c:strRef>
          </c:cat>
          <c:val>
            <c:numRef>
              <c:f>'1dgt_va'!$M$21:$S$21</c:f>
              <c:numCache>
                <c:formatCode>0%</c:formatCode>
                <c:ptCount val="7"/>
                <c:pt idx="0">
                  <c:v>0.22491153754275445</c:v>
                </c:pt>
                <c:pt idx="1">
                  <c:v>0.20787105617836141</c:v>
                </c:pt>
                <c:pt idx="2">
                  <c:v>0.12812398869090788</c:v>
                </c:pt>
                <c:pt idx="3">
                  <c:v>0.11720950738133026</c:v>
                </c:pt>
                <c:pt idx="4">
                  <c:v>6.1038322289051754E-2</c:v>
                </c:pt>
                <c:pt idx="5">
                  <c:v>6.0037316215842663E-2</c:v>
                </c:pt>
                <c:pt idx="6">
                  <c:v>0.2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15216334285106792"/>
          <c:y val="0.74521017934944167"/>
          <c:w val="0.79105929041345913"/>
          <c:h val="0.25240644903468445"/>
        </c:manualLayout>
      </c:layout>
      <c:txPr>
        <a:bodyPr/>
        <a:lstStyle/>
        <a:p>
          <a:pPr>
            <a:defRPr sz="14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0.77821</cdr:x>
      <cdr:y>0.69867</cdr:y>
    </cdr:from>
    <cdr:to>
      <cdr:x>1</cdr:x>
      <cdr:y>0.88797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96090" y="3189270"/>
          <a:ext cx="1822838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1200" b="1" dirty="0" smtClean="0">
              <a:solidFill>
                <a:srgbClr val="F6621A"/>
              </a:solidFill>
              <a:latin typeface="Arial" pitchFamily="34" charset="0"/>
              <a:cs typeface="Arial" pitchFamily="34" charset="0"/>
            </a:rPr>
            <a:t>Примечание: </a:t>
          </a:r>
        </a:p>
        <a:p xmlns:a="http://schemas.openxmlformats.org/drawingml/2006/main">
          <a:pPr algn="r"/>
          <a:r>
            <a:rPr lang="en-US" sz="1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rPr>
            <a:t>E2013 – </a:t>
          </a:r>
          <a:r>
            <a:rPr lang="ru-RU" sz="1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rPr>
            <a:t> оценка;</a:t>
          </a:r>
        </a:p>
        <a:p xmlns:a="http://schemas.openxmlformats.org/drawingml/2006/main">
          <a:pPr algn="r"/>
          <a:r>
            <a:rPr lang="en-US" sz="1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rPr>
            <a:t>F2014 – </a:t>
          </a:r>
          <a:r>
            <a:rPr lang="ru-RU" sz="1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rPr>
            <a:t>прогноз.</a:t>
          </a:r>
          <a:endParaRPr lang="ru-RU" sz="1200" b="1" dirty="0">
            <a:solidFill>
              <a:schemeClr val="tx1">
                <a:lumMod val="50000"/>
                <a:lumOff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873" cy="495693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200" y="1"/>
            <a:ext cx="2945873" cy="495693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>
              <a:defRPr sz="1200"/>
            </a:lvl1pPr>
          </a:lstStyle>
          <a:p>
            <a:fld id="{F997CEB9-82DE-4077-8614-E478E3B61DB2}" type="datetimeFigureOut">
              <a:rPr lang="ru-RU" smtClean="0"/>
              <a:pPr/>
              <a:t>21.11.2014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9347"/>
            <a:ext cx="2945873" cy="495693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200" y="9429347"/>
            <a:ext cx="2945873" cy="495693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>
              <a:defRPr sz="1200"/>
            </a:lvl1pPr>
          </a:lstStyle>
          <a:p>
            <a:fld id="{9B49E881-6689-4DBE-8A62-14014CBE184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59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1"/>
            <a:ext cx="2945873" cy="49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4" tIns="46104" rIns="92204" bIns="4610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01" y="1"/>
            <a:ext cx="2945873" cy="49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4" tIns="46104" rIns="92204" bIns="4610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3" y="4715480"/>
            <a:ext cx="5438783" cy="4466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4" tIns="46104" rIns="92204" bIns="46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29351"/>
            <a:ext cx="2945873" cy="49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4" tIns="46104" rIns="92204" bIns="4610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01" y="9429351"/>
            <a:ext cx="2945873" cy="49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4" tIns="46104" rIns="92204" bIns="461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B9F5BA-AC78-4945-A3BB-D6ADDB52E48F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8282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9F5BA-AC78-4945-A3BB-D6ADDB52E48F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4782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9F5BA-AC78-4945-A3BB-D6ADDB52E48F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09001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45B0-64E8-4C46-81F0-A393201A89AB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64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448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715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1493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863614-A142-44BB-807D-F37E3224227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32381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5BC3AB-5469-4B1A-A294-73A2A3F67F7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08907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CA08D5-3B65-408A-8C66-6C086875664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5309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0F2B0F-43A6-41CD-93FA-6E44E2507D4A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0977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69C68C-9516-4F92-9F45-442C82ACD9E3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35832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EA1EDC-8003-4949-BCDB-418EEF7D10E0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7674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ABF8FC-6F66-426C-A5B7-72EEE8DE534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131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3FB8D1-4B82-4130-BDFE-ECC91A856F5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465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75168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7453EA-636E-4452-9C25-37E497A08585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1465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2AB265-3C69-4BAC-A726-1FC49A1014D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88404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B130F4-1E13-48C3-8801-CDA2507A11D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8810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A3DABE-DFAC-4DAF-A91F-118FF80E8495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02983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91BCB8-449C-4704-ACF7-7D463D5A05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79754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9094F3-163F-4AB6-B081-7EEF91AD78A3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69564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906A99-A244-4DCD-9854-CBA44BA45C8D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79558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DB36CD-689E-4A37-9661-F4F67F639970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29107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6D36DD-B171-4E07-9BC3-0CCB7EF7FAD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82269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31680F-0231-49D5-B971-7F3A1438262A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818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9568930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EECA80-734C-417F-898C-B0EE75782B09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42540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992E04-C124-4F8C-9BCB-A0A77216B5C9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65974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4A8271-AC4D-4EC4-9596-2956308FC16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24209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414AE0-FDEE-425A-B8E0-9C6680AAACB3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43174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55422D-73B1-4049-9542-56FF087A0D28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604419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11E7B8-E365-49EA-9C2B-F033F31E8876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43925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69150E-9C53-4010-9BE1-D1247236A095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99169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2BE667-D6BB-419F-A3D4-E5B83CEA89E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50306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B17AE7-E94E-4EA4-84A8-7A5DD107184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92363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C64DB5-B248-4E47-972E-470B2C8E6A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511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03012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D96066-C22B-4E75-B046-BC6DFAA9CE8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12949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F0E993-A464-4AEF-BC36-B907FC13EE78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87725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D6D607-127F-4843-85A5-8719187FB8A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07550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30B743-E03A-47E6-8E35-4480809DB3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5599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FEC3F6-31A6-4159-8381-4967C88B046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326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751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352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1859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941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315434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36700" y="6165850"/>
            <a:ext cx="1955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aseline="0" dirty="0">
                <a:solidFill>
                  <a:srgbClr val="646464"/>
                </a:solidFill>
              </a:rPr>
              <a:t>www.mspbank.ru</a:t>
            </a:r>
            <a:endParaRPr lang="ru-RU" sz="1600" baseline="0" dirty="0">
              <a:solidFill>
                <a:srgbClr val="64646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83488" y="6367463"/>
            <a:ext cx="5794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3D072A58-F2A1-4E64-9DD3-6DBC09B2612E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23528" y="638132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Программа</a:t>
            </a:r>
            <a:r>
              <a:rPr lang="ru-RU" baseline="0" dirty="0" smtClean="0">
                <a:solidFill>
                  <a:schemeClr val="bg1"/>
                </a:solidFill>
              </a:rPr>
              <a:t> финансовой поддержки МСП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165304"/>
            <a:ext cx="766834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44408" y="6165304"/>
            <a:ext cx="899592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907704" y="0"/>
            <a:ext cx="1926468" cy="1196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colorTemperature colorTemp="6800"/>
                    </a14:imgEffect>
                    <a14:imgEffect>
                      <a14:saturation sat="80000"/>
                    </a14:imgEffect>
                    <a14:imgEffect>
                      <a14:brightnessContrast bright="2000" contras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0"/>
            <a:ext cx="2652787" cy="33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83488" y="6367463"/>
            <a:ext cx="5794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941193C8-CD08-471B-B64D-46F4CEDDE89F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971550" y="6370638"/>
            <a:ext cx="64087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>
                <a:solidFill>
                  <a:schemeClr val="bg1"/>
                </a:solidFill>
              </a:rPr>
              <a:t>Государственная программа финансовой поддержки МСП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83488" y="6367463"/>
            <a:ext cx="5794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9B4E4916-9512-4278-AC91-E7222A0B9E01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971550" y="6370638"/>
            <a:ext cx="64087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>
                <a:solidFill>
                  <a:schemeClr val="bg1"/>
                </a:solidFill>
              </a:rPr>
              <a:t>Государственная программа финансовой поддержки МСП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68313" y="2541587"/>
            <a:ext cx="8497887" cy="103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lnSpc>
                <a:spcPct val="120000"/>
              </a:lnSpc>
            </a:pPr>
            <a:r>
              <a:rPr lang="ru-RU" sz="2400" b="1" dirty="0">
                <a:solidFill>
                  <a:srgbClr val="646464"/>
                </a:solidFill>
              </a:rPr>
              <a:t>Развитие малого и среднего предпринимательства</a:t>
            </a:r>
            <a:r>
              <a:rPr lang="ru-RU" sz="2400" b="1" dirty="0" smtClean="0">
                <a:solidFill>
                  <a:srgbClr val="646464"/>
                </a:solidFill>
              </a:rPr>
              <a:t>.</a:t>
            </a:r>
            <a:r>
              <a:rPr lang="en-US" sz="2400" b="1" dirty="0" smtClean="0">
                <a:solidFill>
                  <a:srgbClr val="646464"/>
                </a:solidFill>
              </a:rPr>
              <a:t> </a:t>
            </a:r>
            <a:r>
              <a:rPr lang="ru-RU" sz="2400" b="1" dirty="0" smtClean="0">
                <a:solidFill>
                  <a:srgbClr val="646464"/>
                </a:solidFill>
              </a:rPr>
              <a:t>Европейский опыт.</a:t>
            </a:r>
            <a:endParaRPr lang="ru-RU" sz="2400" b="1" dirty="0">
              <a:solidFill>
                <a:srgbClr val="646464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619250" y="4292600"/>
            <a:ext cx="42481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200000"/>
              </a:lnSpc>
            </a:pPr>
            <a:r>
              <a:rPr lang="ru-RU" sz="1400" dirty="0" smtClean="0">
                <a:solidFill>
                  <a:srgbClr val="646464"/>
                </a:solidFill>
              </a:rPr>
              <a:t>Май, 2014 </a:t>
            </a:r>
          </a:p>
          <a:p>
            <a:pPr>
              <a:lnSpc>
                <a:spcPct val="200000"/>
              </a:lnSpc>
            </a:pPr>
            <a:r>
              <a:rPr lang="ru-RU" sz="1400" dirty="0" smtClean="0">
                <a:solidFill>
                  <a:srgbClr val="646464"/>
                </a:solidFill>
              </a:rPr>
              <a:t>г</a:t>
            </a:r>
            <a:r>
              <a:rPr lang="ru-RU" sz="1400" dirty="0">
                <a:solidFill>
                  <a:srgbClr val="646464"/>
                </a:solidFill>
              </a:rPr>
              <a:t>. </a:t>
            </a:r>
            <a:r>
              <a:rPr lang="ru-RU" sz="1400" dirty="0" smtClean="0">
                <a:solidFill>
                  <a:srgbClr val="646464"/>
                </a:solidFill>
              </a:rPr>
              <a:t>Москва</a:t>
            </a:r>
            <a:endParaRPr lang="ru-RU" sz="1400" dirty="0">
              <a:solidFill>
                <a:srgbClr val="646464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7647" y="0"/>
            <a:ext cx="3443287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886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BC3AB-5469-4B1A-A294-73A2A3F67F77}" type="slidenum">
              <a:rPr lang="ru-RU" smtClean="0">
                <a:solidFill>
                  <a:srgbClr val="FFFFFF"/>
                </a:solidFill>
              </a:rPr>
              <a:pPr/>
              <a:t>10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128191" y="620688"/>
            <a:ext cx="5832648" cy="821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646464"/>
                </a:solidFill>
              </a:rPr>
              <a:t>Отраслевая структура МСП в Европе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73327972"/>
              </p:ext>
            </p:extLst>
          </p:nvPr>
        </p:nvGraphicFramePr>
        <p:xfrm>
          <a:off x="3491880" y="620688"/>
          <a:ext cx="5592017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1849" y="1340768"/>
            <a:ext cx="41044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/>
              <a:t>Наибольшую долю в совокупной валовой добавленной стоимости МСП обеспечивает торговый сектор – </a:t>
            </a:r>
            <a:r>
              <a:rPr lang="ru-RU" b="1" dirty="0" smtClean="0">
                <a:solidFill>
                  <a:srgbClr val="F29036"/>
                </a:solidFill>
              </a:rPr>
              <a:t>22%</a:t>
            </a:r>
            <a:r>
              <a:rPr lang="ru-RU" dirty="0"/>
              <a:t>.</a:t>
            </a:r>
            <a:endParaRPr lang="ru-RU" dirty="0" smtClean="0"/>
          </a:p>
          <a:p>
            <a:pPr algn="just"/>
            <a:endParaRPr lang="ru-RU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/>
              <a:t>Доля промышленности по сравнению с уровнем 2008 г. практически не изменилась, однако темпы прироста промышленного производства существенно снизились.</a:t>
            </a:r>
          </a:p>
          <a:p>
            <a:pPr algn="just"/>
            <a:endParaRPr lang="ru-RU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/>
              <a:t>Драйвером </a:t>
            </a:r>
            <a:r>
              <a:rPr lang="ru-RU" dirty="0"/>
              <a:t>роста выступают предприятия, действующие в </a:t>
            </a:r>
            <a:r>
              <a:rPr lang="ru-RU" dirty="0" smtClean="0"/>
              <a:t>сфере торговли и услуг.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28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11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848236" y="476672"/>
            <a:ext cx="5130316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646464"/>
                </a:solidFill>
              </a:rPr>
              <a:t>Макроэкономические факторы, оказывающие влияние на сектор МСП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4494"/>
            <a:ext cx="8145463" cy="297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91460" y="5039469"/>
            <a:ext cx="3865563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4231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12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848236" y="476672"/>
            <a:ext cx="5130316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646464"/>
                </a:solidFill>
              </a:rPr>
              <a:t>Динамика спроса МСП на внешнее финансирование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06835" y="6309320"/>
            <a:ext cx="7380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ИСТОЧНИК: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EUROPEAN CENTRAL BANK REPORT ON THE RESULTS OF THE SURVEY </a:t>
            </a:r>
            <a:r>
              <a:rPr 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</a:t>
            </a:r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ru-RU" sz="1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ACCESS TO FINANCE OF SMES IN THE EURO AREA – OCTOBER 2013 TO MARCH 2014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6973" y="1412776"/>
            <a:ext cx="6840331" cy="330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адпись 2"/>
          <p:cNvSpPr txBox="1">
            <a:spLocks noChangeArrowheads="1"/>
          </p:cNvSpPr>
          <p:nvPr/>
        </p:nvSpPr>
        <p:spPr bwMode="auto">
          <a:xfrm>
            <a:off x="261151" y="4869160"/>
            <a:ext cx="8727310" cy="144016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Начиная с 2012 года наблюдается снижение объемов банковских заимствований, коммерческих кредитов и овердрафтов МСП. Однако структура спроса на заемное финансирование неоднородна: в Германии тенденция к снижению спроса наиболее выражена, тогда как в Италии и Франции сохраняется довольно высокая потребность МСП в займах.</a:t>
            </a:r>
            <a:endParaRPr lang="ru-RU" sz="1600" b="1" cap="small" dirty="0">
              <a:solidFill>
                <a:srgbClr val="80808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402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13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203848" y="476672"/>
            <a:ext cx="5774704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/>
            <a:r>
              <a:rPr lang="ru-RU" dirty="0">
                <a:solidFill>
                  <a:srgbClr val="646464"/>
                </a:solidFill>
              </a:rPr>
              <a:t>Доступность внешнего финансирования для МСП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6835" y="6309320"/>
            <a:ext cx="7380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ИСТОЧНИК: </a:t>
            </a:r>
            <a:r>
              <a:rPr 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EUROPEAN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CENTRAL BANK REPORT ON THE RESULTS OF THE SURVEY ON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ACCESS TO FINANCE OF SMES IN THE EURO AREA – OCTOBER 2013 TO MARCH 2014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7534" y="1412776"/>
            <a:ext cx="6945281" cy="3107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адпись 2"/>
          <p:cNvSpPr txBox="1">
            <a:spLocks noChangeArrowheads="1"/>
          </p:cNvSpPr>
          <p:nvPr/>
        </p:nvSpPr>
        <p:spPr bwMode="auto">
          <a:xfrm>
            <a:off x="238663" y="4725144"/>
            <a:ext cx="8727310" cy="122413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Начиная с 2012 года доступность внешнего финансирования демонстрирует устойчивую положительную динамику, особенно выраженную в секторе банковского кредитования. Наиболее наглядным примером является Испания, где, начиная со </a:t>
            </a:r>
            <a:r>
              <a:rPr lang="en-US" sz="1600" b="1" cap="small" dirty="0" smtClean="0">
                <a:solidFill>
                  <a:srgbClr val="808080">
                    <a:lumMod val="50000"/>
                  </a:srgbClr>
                </a:solidFill>
              </a:rPr>
              <a:t>II</a:t>
            </a: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 полугодия, значимо повысилась доступность банковских и коммерческих кредитов. </a:t>
            </a:r>
            <a:endParaRPr lang="ru-RU" sz="1600" b="1" cap="small" dirty="0">
              <a:solidFill>
                <a:srgbClr val="80808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5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14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203848" y="476672"/>
            <a:ext cx="5774704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646464"/>
                </a:solidFill>
              </a:rPr>
              <a:t>Изменение условий финансирования для МСП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6835" y="6309320"/>
            <a:ext cx="7380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ИСТОЧНИК: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EUROPEAN CENTRAL BANK REPORT ON THE RESULTS OF THE SURVEY ON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ACCESS TO FINANCE OF SMES IN THE EURO AREA – OCTOBER 2013 TO MARCH 2014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5871" y="1196752"/>
            <a:ext cx="6987303" cy="3556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адпись 2"/>
          <p:cNvSpPr txBox="1">
            <a:spLocks noChangeArrowheads="1"/>
          </p:cNvSpPr>
          <p:nvPr/>
        </p:nvSpPr>
        <p:spPr bwMode="auto">
          <a:xfrm>
            <a:off x="238663" y="4941168"/>
            <a:ext cx="8727310" cy="122413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В настоящее время на рынке кредитования МСП в Европе наблюдается смягчение условий кредитования. Прежде всего это выражается в снижении ставок по кредитам в большинстве исследуемых стран. Кроме того, существенно снижаются требования (в том числе по обеспечению) к заемщикам – субъектам МСП.</a:t>
            </a:r>
            <a:endParaRPr lang="ru-RU" sz="1600" b="1" cap="small" dirty="0">
              <a:solidFill>
                <a:srgbClr val="80808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59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DA0CE-28C8-4439-BD60-A0CCDB73D9B2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5" name="Rectangle 28"/>
          <p:cNvSpPr/>
          <p:nvPr/>
        </p:nvSpPr>
        <p:spPr>
          <a:xfrm>
            <a:off x="971600" y="1619508"/>
            <a:ext cx="720080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+mj-lt"/>
              </a:rPr>
              <a:t>Снижение </a:t>
            </a:r>
            <a:r>
              <a:rPr lang="ru-RU" dirty="0" smtClean="0">
                <a:latin typeface="+mj-lt"/>
              </a:rPr>
              <a:t>спроса МСП </a:t>
            </a:r>
            <a:r>
              <a:rPr lang="ru-RU" dirty="0">
                <a:latin typeface="+mj-lt"/>
              </a:rPr>
              <a:t>в банковских </a:t>
            </a:r>
            <a:r>
              <a:rPr lang="ru-RU" dirty="0" smtClean="0">
                <a:latin typeface="+mj-lt"/>
              </a:rPr>
              <a:t>займах</a:t>
            </a:r>
            <a:endParaRPr lang="ru-RU" dirty="0">
              <a:latin typeface="+mj-lt"/>
            </a:endParaRPr>
          </a:p>
        </p:txBody>
      </p:sp>
      <p:sp>
        <p:nvSpPr>
          <p:cNvPr id="6" name="Pentagon 30"/>
          <p:cNvSpPr/>
          <p:nvPr/>
        </p:nvSpPr>
        <p:spPr>
          <a:xfrm>
            <a:off x="1" y="1545641"/>
            <a:ext cx="964238" cy="585216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atin typeface="Franklin Gothic Book" pitchFamily="34" charset="0"/>
            </a:endParaRPr>
          </a:p>
        </p:txBody>
      </p:sp>
      <p:sp>
        <p:nvSpPr>
          <p:cNvPr id="7" name="Pentagon 31"/>
          <p:cNvSpPr/>
          <p:nvPr/>
        </p:nvSpPr>
        <p:spPr>
          <a:xfrm>
            <a:off x="7362" y="2381539"/>
            <a:ext cx="964238" cy="585216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atin typeface="Franklin Gothic Book" pitchFamily="34" charset="0"/>
            </a:endParaRPr>
          </a:p>
        </p:txBody>
      </p:sp>
      <p:sp>
        <p:nvSpPr>
          <p:cNvPr id="8" name="Rectangle 32"/>
          <p:cNvSpPr/>
          <p:nvPr/>
        </p:nvSpPr>
        <p:spPr>
          <a:xfrm>
            <a:off x="1065974" y="2510026"/>
            <a:ext cx="684812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+mj-lt"/>
              </a:rPr>
              <a:t>Снижение доли краткосрочных заимствований </a:t>
            </a:r>
            <a:r>
              <a:rPr lang="ru-RU" dirty="0" smtClean="0">
                <a:latin typeface="+mj-lt"/>
              </a:rPr>
              <a:t>МСП</a:t>
            </a:r>
            <a:endParaRPr lang="ru-RU" dirty="0">
              <a:latin typeface="+mj-lt"/>
            </a:endParaRPr>
          </a:p>
        </p:txBody>
      </p:sp>
      <p:sp>
        <p:nvSpPr>
          <p:cNvPr id="9" name="Pentagon 33"/>
          <p:cNvSpPr/>
          <p:nvPr/>
        </p:nvSpPr>
        <p:spPr>
          <a:xfrm>
            <a:off x="1" y="3308515"/>
            <a:ext cx="964238" cy="585216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atin typeface="Franklin Gothic Book" pitchFamily="34" charset="0"/>
            </a:endParaRPr>
          </a:p>
        </p:txBody>
      </p:sp>
      <p:sp>
        <p:nvSpPr>
          <p:cNvPr id="10" name="Rectangle 34"/>
          <p:cNvSpPr/>
          <p:nvPr/>
        </p:nvSpPr>
        <p:spPr>
          <a:xfrm>
            <a:off x="971600" y="3358733"/>
            <a:ext cx="7496194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Снижение </a:t>
            </a:r>
            <a:r>
              <a:rPr lang="ru-RU" dirty="0"/>
              <a:t>уровня процентных ставок по кредитам бизнесу в целом и МСП</a:t>
            </a:r>
          </a:p>
        </p:txBody>
      </p:sp>
      <p:sp>
        <p:nvSpPr>
          <p:cNvPr id="19" name="Pentagon 30"/>
          <p:cNvSpPr/>
          <p:nvPr/>
        </p:nvSpPr>
        <p:spPr>
          <a:xfrm>
            <a:off x="1" y="4353953"/>
            <a:ext cx="964238" cy="585216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atin typeface="Franklin Gothic Book" pitchFamily="34" charset="0"/>
            </a:endParaRPr>
          </a:p>
        </p:txBody>
      </p:sp>
      <p:sp>
        <p:nvSpPr>
          <p:cNvPr id="20" name="Pentagon 31"/>
          <p:cNvSpPr/>
          <p:nvPr/>
        </p:nvSpPr>
        <p:spPr>
          <a:xfrm>
            <a:off x="7362" y="5436072"/>
            <a:ext cx="964238" cy="585216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atin typeface="Franklin Gothic Book" pitchFamily="34" charset="0"/>
            </a:endParaRPr>
          </a:p>
        </p:txBody>
      </p:sp>
      <p:sp>
        <p:nvSpPr>
          <p:cNvPr id="21" name="Rectangle 32"/>
          <p:cNvSpPr/>
          <p:nvPr/>
        </p:nvSpPr>
        <p:spPr>
          <a:xfrm>
            <a:off x="1001737" y="5446965"/>
            <a:ext cx="7098655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/>
              <a:t>Повышение доступности заемного финансирования для </a:t>
            </a:r>
            <a:r>
              <a:rPr lang="ru-RU" dirty="0" smtClean="0"/>
              <a:t>МСП</a:t>
            </a:r>
            <a:endParaRPr lang="ru-RU" dirty="0"/>
          </a:p>
        </p:txBody>
      </p:sp>
      <p:sp>
        <p:nvSpPr>
          <p:cNvPr id="22" name="Rectangle 32"/>
          <p:cNvSpPr/>
          <p:nvPr/>
        </p:nvSpPr>
        <p:spPr>
          <a:xfrm>
            <a:off x="1065974" y="4461895"/>
            <a:ext cx="7776864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 smtClean="0">
                <a:cs typeface="Arial" pitchFamily="34" charset="0"/>
              </a:rPr>
              <a:t>Снижение требований к заемщикам и к обеспечению</a:t>
            </a:r>
            <a:endParaRPr lang="en-US" dirty="0">
              <a:cs typeface="Arial" pitchFamily="3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1907704" y="548680"/>
            <a:ext cx="7046912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defPPr>
              <a:defRPr lang="ru-RU"/>
            </a:defPPr>
            <a:lvl1pPr algn="r" defTabSz="914400" fontAlgn="auto">
              <a:spcBef>
                <a:spcPts val="0"/>
              </a:spcBef>
              <a:spcAft>
                <a:spcPts val="0"/>
              </a:spcAft>
              <a:defRPr sz="2200" b="1">
                <a:solidFill>
                  <a:srgbClr val="646464"/>
                </a:solidFill>
              </a:defRPr>
            </a:lvl1pPr>
          </a:lstStyle>
          <a:p>
            <a:r>
              <a:rPr lang="ru-RU" dirty="0"/>
              <a:t>Основные тенденции кредитования МСП в </a:t>
            </a:r>
            <a:r>
              <a:rPr lang="ru-RU" dirty="0" smtClean="0"/>
              <a:t>ЕС после кризиса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5899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772920" y="548680"/>
            <a:ext cx="414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Выводы</a:t>
            </a:r>
          </a:p>
        </p:txBody>
      </p:sp>
      <p:sp>
        <p:nvSpPr>
          <p:cNvPr id="11" name="Rounded Rectangle 1"/>
          <p:cNvSpPr/>
          <p:nvPr/>
        </p:nvSpPr>
        <p:spPr>
          <a:xfrm>
            <a:off x="565458" y="1150892"/>
            <a:ext cx="8255520" cy="51699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pic>
        <p:nvPicPr>
          <p:cNvPr id="15" name="Picture 11" descr="Glass square buttons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579004" y="1150892"/>
            <a:ext cx="587668" cy="5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5"/>
          <p:cNvSpPr txBox="1">
            <a:spLocks noChangeArrowheads="1"/>
          </p:cNvSpPr>
          <p:nvPr/>
        </p:nvSpPr>
        <p:spPr bwMode="auto">
          <a:xfrm>
            <a:off x="721995" y="1219222"/>
            <a:ext cx="3016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77952" y="1278509"/>
            <a:ext cx="59790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Сектор МСП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 играет существенную роль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в экономике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ЕС</a:t>
            </a:r>
            <a:endParaRPr lang="ru-RU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9" name="Rounded Rectangle 1"/>
          <p:cNvSpPr/>
          <p:nvPr/>
        </p:nvSpPr>
        <p:spPr>
          <a:xfrm>
            <a:off x="565458" y="1988840"/>
            <a:ext cx="8255520" cy="51699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0" name="Rounded Rectangle 1"/>
          <p:cNvSpPr/>
          <p:nvPr/>
        </p:nvSpPr>
        <p:spPr>
          <a:xfrm>
            <a:off x="533404" y="2852936"/>
            <a:ext cx="8255520" cy="51699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ounded Rectangle 1"/>
          <p:cNvSpPr/>
          <p:nvPr/>
        </p:nvSpPr>
        <p:spPr>
          <a:xfrm>
            <a:off x="534629" y="3717032"/>
            <a:ext cx="8255520" cy="51699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3" name="Rounded Rectangle 1"/>
          <p:cNvSpPr/>
          <p:nvPr/>
        </p:nvSpPr>
        <p:spPr>
          <a:xfrm>
            <a:off x="533404" y="4586433"/>
            <a:ext cx="8255520" cy="51699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ounded Rectangle 1"/>
          <p:cNvSpPr/>
          <p:nvPr/>
        </p:nvSpPr>
        <p:spPr>
          <a:xfrm>
            <a:off x="533404" y="5491415"/>
            <a:ext cx="8255520" cy="51699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pic>
        <p:nvPicPr>
          <p:cNvPr id="65" name="Picture 11" descr="Glass square buttons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579004" y="1998588"/>
            <a:ext cx="587668" cy="5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11" descr="Glass square buttons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534629" y="2850138"/>
            <a:ext cx="587668" cy="5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11" descr="Glass square buttons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558992" y="3718954"/>
            <a:ext cx="587668" cy="5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11" descr="Glass square buttons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534629" y="4586433"/>
            <a:ext cx="587668" cy="5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11" descr="Glass square buttons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565458" y="5496430"/>
            <a:ext cx="587668" cy="5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TextBox 15"/>
          <p:cNvSpPr txBox="1">
            <a:spLocks noChangeArrowheads="1"/>
          </p:cNvSpPr>
          <p:nvPr/>
        </p:nvSpPr>
        <p:spPr bwMode="auto">
          <a:xfrm>
            <a:off x="689495" y="2050362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Impact" pitchFamily="34" charset="0"/>
              </a:rPr>
              <a:t>2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71" name="TextBox 15"/>
          <p:cNvSpPr txBox="1">
            <a:spLocks noChangeArrowheads="1"/>
          </p:cNvSpPr>
          <p:nvPr/>
        </p:nvSpPr>
        <p:spPr bwMode="auto">
          <a:xfrm>
            <a:off x="654377" y="2920348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Impact" pitchFamily="34" charset="0"/>
              </a:rPr>
              <a:t>3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72" name="TextBox 15"/>
          <p:cNvSpPr txBox="1">
            <a:spLocks noChangeArrowheads="1"/>
          </p:cNvSpPr>
          <p:nvPr/>
        </p:nvSpPr>
        <p:spPr bwMode="auto">
          <a:xfrm>
            <a:off x="671260" y="374469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Impact" pitchFamily="34" charset="0"/>
              </a:rPr>
              <a:t>4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73" name="TextBox 15"/>
          <p:cNvSpPr txBox="1">
            <a:spLocks noChangeArrowheads="1"/>
          </p:cNvSpPr>
          <p:nvPr/>
        </p:nvSpPr>
        <p:spPr bwMode="auto">
          <a:xfrm>
            <a:off x="640901" y="4629660"/>
            <a:ext cx="349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Impact" pitchFamily="34" charset="0"/>
              </a:rPr>
              <a:t>5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74" name="TextBox 15"/>
          <p:cNvSpPr txBox="1">
            <a:spLocks noChangeArrowheads="1"/>
          </p:cNvSpPr>
          <p:nvPr/>
        </p:nvSpPr>
        <p:spPr bwMode="auto">
          <a:xfrm>
            <a:off x="687199" y="5546745"/>
            <a:ext cx="3513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Impact" pitchFamily="34" charset="0"/>
              </a:rPr>
              <a:t>6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510006" y="2078060"/>
            <a:ext cx="7129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Отраслевая структура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сектора МСП в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ЕС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более однородна чем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в РФ</a:t>
            </a:r>
            <a:endParaRPr lang="ru-RU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524471" y="2841584"/>
            <a:ext cx="70065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В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ЕС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наблюдается положительная динамика показателей сектора </a:t>
            </a:r>
            <a:endParaRPr lang="ru-RU" sz="1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МСП</a:t>
            </a:r>
            <a:endParaRPr lang="ru-RU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530926" y="3702315"/>
            <a:ext cx="6142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Драйвером роста выступают предприятия, действующие </a:t>
            </a:r>
            <a:endParaRPr lang="ru-RU" sz="1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в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сфере торговли и услуг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550401" y="4552542"/>
            <a:ext cx="70903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Наблюдается 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относительное улучшение  номинальных условий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и </a:t>
            </a:r>
            <a:endParaRPr lang="ru-RU" sz="1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повышение  доступности заемного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финансирования для МСП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475965" y="5457524"/>
            <a:ext cx="63684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Система поддержки МСП ориентирована на упрощение мер </a:t>
            </a:r>
            <a:endParaRPr lang="ru-RU" sz="1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регулирования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и минимизацию роли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государства</a:t>
            </a:r>
            <a:endParaRPr lang="ru-RU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0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367463"/>
            <a:ext cx="579437" cy="301625"/>
          </a:xfrm>
        </p:spPr>
        <p:txBody>
          <a:bodyPr/>
          <a:lstStyle/>
          <a:p>
            <a:pPr>
              <a:defRPr/>
            </a:pPr>
            <a:fld id="{9D3DA0CE-28C8-4439-BD60-A0CCDB73D9B2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87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17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2195736" y="764704"/>
            <a:ext cx="6278760" cy="9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/>
            <a:r>
              <a:rPr lang="ru-RU" dirty="0">
                <a:solidFill>
                  <a:srgbClr val="646464"/>
                </a:solidFill>
              </a:rPr>
              <a:t>Источники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2888" y="1844824"/>
            <a:ext cx="79895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EUROPEAN COMMISSION</a:t>
            </a:r>
            <a:r>
              <a:rPr lang="ru-RU" sz="2000" dirty="0" smtClean="0"/>
              <a:t> </a:t>
            </a:r>
            <a:r>
              <a:rPr lang="en-US" sz="2000" dirty="0" smtClean="0"/>
              <a:t>ANNUAL </a:t>
            </a:r>
            <a:r>
              <a:rPr lang="en-US" sz="2000" dirty="0"/>
              <a:t>REPORT ON EUROPEAN SMEs 2012/2013 </a:t>
            </a:r>
            <a:endParaRPr lang="en-US" sz="2000" dirty="0" smtClean="0"/>
          </a:p>
          <a:p>
            <a:pPr marL="457200" indent="-457200" algn="just">
              <a:buFont typeface="+mj-lt"/>
              <a:buAutoNum type="arabicPeriod"/>
            </a:pPr>
            <a:endParaRPr lang="ru-RU" sz="2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EUROPEAN CENTRAL BANK REPORT ON THE RESULTS OF THE SURVEY ON THE ACCESS TO FINANCE OF SMES IN THE EURO AREA – OCTOBER 2013 TO MARCH 2014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OECD BANKING STATISTICS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4091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81150" y="4581128"/>
            <a:ext cx="6446838" cy="38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ct val="120000"/>
              </a:lnSpc>
            </a:pPr>
            <a:r>
              <a:rPr lang="ru-RU" sz="2200" b="1" dirty="0">
                <a:solidFill>
                  <a:srgbClr val="646464"/>
                </a:solidFill>
              </a:rPr>
              <a:t>СПАСИБО ЗА ВНИМАНИЕ</a:t>
            </a:r>
            <a:r>
              <a:rPr lang="ru-RU" sz="2200" b="1" dirty="0" smtClean="0">
                <a:solidFill>
                  <a:srgbClr val="646464"/>
                </a:solidFill>
              </a:rPr>
              <a:t>!</a:t>
            </a:r>
            <a:endParaRPr lang="en-US" sz="2200" b="1" dirty="0" smtClean="0">
              <a:solidFill>
                <a:srgbClr val="646464"/>
              </a:solidFill>
            </a:endParaRPr>
          </a:p>
          <a:p>
            <a:pPr>
              <a:lnSpc>
                <a:spcPct val="120000"/>
              </a:lnSpc>
            </a:pPr>
            <a:endParaRPr lang="ru-RU" sz="2200" b="1" dirty="0">
              <a:solidFill>
                <a:srgbClr val="646464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81150" y="5157192"/>
            <a:ext cx="5267325" cy="38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ru-RU" sz="1200" dirty="0">
                <a:solidFill>
                  <a:srgbClr val="646464"/>
                </a:solidFill>
              </a:rPr>
              <a:t>Россия, </a:t>
            </a:r>
            <a:r>
              <a:rPr lang="ru-RU" sz="1200" dirty="0" smtClean="0">
                <a:solidFill>
                  <a:srgbClr val="646464"/>
                </a:solidFill>
              </a:rPr>
              <a:t>Москва, ул. Садовническая, 79</a:t>
            </a:r>
            <a:endParaRPr lang="ru-RU" sz="1200" dirty="0">
              <a:solidFill>
                <a:srgbClr val="646464"/>
              </a:solidFill>
            </a:endParaRPr>
          </a:p>
          <a:p>
            <a:r>
              <a:rPr lang="ru-RU" sz="1200" dirty="0">
                <a:solidFill>
                  <a:srgbClr val="646464"/>
                </a:solidFill>
              </a:rPr>
              <a:t>Тел./факс</a:t>
            </a:r>
            <a:r>
              <a:rPr lang="ru-RU" sz="1200" dirty="0" smtClean="0">
                <a:solidFill>
                  <a:srgbClr val="646464"/>
                </a:solidFill>
              </a:rPr>
              <a:t>: +7 (495) 783-79</a:t>
            </a:r>
            <a:r>
              <a:rPr lang="en-US" sz="1200" dirty="0" smtClean="0">
                <a:solidFill>
                  <a:srgbClr val="646464"/>
                </a:solidFill>
              </a:rPr>
              <a:t>-98</a:t>
            </a:r>
            <a:r>
              <a:rPr lang="ru-RU" sz="1200" dirty="0" smtClean="0">
                <a:solidFill>
                  <a:srgbClr val="646464"/>
                </a:solidFill>
              </a:rPr>
              <a:t>, info@mspbank.ru</a:t>
            </a:r>
            <a:endParaRPr lang="en-US" sz="1200" dirty="0" smtClean="0">
              <a:solidFill>
                <a:srgbClr val="646464"/>
              </a:solidFill>
            </a:endParaRPr>
          </a:p>
          <a:p>
            <a:r>
              <a:rPr lang="en-US" sz="1200" dirty="0">
                <a:solidFill>
                  <a:srgbClr val="646464"/>
                </a:solidFill>
              </a:rPr>
              <a:t>http://</a:t>
            </a:r>
            <a:r>
              <a:rPr lang="en-US" sz="1200" dirty="0" smtClean="0">
                <a:solidFill>
                  <a:srgbClr val="646464"/>
                </a:solidFill>
              </a:rPr>
              <a:t>mspbank.ru</a:t>
            </a:r>
            <a:endParaRPr lang="en-US" sz="1200" dirty="0">
              <a:solidFill>
                <a:srgbClr val="646464"/>
              </a:solidFill>
            </a:endParaRPr>
          </a:p>
          <a:p>
            <a:endParaRPr lang="ru-RU" sz="1200" dirty="0">
              <a:solidFill>
                <a:srgbClr val="646464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609725" y="2420888"/>
            <a:ext cx="5267325" cy="38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ru-RU" sz="1600" b="1" dirty="0" smtClean="0">
                <a:solidFill>
                  <a:srgbClr val="646464"/>
                </a:solidFill>
              </a:rPr>
              <a:t>Аналитический центр</a:t>
            </a:r>
          </a:p>
          <a:p>
            <a:r>
              <a:rPr lang="en-US" sz="1200" dirty="0" smtClean="0">
                <a:solidFill>
                  <a:srgbClr val="646464"/>
                </a:solidFill>
              </a:rPr>
              <a:t>acenter@mspbank.ru</a:t>
            </a:r>
            <a:endParaRPr lang="ru-RU" sz="1200" dirty="0" smtClean="0">
              <a:solidFill>
                <a:srgbClr val="646464"/>
              </a:solidFill>
            </a:endParaRPr>
          </a:p>
          <a:p>
            <a:r>
              <a:rPr lang="ru-RU" sz="1200" b="1" dirty="0" smtClean="0">
                <a:solidFill>
                  <a:srgbClr val="646464"/>
                </a:solidFill>
              </a:rPr>
              <a:t>Контакты:</a:t>
            </a:r>
          </a:p>
          <a:p>
            <a:r>
              <a:rPr lang="ru-RU" sz="1200" dirty="0" smtClean="0">
                <a:solidFill>
                  <a:srgbClr val="646464"/>
                </a:solidFill>
              </a:rPr>
              <a:t>Руководитель Аналитического центра </a:t>
            </a:r>
          </a:p>
          <a:p>
            <a:r>
              <a:rPr lang="ru-RU" sz="1200" dirty="0" smtClean="0">
                <a:solidFill>
                  <a:srgbClr val="646464"/>
                </a:solidFill>
              </a:rPr>
              <a:t>Литянская Н.Д. +7 (495) 783-79</a:t>
            </a:r>
            <a:r>
              <a:rPr lang="en-US" sz="1200" dirty="0" smtClean="0">
                <a:solidFill>
                  <a:srgbClr val="646464"/>
                </a:solidFill>
              </a:rPr>
              <a:t>-98 </a:t>
            </a:r>
            <a:r>
              <a:rPr lang="ru-RU" sz="1200" dirty="0" smtClean="0">
                <a:solidFill>
                  <a:srgbClr val="646464"/>
                </a:solidFill>
              </a:rPr>
              <a:t>доб. 2301</a:t>
            </a:r>
          </a:p>
          <a:p>
            <a:r>
              <a:rPr lang="ru-RU" sz="1200" dirty="0" smtClean="0">
                <a:solidFill>
                  <a:srgbClr val="646464"/>
                </a:solidFill>
              </a:rPr>
              <a:t>Заместитель руководителя Аналитического центра </a:t>
            </a:r>
          </a:p>
          <a:p>
            <a:r>
              <a:rPr lang="ru-RU" sz="1200" dirty="0" smtClean="0">
                <a:solidFill>
                  <a:srgbClr val="646464"/>
                </a:solidFill>
              </a:rPr>
              <a:t>Барабанов Д.В. +7 (495) 783-79</a:t>
            </a:r>
            <a:r>
              <a:rPr lang="en-US" sz="1200" dirty="0" smtClean="0">
                <a:solidFill>
                  <a:srgbClr val="646464"/>
                </a:solidFill>
              </a:rPr>
              <a:t>-98 </a:t>
            </a:r>
            <a:r>
              <a:rPr lang="ru-RU" sz="1200" dirty="0" smtClean="0">
                <a:solidFill>
                  <a:srgbClr val="646464"/>
                </a:solidFill>
              </a:rPr>
              <a:t>доб. 2302</a:t>
            </a:r>
          </a:p>
          <a:p>
            <a:r>
              <a:rPr lang="ru-RU" sz="1200" dirty="0">
                <a:solidFill>
                  <a:srgbClr val="646464"/>
                </a:solidFill>
              </a:rPr>
              <a:t>Заместитель руководителя Аналитического центра </a:t>
            </a:r>
          </a:p>
          <a:p>
            <a:r>
              <a:rPr lang="ru-RU" sz="1200" dirty="0" smtClean="0">
                <a:solidFill>
                  <a:srgbClr val="646464"/>
                </a:solidFill>
              </a:rPr>
              <a:t>Начальник отдела анализа и прогнозирования</a:t>
            </a:r>
          </a:p>
          <a:p>
            <a:r>
              <a:rPr lang="ru-RU" sz="1200" dirty="0" smtClean="0">
                <a:solidFill>
                  <a:srgbClr val="646464"/>
                </a:solidFill>
              </a:rPr>
              <a:t>Шамрай А.А. +7 (495) 783-79</a:t>
            </a:r>
            <a:r>
              <a:rPr lang="en-US" sz="1200" dirty="0" smtClean="0">
                <a:solidFill>
                  <a:srgbClr val="646464"/>
                </a:solidFill>
              </a:rPr>
              <a:t>-98</a:t>
            </a:r>
            <a:r>
              <a:rPr lang="ru-RU" sz="1200" dirty="0" smtClean="0">
                <a:solidFill>
                  <a:srgbClr val="646464"/>
                </a:solidFill>
              </a:rPr>
              <a:t> доб. 2309</a:t>
            </a:r>
          </a:p>
          <a:p>
            <a:endParaRPr lang="ru-RU" sz="1200" dirty="0">
              <a:solidFill>
                <a:srgbClr val="646464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367463"/>
            <a:ext cx="579437" cy="301625"/>
          </a:xfrm>
        </p:spPr>
        <p:txBody>
          <a:bodyPr/>
          <a:lstStyle/>
          <a:p>
            <a:pPr>
              <a:defRPr/>
            </a:pPr>
            <a:fld id="{9D3DA0CE-28C8-4439-BD60-A0CCDB73D9B2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9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720769" y="635326"/>
            <a:ext cx="5130316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r" eaLnBrk="1" hangingPunct="1">
              <a:defRPr sz="2200" b="1">
                <a:solidFill>
                  <a:srgbClr val="646464"/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ru-RU" dirty="0" smtClean="0"/>
              <a:t>Критерии отнесения к сектору  </a:t>
            </a:r>
            <a:r>
              <a:rPr lang="ru-RU" dirty="0"/>
              <a:t>МСП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530902"/>
            <a:ext cx="5732110" cy="95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87437" y="1426389"/>
            <a:ext cx="8491783" cy="743412"/>
          </a:xfrm>
          <a:prstGeom prst="round2DiagRect">
            <a:avLst/>
          </a:prstGeom>
          <a:solidFill>
            <a:sysClr val="window" lastClr="FFFFFF">
              <a:alpha val="25000"/>
            </a:sys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ru-RU" sz="2800" b="1" i="0" u="none" strike="noStrike" kern="0" cap="none" spc="0" normalizeH="0" baseline="0" noProof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7944" y="1140151"/>
            <a:ext cx="4180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Численность сотрудников</a:t>
            </a:r>
            <a:endParaRPr lang="ru-RU" sz="2000" u="sng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899592" y="1731062"/>
            <a:ext cx="2234984" cy="796603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solidFill>
              <a:schemeClr val="bg1"/>
            </a:solidFill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ЕС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899592" y="2636911"/>
            <a:ext cx="2234984" cy="796603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solidFill>
              <a:schemeClr val="bg1"/>
            </a:solidFill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Россия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1" y="2564904"/>
            <a:ext cx="5544616" cy="940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225078" y="4361418"/>
            <a:ext cx="2416500" cy="41026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>
                <a:solidFill>
                  <a:schemeClr val="tx1"/>
                </a:solidFill>
                <a:cs typeface="Arial" pitchFamily="34" charset="0"/>
              </a:rPr>
              <a:t>Микро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225078" y="4945934"/>
            <a:ext cx="2416500" cy="42862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>
                <a:solidFill>
                  <a:schemeClr val="tx1"/>
                </a:solidFill>
                <a:cs typeface="Arial" pitchFamily="34" charset="0"/>
              </a:rPr>
              <a:t>Малые</a:t>
            </a: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3225078" y="5468343"/>
            <a:ext cx="2416500" cy="45469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>
                <a:solidFill>
                  <a:schemeClr val="tx1"/>
                </a:solidFill>
                <a:cs typeface="Arial" pitchFamily="34" charset="0"/>
              </a:rPr>
              <a:t>Средние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6012160" y="4373627"/>
            <a:ext cx="1103168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200" kern="0" dirty="0" smtClean="0">
                <a:solidFill>
                  <a:schemeClr val="tx1"/>
                </a:solidFill>
                <a:cs typeface="Arial" pitchFamily="34" charset="0"/>
              </a:rPr>
              <a:t>97</a:t>
            </a:r>
            <a:endParaRPr lang="ru-RU" sz="2200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6004237" y="4942023"/>
            <a:ext cx="1135837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200" kern="0" dirty="0" smtClean="0">
                <a:solidFill>
                  <a:schemeClr val="tx1"/>
                </a:solidFill>
                <a:cs typeface="Arial" pitchFamily="34" charset="0"/>
              </a:rPr>
              <a:t>487</a:t>
            </a:r>
            <a:endParaRPr lang="ru-RU" sz="2200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6866301" y="3789040"/>
            <a:ext cx="2249182" cy="285750"/>
          </a:xfrm>
          <a:prstGeom prst="roundRect">
            <a:avLst>
              <a:gd name="adj" fmla="val 16667"/>
            </a:avLst>
          </a:prstGeom>
          <a:noFill/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rgbClr val="C00000"/>
                </a:solidFill>
                <a:cs typeface="Arial" pitchFamily="34" charset="0"/>
              </a:rPr>
              <a:t>Россия</a:t>
            </a:r>
            <a:endParaRPr lang="ru-RU" sz="2400" b="1" kern="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7430897" y="4373627"/>
            <a:ext cx="1103168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200" kern="0" dirty="0" smtClean="0">
                <a:solidFill>
                  <a:schemeClr val="tx1"/>
                </a:solidFill>
                <a:cs typeface="Arial" pitchFamily="34" charset="0"/>
              </a:rPr>
              <a:t>60</a:t>
            </a:r>
            <a:endParaRPr lang="ru-RU" sz="2200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7428597" y="4942023"/>
            <a:ext cx="1124591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400</a:t>
            </a: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5364088" y="3787130"/>
            <a:ext cx="2249182" cy="285750"/>
          </a:xfrm>
          <a:prstGeom prst="roundRect">
            <a:avLst>
              <a:gd name="adj" fmla="val 16667"/>
            </a:avLst>
          </a:prstGeom>
          <a:noFill/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rgbClr val="C00000"/>
                </a:solidFill>
                <a:cs typeface="Arial" pitchFamily="34" charset="0"/>
              </a:rPr>
              <a:t>ЕС*</a:t>
            </a:r>
            <a:endParaRPr lang="ru-RU" sz="2400" b="1" kern="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5979491" y="5537310"/>
            <a:ext cx="1135837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200" kern="0" dirty="0" smtClean="0">
                <a:solidFill>
                  <a:schemeClr val="tx1"/>
                </a:solidFill>
                <a:cs typeface="Arial" pitchFamily="34" charset="0"/>
              </a:rPr>
              <a:t>2438</a:t>
            </a:r>
            <a:endParaRPr lang="ru-RU" sz="2200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403851" y="5537310"/>
            <a:ext cx="1124591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1000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92007" y="3802330"/>
            <a:ext cx="4180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Выручка и активы (млн руб.)</a:t>
            </a:r>
            <a:endParaRPr lang="ru-RU" sz="2000" u="sng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0254" y="3967650"/>
            <a:ext cx="2304256" cy="1815882"/>
          </a:xfrm>
          <a:prstGeom prst="rect">
            <a:avLst/>
          </a:prstGeom>
          <a:solidFill>
            <a:schemeClr val="bg1"/>
          </a:solidFill>
          <a:ln>
            <a:solidFill>
              <a:srgbClr val="CC3300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ctr" defTabSz="914400" eaLnBrk="1" latinLnBrk="0" hangingPunct="1">
              <a:defRPr sz="1600" b="1" cap="small">
                <a:solidFill>
                  <a:schemeClr val="bg2">
                    <a:lumMod val="50000"/>
                  </a:schemeClr>
                </a:solidFill>
              </a:defRPr>
            </a:lvl1pPr>
            <a:lvl2pPr defTabSz="914400" eaLnBrk="1" latinLnBrk="0" hangingPunct="1">
              <a:defRPr sz="1800">
                <a:latin typeface="+mn-lt"/>
              </a:defRPr>
            </a:lvl2pPr>
            <a:lvl3pPr defTabSz="914400" eaLnBrk="1" latinLnBrk="0" hangingPunct="1">
              <a:defRPr sz="1800">
                <a:latin typeface="+mn-lt"/>
              </a:defRPr>
            </a:lvl3pPr>
            <a:lvl4pPr defTabSz="914400" eaLnBrk="1" latinLnBrk="0" hangingPunct="1">
              <a:defRPr sz="1800">
                <a:latin typeface="+mn-lt"/>
              </a:defRPr>
            </a:lvl4pPr>
            <a:lvl5pPr defTabSz="914400" eaLnBrk="1" latinLnBrk="0" hangingPunct="1">
              <a:defRPr sz="1800">
                <a:latin typeface="+mn-lt"/>
              </a:defRPr>
            </a:lvl5pPr>
            <a:lvl6pPr>
              <a:defRPr sz="1800">
                <a:latin typeface="+mn-lt"/>
              </a:defRPr>
            </a:lvl6pPr>
            <a:lvl7pPr>
              <a:defRPr sz="1800">
                <a:latin typeface="+mn-lt"/>
              </a:defRPr>
            </a:lvl7pPr>
            <a:lvl8pPr>
              <a:defRPr sz="1800">
                <a:latin typeface="+mn-lt"/>
              </a:defRPr>
            </a:lvl8pPr>
            <a:lvl9pPr>
              <a:defRPr sz="1800">
                <a:latin typeface="+mn-lt"/>
              </a:defRPr>
            </a:lvl9pPr>
          </a:lstStyle>
          <a:p>
            <a:pPr algn="just"/>
            <a:r>
              <a:rPr lang="ru-RU" dirty="0"/>
              <a:t>Среднесписочная численность занятых на 1 предприятии в Европе составляет </a:t>
            </a:r>
            <a:r>
              <a:rPr lang="ru-RU" dirty="0">
                <a:solidFill>
                  <a:srgbClr val="F6621A"/>
                </a:solidFill>
                <a:latin typeface="Arial" charset="0"/>
              </a:rPr>
              <a:t>4</a:t>
            </a:r>
            <a:r>
              <a:rPr lang="ru-RU" dirty="0"/>
              <a:t> </a:t>
            </a:r>
            <a:r>
              <a:rPr lang="ru-RU" dirty="0" smtClean="0"/>
              <a:t>человека, в России – </a:t>
            </a:r>
            <a:r>
              <a:rPr lang="ru-RU" dirty="0" smtClean="0">
                <a:solidFill>
                  <a:srgbClr val="F6621A"/>
                </a:solidFill>
              </a:rPr>
              <a:t>3,7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64088" y="6309320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75000"/>
                  </a:schemeClr>
                </a:solidFill>
              </a:rPr>
              <a:t>По курсу ЦБ на 12.05.2014</a:t>
            </a:r>
            <a:endParaRPr lang="ru-RU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19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419872" y="728313"/>
            <a:ext cx="5130316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/>
            <a:r>
              <a:rPr lang="ru-RU" dirty="0">
                <a:solidFill>
                  <a:srgbClr val="646464"/>
                </a:solidFill>
              </a:rPr>
              <a:t>Основные показатели МСП в экономике ЕС 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87437" y="1426389"/>
            <a:ext cx="8491783" cy="743412"/>
          </a:xfrm>
          <a:prstGeom prst="round2DiagRect">
            <a:avLst/>
          </a:prstGeom>
          <a:solidFill>
            <a:sysClr val="window" lastClr="FFFFFF">
              <a:alpha val="25000"/>
            </a:sys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2800" b="1" kern="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</p:txBody>
      </p:sp>
      <p:graphicFrame>
        <p:nvGraphicFramePr>
          <p:cNvPr id="15" name="Group 45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725459723"/>
              </p:ext>
            </p:extLst>
          </p:nvPr>
        </p:nvGraphicFramePr>
        <p:xfrm>
          <a:off x="611559" y="1556792"/>
          <a:ext cx="7633471" cy="3182311"/>
        </p:xfrm>
        <a:graphic>
          <a:graphicData uri="http://schemas.openxmlformats.org/drawingml/2006/table">
            <a:tbl>
              <a:tblPr/>
              <a:tblGrid>
                <a:gridCol w="2176983"/>
                <a:gridCol w="1480948"/>
                <a:gridCol w="1169983"/>
                <a:gridCol w="1714602"/>
                <a:gridCol w="1090955"/>
              </a:tblGrid>
              <a:tr h="599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6621A"/>
                          </a:solidFill>
                          <a:effectLst/>
                          <a:latin typeface="Arial" charset="0"/>
                        </a:rPr>
                        <a:t>Доля в показателе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6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Микро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6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Малые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6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Средние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6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6621A"/>
                          </a:solidFill>
                          <a:effectLst/>
                          <a:latin typeface="Arial" charset="0"/>
                        </a:rPr>
                        <a:t>МСП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6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6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Число предприятий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66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92,1%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66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6,6%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66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1,1%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66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6621A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99,8%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662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Число занятых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28,7%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20,5%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17,3%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6621A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66,5%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6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Валовая добавленная стоимость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21,1%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18,3%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18,2%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6621A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57,6%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580900" y="4919811"/>
            <a:ext cx="7704856" cy="102946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По состоянию на конец 2012 года в странах ЕС было зарегистрировано боле </a:t>
            </a:r>
            <a:r>
              <a:rPr lang="ru-RU" b="1" dirty="0">
                <a:solidFill>
                  <a:srgbClr val="F6621A"/>
                </a:solidFill>
                <a:latin typeface="Arial" charset="0"/>
              </a:rPr>
              <a:t>20 млн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МСП, на которых было занято </a:t>
            </a:r>
            <a:r>
              <a:rPr lang="ru-RU" b="1" dirty="0">
                <a:solidFill>
                  <a:srgbClr val="F6621A"/>
                </a:solidFill>
                <a:latin typeface="Arial" charset="0"/>
              </a:rPr>
              <a:t>86,8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млн человек. Совокупная валовая добавленная стоимость МСП в Европе – </a:t>
            </a:r>
            <a:r>
              <a:rPr lang="ru-RU" b="1" dirty="0">
                <a:solidFill>
                  <a:srgbClr val="F6621A"/>
                </a:solidFill>
                <a:latin typeface="Arial" charset="0"/>
              </a:rPr>
              <a:t>3,4 трлн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евро.</a:t>
            </a:r>
            <a:endParaRPr lang="ru-RU" sz="1600" b="1" cap="small" dirty="0">
              <a:solidFill>
                <a:srgbClr val="B81E1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482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347864" y="504825"/>
            <a:ext cx="5342656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646464"/>
                </a:solidFill>
              </a:rPr>
              <a:t>Темпы прироста числа МСП в ЕС, %</a:t>
            </a:r>
          </a:p>
        </p:txBody>
      </p:sp>
      <p:sp>
        <p:nvSpPr>
          <p:cNvPr id="53" name="Прямоугольник с двумя скругленными противолежащими углами 52"/>
          <p:cNvSpPr/>
          <p:nvPr/>
        </p:nvSpPr>
        <p:spPr>
          <a:xfrm>
            <a:off x="251242" y="1124744"/>
            <a:ext cx="7948689" cy="1494871"/>
          </a:xfrm>
          <a:prstGeom prst="round2DiagRect">
            <a:avLst/>
          </a:prstGeom>
          <a:solidFill>
            <a:sysClr val="window" lastClr="FFFFFF">
              <a:alpha val="25000"/>
            </a:sys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2800" b="1" kern="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</p:txBody>
      </p:sp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107504" y="5085184"/>
            <a:ext cx="8871048" cy="115212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Максимальное снижение числа МСП наблюдалось в период с 2010 по 2012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гг</a:t>
            </a: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., за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это время численность предприятий сократилась на </a:t>
            </a:r>
            <a:r>
              <a:rPr lang="ru-RU" b="1" dirty="0">
                <a:solidFill>
                  <a:srgbClr val="F6621A"/>
                </a:solidFill>
                <a:latin typeface="Arial" charset="0"/>
              </a:rPr>
              <a:t>0,56 млн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ед. </a:t>
            </a: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По сравнению с крупными предприятиями сектор МСП на год позже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отреагировал на кризис. </a:t>
            </a: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В настоящее время темы роста МСП и крупных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предприятий практически одинаковы. </a:t>
            </a:r>
            <a:endParaRPr lang="ru-RU" sz="1600" b="1" cap="small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64657647"/>
              </p:ext>
            </p:extLst>
          </p:nvPr>
        </p:nvGraphicFramePr>
        <p:xfrm>
          <a:off x="474372" y="337239"/>
          <a:ext cx="8218928" cy="4891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6310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527438" y="1744423"/>
            <a:ext cx="3114127" cy="449733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cs typeface="Arial" pitchFamily="34" charset="0"/>
              </a:rPr>
              <a:t>Млн </a:t>
            </a:r>
            <a:r>
              <a:rPr lang="ru-RU" sz="2000" b="1" dirty="0" smtClean="0">
                <a:solidFill>
                  <a:srgbClr val="000000"/>
                </a:solidFill>
                <a:cs typeface="Arial" pitchFamily="34" charset="0"/>
              </a:rPr>
              <a:t>ед.</a:t>
            </a:r>
            <a:endParaRPr lang="ru-RU" sz="20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17591" y="2474985"/>
            <a:ext cx="2416500" cy="414364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>
                <a:solidFill>
                  <a:prstClr val="white"/>
                </a:solidFill>
                <a:cs typeface="Arial" pitchFamily="34" charset="0"/>
              </a:rPr>
              <a:t>Микро</a:t>
            </a:r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auto">
          <a:xfrm>
            <a:off x="527438" y="3139287"/>
            <a:ext cx="2416500" cy="428623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>
                <a:solidFill>
                  <a:prstClr val="white"/>
                </a:solidFill>
                <a:cs typeface="Arial" pitchFamily="34" charset="0"/>
              </a:rPr>
              <a:t>Малые</a:t>
            </a:r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auto">
          <a:xfrm>
            <a:off x="527438" y="3743978"/>
            <a:ext cx="2416500" cy="454697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>
                <a:solidFill>
                  <a:prstClr val="white"/>
                </a:solidFill>
                <a:cs typeface="Arial" pitchFamily="34" charset="0"/>
              </a:rPr>
              <a:t>Средние</a:t>
            </a: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auto">
          <a:xfrm>
            <a:off x="3711249" y="2474985"/>
            <a:ext cx="1124591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en-US" sz="2200" kern="0" dirty="0" smtClean="0">
                <a:solidFill>
                  <a:schemeClr val="tx1"/>
                </a:solidFill>
                <a:cs typeface="Arial" pitchFamily="34" charset="0"/>
              </a:rPr>
              <a:t>18,8</a:t>
            </a:r>
            <a:endParaRPr lang="ru-RU" sz="2200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5" name="Прямоугольник с двумя скругленными противолежащими углами 34"/>
          <p:cNvSpPr/>
          <p:nvPr/>
        </p:nvSpPr>
        <p:spPr>
          <a:xfrm>
            <a:off x="-24358" y="4643286"/>
            <a:ext cx="3131840" cy="1217241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auto">
          <a:xfrm>
            <a:off x="3298534" y="1958242"/>
            <a:ext cx="2249182" cy="285750"/>
          </a:xfrm>
          <a:prstGeom prst="roundRect">
            <a:avLst>
              <a:gd name="adj" fmla="val 16667"/>
            </a:avLst>
          </a:prstGeom>
          <a:noFill/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rgbClr val="C00000"/>
                </a:solidFill>
                <a:cs typeface="Arial" pitchFamily="34" charset="0"/>
              </a:rPr>
              <a:t>2012</a:t>
            </a:r>
            <a:endParaRPr lang="ru-RU" sz="2400" b="1" kern="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544853" y="565299"/>
            <a:ext cx="5130316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646464"/>
                </a:solidFill>
              </a:rPr>
              <a:t>Количество действующих МСП</a:t>
            </a: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5262011" y="1969290"/>
            <a:ext cx="1910506" cy="285750"/>
          </a:xfrm>
          <a:prstGeom prst="roundRect">
            <a:avLst>
              <a:gd name="adj" fmla="val 16667"/>
            </a:avLst>
          </a:prstGeom>
          <a:noFill/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rgbClr val="C00000"/>
                </a:solidFill>
                <a:cs typeface="Arial" pitchFamily="34" charset="0"/>
              </a:rPr>
              <a:t>2013</a:t>
            </a:r>
            <a:endParaRPr lang="ru-RU" sz="2400" b="1" kern="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41" name="AutoShape 5"/>
          <p:cNvSpPr>
            <a:spLocks noChangeArrowheads="1"/>
          </p:cNvSpPr>
          <p:nvPr/>
        </p:nvSpPr>
        <p:spPr bwMode="auto">
          <a:xfrm>
            <a:off x="6838703" y="1969290"/>
            <a:ext cx="1910506" cy="285750"/>
          </a:xfrm>
          <a:prstGeom prst="roundRect">
            <a:avLst>
              <a:gd name="adj" fmla="val 16667"/>
            </a:avLst>
          </a:prstGeom>
          <a:noFill/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rgbClr val="C00000"/>
                </a:solidFill>
                <a:cs typeface="Arial" pitchFamily="34" charset="0"/>
              </a:rPr>
              <a:t>2014 </a:t>
            </a:r>
          </a:p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1600" b="1" kern="0" dirty="0" smtClean="0">
                <a:solidFill>
                  <a:srgbClr val="C00000"/>
                </a:solidFill>
                <a:cs typeface="Arial" pitchFamily="34" charset="0"/>
              </a:rPr>
              <a:t>(прогноз)</a:t>
            </a:r>
            <a:endParaRPr lang="ru-RU" sz="1600" b="1" kern="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42" name="AutoShape 5"/>
          <p:cNvSpPr>
            <a:spLocks noChangeArrowheads="1"/>
          </p:cNvSpPr>
          <p:nvPr/>
        </p:nvSpPr>
        <p:spPr bwMode="auto">
          <a:xfrm>
            <a:off x="3709736" y="3125023"/>
            <a:ext cx="1124591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en-US" sz="2200" kern="0" dirty="0">
                <a:solidFill>
                  <a:schemeClr val="tx1"/>
                </a:solidFill>
                <a:cs typeface="Arial" pitchFamily="34" charset="0"/>
              </a:rPr>
              <a:t>1,3</a:t>
            </a:r>
            <a:endParaRPr lang="ru-RU" sz="2200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auto">
          <a:xfrm>
            <a:off x="3709736" y="3720310"/>
            <a:ext cx="1124591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0</a:t>
            </a:r>
            <a:r>
              <a:rPr lang="en-US" sz="2200" kern="0" dirty="0">
                <a:solidFill>
                  <a:schemeClr val="tx1"/>
                </a:solidFill>
                <a:cs typeface="Arial" pitchFamily="34" charset="0"/>
              </a:rPr>
              <a:t>,</a:t>
            </a: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22</a:t>
            </a:r>
          </a:p>
        </p:txBody>
      </p:sp>
      <p:sp>
        <p:nvSpPr>
          <p:cNvPr id="45" name="AutoShape 5"/>
          <p:cNvSpPr>
            <a:spLocks noChangeArrowheads="1"/>
          </p:cNvSpPr>
          <p:nvPr/>
        </p:nvSpPr>
        <p:spPr bwMode="auto">
          <a:xfrm>
            <a:off x="5547716" y="2474985"/>
            <a:ext cx="1124591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en-US" sz="2200" kern="0" dirty="0">
                <a:solidFill>
                  <a:schemeClr val="tx1"/>
                </a:solidFill>
                <a:cs typeface="Arial" pitchFamily="34" charset="0"/>
              </a:rPr>
              <a:t>1</a:t>
            </a: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9</a:t>
            </a:r>
          </a:p>
        </p:txBody>
      </p:sp>
      <p:sp>
        <p:nvSpPr>
          <p:cNvPr id="46" name="AutoShape 5"/>
          <p:cNvSpPr>
            <a:spLocks noChangeArrowheads="1"/>
          </p:cNvSpPr>
          <p:nvPr/>
        </p:nvSpPr>
        <p:spPr bwMode="auto">
          <a:xfrm>
            <a:off x="5546203" y="3125023"/>
            <a:ext cx="1124591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en-US" sz="2200" kern="0" dirty="0">
                <a:solidFill>
                  <a:schemeClr val="tx1"/>
                </a:solidFill>
                <a:cs typeface="Arial" pitchFamily="34" charset="0"/>
              </a:rPr>
              <a:t>1,</a:t>
            </a: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49" name="AutoShape 5"/>
          <p:cNvSpPr>
            <a:spLocks noChangeArrowheads="1"/>
          </p:cNvSpPr>
          <p:nvPr/>
        </p:nvSpPr>
        <p:spPr bwMode="auto">
          <a:xfrm>
            <a:off x="5546203" y="3720310"/>
            <a:ext cx="1124591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0</a:t>
            </a:r>
            <a:r>
              <a:rPr lang="en-US" sz="2200" kern="0" dirty="0">
                <a:solidFill>
                  <a:schemeClr val="tx1"/>
                </a:solidFill>
                <a:cs typeface="Arial" pitchFamily="34" charset="0"/>
              </a:rPr>
              <a:t>,</a:t>
            </a: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22</a:t>
            </a:r>
          </a:p>
        </p:txBody>
      </p:sp>
      <p:sp>
        <p:nvSpPr>
          <p:cNvPr id="50" name="AutoShape 5"/>
          <p:cNvSpPr>
            <a:spLocks noChangeArrowheads="1"/>
          </p:cNvSpPr>
          <p:nvPr/>
        </p:nvSpPr>
        <p:spPr bwMode="auto">
          <a:xfrm>
            <a:off x="7185043" y="2488956"/>
            <a:ext cx="1124591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en-US" sz="2200" kern="0" dirty="0">
                <a:solidFill>
                  <a:schemeClr val="tx1"/>
                </a:solidFill>
                <a:cs typeface="Arial" pitchFamily="34" charset="0"/>
              </a:rPr>
              <a:t>1</a:t>
            </a: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9,7</a:t>
            </a:r>
          </a:p>
        </p:txBody>
      </p:sp>
      <p:sp>
        <p:nvSpPr>
          <p:cNvPr id="51" name="AutoShape 5"/>
          <p:cNvSpPr>
            <a:spLocks noChangeArrowheads="1"/>
          </p:cNvSpPr>
          <p:nvPr/>
        </p:nvSpPr>
        <p:spPr bwMode="auto">
          <a:xfrm>
            <a:off x="7183530" y="3138994"/>
            <a:ext cx="1124591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en-US" sz="2200" kern="0" dirty="0">
                <a:solidFill>
                  <a:schemeClr val="tx1"/>
                </a:solidFill>
                <a:cs typeface="Arial" pitchFamily="34" charset="0"/>
              </a:rPr>
              <a:t>1,</a:t>
            </a: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52" name="AutoShape 5"/>
          <p:cNvSpPr>
            <a:spLocks noChangeArrowheads="1"/>
          </p:cNvSpPr>
          <p:nvPr/>
        </p:nvSpPr>
        <p:spPr bwMode="auto">
          <a:xfrm>
            <a:off x="7183530" y="3734281"/>
            <a:ext cx="1124591" cy="4428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</a:pP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0</a:t>
            </a:r>
            <a:r>
              <a:rPr lang="en-US" sz="2200" kern="0" dirty="0">
                <a:solidFill>
                  <a:schemeClr val="tx1"/>
                </a:solidFill>
                <a:cs typeface="Arial" pitchFamily="34" charset="0"/>
              </a:rPr>
              <a:t>,</a:t>
            </a:r>
            <a:r>
              <a:rPr lang="ru-RU" sz="2200" kern="0" dirty="0">
                <a:solidFill>
                  <a:schemeClr val="tx1"/>
                </a:solidFill>
                <a:cs typeface="Arial" pitchFamily="34" charset="0"/>
              </a:rPr>
              <a:t>23</a:t>
            </a:r>
          </a:p>
        </p:txBody>
      </p:sp>
      <p:sp>
        <p:nvSpPr>
          <p:cNvPr id="53" name="Надпись 2"/>
          <p:cNvSpPr txBox="1">
            <a:spLocks noChangeArrowheads="1"/>
          </p:cNvSpPr>
          <p:nvPr/>
        </p:nvSpPr>
        <p:spPr bwMode="auto">
          <a:xfrm>
            <a:off x="1835696" y="4739290"/>
            <a:ext cx="5498927" cy="102523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По </a:t>
            </a: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всем категориям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МСП наблюдается рост </a:t>
            </a: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числа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предприятий. Максимальные </a:t>
            </a: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среднегодовые темпы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прироста </a:t>
            </a: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ru-RU" b="1" dirty="0">
                <a:solidFill>
                  <a:srgbClr val="F6621A"/>
                </a:solidFill>
                <a:latin typeface="Arial" charset="0"/>
              </a:rPr>
              <a:t>2%</a:t>
            </a: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) демонстрируют средние предприятия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endParaRPr lang="ru-RU" sz="1600" b="1" cap="small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9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616752" y="475899"/>
            <a:ext cx="5342656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r" eaLnBrk="1" hangingPunct="1">
              <a:defRPr sz="2200" b="1">
                <a:solidFill>
                  <a:srgbClr val="646464"/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ru-RU" dirty="0"/>
              <a:t>Темпы прироста занятости в МСП в ЕС, %</a:t>
            </a:r>
          </a:p>
        </p:txBody>
      </p:sp>
      <p:sp>
        <p:nvSpPr>
          <p:cNvPr id="53" name="Прямоугольник с двумя скругленными противолежащими углами 52"/>
          <p:cNvSpPr/>
          <p:nvPr/>
        </p:nvSpPr>
        <p:spPr>
          <a:xfrm>
            <a:off x="251242" y="1124744"/>
            <a:ext cx="7948689" cy="1494871"/>
          </a:xfrm>
          <a:prstGeom prst="round2DiagRect">
            <a:avLst/>
          </a:prstGeom>
          <a:solidFill>
            <a:sysClr val="window" lastClr="FFFFFF">
              <a:alpha val="25000"/>
            </a:sys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2800" b="1" kern="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</p:txBody>
      </p:sp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286628" y="4581128"/>
            <a:ext cx="8727310" cy="151216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По сравнению с крупными предприятиями динамика занятости в секторе МСП менее волатильна. </a:t>
            </a:r>
            <a:r>
              <a:rPr lang="en-US" sz="1600" b="1" cap="small" dirty="0" smtClean="0">
                <a:solidFill>
                  <a:srgbClr val="808080">
                    <a:lumMod val="50000"/>
                  </a:srgbClr>
                </a:solidFill>
              </a:rPr>
              <a:t>C</a:t>
            </a: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 2008 по 201</a:t>
            </a:r>
            <a:r>
              <a:rPr lang="en-US" sz="1600" b="1" cap="small" dirty="0" smtClean="0">
                <a:solidFill>
                  <a:srgbClr val="808080">
                    <a:lumMod val="50000"/>
                  </a:srgbClr>
                </a:solidFill>
              </a:rPr>
              <a:t>2</a:t>
            </a: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 год было зафиксировано снижение занятости на </a:t>
            </a:r>
            <a:r>
              <a:rPr lang="ru-RU" b="1" dirty="0" smtClean="0">
                <a:solidFill>
                  <a:srgbClr val="F6621A"/>
                </a:solidFill>
                <a:latin typeface="Arial" charset="0"/>
              </a:rPr>
              <a:t>1</a:t>
            </a:r>
            <a:r>
              <a:rPr lang="en-US" b="1" dirty="0">
                <a:solidFill>
                  <a:srgbClr val="F6621A"/>
                </a:solidFill>
                <a:latin typeface="Arial" charset="0"/>
              </a:rPr>
              <a:t>,</a:t>
            </a:r>
            <a:r>
              <a:rPr lang="ru-RU" b="1" dirty="0" smtClean="0">
                <a:solidFill>
                  <a:srgbClr val="F6621A"/>
                </a:solidFill>
                <a:latin typeface="Arial" charset="0"/>
              </a:rPr>
              <a:t>5 </a:t>
            </a: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миллиона человек. Максимальное снижение занятости (на </a:t>
            </a:r>
            <a:r>
              <a:rPr lang="ru-RU" b="1" dirty="0" smtClean="0">
                <a:solidFill>
                  <a:srgbClr val="F6621A"/>
                </a:solidFill>
                <a:latin typeface="Arial" charset="0"/>
              </a:rPr>
              <a:t>757 </a:t>
            </a:r>
            <a:r>
              <a:rPr lang="ru-RU" b="1" dirty="0">
                <a:solidFill>
                  <a:srgbClr val="F6621A"/>
                </a:solidFill>
                <a:latin typeface="Arial" charset="0"/>
              </a:rPr>
              <a:t>тыс. </a:t>
            </a: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чел.) демонстрировали микропредприятия. </a:t>
            </a:r>
            <a:r>
              <a:rPr lang="en-US" sz="1600" b="1" cap="small" dirty="0" smtClean="0">
                <a:solidFill>
                  <a:srgbClr val="808080">
                    <a:lumMod val="50000"/>
                  </a:srgbClr>
                </a:solidFill>
              </a:rPr>
              <a:t>C 2012 </a:t>
            </a: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года наблюдается рост занятости в секторе МСП. </a:t>
            </a:r>
            <a:endParaRPr lang="ru-RU" sz="1600" b="1" cap="small" dirty="0">
              <a:solidFill>
                <a:srgbClr val="808080">
                  <a:lumMod val="50000"/>
                </a:srgbClr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xmlns="" val="4034698772"/>
              </p:ext>
            </p:extLst>
          </p:nvPr>
        </p:nvGraphicFramePr>
        <p:xfrm>
          <a:off x="644465" y="698768"/>
          <a:ext cx="7940863" cy="4170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7076026" y="3356992"/>
            <a:ext cx="1822838" cy="86409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200" b="1" dirty="0" smtClean="0">
                <a:solidFill>
                  <a:srgbClr val="F6621A"/>
                </a:solidFill>
                <a:latin typeface="Arial" pitchFamily="34" charset="0"/>
                <a:cs typeface="Arial" pitchFamily="34" charset="0"/>
              </a:rPr>
              <a:t>Примечание: </a:t>
            </a:r>
          </a:p>
          <a:p>
            <a:pPr algn="r"/>
            <a:r>
              <a:rPr 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E2013 –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оценка;</a:t>
            </a:r>
          </a:p>
          <a:p>
            <a:pPr algn="r"/>
            <a:r>
              <a:rPr 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F2014 –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прогноз.</a:t>
            </a:r>
            <a:endParaRPr lang="ru-RU" sz="12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155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355300" y="1391557"/>
            <a:ext cx="2416500" cy="414364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Китай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auto">
          <a:xfrm>
            <a:off x="341633" y="2031933"/>
            <a:ext cx="2416500" cy="428623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Япония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auto">
          <a:xfrm>
            <a:off x="341633" y="2707278"/>
            <a:ext cx="2416500" cy="454697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ЕС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412375" y="548680"/>
            <a:ext cx="555868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/>
            <a:r>
              <a:rPr lang="ru-RU" dirty="0">
                <a:solidFill>
                  <a:srgbClr val="646464"/>
                </a:solidFill>
              </a:rPr>
              <a:t>Занятость в секторе МСП*</a:t>
            </a: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355300" y="3415693"/>
            <a:ext cx="2416500" cy="454697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Англия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341633" y="4122067"/>
            <a:ext cx="2416500" cy="454697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Бразилия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310057" y="4783263"/>
            <a:ext cx="2416500" cy="454697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>
                <a:solidFill>
                  <a:prstClr val="white"/>
                </a:solidFill>
                <a:cs typeface="Arial" pitchFamily="34" charset="0"/>
              </a:rPr>
              <a:t>США</a:t>
            </a: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310057" y="5578515"/>
            <a:ext cx="2416500" cy="454697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Россия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7577387" y="1399966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>
                <a:solidFill>
                  <a:schemeClr val="tx1"/>
                </a:solidFill>
                <a:cs typeface="Arial" pitchFamily="34" charset="0"/>
              </a:rPr>
              <a:t>8</a:t>
            </a: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0%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337722" y="2081822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>
                <a:solidFill>
                  <a:schemeClr val="tx1"/>
                </a:solidFill>
                <a:cs typeface="Arial" pitchFamily="34" charset="0"/>
              </a:rPr>
              <a:t>7</a:t>
            </a: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0%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9" name="AutoShape 5"/>
          <p:cNvSpPr>
            <a:spLocks noChangeArrowheads="1"/>
          </p:cNvSpPr>
          <p:nvPr/>
        </p:nvSpPr>
        <p:spPr bwMode="auto">
          <a:xfrm>
            <a:off x="7140218" y="2794147"/>
            <a:ext cx="874338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67%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8" name="AutoShape 5"/>
          <p:cNvSpPr>
            <a:spLocks noChangeArrowheads="1"/>
          </p:cNvSpPr>
          <p:nvPr/>
        </p:nvSpPr>
        <p:spPr bwMode="auto">
          <a:xfrm>
            <a:off x="6905674" y="3469158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5</a:t>
            </a:r>
            <a:r>
              <a:rPr lang="ru-RU" sz="2400" b="1" kern="0" dirty="0">
                <a:solidFill>
                  <a:schemeClr val="tx1"/>
                </a:solidFill>
                <a:cs typeface="Arial" pitchFamily="34" charset="0"/>
              </a:rPr>
              <a:t>5</a:t>
            </a: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9" name="AutoShape 5"/>
          <p:cNvSpPr>
            <a:spLocks noChangeArrowheads="1"/>
          </p:cNvSpPr>
          <p:nvPr/>
        </p:nvSpPr>
        <p:spPr bwMode="auto">
          <a:xfrm>
            <a:off x="6713291" y="4122067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54%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0" name="AutoShape 5"/>
          <p:cNvSpPr>
            <a:spLocks noChangeArrowheads="1"/>
          </p:cNvSpPr>
          <p:nvPr/>
        </p:nvSpPr>
        <p:spPr bwMode="auto">
          <a:xfrm>
            <a:off x="5537505" y="4826491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50%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1" name="AutoShape 5"/>
          <p:cNvSpPr>
            <a:spLocks noChangeArrowheads="1"/>
          </p:cNvSpPr>
          <p:nvPr/>
        </p:nvSpPr>
        <p:spPr bwMode="auto">
          <a:xfrm>
            <a:off x="4176539" y="5578515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rgbClr val="C00000"/>
                </a:solidFill>
                <a:cs typeface="Arial" pitchFamily="34" charset="0"/>
              </a:rPr>
              <a:t>27%</a:t>
            </a:r>
            <a:endParaRPr lang="ru-RU" sz="2400" b="1" kern="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30" name="Надпись 2"/>
          <p:cNvSpPr txBox="1">
            <a:spLocks noChangeArrowheads="1"/>
          </p:cNvSpPr>
          <p:nvPr/>
        </p:nvSpPr>
        <p:spPr bwMode="auto">
          <a:xfrm>
            <a:off x="3082109" y="2564905"/>
            <a:ext cx="3364503" cy="96616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Сектор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МСП </a:t>
            </a: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ЕС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обеспечивает </a:t>
            </a: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рабочими местами </a:t>
            </a:r>
            <a:r>
              <a:rPr lang="ru-RU" b="1" dirty="0">
                <a:solidFill>
                  <a:srgbClr val="F6621A"/>
                </a:solidFill>
                <a:latin typeface="Arial" charset="0"/>
              </a:rPr>
              <a:t>66,5%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 занятого </a:t>
            </a:r>
            <a:r>
              <a:rPr lang="ru-RU" sz="1600" b="1" cap="small" dirty="0">
                <a:solidFill>
                  <a:schemeClr val="bg2">
                    <a:lumMod val="50000"/>
                  </a:schemeClr>
                </a:solidFill>
              </a:rPr>
              <a:t>населения Европы. </a:t>
            </a:r>
            <a:endParaRPr lang="ru-RU" sz="1600" b="1" cap="small" dirty="0">
              <a:solidFill>
                <a:srgbClr val="B81E1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71800" y="628769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0%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46264" y="6289921"/>
            <a:ext cx="814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50%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07784" y="6280667"/>
            <a:ext cx="836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100%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01111" y="5651974"/>
            <a:ext cx="3853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Приведены данные за 2012 г.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615852" y="1236586"/>
            <a:ext cx="6270194" cy="1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642087" y="1123938"/>
            <a:ext cx="0" cy="1642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569654" y="1132404"/>
            <a:ext cx="0" cy="1642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18051" y="82589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0%</a:t>
            </a:r>
            <a:endParaRPr lang="ru-RU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88252" y="805943"/>
            <a:ext cx="925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50%</a:t>
            </a:r>
            <a:endParaRPr lang="ru-RU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240092" y="794368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100%</a:t>
            </a:r>
            <a:endParaRPr lang="ru-RU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22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583488" y="6261571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915816" y="476672"/>
            <a:ext cx="591872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646464"/>
                </a:solidFill>
              </a:rPr>
              <a:t>Темпы прироста валовой добавленной стоимости, %</a:t>
            </a:r>
          </a:p>
        </p:txBody>
      </p:sp>
      <p:sp>
        <p:nvSpPr>
          <p:cNvPr id="53" name="Прямоугольник с двумя скругленными противолежащими углами 52"/>
          <p:cNvSpPr/>
          <p:nvPr/>
        </p:nvSpPr>
        <p:spPr>
          <a:xfrm>
            <a:off x="251242" y="1124744"/>
            <a:ext cx="7948689" cy="1494871"/>
          </a:xfrm>
          <a:prstGeom prst="round2DiagRect">
            <a:avLst/>
          </a:prstGeom>
          <a:solidFill>
            <a:sysClr val="window" lastClr="FFFFFF">
              <a:alpha val="25000"/>
            </a:sys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2800" b="1" kern="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</p:txBody>
      </p:sp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251242" y="4789114"/>
            <a:ext cx="8727310" cy="152020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За 2013 год совокупная валовая добавленная стоимость сектора </a:t>
            </a:r>
            <a:r>
              <a:rPr lang="ru-RU" sz="1600" b="1" cap="small" dirty="0">
                <a:solidFill>
                  <a:srgbClr val="808080">
                    <a:lumMod val="50000"/>
                  </a:srgbClr>
                </a:solidFill>
              </a:rPr>
              <a:t>МСП </a:t>
            </a: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составила </a:t>
            </a:r>
            <a:r>
              <a:rPr lang="ru-RU" sz="1600" b="1" dirty="0">
                <a:solidFill>
                  <a:srgbClr val="F6621A"/>
                </a:solidFill>
                <a:latin typeface="Arial" charset="0"/>
              </a:rPr>
              <a:t>3,4 </a:t>
            </a:r>
            <a:r>
              <a:rPr lang="ru-RU" sz="1600" b="1" cap="small" dirty="0">
                <a:solidFill>
                  <a:srgbClr val="808080">
                    <a:lumMod val="50000"/>
                  </a:srgbClr>
                </a:solidFill>
              </a:rPr>
              <a:t>трлн </a:t>
            </a:r>
            <a:r>
              <a:rPr lang="ru-RU" sz="1600" b="1" cap="small" dirty="0" smtClean="0">
                <a:solidFill>
                  <a:srgbClr val="808080">
                    <a:lumMod val="50000"/>
                  </a:srgbClr>
                </a:solidFill>
              </a:rPr>
              <a:t>евро. С 2009 по 2013 гг. наблюдалась схожая динамика показателя как по крупным предприятиям, так и в сегменте МСП. По сравнению с уровнем 2008 года значение показателя снизилось на </a:t>
            </a:r>
            <a:r>
              <a:rPr lang="ru-RU" b="1" dirty="0">
                <a:solidFill>
                  <a:srgbClr val="F6621A"/>
                </a:solidFill>
                <a:latin typeface="Arial" charset="0"/>
              </a:rPr>
              <a:t>3,8</a:t>
            </a:r>
            <a:r>
              <a:rPr lang="ru-RU" b="1" dirty="0" smtClean="0">
                <a:solidFill>
                  <a:srgbClr val="F6621A"/>
                </a:solidFill>
                <a:latin typeface="Arial" charset="0"/>
              </a:rPr>
              <a:t>%.</a:t>
            </a:r>
            <a:endParaRPr lang="ru-RU" b="1" dirty="0">
              <a:solidFill>
                <a:srgbClr val="F6621A"/>
              </a:solidFill>
              <a:latin typeface="Arial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4168277651"/>
              </p:ext>
            </p:extLst>
          </p:nvPr>
        </p:nvGraphicFramePr>
        <p:xfrm>
          <a:off x="287246" y="1052736"/>
          <a:ext cx="851128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2074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679054" y="6255406"/>
            <a:ext cx="579437" cy="301625"/>
          </a:xfrm>
        </p:spPr>
        <p:txBody>
          <a:bodyPr/>
          <a:lstStyle/>
          <a:p>
            <a:fld id="{5B5BC3AB-5469-4B1A-A294-73A2A3F67F77}" type="slidenum">
              <a:rPr lang="ru-RU" smtClean="0">
                <a:solidFill>
                  <a:prstClr val="white"/>
                </a:solidFill>
              </a:rPr>
              <a:pPr/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422679" y="1532809"/>
            <a:ext cx="2416500" cy="414364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Япония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auto">
          <a:xfrm>
            <a:off x="425383" y="2221886"/>
            <a:ext cx="2416500" cy="428623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Китай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auto">
          <a:xfrm>
            <a:off x="437612" y="2858231"/>
            <a:ext cx="2416500" cy="454697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ЕС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848236" y="476672"/>
            <a:ext cx="5130316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ru-RU"/>
            </a:defPPr>
            <a:lvl1pPr algn="ctr" eaLnBrk="1" hangingPunct="1">
              <a:defRPr sz="2200" b="1">
                <a:solidFill>
                  <a:srgbClr val="808080">
                    <a:lumMod val="50000"/>
                  </a:srgb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646464"/>
                </a:solidFill>
              </a:rPr>
              <a:t>Доля МСП в ВВП*</a:t>
            </a: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434858" y="3564964"/>
            <a:ext cx="2416500" cy="454697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США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457306" y="4256059"/>
            <a:ext cx="2416500" cy="454697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Англия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400231" y="4929201"/>
            <a:ext cx="2416500" cy="454697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Бразилия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393038" y="5678258"/>
            <a:ext cx="2416500" cy="454697"/>
          </a:xfrm>
          <a:prstGeom prst="roundRect">
            <a:avLst>
              <a:gd name="adj" fmla="val 16667"/>
            </a:avLst>
          </a:prstGeom>
          <a:solidFill>
            <a:srgbClr val="F6621A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000" b="1" kern="0" dirty="0" smtClean="0">
                <a:solidFill>
                  <a:prstClr val="white"/>
                </a:solidFill>
                <a:cs typeface="Arial" pitchFamily="34" charset="0"/>
              </a:rPr>
              <a:t>Россия</a:t>
            </a:r>
            <a:endParaRPr lang="ru-RU" sz="2000" b="1" kern="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6814958" y="2091015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60%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9" name="AutoShape 5"/>
          <p:cNvSpPr>
            <a:spLocks noChangeArrowheads="1"/>
          </p:cNvSpPr>
          <p:nvPr/>
        </p:nvSpPr>
        <p:spPr bwMode="auto">
          <a:xfrm>
            <a:off x="6382910" y="2849184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58%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8" name="AutoShape 5"/>
          <p:cNvSpPr>
            <a:spLocks noChangeArrowheads="1"/>
          </p:cNvSpPr>
          <p:nvPr/>
        </p:nvSpPr>
        <p:spPr bwMode="auto">
          <a:xfrm>
            <a:off x="5367568" y="3605297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>
                <a:solidFill>
                  <a:schemeClr val="tx1"/>
                </a:solidFill>
                <a:cs typeface="Arial" pitchFamily="34" charset="0"/>
              </a:rPr>
              <a:t>5</a:t>
            </a: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0%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9" name="AutoShape 5"/>
          <p:cNvSpPr>
            <a:spLocks noChangeArrowheads="1"/>
          </p:cNvSpPr>
          <p:nvPr/>
        </p:nvSpPr>
        <p:spPr bwMode="auto">
          <a:xfrm>
            <a:off x="5367568" y="4294950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>
                <a:solidFill>
                  <a:schemeClr val="tx1"/>
                </a:solidFill>
                <a:cs typeface="Arial" pitchFamily="34" charset="0"/>
              </a:rPr>
              <a:t>5</a:t>
            </a: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0%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0" name="AutoShape 5"/>
          <p:cNvSpPr>
            <a:spLocks noChangeArrowheads="1"/>
          </p:cNvSpPr>
          <p:nvPr/>
        </p:nvSpPr>
        <p:spPr bwMode="auto">
          <a:xfrm>
            <a:off x="4185824" y="4914927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30%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1" name="AutoShape 5"/>
          <p:cNvSpPr>
            <a:spLocks noChangeArrowheads="1"/>
          </p:cNvSpPr>
          <p:nvPr/>
        </p:nvSpPr>
        <p:spPr bwMode="auto">
          <a:xfrm>
            <a:off x="3416188" y="5678258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 smtClean="0">
                <a:solidFill>
                  <a:srgbClr val="C00000"/>
                </a:solidFill>
                <a:cs typeface="Arial" pitchFamily="34" charset="0"/>
              </a:rPr>
              <a:t>19%</a:t>
            </a:r>
            <a:endParaRPr lang="ru-RU" sz="2400" b="1" kern="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49" name="AutoShape 5"/>
          <p:cNvSpPr>
            <a:spLocks noChangeArrowheads="1"/>
          </p:cNvSpPr>
          <p:nvPr/>
        </p:nvSpPr>
        <p:spPr bwMode="auto">
          <a:xfrm>
            <a:off x="7291380" y="1500786"/>
            <a:ext cx="864096" cy="41436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8755" tIns="49378" rIns="98755" bIns="49378" anchor="ctr"/>
          <a:lstStyle/>
          <a:p>
            <a:pPr marL="3175" indent="-3175" algn="ctr" defTabSz="987425" eaLnBrk="0" fontAlgn="auto" hangingPunct="0">
              <a:spcBef>
                <a:spcPts val="0"/>
              </a:spcBef>
              <a:spcAft>
                <a:spcPts val="0"/>
              </a:spcAft>
              <a:buClr>
                <a:srgbClr val="476F93"/>
              </a:buClr>
              <a:tabLst>
                <a:tab pos="0" algn="l"/>
              </a:tabLst>
              <a:defRPr/>
            </a:pPr>
            <a:r>
              <a:rPr lang="ru-RU" sz="2400" b="1" kern="0" dirty="0">
                <a:solidFill>
                  <a:schemeClr val="tx1"/>
                </a:solidFill>
                <a:cs typeface="Arial" pitchFamily="34" charset="0"/>
              </a:rPr>
              <a:t>8</a:t>
            </a:r>
            <a:r>
              <a:rPr lang="ru-RU" sz="2400" b="1" kern="0" dirty="0" smtClean="0">
                <a:solidFill>
                  <a:schemeClr val="tx1"/>
                </a:solidFill>
                <a:cs typeface="Arial" pitchFamily="34" charset="0"/>
              </a:rPr>
              <a:t>0%</a:t>
            </a:r>
            <a:endParaRPr lang="ru-RU" sz="2400" b="1" kern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0" name="Надпись 2"/>
          <p:cNvSpPr txBox="1">
            <a:spLocks noChangeArrowheads="1"/>
          </p:cNvSpPr>
          <p:nvPr/>
        </p:nvSpPr>
        <p:spPr bwMode="auto">
          <a:xfrm>
            <a:off x="3270317" y="2091015"/>
            <a:ext cx="2695110" cy="126034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В ЕС МСП обеспечивают </a:t>
            </a:r>
            <a:r>
              <a:rPr lang="ru-RU" b="1" dirty="0">
                <a:solidFill>
                  <a:srgbClr val="F6621A"/>
                </a:solidFill>
                <a:latin typeface="Arial" charset="0"/>
              </a:rPr>
              <a:t>57,6% </a:t>
            </a:r>
            <a:r>
              <a:rPr lang="ru-RU" sz="1600" b="1" cap="small" dirty="0" smtClean="0">
                <a:solidFill>
                  <a:schemeClr val="bg2">
                    <a:lumMod val="50000"/>
                  </a:schemeClr>
                </a:solidFill>
              </a:rPr>
              <a:t>валовой добавленной стоимости всех предприятий.</a:t>
            </a:r>
            <a:endParaRPr lang="ru-RU" sz="1600" b="1" cap="small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2620262" y="1340768"/>
            <a:ext cx="6270194" cy="1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646497" y="1228120"/>
            <a:ext cx="0" cy="1642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574064" y="1236586"/>
            <a:ext cx="0" cy="1642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322461" y="93007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0%</a:t>
            </a:r>
            <a:endParaRPr lang="ru-RU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92662" y="910125"/>
            <a:ext cx="925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50%</a:t>
            </a:r>
            <a:endParaRPr lang="ru-RU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183313" y="940659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100%</a:t>
            </a:r>
            <a:endParaRPr lang="ru-RU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201111" y="5651974"/>
            <a:ext cx="3853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Приведены данные за </a:t>
            </a:r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2012 г.</a:t>
            </a:r>
          </a:p>
        </p:txBody>
      </p:sp>
    </p:spTree>
    <p:extLst>
      <p:ext uri="{BB962C8B-B14F-4D97-AF65-F5344CB8AC3E}">
        <p14:creationId xmlns:p14="http://schemas.microsoft.com/office/powerpoint/2010/main" xmlns="" val="390988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Специальное оформление">
  <a:themeElements>
    <a:clrScheme name="2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11184</TotalTime>
  <Words>1111</Words>
  <Application>Microsoft Office PowerPoint</Application>
  <PresentationFormat>Экран (4:3)</PresentationFormat>
  <Paragraphs>240</Paragraphs>
  <Slides>18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Оформление по умолчанию</vt:lpstr>
      <vt:lpstr>Специальное оформление</vt:lpstr>
      <vt:lpstr>2_Специальное оформление</vt:lpstr>
      <vt:lpstr>1_Специальное оформление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dubovskiy.d</dc:creator>
  <cp:lastModifiedBy>дижитал</cp:lastModifiedBy>
  <cp:revision>806</cp:revision>
  <cp:lastPrinted>2014-06-10T06:01:35Z</cp:lastPrinted>
  <dcterms:created xsi:type="dcterms:W3CDTF">2011-06-28T17:14:56Z</dcterms:created>
  <dcterms:modified xsi:type="dcterms:W3CDTF">2014-11-21T15:37:26Z</dcterms:modified>
</cp:coreProperties>
</file>