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Default Extension="png" ContentType="image/png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tags/tag101.xml" ContentType="application/vnd.openxmlformats-officedocument.presentationml.tags+xml"/>
  <Override PartName="/ppt/tags/tag246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55.xml" ContentType="application/vnd.openxmlformats-officedocument.presentationml.tags+xml"/>
  <Override PartName="/ppt/tags/tag27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478" r:id="rId3"/>
    <p:sldId id="479" r:id="rId4"/>
    <p:sldId id="480" r:id="rId5"/>
    <p:sldId id="469" r:id="rId6"/>
    <p:sldId id="463" r:id="rId7"/>
    <p:sldId id="470" r:id="rId8"/>
    <p:sldId id="465" r:id="rId9"/>
    <p:sldId id="473" r:id="rId10"/>
    <p:sldId id="471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ей Никитченко" initials="АН" lastIdx="14" clrIdx="0"/>
  <p:cmAuthor id="1" name="Philipp" initials="P" lastIdx="5" clrIdx="1"/>
  <p:cmAuthor id="2" name="Никитченко Анна" initials="НА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9C9"/>
    <a:srgbClr val="FF9797"/>
    <a:srgbClr val="9BC62F"/>
    <a:srgbClr val="336699"/>
    <a:srgbClr val="4082BD"/>
    <a:srgbClr val="73AFE5"/>
    <a:srgbClr val="A40F04"/>
    <a:srgbClr val="BEDA74"/>
    <a:srgbClr val="BCDBF7"/>
    <a:srgbClr val="E4F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6393" autoAdjust="0"/>
  </p:normalViewPr>
  <p:slideViewPr>
    <p:cSldViewPr snapToObjects="1">
      <p:cViewPr>
        <p:scale>
          <a:sx n="90" d="100"/>
          <a:sy n="90" d="100"/>
        </p:scale>
        <p:origin x="-510" y="-96"/>
      </p:cViewPr>
      <p:guideLst>
        <p:guide orient="horz" pos="731"/>
        <p:guide orient="horz" pos="504"/>
        <p:guide orient="horz" pos="4110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4" d="100"/>
          <a:sy n="64" d="100"/>
        </p:scale>
        <p:origin x="-3144" y="-77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7ADBE-A1AA-46C1-8C89-4F65B6832D78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36BC0-BBD1-4D85-85C5-0575E4CB0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93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216C-3BF1-4714-851B-ADD0545D47C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Участвовало в экспорте </a:t>
            </a:r>
            <a:r>
              <a:rPr lang="ru-RU" sz="1200" dirty="0" smtClean="0">
                <a:cs typeface="Times New Roman" pitchFamily="18" charset="0"/>
              </a:rPr>
              <a:t>6,5 тыс. (0,5%)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cs typeface="Times New Roman" pitchFamily="18" charset="0"/>
              </a:rPr>
              <a:t>Везде говорим, что это без ИП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25% </a:t>
            </a:r>
            <a:r>
              <a:rPr lang="ru-RU" dirty="0" smtClean="0"/>
              <a:t>занятых</a:t>
            </a:r>
            <a:r>
              <a:rPr lang="ru-RU" baseline="0" dirty="0" smtClean="0"/>
              <a:t> – это с учетом ИП, если спросят.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1.v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13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9.xml"/><Relationship Id="rId7" Type="http://schemas.openxmlformats.org/officeDocument/2006/relationships/image" Target="../media/image4.jpeg"/><Relationship Id="rId2" Type="http://schemas.openxmlformats.org/officeDocument/2006/relationships/tags" Target="../tags/tag8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91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oleObject" Target="../embeddings/oleObject3.bin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oleObject" Target="../embeddings/oleObject6.bin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tags" Target="../tags/tag25.xml"/><Relationship Id="rId11" Type="http://schemas.openxmlformats.org/officeDocument/2006/relationships/oleObject" Target="../embeddings/oleObject7.bin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vmlDrawing" Target="../drawings/vmlDrawing9.v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04" name="think-cell Slide" r:id="rId5" imgW="360" imgH="360" progId="">
              <p:embed/>
            </p:oleObj>
          </a:graphicData>
        </a:graphic>
      </p:graphicFrame>
      <p:pic>
        <p:nvPicPr>
          <p:cNvPr id="9" name="Picture 8" descr="C:\!!!WORK\Tanya_work\o2consulting\jpeg\01.jp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802"/>
            <a:ext cx="9144000" cy="30706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50825" y="2260584"/>
            <a:ext cx="8642350" cy="1497032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99" name="think-cell Slide" r:id="rId1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5" y="-3222"/>
            <a:ext cx="8629709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250824" y="1749402"/>
            <a:ext cx="4248000" cy="455111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4631820" y="1749402"/>
            <a:ext cx="4248000" cy="194400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4631820" y="4356512"/>
            <a:ext cx="4248000" cy="194400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311246"/>
            <a:ext cx="4248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4632534" y="1311246"/>
            <a:ext cx="4248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4632534" y="3918402"/>
            <a:ext cx="4248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>
            <p:custDataLst>
              <p:tags r:id="rId11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223" name="think-cell Slide" r:id="rId1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4" y="0"/>
            <a:ext cx="8640001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250824" y="1740591"/>
            <a:ext cx="4248000" cy="1944000"/>
          </a:xfrm>
          <a:noFill/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250824" y="4356000"/>
            <a:ext cx="4248000" cy="1944000"/>
          </a:xfrm>
          <a:noFill/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4631820" y="1749402"/>
            <a:ext cx="4248000" cy="4550598"/>
          </a:xfrm>
          <a:noFill/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311246"/>
            <a:ext cx="4248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4632534" y="1311246"/>
            <a:ext cx="4248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50825" y="3918402"/>
            <a:ext cx="4248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>
            <p:custDataLst>
              <p:tags r:id="rId11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010" name="think-cell Slide" r:id="rId1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5" y="-3222"/>
            <a:ext cx="8629709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250823" y="1530324"/>
            <a:ext cx="8642351" cy="2154267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250824" y="4159260"/>
            <a:ext cx="4248150" cy="214074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4631820" y="4159260"/>
            <a:ext cx="4248000" cy="2140739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268413"/>
            <a:ext cx="8642350" cy="288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4632534" y="3874338"/>
            <a:ext cx="4248000" cy="288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50825" y="3874338"/>
            <a:ext cx="4248000" cy="288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>
            <p:custDataLst>
              <p:tags r:id="rId11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247" name="think-cell Slide" r:id="rId1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6" y="-3222"/>
            <a:ext cx="8640000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250825" y="1749402"/>
            <a:ext cx="2772000" cy="455111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3178185" y="1749402"/>
            <a:ext cx="2772000" cy="455111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6105546" y="1749402"/>
            <a:ext cx="2772000" cy="455111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317402"/>
            <a:ext cx="2772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3178185" y="1317402"/>
            <a:ext cx="2772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6105546" y="1317402"/>
            <a:ext cx="2772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>
            <p:custDataLst>
              <p:tags r:id="rId11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0"/>
            <a:ext cx="8614593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5941" y="1271988"/>
            <a:ext cx="2736000" cy="648000"/>
          </a:xfrm>
          <a:prstGeom prst="homePlate">
            <a:avLst>
              <a:gd name="adj" fmla="val 20514"/>
            </a:avLst>
          </a:prstGeom>
          <a:solidFill>
            <a:srgbClr val="4082BD"/>
          </a:solidFill>
          <a:ln>
            <a:solidFill>
              <a:srgbClr val="4082BD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198567" y="1271988"/>
            <a:ext cx="2736000" cy="648000"/>
          </a:xfrm>
          <a:prstGeom prst="homePlate">
            <a:avLst>
              <a:gd name="adj" fmla="val 20514"/>
            </a:avLst>
          </a:prstGeom>
          <a:solidFill>
            <a:srgbClr val="4082BD"/>
          </a:solidFill>
          <a:ln>
            <a:solidFill>
              <a:srgbClr val="4082BD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44534" y="1271988"/>
            <a:ext cx="2736000" cy="648000"/>
          </a:xfrm>
          <a:prstGeom prst="homePlate">
            <a:avLst>
              <a:gd name="adj" fmla="val 20514"/>
            </a:avLst>
          </a:prstGeom>
          <a:solidFill>
            <a:srgbClr val="4082BD"/>
          </a:solidFill>
          <a:ln>
            <a:solidFill>
              <a:srgbClr val="4082BD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265941" y="2027988"/>
            <a:ext cx="2736000" cy="324000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198567" y="2027988"/>
            <a:ext cx="2736000" cy="324000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44534" y="2027988"/>
            <a:ext cx="2736000" cy="324000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265941" y="5375988"/>
            <a:ext cx="2736000" cy="82800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198567" y="5375988"/>
            <a:ext cx="2736000" cy="82800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44534" y="5375988"/>
            <a:ext cx="2736000" cy="82800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26" name="Прямоугольник 25"/>
          <p:cNvSpPr/>
          <p:nvPr userDrawn="1">
            <p:custDataLst>
              <p:tags r:id="rId8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85" name="think-cell Slide" r:id="rId6" imgW="360" imgH="360" progId="">
              <p:embed/>
            </p:oleObj>
          </a:graphicData>
        </a:graphic>
      </p:graphicFrame>
      <p:pic>
        <p:nvPicPr>
          <p:cNvPr id="8" name="Picture 2" descr="C:\!!!WORK\Tanya_work\o2consulting\jpeg\4.jp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165194"/>
            <a:ext cx="9143999" cy="56928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4316408" y="1566837"/>
            <a:ext cx="4527613" cy="4668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itchFamily="34" charset="0"/>
              <a:buChar char="₋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Исследования рынков высоких технологий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itchFamily="34" charset="0"/>
              <a:buChar char="₋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Услуги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стартапам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в сфере инноваций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itchFamily="34" charset="0"/>
              <a:buChar char="₋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Услуги крупным и средним корпорациям в сфере инноваций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Реализация программ инновационного развития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Поиск лучших технологических решений по конкретным запросам по всему Миру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Организация и проведение конкурсов для отбора инновационных проектов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Внедрение и развитие моделей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Spin-off</a:t>
            </a:r>
            <a:endParaRPr lang="ru-RU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Тестирование внедрения на рынок новых продуктов компании согласно концепции бережливого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стартапа</a:t>
            </a:r>
            <a:endParaRPr lang="ru-RU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itchFamily="34" charset="0"/>
              <a:buChar char="₋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Услуги государственным структурам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alibri" pitchFamily="34" charset="0"/>
              <a:buChar char="₋"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Экономическая и технологическая экспертиза</a:t>
            </a:r>
            <a:endParaRPr lang="ru-RU" sz="1400" b="1" dirty="0">
              <a:solidFill>
                <a:srgbClr val="7A1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C:\!!!WORK\Tanya_work\o2consulting\jpeg\a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71480"/>
            <a:ext cx="2030412" cy="219075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250825" y="1931967"/>
            <a:ext cx="2860656" cy="2921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107140, г. Москва, 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ул. </a:t>
            </a:r>
            <a:r>
              <a:rPr lang="ru-RU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Русаковская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13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ru-RU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т. +7 (495) 66-99-854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info@o2consulting.ru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www.o2consulting.ru</a:t>
            </a:r>
            <a:endParaRPr lang="ru-RU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-3222"/>
            <a:ext cx="8629709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6106" name="think-cell Slide" r:id="rId3" imgW="360" imgH="360" progId="">
              <p:embed/>
            </p:oleObj>
          </a:graphicData>
        </a:graphic>
      </p:graphicFrame>
      <p:sp>
        <p:nvSpPr>
          <p:cNvPr id="15" name="Содержимое 2"/>
          <p:cNvSpPr txBox="1">
            <a:spLocks/>
          </p:cNvSpPr>
          <p:nvPr userDrawn="1"/>
        </p:nvSpPr>
        <p:spPr>
          <a:xfrm>
            <a:off x="1687473" y="2665403"/>
            <a:ext cx="5769054" cy="87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lnSpc>
                <a:spcPts val="3100"/>
              </a:lnSpc>
              <a:spcBef>
                <a:spcPct val="20000"/>
              </a:spcBef>
            </a:pPr>
            <a:r>
              <a:rPr lang="ru-RU" sz="4200" b="1" dirty="0" smtClean="0">
                <a:solidFill>
                  <a:schemeClr val="tx2"/>
                </a:solidFill>
              </a:rPr>
              <a:t>Спасибо за внимание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6" name="Содержимое 2"/>
          <p:cNvSpPr txBox="1">
            <a:spLocks/>
          </p:cNvSpPr>
          <p:nvPr userDrawn="1"/>
        </p:nvSpPr>
        <p:spPr>
          <a:xfrm>
            <a:off x="2928926" y="5429264"/>
            <a:ext cx="3571900" cy="91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lnSpc>
                <a:spcPts val="2400"/>
              </a:lnSpc>
              <a:spcBef>
                <a:spcPct val="20000"/>
              </a:spcBef>
            </a:pPr>
            <a:r>
              <a:rPr lang="en-US" sz="1600" b="1" noProof="0" dirty="0" smtClean="0">
                <a:solidFill>
                  <a:schemeClr val="tx2"/>
                </a:solidFill>
              </a:rPr>
              <a:t>WWW.O2CONSULTING.RU</a:t>
            </a:r>
            <a:endParaRPr lang="ru-RU" sz="1600" b="1" noProof="0" dirty="0" smtClean="0">
              <a:solidFill>
                <a:schemeClr val="tx2"/>
              </a:solidFill>
            </a:endParaRPr>
          </a:p>
          <a:p>
            <a:pPr marL="342900" lvl="0" indent="-342900" algn="ctr">
              <a:lnSpc>
                <a:spcPts val="2400"/>
              </a:lnSpc>
              <a:spcBef>
                <a:spcPct val="20000"/>
              </a:spcBef>
            </a:pPr>
            <a:r>
              <a:rPr lang="ru-RU" b="1" noProof="0" dirty="0" smtClean="0">
                <a:solidFill>
                  <a:srgbClr val="A6CE39"/>
                </a:solidFill>
              </a:rPr>
              <a:t>2015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A6CE39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1003" name="think-cell Slide" r:id="rId7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50825" y="215856"/>
            <a:ext cx="8640000" cy="936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5" y="-3222"/>
            <a:ext cx="8629709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>
            <p:custDataLst>
              <p:tags r:id="rId5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7116" name="think-cell Slide" r:id="rId7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50825" y="215856"/>
            <a:ext cx="8640000" cy="936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5" y="-3222"/>
            <a:ext cx="8629709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>
            <p:custDataLst>
              <p:tags r:id="rId5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-3222"/>
            <a:ext cx="8629709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1260000"/>
            <a:ext cx="8640000" cy="5040312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10" name="Прямоугольник 9"/>
          <p:cNvSpPr/>
          <p:nvPr userDrawn="1">
            <p:custDataLst>
              <p:tags r:id="rId2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сине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27" name="think-cell Slide" r:id="rId5" imgW="360" imgH="360" progId="">
              <p:embed/>
            </p:oleObj>
          </a:graphicData>
        </a:graphic>
      </p:graphicFrame>
      <p:sp>
        <p:nvSpPr>
          <p:cNvPr id="9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39778" y="1566836"/>
            <a:ext cx="6864444" cy="432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39778" y="2121643"/>
            <a:ext cx="6864444" cy="432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39778" y="2676450"/>
            <a:ext cx="6864444" cy="432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39778" y="3231257"/>
            <a:ext cx="6864444" cy="432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39778" y="3786064"/>
            <a:ext cx="6864444" cy="432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7" hasCustomPrompt="1"/>
          </p:nvPr>
        </p:nvSpPr>
        <p:spPr>
          <a:xfrm>
            <a:off x="1139778" y="4340871"/>
            <a:ext cx="6864444" cy="432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18" hasCustomPrompt="1"/>
            <p:custDataLst>
              <p:tags r:id="rId2"/>
            </p:custDataLst>
          </p:nvPr>
        </p:nvSpPr>
        <p:spPr>
          <a:xfrm>
            <a:off x="1139778" y="4895676"/>
            <a:ext cx="6864444" cy="432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5" y="-3222"/>
            <a:ext cx="8629709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Содержание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бел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602" name="think-cell Slide" r:id="rId5" imgW="360" imgH="360" progId="">
              <p:embed/>
            </p:oleObj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250825" y="-3222"/>
            <a:ext cx="8629709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8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39778" y="1566836"/>
            <a:ext cx="6864444" cy="43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39778" y="2121643"/>
            <a:ext cx="6864444" cy="43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39778" y="2676450"/>
            <a:ext cx="6864444" cy="43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39778" y="3231257"/>
            <a:ext cx="6864444" cy="43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39778" y="3786064"/>
            <a:ext cx="6864444" cy="43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7" hasCustomPrompt="1"/>
          </p:nvPr>
        </p:nvSpPr>
        <p:spPr>
          <a:xfrm>
            <a:off x="1139778" y="4340871"/>
            <a:ext cx="6864444" cy="43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1139778" y="4895676"/>
            <a:ext cx="6864444" cy="43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0">
                <a:solidFill>
                  <a:schemeClr val="tx2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						</a:t>
            </a:r>
            <a:r>
              <a:rPr lang="en-US" dirty="0" smtClean="0"/>
              <a:t>#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вайдер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5082" name="think-cell Slide" r:id="rId7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5" y="-3222"/>
            <a:ext cx="8629709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9" name="Прямоугольник 8"/>
          <p:cNvSpPr/>
          <p:nvPr userDrawn="1">
            <p:custDataLst>
              <p:tags r:id="rId5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51" name="think-cell Slide" r:id="rId11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5" y="-3222"/>
            <a:ext cx="8629709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250824" y="1749402"/>
            <a:ext cx="4248000" cy="455111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4632534" y="1749402"/>
            <a:ext cx="4248000" cy="4551110"/>
          </a:xfrm>
          <a:ln w="6350"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250825" y="1260000"/>
            <a:ext cx="4248000" cy="504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632534" y="1260000"/>
            <a:ext cx="4248000" cy="504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>
            <p:custDataLst>
              <p:tags r:id="rId9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86733" name="think-cell Slide" r:id="rId8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5" y="-3222"/>
            <a:ext cx="8629709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250825" y="1317402"/>
            <a:ext cx="8640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>
            <p:custDataLst>
              <p:tags r:id="rId6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75" name="think-cell Slide" r:id="rId9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5" y="-3222"/>
            <a:ext cx="8629709" cy="217512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069033" y="1749402"/>
            <a:ext cx="2808000" cy="4551110"/>
          </a:xfrm>
          <a:ln w="9525"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250825" y="6337300"/>
            <a:ext cx="8640000" cy="324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6069033" y="1317402"/>
            <a:ext cx="2808000" cy="432000"/>
          </a:xfrm>
          <a:noFill/>
          <a:ln w="12700"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>
            <p:custDataLst>
              <p:tags r:id="rId7"/>
            </p:custDataLst>
          </p:nvPr>
        </p:nvSpPr>
        <p:spPr>
          <a:xfrm>
            <a:off x="8646496" y="6657945"/>
            <a:ext cx="234038" cy="200055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4C92"/>
                </a:solidFill>
                <a:latin typeface="Calibri" pitchFamily="34" charset="0"/>
                <a:cs typeface="Calibri" pitchFamily="34" charset="0"/>
              </a:rPr>
              <a:t> </a:t>
            </a:r>
            <a:fld id="{8088333F-969B-4E2E-A6DA-00108481B495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83" name="think-cell Slide" r:id="rId23" imgW="360" imgH="360" progId="">
              <p:embed/>
            </p:oleObj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250825" y="1260000"/>
            <a:ext cx="8640000" cy="5040311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250825" y="214290"/>
            <a:ext cx="864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0557" y="6676556"/>
            <a:ext cx="187552" cy="184666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250825" y="-3222"/>
            <a:ext cx="8629709" cy="217512"/>
          </a:xfrm>
          <a:prstGeom prst="rect">
            <a:avLst/>
          </a:prstGeo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Название раздела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250825" y="0"/>
            <a:ext cx="8629709" cy="217512"/>
          </a:xfrm>
          <a:prstGeom prst="rect">
            <a:avLst/>
          </a:prstGeo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Название раздела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Текст 1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250825" y="6337300"/>
            <a:ext cx="8640000" cy="324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9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9" r:id="rId6"/>
    <p:sldLayoutId id="2147483665" r:id="rId7"/>
    <p:sldLayoutId id="2147483685" r:id="rId8"/>
    <p:sldLayoutId id="2147483666" r:id="rId9"/>
    <p:sldLayoutId id="2147483667" r:id="rId10"/>
    <p:sldLayoutId id="2147483668" r:id="rId11"/>
    <p:sldLayoutId id="2147483677" r:id="rId12"/>
    <p:sldLayoutId id="2147483669" r:id="rId13"/>
    <p:sldLayoutId id="2147483671" r:id="rId14"/>
    <p:sldLayoutId id="2147483672" r:id="rId15"/>
    <p:sldLayoutId id="2147483680" r:id="rId16"/>
    <p:sldLayoutId id="2147483687" r:id="rId1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180000" indent="-180000" algn="l" defTabSz="9144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ü"/>
        <a:defRPr sz="1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image" Target="../media/image23.png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image" Target="../media/image22.png"/><Relationship Id="rId2" Type="http://schemas.openxmlformats.org/officeDocument/2006/relationships/tags" Target="../tags/tag267.xml"/><Relationship Id="rId1" Type="http://schemas.openxmlformats.org/officeDocument/2006/relationships/vmlDrawing" Target="../drawings/vmlDrawing22.vml"/><Relationship Id="rId6" Type="http://schemas.openxmlformats.org/officeDocument/2006/relationships/tags" Target="../tags/tag271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27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69.xml"/><Relationship Id="rId9" Type="http://schemas.openxmlformats.org/officeDocument/2006/relationships/tags" Target="../tags/tag2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10" Type="http://schemas.openxmlformats.org/officeDocument/2006/relationships/tags" Target="../tags/tag105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oleObject" Target="../embeddings/oleObject18.bin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7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9" Type="http://schemas.openxmlformats.org/officeDocument/2006/relationships/tags" Target="../tags/tag167.xml"/><Relationship Id="rId21" Type="http://schemas.openxmlformats.org/officeDocument/2006/relationships/tags" Target="../tags/tag149.xml"/><Relationship Id="rId34" Type="http://schemas.openxmlformats.org/officeDocument/2006/relationships/tags" Target="../tags/tag162.xml"/><Relationship Id="rId42" Type="http://schemas.openxmlformats.org/officeDocument/2006/relationships/tags" Target="../tags/tag170.xml"/><Relationship Id="rId47" Type="http://schemas.openxmlformats.org/officeDocument/2006/relationships/tags" Target="../tags/tag175.xml"/><Relationship Id="rId50" Type="http://schemas.openxmlformats.org/officeDocument/2006/relationships/tags" Target="../tags/tag178.xml"/><Relationship Id="rId55" Type="http://schemas.openxmlformats.org/officeDocument/2006/relationships/tags" Target="../tags/tag183.xml"/><Relationship Id="rId63" Type="http://schemas.openxmlformats.org/officeDocument/2006/relationships/oleObject" Target="../embeddings/oleObject21.bin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tags" Target="../tags/tag157.xml"/><Relationship Id="rId41" Type="http://schemas.openxmlformats.org/officeDocument/2006/relationships/tags" Target="../tags/tag169.xml"/><Relationship Id="rId54" Type="http://schemas.openxmlformats.org/officeDocument/2006/relationships/tags" Target="../tags/tag182.xml"/><Relationship Id="rId62" Type="http://schemas.openxmlformats.org/officeDocument/2006/relationships/oleObject" Target="../embeddings/oleObject20.bin"/><Relationship Id="rId1" Type="http://schemas.openxmlformats.org/officeDocument/2006/relationships/vmlDrawing" Target="../drawings/vmlDrawing18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tags" Target="../tags/tag160.xml"/><Relationship Id="rId37" Type="http://schemas.openxmlformats.org/officeDocument/2006/relationships/tags" Target="../tags/tag165.xml"/><Relationship Id="rId40" Type="http://schemas.openxmlformats.org/officeDocument/2006/relationships/tags" Target="../tags/tag168.xml"/><Relationship Id="rId45" Type="http://schemas.openxmlformats.org/officeDocument/2006/relationships/tags" Target="../tags/tag173.xml"/><Relationship Id="rId53" Type="http://schemas.openxmlformats.org/officeDocument/2006/relationships/tags" Target="../tags/tag181.xml"/><Relationship Id="rId58" Type="http://schemas.openxmlformats.org/officeDocument/2006/relationships/tags" Target="../tags/tag186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tags" Target="../tags/tag164.xml"/><Relationship Id="rId49" Type="http://schemas.openxmlformats.org/officeDocument/2006/relationships/tags" Target="../tags/tag177.xml"/><Relationship Id="rId57" Type="http://schemas.openxmlformats.org/officeDocument/2006/relationships/tags" Target="../tags/tag185.xml"/><Relationship Id="rId61" Type="http://schemas.openxmlformats.org/officeDocument/2006/relationships/oleObject" Target="../embeddings/oleObject19.bin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tags" Target="../tags/tag159.xml"/><Relationship Id="rId44" Type="http://schemas.openxmlformats.org/officeDocument/2006/relationships/tags" Target="../tags/tag172.xml"/><Relationship Id="rId52" Type="http://schemas.openxmlformats.org/officeDocument/2006/relationships/tags" Target="../tags/tag180.xml"/><Relationship Id="rId60" Type="http://schemas.openxmlformats.org/officeDocument/2006/relationships/notesSlide" Target="../notesSlides/notesSlide2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tags" Target="../tags/tag158.xml"/><Relationship Id="rId35" Type="http://schemas.openxmlformats.org/officeDocument/2006/relationships/tags" Target="../tags/tag163.xml"/><Relationship Id="rId43" Type="http://schemas.openxmlformats.org/officeDocument/2006/relationships/tags" Target="../tags/tag171.xml"/><Relationship Id="rId48" Type="http://schemas.openxmlformats.org/officeDocument/2006/relationships/tags" Target="../tags/tag176.xml"/><Relationship Id="rId56" Type="http://schemas.openxmlformats.org/officeDocument/2006/relationships/tags" Target="../tags/tag184.xml"/><Relationship Id="rId8" Type="http://schemas.openxmlformats.org/officeDocument/2006/relationships/tags" Target="../tags/tag136.xml"/><Relationship Id="rId51" Type="http://schemas.openxmlformats.org/officeDocument/2006/relationships/tags" Target="../tags/tag179.xml"/><Relationship Id="rId3" Type="http://schemas.openxmlformats.org/officeDocument/2006/relationships/tags" Target="../tags/tag131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tags" Target="../tags/tag161.xml"/><Relationship Id="rId38" Type="http://schemas.openxmlformats.org/officeDocument/2006/relationships/tags" Target="../tags/tag166.xml"/><Relationship Id="rId46" Type="http://schemas.openxmlformats.org/officeDocument/2006/relationships/tags" Target="../tags/tag174.xml"/><Relationship Id="rId5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9" Type="http://schemas.openxmlformats.org/officeDocument/2006/relationships/tags" Target="../tags/tag224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42" Type="http://schemas.openxmlformats.org/officeDocument/2006/relationships/tags" Target="../tags/tag227.xml"/><Relationship Id="rId47" Type="http://schemas.openxmlformats.org/officeDocument/2006/relationships/tags" Target="../tags/tag232.xml"/><Relationship Id="rId50" Type="http://schemas.openxmlformats.org/officeDocument/2006/relationships/tags" Target="../tags/tag235.xml"/><Relationship Id="rId55" Type="http://schemas.openxmlformats.org/officeDocument/2006/relationships/oleObject" Target="../embeddings/oleObject22.bin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46" Type="http://schemas.openxmlformats.org/officeDocument/2006/relationships/tags" Target="../tags/tag231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41" Type="http://schemas.openxmlformats.org/officeDocument/2006/relationships/tags" Target="../tags/tag226.xml"/><Relationship Id="rId54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40" Type="http://schemas.openxmlformats.org/officeDocument/2006/relationships/tags" Target="../tags/tag225.xml"/><Relationship Id="rId45" Type="http://schemas.openxmlformats.org/officeDocument/2006/relationships/tags" Target="../tags/tag230.xml"/><Relationship Id="rId53" Type="http://schemas.openxmlformats.org/officeDocument/2006/relationships/tags" Target="../tags/tag238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49" Type="http://schemas.openxmlformats.org/officeDocument/2006/relationships/tags" Target="../tags/tag234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4" Type="http://schemas.openxmlformats.org/officeDocument/2006/relationships/tags" Target="../tags/tag229.xml"/><Relationship Id="rId52" Type="http://schemas.openxmlformats.org/officeDocument/2006/relationships/tags" Target="../tags/tag237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43" Type="http://schemas.openxmlformats.org/officeDocument/2006/relationships/tags" Target="../tags/tag228.xml"/><Relationship Id="rId48" Type="http://schemas.openxmlformats.org/officeDocument/2006/relationships/tags" Target="../tags/tag233.xml"/><Relationship Id="rId8" Type="http://schemas.openxmlformats.org/officeDocument/2006/relationships/tags" Target="../tags/tag193.xml"/><Relationship Id="rId51" Type="http://schemas.openxmlformats.org/officeDocument/2006/relationships/tags" Target="../tags/tag236.xml"/><Relationship Id="rId3" Type="http://schemas.openxmlformats.org/officeDocument/2006/relationships/tags" Target="../tags/tag18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20.v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10" Type="http://schemas.openxmlformats.org/officeDocument/2006/relationships/image" Target="../media/image10.jpeg"/><Relationship Id="rId4" Type="http://schemas.openxmlformats.org/officeDocument/2006/relationships/tags" Target="../tags/tag24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5.png"/><Relationship Id="rId3" Type="http://schemas.openxmlformats.org/officeDocument/2006/relationships/tags" Target="../tags/tag24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image" Target="../media/image13.png"/><Relationship Id="rId5" Type="http://schemas.openxmlformats.org/officeDocument/2006/relationships/tags" Target="../tags/tag248.xml"/><Relationship Id="rId10" Type="http://schemas.openxmlformats.org/officeDocument/2006/relationships/image" Target="../media/image12.png"/><Relationship Id="rId4" Type="http://schemas.openxmlformats.org/officeDocument/2006/relationships/tags" Target="../tags/tag247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17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0" Type="http://schemas.openxmlformats.org/officeDocument/2006/relationships/tags" Target="../tags/tag259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21.png"/><Relationship Id="rId2" Type="http://schemas.openxmlformats.org/officeDocument/2006/relationships/tags" Target="../tags/tag261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65.xml"/><Relationship Id="rId11" Type="http://schemas.openxmlformats.org/officeDocument/2006/relationships/image" Target="../media/image20.png"/><Relationship Id="rId5" Type="http://schemas.openxmlformats.org/officeDocument/2006/relationships/tags" Target="../tags/tag264.xml"/><Relationship Id="rId10" Type="http://schemas.openxmlformats.org/officeDocument/2006/relationships/image" Target="../media/image19.png"/><Relationship Id="rId4" Type="http://schemas.openxmlformats.org/officeDocument/2006/relationships/tags" Target="../tags/tag263.xml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98740"/>
            <a:ext cx="9144000" cy="1460520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</a:t>
            </a:r>
            <a:r>
              <a:rPr lang="ru-RU" sz="2800" b="1" dirty="0" smtClean="0"/>
              <a:t>Нужно ли поддерживать малый бизнес в России?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50825" y="4670442"/>
            <a:ext cx="2312960" cy="216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15 октября 2015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10157" y="4999059"/>
            <a:ext cx="3870377" cy="8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ru-RU" sz="1600" dirty="0" smtClean="0"/>
              <a:t>Вице-президент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charset="0"/>
              </a:rPr>
              <a:t> АНО «НИСИПП»,</a:t>
            </a:r>
          </a:p>
          <a:p>
            <a:pPr lvl="0">
              <a:defRPr/>
            </a:pPr>
            <a:r>
              <a:rPr lang="ru-RU" sz="1600" dirty="0" smtClean="0">
                <a:latin typeface="+mj-lt"/>
                <a:ea typeface="+mj-ea"/>
                <a:cs typeface="Arial" charset="0"/>
              </a:rPr>
              <a:t>Генеральный директор </a:t>
            </a:r>
            <a:r>
              <a:rPr lang="en-US" sz="1600" dirty="0" smtClean="0">
                <a:latin typeface="+mj-lt"/>
                <a:ea typeface="+mj-ea"/>
                <a:cs typeface="Arial" charset="0"/>
              </a:rPr>
              <a:t>O</a:t>
            </a:r>
            <a:r>
              <a:rPr lang="en-US" sz="1600" baseline="-25000" dirty="0" smtClean="0">
                <a:latin typeface="+mj-lt"/>
                <a:ea typeface="+mj-ea"/>
                <a:cs typeface="Arial" charset="0"/>
              </a:rPr>
              <a:t>2</a:t>
            </a:r>
            <a:r>
              <a:rPr lang="en-US" sz="1600" dirty="0" smtClean="0">
                <a:latin typeface="+mj-lt"/>
                <a:ea typeface="+mj-ea"/>
                <a:cs typeface="Arial" charset="0"/>
              </a:rPr>
              <a:t>Consulting,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charset="0"/>
              </a:rPr>
              <a:t> </a:t>
            </a:r>
            <a:endParaRPr kumimoji="0" lang="en-US" sz="1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Arial" charset="0"/>
            </a:endParaRPr>
          </a:p>
          <a:p>
            <a:pPr lvl="0">
              <a:defRPr/>
            </a:pPr>
            <a:r>
              <a:rPr lang="ru-RU" sz="1600" b="1" dirty="0" smtClean="0"/>
              <a:t>Алексей Анатольевич Никитченко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552688"/>
            <a:ext cx="9144000" cy="29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Диспут-клуб АНЦЭА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4313" name="think-cell Slide" r:id="rId11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+mn-lt"/>
                <a:cs typeface="Arial" pitchFamily="34" charset="0"/>
              </a:rPr>
              <a:t>Пример. Создание интерактивных карт предпринимателя позволит МСП инвестировать в наиболее перспективные рыночные ниши</a:t>
            </a:r>
            <a:br>
              <a:rPr lang="ru-RU" dirty="0" smtClean="0">
                <a:latin typeface="+mn-lt"/>
                <a:cs typeface="Arial" pitchFamily="34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>
            <p:custDataLst>
              <p:tags r:id="rId3"/>
            </p:custDataLst>
          </p:nvPr>
        </p:nvSpPr>
        <p:spPr>
          <a:xfrm>
            <a:off x="277872" y="1159220"/>
            <a:ext cx="3790071" cy="2525371"/>
          </a:xfrm>
          <a:prstGeom prst="roundRect">
            <a:avLst>
              <a:gd name="adj" fmla="val 8189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Clr>
                <a:schemeClr val="accent1"/>
              </a:buClr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>
            <p:custDataLst>
              <p:tags r:id="rId4"/>
            </p:custDataLst>
          </p:nvPr>
        </p:nvSpPr>
        <p:spPr>
          <a:xfrm>
            <a:off x="434977" y="909603"/>
            <a:ext cx="504000" cy="50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>
            <p:custDataLst>
              <p:tags r:id="rId5"/>
            </p:custDataLst>
          </p:nvPr>
        </p:nvSpPr>
        <p:spPr>
          <a:xfrm>
            <a:off x="5010156" y="1583536"/>
            <a:ext cx="3870378" cy="4500500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74625" indent="-174625" algn="ctr">
              <a:spcBef>
                <a:spcPct val="50000"/>
              </a:spcBef>
            </a:pPr>
            <a:endParaRPr lang="ru-RU" sz="1400" kern="0" dirty="0">
              <a:solidFill>
                <a:schemeClr val="tx1"/>
              </a:solidFill>
            </a:endParaRPr>
          </a:p>
        </p:txBody>
      </p:sp>
      <p:sp>
        <p:nvSpPr>
          <p:cNvPr id="22" name="Isosceles Triangle 18"/>
          <p:cNvSpPr/>
          <p:nvPr>
            <p:custDataLst>
              <p:tags r:id="rId6"/>
            </p:custDataLst>
          </p:nvPr>
        </p:nvSpPr>
        <p:spPr>
          <a:xfrm rot="16200000" flipV="1">
            <a:off x="2117342" y="3783807"/>
            <a:ext cx="4913387" cy="292104"/>
          </a:xfrm>
          <a:prstGeom prst="triangle">
            <a:avLst/>
          </a:prstGeom>
          <a:solidFill>
            <a:srgbClr val="336699">
              <a:lumMod val="20000"/>
              <a:lumOff val="8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/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>
            <p:custDataLst>
              <p:tags r:id="rId7"/>
            </p:custDataLst>
          </p:nvPr>
        </p:nvSpPr>
        <p:spPr>
          <a:xfrm>
            <a:off x="299979" y="4007234"/>
            <a:ext cx="3790071" cy="2525371"/>
          </a:xfrm>
          <a:prstGeom prst="roundRect">
            <a:avLst>
              <a:gd name="adj" fmla="val 8189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Clr>
                <a:schemeClr val="accent1"/>
              </a:buClr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968267" y="3757617"/>
            <a:ext cx="2836960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Карта Калужской области</a:t>
            </a:r>
            <a:endParaRPr lang="ru-RU" b="1" dirty="0"/>
          </a:p>
        </p:txBody>
      </p:sp>
      <p:sp>
        <p:nvSpPr>
          <p:cNvPr id="27" name="Овал 26"/>
          <p:cNvSpPr/>
          <p:nvPr>
            <p:custDataLst>
              <p:tags r:id="rId8"/>
            </p:custDataLst>
          </p:nvPr>
        </p:nvSpPr>
        <p:spPr>
          <a:xfrm>
            <a:off x="457084" y="3757617"/>
            <a:ext cx="504000" cy="50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87929" y="2012926"/>
            <a:ext cx="3359196" cy="38338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285750" indent="-285750" algn="just" defTabSz="1026849" eaLnBrk="0" fontAlgn="base" hangingPunct="0">
              <a:spcAft>
                <a:spcPts val="342"/>
              </a:spcAft>
              <a:buSzPct val="11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Получить полную информацию по конкретной городской локации и возможность выбора наиболее привлекательных мест для развития бизнеса</a:t>
            </a:r>
          </a:p>
          <a:p>
            <a:pPr marL="285750" indent="-285750" algn="just" defTabSz="1026849" eaLnBrk="0" fontAlgn="base" hangingPunct="0">
              <a:spcAft>
                <a:spcPts val="342"/>
              </a:spcAft>
              <a:buSzPct val="110000"/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 defTabSz="1026849" eaLnBrk="0" fontAlgn="base" hangingPunct="0">
              <a:spcAft>
                <a:spcPts val="342"/>
              </a:spcAft>
              <a:buSzPct val="11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Определить, осуществление какой деятельности наиболее востребовано и перспективно на конкретной территории</a:t>
            </a:r>
            <a:endParaRPr lang="ru-RU" sz="1600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02260" y="1828776"/>
            <a:ext cx="3359196" cy="54134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1026849" eaLnBrk="0" fontAlgn="base" hangingPunct="0">
              <a:spcAft>
                <a:spcPts val="342"/>
              </a:spcAft>
              <a:buSzPct val="110000"/>
            </a:pPr>
            <a:r>
              <a:rPr lang="ru-RU" sz="16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Разработка системы позволит предпринимателям</a:t>
            </a:r>
            <a:r>
              <a:rPr lang="en-US" sz="16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ru-RU" sz="1600" b="1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083" y="1486629"/>
            <a:ext cx="3348144" cy="20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одержимое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957213" y="909603"/>
            <a:ext cx="2836960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Карта г. Москвы (проект)</a:t>
            </a:r>
            <a:endParaRPr lang="ru-RU" b="1" dirty="0"/>
          </a:p>
        </p:txBody>
      </p:sp>
      <p:pic>
        <p:nvPicPr>
          <p:cNvPr id="354307" name="Picture 3"/>
          <p:cNvPicPr>
            <a:picLocks noChangeAspect="1" noChangeArrowheads="1"/>
          </p:cNvPicPr>
          <p:nvPr/>
        </p:nvPicPr>
        <p:blipFill>
          <a:blip r:embed="rId13" cstate="print"/>
          <a:srcRect l="59918" t="10116" r="650" b="16975"/>
          <a:stretch>
            <a:fillRect/>
          </a:stretch>
        </p:blipFill>
        <p:spPr bwMode="auto">
          <a:xfrm>
            <a:off x="457083" y="4407668"/>
            <a:ext cx="3510665" cy="197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сектора МСП по состоянию на конец 2014 г. </a:t>
            </a:r>
            <a:endParaRPr lang="ru-RU" dirty="0"/>
          </a:p>
        </p:txBody>
      </p:sp>
      <p:sp>
        <p:nvSpPr>
          <p:cNvPr id="10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-5400000">
            <a:off x="583830" y="4501461"/>
            <a:ext cx="1077913" cy="1670525"/>
          </a:xfrm>
          <a:custGeom>
            <a:avLst/>
            <a:gdLst/>
            <a:ahLst/>
            <a:cxnLst>
              <a:cxn ang="0">
                <a:pos x="821" y="0"/>
              </a:cxn>
              <a:cxn ang="0">
                <a:pos x="821" y="501"/>
              </a:cxn>
              <a:cxn ang="0">
                <a:pos x="403" y="629"/>
              </a:cxn>
              <a:cxn ang="0">
                <a:pos x="0" y="516"/>
              </a:cxn>
              <a:cxn ang="0">
                <a:pos x="0" y="0"/>
              </a:cxn>
              <a:cxn ang="0">
                <a:pos x="821" y="0"/>
              </a:cxn>
            </a:cxnLst>
            <a:rect l="0" t="0" r="r" b="b"/>
            <a:pathLst>
              <a:path w="821" h="629">
                <a:moveTo>
                  <a:pt x="821" y="0"/>
                </a:moveTo>
                <a:lnTo>
                  <a:pt x="821" y="501"/>
                </a:lnTo>
                <a:lnTo>
                  <a:pt x="403" y="629"/>
                </a:lnTo>
                <a:lnTo>
                  <a:pt x="0" y="51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/>
            <a:tailEnd/>
          </a:ln>
          <a:effectLst/>
        </p:spPr>
        <p:txBody>
          <a:bodyPr tIns="91440" bIns="9144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1" name="Freeform 4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-5400000">
            <a:off x="583830" y="3293334"/>
            <a:ext cx="1077913" cy="1670525"/>
          </a:xfrm>
          <a:custGeom>
            <a:avLst/>
            <a:gdLst/>
            <a:ahLst/>
            <a:cxnLst>
              <a:cxn ang="0">
                <a:pos x="821" y="0"/>
              </a:cxn>
              <a:cxn ang="0">
                <a:pos x="821" y="501"/>
              </a:cxn>
              <a:cxn ang="0">
                <a:pos x="403" y="629"/>
              </a:cxn>
              <a:cxn ang="0">
                <a:pos x="0" y="516"/>
              </a:cxn>
              <a:cxn ang="0">
                <a:pos x="0" y="0"/>
              </a:cxn>
              <a:cxn ang="0">
                <a:pos x="821" y="0"/>
              </a:cxn>
            </a:cxnLst>
            <a:rect l="0" t="0" r="r" b="b"/>
            <a:pathLst>
              <a:path w="821" h="629">
                <a:moveTo>
                  <a:pt x="821" y="0"/>
                </a:moveTo>
                <a:lnTo>
                  <a:pt x="821" y="501"/>
                </a:lnTo>
                <a:lnTo>
                  <a:pt x="403" y="629"/>
                </a:lnTo>
                <a:lnTo>
                  <a:pt x="0" y="51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/>
            <a:tailEnd/>
          </a:ln>
          <a:effectLst/>
        </p:spPr>
        <p:txBody>
          <a:bodyPr tIns="91440" bIns="9144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2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-5400000">
            <a:off x="583831" y="2078888"/>
            <a:ext cx="1077913" cy="1670525"/>
          </a:xfrm>
          <a:custGeom>
            <a:avLst/>
            <a:gdLst/>
            <a:ahLst/>
            <a:cxnLst>
              <a:cxn ang="0">
                <a:pos x="821" y="0"/>
              </a:cxn>
              <a:cxn ang="0">
                <a:pos x="821" y="501"/>
              </a:cxn>
              <a:cxn ang="0">
                <a:pos x="403" y="629"/>
              </a:cxn>
              <a:cxn ang="0">
                <a:pos x="0" y="516"/>
              </a:cxn>
              <a:cxn ang="0">
                <a:pos x="0" y="0"/>
              </a:cxn>
              <a:cxn ang="0">
                <a:pos x="821" y="0"/>
              </a:cxn>
            </a:cxnLst>
            <a:rect l="0" t="0" r="r" b="b"/>
            <a:pathLst>
              <a:path w="821" h="629">
                <a:moveTo>
                  <a:pt x="821" y="0"/>
                </a:moveTo>
                <a:lnTo>
                  <a:pt x="821" y="501"/>
                </a:lnTo>
                <a:lnTo>
                  <a:pt x="403" y="629"/>
                </a:lnTo>
                <a:lnTo>
                  <a:pt x="0" y="51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/>
            <a:tailEnd/>
          </a:ln>
          <a:effectLst/>
        </p:spPr>
        <p:txBody>
          <a:bodyPr tIns="91440" bIns="9144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1295" y="2781136"/>
            <a:ext cx="867489" cy="24622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95363" eaLnBrk="0" hangingPunct="0">
              <a:buSzTx/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Оборот</a:t>
            </a:r>
            <a:endParaRPr lang="en-GB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7524" y="4962546"/>
            <a:ext cx="1377715" cy="73866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95363" eaLnBrk="0" hangingPunct="0">
              <a:buSzTx/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Инвестиции в основной капитал</a:t>
            </a:r>
            <a:r>
              <a:rPr lang="ru-RU" sz="1600" baseline="30000" dirty="0" smtClean="0">
                <a:solidFill>
                  <a:schemeClr val="bg1"/>
                </a:solidFill>
                <a:cs typeface="Times New Roman" pitchFamily="18" charset="0"/>
              </a:rPr>
              <a:t>1</a:t>
            </a:r>
            <a:endParaRPr lang="en-GB" sz="1600" baseline="30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35168" y="3935980"/>
            <a:ext cx="2009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14338" indent="-414338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13,5 млн чел.</a:t>
            </a:r>
            <a:endParaRPr lang="en-GB" sz="2400" dirty="0"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492" y="3903669"/>
            <a:ext cx="1328747" cy="49244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95363" eaLnBrk="0" hangingPunct="0">
              <a:buSzTx/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Численность занятых</a:t>
            </a:r>
            <a:endParaRPr lang="en-GB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Freeform 4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-5400000">
            <a:off x="583831" y="864442"/>
            <a:ext cx="1077913" cy="1670525"/>
          </a:xfrm>
          <a:custGeom>
            <a:avLst/>
            <a:gdLst/>
            <a:ahLst/>
            <a:cxnLst>
              <a:cxn ang="0">
                <a:pos x="821" y="0"/>
              </a:cxn>
              <a:cxn ang="0">
                <a:pos x="821" y="501"/>
              </a:cxn>
              <a:cxn ang="0">
                <a:pos x="403" y="629"/>
              </a:cxn>
              <a:cxn ang="0">
                <a:pos x="0" y="516"/>
              </a:cxn>
              <a:cxn ang="0">
                <a:pos x="0" y="0"/>
              </a:cxn>
              <a:cxn ang="0">
                <a:pos x="821" y="0"/>
              </a:cxn>
            </a:cxnLst>
            <a:rect l="0" t="0" r="r" b="b"/>
            <a:pathLst>
              <a:path w="821" h="629">
                <a:moveTo>
                  <a:pt x="821" y="0"/>
                </a:moveTo>
                <a:lnTo>
                  <a:pt x="821" y="501"/>
                </a:lnTo>
                <a:lnTo>
                  <a:pt x="403" y="629"/>
                </a:lnTo>
                <a:lnTo>
                  <a:pt x="0" y="51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/>
            <a:tailEnd/>
          </a:ln>
          <a:effectLst/>
        </p:spPr>
        <p:txBody>
          <a:bodyPr tIns="91440" bIns="9144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5352" y="1457298"/>
            <a:ext cx="1055084" cy="49244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95363" eaLnBrk="0" hangingPunct="0">
              <a:buSzTx/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Число компаний</a:t>
            </a:r>
            <a:endParaRPr lang="en-GB" sz="1600" baseline="30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71681" y="2735253"/>
            <a:ext cx="2373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14338" indent="-414338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41,3 трлн руб.</a:t>
            </a:r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07599" y="1526122"/>
            <a:ext cx="131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14338" indent="-414338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4,5 млн</a:t>
            </a: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1681" y="5145111"/>
            <a:ext cx="2373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14338" indent="-414338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727 млрд руб.</a:t>
            </a:r>
          </a:p>
        </p:txBody>
      </p:sp>
      <p:sp>
        <p:nvSpPr>
          <p:cNvPr id="48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19695" y="2544284"/>
            <a:ext cx="3505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14338" indent="-414338" algn="ctr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31% </a:t>
            </a:r>
          </a:p>
          <a:p>
            <a:pPr marL="414338" indent="-414338" algn="ctr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от оборота всех компаний</a:t>
            </a:r>
          </a:p>
        </p:txBody>
      </p:sp>
      <p:sp>
        <p:nvSpPr>
          <p:cNvPr id="49" name="Rectangle 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19695" y="3712700"/>
            <a:ext cx="3505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14338" indent="-414338" algn="ctr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22% </a:t>
            </a:r>
          </a:p>
          <a:p>
            <a:pPr marL="414338" indent="-414338" algn="ctr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занятых в экономике</a:t>
            </a:r>
          </a:p>
        </p:txBody>
      </p:sp>
      <p:sp>
        <p:nvSpPr>
          <p:cNvPr id="50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19695" y="4962546"/>
            <a:ext cx="3505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14338" indent="-414338" algn="ctr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7% </a:t>
            </a:r>
          </a:p>
          <a:p>
            <a:pPr marL="414338" indent="-414338" algn="ctr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инвестиций в России</a:t>
            </a:r>
          </a:p>
        </p:txBody>
      </p:sp>
      <p:sp>
        <p:nvSpPr>
          <p:cNvPr id="51" name="Rectangle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19695" y="1339355"/>
            <a:ext cx="3505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14338" indent="-414338" algn="ctr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98% </a:t>
            </a:r>
          </a:p>
          <a:p>
            <a:pPr marL="414338" indent="-414338" algn="ctr" defTabSz="995363" eaLnBrk="0" hangingPunct="0">
              <a:buClr>
                <a:schemeClr val="accent2"/>
              </a:buClr>
            </a:pPr>
            <a:r>
              <a:rPr lang="ru-RU" sz="2400" dirty="0" smtClean="0">
                <a:cs typeface="Times New Roman" pitchFamily="18" charset="0"/>
              </a:rPr>
              <a:t>от всех юридических лиц</a:t>
            </a:r>
          </a:p>
        </p:txBody>
      </p:sp>
      <p:sp>
        <p:nvSpPr>
          <p:cNvPr id="53" name="Текст 10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250825" y="6337300"/>
            <a:ext cx="8640000" cy="324000"/>
          </a:xfrm>
        </p:spPr>
        <p:txBody>
          <a:bodyPr/>
          <a:lstStyle/>
          <a:p>
            <a:r>
              <a:rPr lang="ru-RU" dirty="0" smtClean="0"/>
              <a:t>Примечания</a:t>
            </a:r>
            <a:r>
              <a:rPr lang="en-US" dirty="0" smtClean="0"/>
              <a:t>: 1 –</a:t>
            </a:r>
            <a:r>
              <a:rPr lang="ru-RU" dirty="0" smtClean="0"/>
              <a:t>  данные указаны без учета ИП</a:t>
            </a:r>
            <a:endParaRPr lang="en-US" dirty="0" smtClean="0"/>
          </a:p>
          <a:p>
            <a:r>
              <a:rPr lang="ru-RU" dirty="0" smtClean="0"/>
              <a:t>Источники</a:t>
            </a:r>
            <a:r>
              <a:rPr lang="en-US" dirty="0" smtClean="0"/>
              <a:t>: </a:t>
            </a:r>
            <a:r>
              <a:rPr lang="ru-RU" dirty="0" smtClean="0"/>
              <a:t>Росстат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28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8644" name="think-cell Slide" r:id="rId20" imgW="360" imgH="360" progId="">
              <p:embed/>
            </p:oleObj>
          </a:graphicData>
        </a:graphic>
      </p:graphicFrame>
      <p:sp>
        <p:nvSpPr>
          <p:cNvPr id="9" name="Прямоугольник 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dirty="0" err="1" smtClean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Структура МСП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19087" y="1274762"/>
          <a:ext cx="3876678" cy="3876660"/>
        </p:xfrm>
        <a:graphic>
          <a:graphicData uri="http://schemas.openxmlformats.org/presentationml/2006/ole">
            <p:oleObj spid="_x0000_s368645" name="Диаграмма" r:id="rId21" imgW="3876675" imgH="3876780" progId="MSGraph.Chart.8">
              <p:embed followColorScheme="full"/>
            </p:oleObj>
          </a:graphicData>
        </a:graphic>
      </p:graphicFrame>
      <p:sp>
        <p:nvSpPr>
          <p:cNvPr id="25" name="Прямоугольник 24"/>
          <p:cNvSpPr/>
          <p:nvPr>
            <p:custDataLst>
              <p:tags r:id="rId4"/>
            </p:custDataLst>
          </p:nvPr>
        </p:nvSpPr>
        <p:spPr bwMode="gray">
          <a:xfrm>
            <a:off x="2943225" y="4478337"/>
            <a:ext cx="358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F7370EC-ED2C-4147-B3AD-3FD3737D398E}" type="datetime'''''''''''''''2''''''''''2''''''''''''''''''''''''%'''''''''">
              <a:rPr lang="en-US" sz="1400" smtClean="0">
                <a:solidFill>
                  <a:schemeClr val="bg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22%</a:t>
            </a:fld>
            <a:endParaRPr lang="ru-RU" sz="1400" dirty="0" err="1" smtClean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5"/>
            </p:custDataLst>
          </p:nvPr>
        </p:nvSpPr>
        <p:spPr bwMode="gray">
          <a:xfrm>
            <a:off x="476250" y="3500437"/>
            <a:ext cx="358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C6A3404-3CA8-4124-A26B-5A7FECD46D27}" type="datetime'''10''''''''%'''''''''''''''''''''''''''''">
              <a:rPr lang="en-US" sz="1400" smtClean="0">
                <a:solidFill>
                  <a:schemeClr val="bg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ru-RU" sz="1400" dirty="0" err="1" smtClean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6"/>
            </p:custDataLst>
          </p:nvPr>
        </p:nvSpPr>
        <p:spPr bwMode="auto">
          <a:xfrm>
            <a:off x="4335462" y="2867025"/>
            <a:ext cx="357187" cy="266700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7"/>
            </p:custDataLst>
          </p:nvPr>
        </p:nvSpPr>
        <p:spPr bwMode="auto">
          <a:xfrm>
            <a:off x="4335462" y="3933825"/>
            <a:ext cx="357187" cy="266700"/>
          </a:xfrm>
          <a:prstGeom prst="rect">
            <a:avLst/>
          </a:prstGeom>
          <a:solidFill>
            <a:srgbClr val="DCE6F2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8"/>
            </p:custDataLst>
          </p:nvPr>
        </p:nvSpPr>
        <p:spPr bwMode="auto">
          <a:xfrm>
            <a:off x="4335462" y="3578225"/>
            <a:ext cx="357187" cy="266700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9"/>
            </p:custDataLst>
          </p:nvPr>
        </p:nvSpPr>
        <p:spPr bwMode="auto">
          <a:xfrm>
            <a:off x="4335462" y="2155825"/>
            <a:ext cx="357187" cy="266700"/>
          </a:xfrm>
          <a:prstGeom prst="rect">
            <a:avLst/>
          </a:prstGeom>
          <a:solidFill>
            <a:srgbClr val="9BC62E"/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10"/>
            </p:custDataLst>
          </p:nvPr>
        </p:nvSpPr>
        <p:spPr bwMode="auto">
          <a:xfrm>
            <a:off x="4335462" y="2511425"/>
            <a:ext cx="357187" cy="266700"/>
          </a:xfrm>
          <a:prstGeom prst="rect">
            <a:avLst/>
          </a:prstGeom>
          <a:solidFill>
            <a:srgbClr val="00519A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11"/>
            </p:custDataLst>
          </p:nvPr>
        </p:nvSpPr>
        <p:spPr bwMode="auto">
          <a:xfrm>
            <a:off x="4335462" y="3222625"/>
            <a:ext cx="357187" cy="2667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>
            <p:custDataLst>
              <p:tags r:id="rId12"/>
            </p:custDataLst>
          </p:nvPr>
        </p:nvSpPr>
        <p:spPr bwMode="auto">
          <a:xfrm>
            <a:off x="4743450" y="2147887"/>
            <a:ext cx="3298825" cy="3048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cs typeface="Calibri"/>
              </a:rPr>
              <a:t>Оптовая и розничная торговля</a:t>
            </a:r>
            <a:endParaRPr lang="ru-RU" sz="2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3"/>
            </p:custDataLst>
          </p:nvPr>
        </p:nvSpPr>
        <p:spPr bwMode="auto">
          <a:xfrm>
            <a:off x="4743450" y="2503487"/>
            <a:ext cx="4225925" cy="3048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cs typeface="Calibri"/>
              </a:rPr>
              <a:t>Операции с недвижимым имуществом</a:t>
            </a:r>
            <a:endParaRPr lang="ru-RU" sz="2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14"/>
            </p:custDataLst>
          </p:nvPr>
        </p:nvSpPr>
        <p:spPr bwMode="auto">
          <a:xfrm>
            <a:off x="4743450" y="2859087"/>
            <a:ext cx="1928812" cy="3048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cs typeface="Calibri"/>
              </a:rPr>
              <a:t>Транспорт и связь</a:t>
            </a:r>
            <a:endParaRPr lang="ru-RU" sz="2000" dirty="0" smtClean="0">
              <a:solidFill>
                <a:schemeClr val="tx1"/>
              </a:solidFill>
              <a:cs typeface="Calibri"/>
              <a:sym typeface="Calibri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5"/>
            </p:custDataLst>
          </p:nvPr>
        </p:nvSpPr>
        <p:spPr bwMode="auto">
          <a:xfrm>
            <a:off x="4743450" y="3214687"/>
            <a:ext cx="3503612" cy="3048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cs typeface="Calibri"/>
              </a:rPr>
              <a:t>Обрабатывающие производства</a:t>
            </a:r>
            <a:endParaRPr lang="ru-RU" sz="2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16"/>
            </p:custDataLst>
          </p:nvPr>
        </p:nvSpPr>
        <p:spPr bwMode="auto">
          <a:xfrm>
            <a:off x="4743450" y="3570287"/>
            <a:ext cx="1566862" cy="3048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cs typeface="Calibri"/>
              </a:rPr>
              <a:t>Строительство</a:t>
            </a:r>
            <a:endParaRPr lang="ru-RU" sz="2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17"/>
            </p:custDataLst>
          </p:nvPr>
        </p:nvSpPr>
        <p:spPr bwMode="auto">
          <a:xfrm>
            <a:off x="4743450" y="3925887"/>
            <a:ext cx="796925" cy="3048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cs typeface="Calibri"/>
              </a:rPr>
              <a:t>Прочее</a:t>
            </a:r>
            <a:endParaRPr lang="ru-RU" sz="2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250825" y="6337300"/>
            <a:ext cx="8640000" cy="3240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r>
              <a:rPr lang="en-US" dirty="0" smtClean="0"/>
              <a:t>: </a:t>
            </a:r>
            <a:r>
              <a:rPr lang="ru-RU" dirty="0" smtClean="0"/>
              <a:t>Росстат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17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9669" name="think-cell Slide" r:id="rId61" imgW="360" imgH="360" progId="">
              <p:embed/>
            </p:oleObj>
          </a:graphicData>
        </a:graphic>
      </p:graphicFrame>
      <p:sp>
        <p:nvSpPr>
          <p:cNvPr id="33" name="Прямоугольник 3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 dirty="0" err="1" smtClean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МСП в России не был и не является локомотивом роста, его вклад в развитие экономики нельзя считать определяющим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dirty="0" smtClean="0"/>
              <a:t>Оборот компаний России в ценах 2008 г., </a:t>
            </a:r>
            <a:r>
              <a:rPr lang="ru-RU" dirty="0" err="1" smtClean="0"/>
              <a:t>трлн</a:t>
            </a:r>
            <a:r>
              <a:rPr lang="ru-RU" dirty="0" smtClean="0"/>
              <a:t> руб.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dirty="0" smtClean="0"/>
              <a:t>Численность занятых в экономике России, млн. чел.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>
          <a:xfrm>
            <a:off x="250825" y="1238220"/>
            <a:ext cx="4248000" cy="504000"/>
          </a:xfrm>
        </p:spPr>
        <p:txBody>
          <a:bodyPr/>
          <a:lstStyle/>
          <a:p>
            <a:r>
              <a:rPr lang="ru-RU" sz="1800" dirty="0" smtClean="0"/>
              <a:t>Доля МСП в обороте российских компаний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632534" y="1238220"/>
            <a:ext cx="4248000" cy="504000"/>
          </a:xfrm>
        </p:spPr>
        <p:txBody>
          <a:bodyPr/>
          <a:lstStyle/>
          <a:p>
            <a:r>
              <a:rPr lang="ru-RU" sz="1800" dirty="0" smtClean="0"/>
              <a:t>МСП</a:t>
            </a:r>
            <a:r>
              <a:rPr lang="en-US" sz="1800" baseline="30000" dirty="0" smtClean="0"/>
              <a:t> </a:t>
            </a:r>
            <a:r>
              <a:rPr lang="ru-RU" sz="1800" dirty="0" smtClean="0"/>
              <a:t> обеспечивают работой менее 20% занятых в России</a:t>
            </a:r>
            <a:endParaRPr lang="ru-RU" sz="1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r>
              <a:rPr lang="en-US" dirty="0" smtClean="0"/>
              <a:t>: </a:t>
            </a:r>
            <a:r>
              <a:rPr lang="ru-RU" dirty="0" smtClean="0"/>
              <a:t>Росстат</a:t>
            </a:r>
            <a:r>
              <a:rPr lang="en-US" dirty="0" smtClean="0"/>
              <a:t>, </a:t>
            </a:r>
            <a:r>
              <a:rPr lang="ru-RU" dirty="0" err="1" smtClean="0"/>
              <a:t>уровень-инфляции.рф</a:t>
            </a:r>
            <a:endParaRPr lang="ru-RU" dirty="0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401638" y="2319337"/>
          <a:ext cx="3943401" cy="2543130"/>
        </p:xfrm>
        <a:graphic>
          <a:graphicData uri="http://schemas.openxmlformats.org/presentationml/2006/ole">
            <p:oleObj spid="_x0000_s369670" name="Диаграмма" r:id="rId62" imgW="3943350" imgH="2543017" progId="MSGraph.Chart.8">
              <p:embed followColorScheme="full"/>
            </p:oleObj>
          </a:graphicData>
        </a:graphic>
      </p:graphicFrame>
      <p:sp>
        <p:nvSpPr>
          <p:cNvPr id="47" name="Прямоугольник 46"/>
          <p:cNvSpPr/>
          <p:nvPr>
            <p:custDataLst>
              <p:tags r:id="rId9"/>
            </p:custDataLst>
          </p:nvPr>
        </p:nvSpPr>
        <p:spPr bwMode="auto">
          <a:xfrm>
            <a:off x="571500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88C840-A524-4CFD-BB20-0BF49414A78B}" type="datetime'2''008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2008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8" name="Прямоугольник 47"/>
          <p:cNvSpPr/>
          <p:nvPr>
            <p:custDataLst>
              <p:tags r:id="rId10"/>
            </p:custDataLst>
          </p:nvPr>
        </p:nvSpPr>
        <p:spPr bwMode="auto">
          <a:xfrm>
            <a:off x="1104900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837374-42D9-4C09-9A3F-F09FA82EDFCA}" type="datetime'''''2''''''0''''''''0''''''''''''''9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2009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9" name="Прямоугольник 48"/>
          <p:cNvSpPr/>
          <p:nvPr>
            <p:custDataLst>
              <p:tags r:id="rId11"/>
            </p:custDataLst>
          </p:nvPr>
        </p:nvSpPr>
        <p:spPr bwMode="auto">
          <a:xfrm>
            <a:off x="1638300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9DA06E1-56BF-4A81-BB80-0FA5CD8C7AFE}" type="datetime'''''''2''0''''''''''''''''''''1''''''''''''''0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7" name="Прямоугольник 86"/>
          <p:cNvSpPr/>
          <p:nvPr>
            <p:custDataLst>
              <p:tags r:id="rId12"/>
            </p:custDataLst>
          </p:nvPr>
        </p:nvSpPr>
        <p:spPr bwMode="auto">
          <a:xfrm>
            <a:off x="579437" y="2632075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29%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3" name="Прямоугольник 52"/>
          <p:cNvSpPr/>
          <p:nvPr>
            <p:custDataLst>
              <p:tags r:id="rId13"/>
            </p:custDataLst>
          </p:nvPr>
        </p:nvSpPr>
        <p:spPr bwMode="auto">
          <a:xfrm>
            <a:off x="598487" y="2176462"/>
            <a:ext cx="322262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F6B99F7-DCFE-43F6-A8F7-3B534C1EBA0F}" type="datetime'''''''10''''''''''''''''''1''''''''''''''''''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8" name="Прямоугольник 87"/>
          <p:cNvSpPr/>
          <p:nvPr>
            <p:custDataLst>
              <p:tags r:id="rId14"/>
            </p:custDataLst>
          </p:nvPr>
        </p:nvSpPr>
        <p:spPr bwMode="auto">
          <a:xfrm>
            <a:off x="1112837" y="2884487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28%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4" name="Прямоугольник 53"/>
          <p:cNvSpPr/>
          <p:nvPr>
            <p:custDataLst>
              <p:tags r:id="rId15"/>
            </p:custDataLst>
          </p:nvPr>
        </p:nvSpPr>
        <p:spPr bwMode="auto">
          <a:xfrm>
            <a:off x="1176337" y="2471737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156256-AD17-4246-85E6-4A716126E408}" type="datetime'''''''''''''8''''''''''''''''''8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9" name="Прямоугольник 88"/>
          <p:cNvSpPr/>
          <p:nvPr>
            <p:custDataLst>
              <p:tags r:id="rId16"/>
            </p:custDataLst>
          </p:nvPr>
        </p:nvSpPr>
        <p:spPr bwMode="auto">
          <a:xfrm>
            <a:off x="1646237" y="3255962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31%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5" name="Прямоугольник 54"/>
          <p:cNvSpPr/>
          <p:nvPr>
            <p:custDataLst>
              <p:tags r:id="rId17"/>
            </p:custDataLst>
          </p:nvPr>
        </p:nvSpPr>
        <p:spPr bwMode="auto">
          <a:xfrm>
            <a:off x="1709737" y="2881312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AA328E4-734C-4C1C-A317-505B08187B6D}" type="datetime'''''''''''70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6" name="Прямоугольник 55"/>
          <p:cNvSpPr/>
          <p:nvPr>
            <p:custDataLst>
              <p:tags r:id="rId18"/>
            </p:custDataLst>
          </p:nvPr>
        </p:nvSpPr>
        <p:spPr bwMode="auto">
          <a:xfrm>
            <a:off x="2176462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3D17132-916D-401A-8833-283D4B53FF53}" type="datetime'''''2''''''''''0''''1''''''''''''''1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7" name="Прямоугольник 56"/>
          <p:cNvSpPr/>
          <p:nvPr>
            <p:custDataLst>
              <p:tags r:id="rId19"/>
            </p:custDataLst>
          </p:nvPr>
        </p:nvSpPr>
        <p:spPr bwMode="auto">
          <a:xfrm>
            <a:off x="2714625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C8F943A-F8F8-4006-935B-157977F926BF}" type="datetime'''''''20''''''''''''1''''''''''''''''2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8" name="Прямоугольник 57"/>
          <p:cNvSpPr/>
          <p:nvPr>
            <p:custDataLst>
              <p:tags r:id="rId20"/>
            </p:custDataLst>
          </p:nvPr>
        </p:nvSpPr>
        <p:spPr bwMode="auto">
          <a:xfrm>
            <a:off x="3248025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A56537C-0CE0-41E4-A31D-2A83511C3BDB}" type="datetime'''''''''2''''''''''''0''''''''''''''''''1''''''''''''''''3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9" name="Прямоугольник 58"/>
          <p:cNvSpPr/>
          <p:nvPr>
            <p:custDataLst>
              <p:tags r:id="rId21"/>
            </p:custDataLst>
          </p:nvPr>
        </p:nvSpPr>
        <p:spPr bwMode="auto">
          <a:xfrm>
            <a:off x="3781425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DFD064C-5252-48DB-96F6-367BB8C6A215}" type="datetime'''''2''''''''''''''''''''0''''''''''''''''''''''''''1''''''4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0" name="Прямоугольник 89"/>
          <p:cNvSpPr/>
          <p:nvPr>
            <p:custDataLst>
              <p:tags r:id="rId22"/>
            </p:custDataLst>
          </p:nvPr>
        </p:nvSpPr>
        <p:spPr bwMode="auto">
          <a:xfrm>
            <a:off x="2184400" y="3046412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31%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0" name="Прямоугольник 59"/>
          <p:cNvSpPr/>
          <p:nvPr>
            <p:custDataLst>
              <p:tags r:id="rId23"/>
            </p:custDataLst>
          </p:nvPr>
        </p:nvSpPr>
        <p:spPr bwMode="auto">
          <a:xfrm>
            <a:off x="2247900" y="2633662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56607BA-8C18-40E7-A889-665C1DE40D6C}" type="datetime'''''''''''''''''''''8''''''''''''''''1''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1" name="Прямоугольник 90"/>
          <p:cNvSpPr/>
          <p:nvPr>
            <p:custDataLst>
              <p:tags r:id="rId24"/>
            </p:custDataLst>
          </p:nvPr>
        </p:nvSpPr>
        <p:spPr bwMode="auto">
          <a:xfrm>
            <a:off x="2722562" y="2960687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31%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1" name="Прямоугольник 60"/>
          <p:cNvSpPr/>
          <p:nvPr>
            <p:custDataLst>
              <p:tags r:id="rId25"/>
            </p:custDataLst>
          </p:nvPr>
        </p:nvSpPr>
        <p:spPr bwMode="auto">
          <a:xfrm>
            <a:off x="2786062" y="2528887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864035-095C-4ACB-96DF-95852F74F8C1}" type="datetime'''''''''''''''''''''''''8''5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2" name="Прямоугольник 91"/>
          <p:cNvSpPr/>
          <p:nvPr>
            <p:custDataLst>
              <p:tags r:id="rId26"/>
            </p:custDataLst>
          </p:nvPr>
        </p:nvSpPr>
        <p:spPr bwMode="auto">
          <a:xfrm>
            <a:off x="3255962" y="2946400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  <a:sym typeface="Calibri"/>
              </a:rPr>
              <a:t>31%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Прямоугольник 61"/>
          <p:cNvSpPr/>
          <p:nvPr>
            <p:custDataLst>
              <p:tags r:id="rId27"/>
            </p:custDataLst>
          </p:nvPr>
        </p:nvSpPr>
        <p:spPr bwMode="auto">
          <a:xfrm>
            <a:off x="3319462" y="2519362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19104D7-3266-4032-BB96-C12A3F64D381}" type="datetime'''''''''''''''''''''''''''''8''''''6''''''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3" name="Прямоугольник 92"/>
          <p:cNvSpPr/>
          <p:nvPr>
            <p:custDataLst>
              <p:tags r:id="rId28"/>
            </p:custDataLst>
          </p:nvPr>
        </p:nvSpPr>
        <p:spPr bwMode="auto">
          <a:xfrm>
            <a:off x="3789362" y="3208337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31%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3" name="Прямоугольник 62"/>
          <p:cNvSpPr/>
          <p:nvPr>
            <p:custDataLst>
              <p:tags r:id="rId29"/>
            </p:custDataLst>
          </p:nvPr>
        </p:nvSpPr>
        <p:spPr bwMode="auto">
          <a:xfrm>
            <a:off x="3852862" y="2824162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420F24B-5DD4-4760-B4F1-F7D2F8D79A4C}" type="datetime'''''''''''''''''''''''''''''''''''7''''2''''''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5" name="Прямоугольник 64"/>
          <p:cNvSpPr/>
          <p:nvPr>
            <p:custDataLst>
              <p:tags r:id="rId30"/>
            </p:custDataLst>
          </p:nvPr>
        </p:nvSpPr>
        <p:spPr bwMode="auto">
          <a:xfrm>
            <a:off x="554037" y="5640387"/>
            <a:ext cx="250825" cy="187325"/>
          </a:xfrm>
          <a:prstGeom prst="rect">
            <a:avLst/>
          </a:prstGeom>
          <a:solidFill>
            <a:srgbClr val="00519A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>
            <p:custDataLst>
              <p:tags r:id="rId31"/>
            </p:custDataLst>
          </p:nvPr>
        </p:nvSpPr>
        <p:spPr bwMode="auto">
          <a:xfrm>
            <a:off x="554037" y="5376862"/>
            <a:ext cx="250825" cy="187325"/>
          </a:xfrm>
          <a:prstGeom prst="rect">
            <a:avLst/>
          </a:prstGeom>
          <a:solidFill>
            <a:srgbClr val="9BC62E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>
            <p:custDataLst>
              <p:tags r:id="rId32"/>
            </p:custDataLst>
          </p:nvPr>
        </p:nvSpPr>
        <p:spPr bwMode="auto">
          <a:xfrm>
            <a:off x="855661" y="5372100"/>
            <a:ext cx="3389312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  <a:sym typeface="Calibri"/>
              </a:rPr>
              <a:t>Микро, малые и средние предприятия и ИП </a:t>
            </a:r>
          </a:p>
        </p:txBody>
      </p:sp>
      <p:sp>
        <p:nvSpPr>
          <p:cNvPr id="51" name="Прямоугольник 50"/>
          <p:cNvSpPr/>
          <p:nvPr>
            <p:custDataLst>
              <p:tags r:id="rId33"/>
            </p:custDataLst>
          </p:nvPr>
        </p:nvSpPr>
        <p:spPr bwMode="auto">
          <a:xfrm>
            <a:off x="855662" y="5635625"/>
            <a:ext cx="14668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Крупные компании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96" name="Объект 95"/>
          <p:cNvGraphicFramePr>
            <a:graphicFrameLocks noChangeAspect="1"/>
          </p:cNvGraphicFramePr>
          <p:nvPr/>
        </p:nvGraphicFramePr>
        <p:xfrm>
          <a:off x="4757738" y="2319337"/>
          <a:ext cx="3943401" cy="2543130"/>
        </p:xfrm>
        <a:graphic>
          <a:graphicData uri="http://schemas.openxmlformats.org/presentationml/2006/ole">
            <p:oleObj spid="_x0000_s369671" name="Диаграмма" r:id="rId63" imgW="3943350" imgH="2543017" progId="MSGraph.Chart.8">
              <p:embed followColorScheme="full"/>
            </p:oleObj>
          </a:graphicData>
        </a:graphic>
      </p:graphicFrame>
      <p:sp>
        <p:nvSpPr>
          <p:cNvPr id="98" name="Прямоугольник 97"/>
          <p:cNvSpPr/>
          <p:nvPr>
            <p:custDataLst>
              <p:tags r:id="rId34"/>
            </p:custDataLst>
          </p:nvPr>
        </p:nvSpPr>
        <p:spPr bwMode="auto">
          <a:xfrm>
            <a:off x="4927600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6FB355C-F2EA-409B-8AD0-FE4EFC2F4183}" type="datetime'''''2''''''0''''''''''''''''''0''''''''''8''''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2008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9" name="Прямоугольник 98"/>
          <p:cNvSpPr/>
          <p:nvPr>
            <p:custDataLst>
              <p:tags r:id="rId35"/>
            </p:custDataLst>
          </p:nvPr>
        </p:nvSpPr>
        <p:spPr bwMode="auto">
          <a:xfrm>
            <a:off x="5461000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7AEBC87-7227-44FD-BBCA-0660EBA034B6}" type="datetime'2''''''''''0''''''''''''''''''''''''0''''''''''9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2009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0" name="Прямоугольник 99"/>
          <p:cNvSpPr/>
          <p:nvPr>
            <p:custDataLst>
              <p:tags r:id="rId36"/>
            </p:custDataLst>
          </p:nvPr>
        </p:nvSpPr>
        <p:spPr bwMode="auto">
          <a:xfrm>
            <a:off x="5994400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9030F87-E7E7-49F6-836D-7FA9BE6F5BB4}" type="datetime'''''''''''''''2''''''''0''''''''''''1''''''''''''0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1" name="Прямоугольник 100"/>
          <p:cNvSpPr/>
          <p:nvPr>
            <p:custDataLst>
              <p:tags r:id="rId37"/>
            </p:custDataLst>
          </p:nvPr>
        </p:nvSpPr>
        <p:spPr bwMode="auto">
          <a:xfrm>
            <a:off x="4935537" y="2627312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27%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2" name="Прямоугольник 101"/>
          <p:cNvSpPr/>
          <p:nvPr>
            <p:custDataLst>
              <p:tags r:id="rId38"/>
            </p:custDataLst>
          </p:nvPr>
        </p:nvSpPr>
        <p:spPr bwMode="auto">
          <a:xfrm>
            <a:off x="4999037" y="2195512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DFA10D-9410-4942-BAC4-CF2BDEA29817}" type="datetime'''''''''''''''''7''''''''''''''1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3" name="Прямоугольник 102"/>
          <p:cNvSpPr/>
          <p:nvPr>
            <p:custDataLst>
              <p:tags r:id="rId39"/>
            </p:custDataLst>
          </p:nvPr>
        </p:nvSpPr>
        <p:spPr bwMode="auto">
          <a:xfrm>
            <a:off x="5468937" y="2627312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23%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4" name="Прямоугольник 103"/>
          <p:cNvSpPr/>
          <p:nvPr>
            <p:custDataLst>
              <p:tags r:id="rId40"/>
            </p:custDataLst>
          </p:nvPr>
        </p:nvSpPr>
        <p:spPr bwMode="auto">
          <a:xfrm>
            <a:off x="5532437" y="2243137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313C7E7-9187-4EE2-A1D1-06C5A9E3BD6D}" type="datetime'''''''''''''''''''''''''''''''''''''''6''''''9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5" name="Прямоугольник 104"/>
          <p:cNvSpPr/>
          <p:nvPr>
            <p:custDataLst>
              <p:tags r:id="rId41"/>
            </p:custDataLst>
          </p:nvPr>
        </p:nvSpPr>
        <p:spPr bwMode="auto">
          <a:xfrm>
            <a:off x="6002337" y="2608262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22%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6" name="Прямоугольник 105"/>
          <p:cNvSpPr/>
          <p:nvPr>
            <p:custDataLst>
              <p:tags r:id="rId42"/>
            </p:custDataLst>
          </p:nvPr>
        </p:nvSpPr>
        <p:spPr bwMode="auto">
          <a:xfrm>
            <a:off x="6065837" y="2224087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6A667C1-C770-42B8-8A14-483CD566BBAF}" type="datetime'''''''''''''''''''''''''''''''''''''''''7''''0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7" name="Прямоугольник 106"/>
          <p:cNvSpPr/>
          <p:nvPr>
            <p:custDataLst>
              <p:tags r:id="rId43"/>
            </p:custDataLst>
          </p:nvPr>
        </p:nvSpPr>
        <p:spPr bwMode="auto">
          <a:xfrm>
            <a:off x="6532562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8D34B0-D867-42D1-A934-84D4660F8EA0}" type="datetime'20''''''''''''''''''''''''''1''''1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8" name="Прямоугольник 107"/>
          <p:cNvSpPr/>
          <p:nvPr>
            <p:custDataLst>
              <p:tags r:id="rId44"/>
            </p:custDataLst>
          </p:nvPr>
        </p:nvSpPr>
        <p:spPr bwMode="auto">
          <a:xfrm>
            <a:off x="7070725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91CE7DE-61AE-4AD3-9947-5A2584408572}" type="datetime'''''''''''''''''2''''''0''''''''1''''''''''2''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9" name="Прямоугольник 108"/>
          <p:cNvSpPr/>
          <p:nvPr>
            <p:custDataLst>
              <p:tags r:id="rId45"/>
            </p:custDataLst>
          </p:nvPr>
        </p:nvSpPr>
        <p:spPr bwMode="auto">
          <a:xfrm>
            <a:off x="7604125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A3A37D2-8C0A-4CFD-B29D-108E9E2896FC}" type="datetime'''2''0''''''''''1''''''3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0" name="Прямоугольник 109"/>
          <p:cNvSpPr/>
          <p:nvPr>
            <p:custDataLst>
              <p:tags r:id="rId46"/>
            </p:custDataLst>
          </p:nvPr>
        </p:nvSpPr>
        <p:spPr bwMode="auto">
          <a:xfrm>
            <a:off x="8137525" y="4802187"/>
            <a:ext cx="374650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A33E3C2-73B5-40B6-9D1E-22FF0ED66DAC}" type="datetime'''''''''2''''''0''''1''''''''4''''''''''''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1" name="Прямоугольник 110"/>
          <p:cNvSpPr/>
          <p:nvPr>
            <p:custDataLst>
              <p:tags r:id="rId47"/>
            </p:custDataLst>
          </p:nvPr>
        </p:nvSpPr>
        <p:spPr bwMode="auto">
          <a:xfrm>
            <a:off x="6540500" y="2560637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20%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3" name="Прямоугольник 112"/>
          <p:cNvSpPr/>
          <p:nvPr>
            <p:custDataLst>
              <p:tags r:id="rId48"/>
            </p:custDataLst>
          </p:nvPr>
        </p:nvSpPr>
        <p:spPr bwMode="auto">
          <a:xfrm>
            <a:off x="6604000" y="2195512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57E97E3-EE05-4883-B505-FCAFCFACA1B9}" type="datetime'''''7''''''''''1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4" name="Прямоугольник 113"/>
          <p:cNvSpPr/>
          <p:nvPr>
            <p:custDataLst>
              <p:tags r:id="rId49"/>
            </p:custDataLst>
          </p:nvPr>
        </p:nvSpPr>
        <p:spPr bwMode="auto">
          <a:xfrm>
            <a:off x="7078662" y="2551112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21%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5" name="Прямоугольник 114"/>
          <p:cNvSpPr/>
          <p:nvPr>
            <p:custDataLst>
              <p:tags r:id="rId50"/>
            </p:custDataLst>
          </p:nvPr>
        </p:nvSpPr>
        <p:spPr bwMode="auto">
          <a:xfrm>
            <a:off x="7142162" y="2176462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1F72F6F-5CE8-4D14-AE23-A2A2F762E42F}" type="datetime'''''7''''''''''''''''''''''''''''''''2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51"/>
            </p:custDataLst>
          </p:nvPr>
        </p:nvSpPr>
        <p:spPr bwMode="auto">
          <a:xfrm>
            <a:off x="7612062" y="2555875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  <a:sym typeface="Calibri"/>
              </a:rPr>
              <a:t>21%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7" name="Прямоугольник 116"/>
          <p:cNvSpPr/>
          <p:nvPr>
            <p:custDataLst>
              <p:tags r:id="rId52"/>
            </p:custDataLst>
          </p:nvPr>
        </p:nvSpPr>
        <p:spPr bwMode="auto">
          <a:xfrm>
            <a:off x="7675562" y="2185987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1E4193C-D89F-4663-80A4-77FDEDB23074}" type="datetime'''''''''''''''''''''''''''''''''''''7''''''''''''''''''1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8" name="Прямоугольник 117"/>
          <p:cNvSpPr/>
          <p:nvPr>
            <p:custDataLst>
              <p:tags r:id="rId53"/>
            </p:custDataLst>
          </p:nvPr>
        </p:nvSpPr>
        <p:spPr bwMode="auto">
          <a:xfrm>
            <a:off x="8145462" y="2555875"/>
            <a:ext cx="358775" cy="212725"/>
          </a:xfrm>
          <a:prstGeom prst="rect">
            <a:avLst/>
          </a:prstGeom>
          <a:solidFill>
            <a:srgbClr val="9BC62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22%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9" name="Прямоугольник 118"/>
          <p:cNvSpPr/>
          <p:nvPr>
            <p:custDataLst>
              <p:tags r:id="rId54"/>
            </p:custDataLst>
          </p:nvPr>
        </p:nvSpPr>
        <p:spPr bwMode="auto">
          <a:xfrm>
            <a:off x="8208962" y="2176462"/>
            <a:ext cx="231775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B0908D0-B0F8-4D31-8300-7334E9FAE578}" type="datetime'''''''''''7''''''''''''''''''''''''''2'''''''''''''''''''">
              <a:rPr lang="en-US" sz="1400" smtClean="0">
                <a:solidFill>
                  <a:schemeClr val="tx1"/>
                </a:solidFill>
                <a:cs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 sz="1400" dirty="0" err="1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0" name="Прямоугольник 119"/>
          <p:cNvSpPr/>
          <p:nvPr>
            <p:custDataLst>
              <p:tags r:id="rId55"/>
            </p:custDataLst>
          </p:nvPr>
        </p:nvSpPr>
        <p:spPr bwMode="auto">
          <a:xfrm>
            <a:off x="4875212" y="5640387"/>
            <a:ext cx="250825" cy="187325"/>
          </a:xfrm>
          <a:prstGeom prst="rect">
            <a:avLst/>
          </a:prstGeom>
          <a:solidFill>
            <a:srgbClr val="00519A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21" name="Прямоугольник 120"/>
          <p:cNvSpPr/>
          <p:nvPr>
            <p:custDataLst>
              <p:tags r:id="rId56"/>
            </p:custDataLst>
          </p:nvPr>
        </p:nvSpPr>
        <p:spPr bwMode="auto">
          <a:xfrm>
            <a:off x="4875212" y="5376862"/>
            <a:ext cx="250825" cy="187325"/>
          </a:xfrm>
          <a:prstGeom prst="rect">
            <a:avLst/>
          </a:prstGeom>
          <a:solidFill>
            <a:srgbClr val="9BC62E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22" name="Прямоугольник 121"/>
          <p:cNvSpPr/>
          <p:nvPr>
            <p:custDataLst>
              <p:tags r:id="rId57"/>
            </p:custDataLst>
          </p:nvPr>
        </p:nvSpPr>
        <p:spPr bwMode="auto">
          <a:xfrm>
            <a:off x="5176836" y="5372100"/>
            <a:ext cx="3389312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  <a:sym typeface="Calibri"/>
              </a:rPr>
              <a:t>Микро, малые и средние предприятия и ИП </a:t>
            </a:r>
          </a:p>
        </p:txBody>
      </p:sp>
      <p:sp>
        <p:nvSpPr>
          <p:cNvPr id="123" name="Прямоугольник 122"/>
          <p:cNvSpPr/>
          <p:nvPr>
            <p:custDataLst>
              <p:tags r:id="rId58"/>
            </p:custDataLst>
          </p:nvPr>
        </p:nvSpPr>
        <p:spPr bwMode="auto">
          <a:xfrm>
            <a:off x="5176837" y="5635625"/>
            <a:ext cx="2217737" cy="2127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cs typeface="Calibri"/>
              </a:rPr>
              <a:t>Прочие занятые в экономике</a:t>
            </a:r>
            <a:endParaRPr lang="ru-RU" sz="14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7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Объект 9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0215" name="think-cell Slide" r:id="rId55" imgW="360" imgH="360" progId="">
              <p:embed/>
            </p:oleObj>
          </a:graphicData>
        </a:graphic>
      </p:graphicFrame>
      <p:sp>
        <p:nvSpPr>
          <p:cNvPr id="77" name="Пятиугольник 76"/>
          <p:cNvSpPr/>
          <p:nvPr>
            <p:custDataLst>
              <p:tags r:id="rId2"/>
            </p:custDataLst>
          </p:nvPr>
        </p:nvSpPr>
        <p:spPr>
          <a:xfrm>
            <a:off x="2928915" y="4779981"/>
            <a:ext cx="2214578" cy="10588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41338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Заполнение свободных ниш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Большинство точек роста МСП уже исчерпали потенциал своего развития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r>
              <a:rPr lang="en-US" dirty="0" smtClean="0"/>
              <a:t>:</a:t>
            </a:r>
            <a:r>
              <a:rPr lang="ru-RU" dirty="0" smtClean="0"/>
              <a:t> оценка АНО «НИСИПП» </a:t>
            </a:r>
          </a:p>
        </p:txBody>
      </p:sp>
      <p:sp>
        <p:nvSpPr>
          <p:cNvPr id="12" name="Пятиугольник 11"/>
          <p:cNvSpPr/>
          <p:nvPr>
            <p:custDataLst>
              <p:tags r:id="rId5"/>
            </p:custDataLst>
          </p:nvPr>
        </p:nvSpPr>
        <p:spPr>
          <a:xfrm>
            <a:off x="6288113" y="1166161"/>
            <a:ext cx="2287602" cy="1057910"/>
          </a:xfrm>
          <a:prstGeom prst="homePlate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150" dirty="0" smtClean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>
            <p:custDataLst>
              <p:tags r:id="rId6"/>
            </p:custDataLst>
          </p:nvPr>
        </p:nvSpPr>
        <p:spPr>
          <a:xfrm>
            <a:off x="4608513" y="1173134"/>
            <a:ext cx="2214578" cy="106798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«Отскок» после кризиса</a:t>
            </a:r>
          </a:p>
        </p:txBody>
      </p:sp>
      <p:sp>
        <p:nvSpPr>
          <p:cNvPr id="20" name="Пятиугольник 19"/>
          <p:cNvSpPr/>
          <p:nvPr>
            <p:custDataLst>
              <p:tags r:id="rId7"/>
            </p:custDataLst>
          </p:nvPr>
        </p:nvSpPr>
        <p:spPr>
          <a:xfrm>
            <a:off x="6346867" y="4769341"/>
            <a:ext cx="2214578" cy="1058877"/>
          </a:xfrm>
          <a:prstGeom prst="homePlate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lvl="0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Импортозамещение</a:t>
            </a:r>
          </a:p>
        </p:txBody>
      </p:sp>
      <p:sp>
        <p:nvSpPr>
          <p:cNvPr id="21" name="Пятиугольник 20"/>
          <p:cNvSpPr/>
          <p:nvPr>
            <p:custDataLst>
              <p:tags r:id="rId8"/>
            </p:custDataLst>
          </p:nvPr>
        </p:nvSpPr>
        <p:spPr>
          <a:xfrm>
            <a:off x="6356318" y="2340132"/>
            <a:ext cx="2219397" cy="1052132"/>
          </a:xfrm>
          <a:prstGeom prst="homePlate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lvl="0">
              <a:defRPr/>
            </a:pPr>
            <a:endParaRPr lang="ru-RU" sz="1150" dirty="0" smtClean="0">
              <a:solidFill>
                <a:schemeClr val="tx1"/>
              </a:solidFill>
            </a:endParaRPr>
          </a:p>
        </p:txBody>
      </p:sp>
      <p:sp>
        <p:nvSpPr>
          <p:cNvPr id="22" name="Пятиугольник 21"/>
          <p:cNvSpPr/>
          <p:nvPr>
            <p:custDataLst>
              <p:tags r:id="rId9"/>
            </p:custDataLst>
          </p:nvPr>
        </p:nvSpPr>
        <p:spPr>
          <a:xfrm>
            <a:off x="4632355" y="4777106"/>
            <a:ext cx="2250297" cy="10588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1813" indent="1588">
              <a:tabLst>
                <a:tab pos="541338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Заполнение свободных ниш</a:t>
            </a:r>
          </a:p>
        </p:txBody>
      </p:sp>
      <p:sp>
        <p:nvSpPr>
          <p:cNvPr id="23" name="Пятиугольник 22"/>
          <p:cNvSpPr/>
          <p:nvPr>
            <p:custDataLst>
              <p:tags r:id="rId10"/>
            </p:custDataLst>
          </p:nvPr>
        </p:nvSpPr>
        <p:spPr>
          <a:xfrm>
            <a:off x="6346867" y="3575472"/>
            <a:ext cx="2214578" cy="1058458"/>
          </a:xfrm>
          <a:prstGeom prst="homePlate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150" dirty="0" smtClean="0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>
            <p:custDataLst>
              <p:tags r:id="rId11"/>
            </p:custDataLst>
          </p:nvPr>
        </p:nvSpPr>
        <p:spPr>
          <a:xfrm>
            <a:off x="4632355" y="3583237"/>
            <a:ext cx="2214578" cy="105023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«Отскок» после кризиса</a:t>
            </a:r>
          </a:p>
        </p:txBody>
      </p:sp>
      <p:sp>
        <p:nvSpPr>
          <p:cNvPr id="25" name="Пятиугольник 24"/>
          <p:cNvSpPr/>
          <p:nvPr>
            <p:custDataLst>
              <p:tags r:id="rId12"/>
            </p:custDataLst>
          </p:nvPr>
        </p:nvSpPr>
        <p:spPr>
          <a:xfrm>
            <a:off x="2917843" y="3583237"/>
            <a:ext cx="2214578" cy="105023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defRPr/>
            </a:pPr>
            <a:endParaRPr lang="ru-RU" sz="1150" dirty="0" smtClean="0">
              <a:solidFill>
                <a:schemeClr val="tx1"/>
              </a:solidFill>
            </a:endParaRPr>
          </a:p>
        </p:txBody>
      </p:sp>
      <p:sp>
        <p:nvSpPr>
          <p:cNvPr id="26" name="Пятиугольник 25"/>
          <p:cNvSpPr/>
          <p:nvPr>
            <p:custDataLst>
              <p:tags r:id="rId13"/>
            </p:custDataLst>
          </p:nvPr>
        </p:nvSpPr>
        <p:spPr>
          <a:xfrm>
            <a:off x="4646625" y="2333042"/>
            <a:ext cx="2214578" cy="107046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tabLst>
                <a:tab pos="450850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Рост объема гос. заказа (в т.ч. оборонного)</a:t>
            </a:r>
          </a:p>
        </p:txBody>
      </p:sp>
      <p:sp>
        <p:nvSpPr>
          <p:cNvPr id="27" name="Пятиугольник 26"/>
          <p:cNvSpPr/>
          <p:nvPr>
            <p:custDataLst>
              <p:tags r:id="rId14"/>
            </p:custDataLst>
          </p:nvPr>
        </p:nvSpPr>
        <p:spPr>
          <a:xfrm>
            <a:off x="2917843" y="2344014"/>
            <a:ext cx="2228848" cy="10521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Рост объема гос. заказа</a:t>
            </a:r>
          </a:p>
        </p:txBody>
      </p:sp>
      <p:sp>
        <p:nvSpPr>
          <p:cNvPr id="28" name="Пятиугольник 27"/>
          <p:cNvSpPr/>
          <p:nvPr>
            <p:custDataLst>
              <p:tags r:id="rId15"/>
            </p:custDataLst>
          </p:nvPr>
        </p:nvSpPr>
        <p:spPr>
          <a:xfrm>
            <a:off x="2927367" y="1181319"/>
            <a:ext cx="2214578" cy="104969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Положительная макроэкономическая динамика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Неразвитость розничной торговли</a:t>
            </a:r>
          </a:p>
        </p:txBody>
      </p:sp>
      <p:sp>
        <p:nvSpPr>
          <p:cNvPr id="29" name="Пятиугольник 28"/>
          <p:cNvSpPr/>
          <p:nvPr>
            <p:custDataLst>
              <p:tags r:id="rId16"/>
            </p:custDataLst>
          </p:nvPr>
        </p:nvSpPr>
        <p:spPr>
          <a:xfrm>
            <a:off x="7356523" y="5173184"/>
            <a:ext cx="1633550" cy="992366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29"/>
          <p:cNvSpPr/>
          <p:nvPr>
            <p:custDataLst>
              <p:tags r:id="rId17"/>
            </p:custDataLst>
          </p:nvPr>
        </p:nvSpPr>
        <p:spPr>
          <a:xfrm>
            <a:off x="7370793" y="2353538"/>
            <a:ext cx="1204922" cy="105213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иугольник 30"/>
          <p:cNvSpPr/>
          <p:nvPr>
            <p:custDataLst>
              <p:tags r:id="rId18"/>
            </p:custDataLst>
          </p:nvPr>
        </p:nvSpPr>
        <p:spPr>
          <a:xfrm>
            <a:off x="2917843" y="1172960"/>
            <a:ext cx="5643602" cy="1057910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>
            <p:custDataLst>
              <p:tags r:id="rId19"/>
            </p:custDataLst>
          </p:nvPr>
        </p:nvSpPr>
        <p:spPr>
          <a:xfrm>
            <a:off x="2908315" y="2334808"/>
            <a:ext cx="5643602" cy="1060366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>
            <p:custDataLst>
              <p:tags r:id="rId20"/>
            </p:custDataLst>
          </p:nvPr>
        </p:nvSpPr>
        <p:spPr>
          <a:xfrm>
            <a:off x="2917843" y="3575471"/>
            <a:ext cx="5643602" cy="1058458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иугольник 33"/>
          <p:cNvSpPr/>
          <p:nvPr>
            <p:custDataLst>
              <p:tags r:id="rId21"/>
            </p:custDataLst>
          </p:nvPr>
        </p:nvSpPr>
        <p:spPr>
          <a:xfrm>
            <a:off x="2917843" y="4769341"/>
            <a:ext cx="5643602" cy="1067164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>
            <p:custDataLst>
              <p:tags r:id="rId22"/>
            </p:custDataLst>
          </p:nvPr>
        </p:nvSpPr>
        <p:spPr>
          <a:xfrm>
            <a:off x="560389" y="1128681"/>
            <a:ext cx="2214578" cy="1102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«Торговля и бытовые услуги»</a:t>
            </a:r>
          </a:p>
        </p:txBody>
      </p:sp>
      <p:sp>
        <p:nvSpPr>
          <p:cNvPr id="36" name="Прямоугольник 35"/>
          <p:cNvSpPr/>
          <p:nvPr>
            <p:custDataLst>
              <p:tags r:id="rId23"/>
            </p:custDataLst>
          </p:nvPr>
        </p:nvSpPr>
        <p:spPr>
          <a:xfrm>
            <a:off x="555570" y="2334808"/>
            <a:ext cx="2214578" cy="1094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«Ориентированные на гос. спрос»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>
            <p:custDataLst>
              <p:tags r:id="rId24"/>
            </p:custDataLst>
          </p:nvPr>
        </p:nvSpPr>
        <p:spPr>
          <a:xfrm>
            <a:off x="555570" y="3539737"/>
            <a:ext cx="2214578" cy="1094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«Отложенный спрос»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25"/>
            </p:custDataLst>
          </p:nvPr>
        </p:nvSpPr>
        <p:spPr>
          <a:xfrm>
            <a:off x="555570" y="4744666"/>
            <a:ext cx="2214578" cy="1094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«Мировые и региональные тренды»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>
            <p:custDataLst>
              <p:tags r:id="rId26"/>
            </p:custDataLst>
          </p:nvPr>
        </p:nvSpPr>
        <p:spPr>
          <a:xfrm>
            <a:off x="2927367" y="3575471"/>
            <a:ext cx="2214578" cy="1058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8900">
              <a:defRPr/>
            </a:pPr>
            <a:r>
              <a:rPr lang="ru-RU" dirty="0" smtClean="0">
                <a:solidFill>
                  <a:schemeClr val="tx1"/>
                </a:solidFill>
              </a:rPr>
              <a:t>—</a:t>
            </a:r>
          </a:p>
        </p:txBody>
      </p:sp>
      <p:sp>
        <p:nvSpPr>
          <p:cNvPr id="40" name="Прямоугольник 39"/>
          <p:cNvSpPr/>
          <p:nvPr>
            <p:custDataLst>
              <p:tags r:id="rId27"/>
            </p:custDataLst>
          </p:nvPr>
        </p:nvSpPr>
        <p:spPr>
          <a:xfrm>
            <a:off x="2927367" y="4777106"/>
            <a:ext cx="2214578" cy="106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8900"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28"/>
            </p:custDataLst>
          </p:nvPr>
        </p:nvSpPr>
        <p:spPr>
          <a:xfrm>
            <a:off x="3100408" y="786315"/>
            <a:ext cx="1714512" cy="488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2000-2008 гг.</a:t>
            </a:r>
          </a:p>
        </p:txBody>
      </p:sp>
      <p:sp>
        <p:nvSpPr>
          <p:cNvPr id="42" name="Прямоугольник 41"/>
          <p:cNvSpPr/>
          <p:nvPr>
            <p:custDataLst>
              <p:tags r:id="rId29"/>
            </p:custDataLst>
          </p:nvPr>
        </p:nvSpPr>
        <p:spPr>
          <a:xfrm>
            <a:off x="4814920" y="807829"/>
            <a:ext cx="1714512" cy="488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2009-2013 гг.</a:t>
            </a:r>
          </a:p>
        </p:txBody>
      </p:sp>
      <p:sp>
        <p:nvSpPr>
          <p:cNvPr id="43" name="Прямоугольник 42"/>
          <p:cNvSpPr/>
          <p:nvPr>
            <p:custDataLst>
              <p:tags r:id="rId30"/>
            </p:custDataLst>
          </p:nvPr>
        </p:nvSpPr>
        <p:spPr>
          <a:xfrm>
            <a:off x="6529432" y="807829"/>
            <a:ext cx="1714512" cy="488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2014г . +</a:t>
            </a:r>
          </a:p>
        </p:txBody>
      </p:sp>
      <p:cxnSp>
        <p:nvCxnSpPr>
          <p:cNvPr id="44" name="Прямая соединительная линия 43"/>
          <p:cNvCxnSpPr/>
          <p:nvPr>
            <p:custDataLst>
              <p:tags r:id="rId31"/>
            </p:custDataLst>
          </p:nvPr>
        </p:nvCxnSpPr>
        <p:spPr>
          <a:xfrm>
            <a:off x="4608515" y="1166163"/>
            <a:ext cx="536576" cy="510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8" idx="3"/>
          </p:cNvCxnSpPr>
          <p:nvPr>
            <p:custDataLst>
              <p:tags r:id="rId32"/>
            </p:custDataLst>
          </p:nvPr>
        </p:nvCxnSpPr>
        <p:spPr>
          <a:xfrm flipH="1">
            <a:off x="4608513" y="1706167"/>
            <a:ext cx="533432" cy="524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>
            <p:custDataLst>
              <p:tags r:id="rId33"/>
            </p:custDataLst>
          </p:nvPr>
        </p:nvSpPr>
        <p:spPr>
          <a:xfrm>
            <a:off x="3221019" y="6029189"/>
            <a:ext cx="277655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Высокие темпы роста возможны при реализации определенных факторов</a:t>
            </a:r>
          </a:p>
        </p:txBody>
      </p:sp>
      <p:sp>
        <p:nvSpPr>
          <p:cNvPr id="47" name="Прямоугольник 46"/>
          <p:cNvSpPr/>
          <p:nvPr>
            <p:custDataLst>
              <p:tags r:id="rId34"/>
            </p:custDataLst>
          </p:nvPr>
        </p:nvSpPr>
        <p:spPr>
          <a:xfrm>
            <a:off x="1249317" y="6030947"/>
            <a:ext cx="150019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Высокие темпы роста</a:t>
            </a:r>
          </a:p>
        </p:txBody>
      </p:sp>
      <p:sp>
        <p:nvSpPr>
          <p:cNvPr id="48" name="Прямоугольник 47"/>
          <p:cNvSpPr/>
          <p:nvPr>
            <p:custDataLst>
              <p:tags r:id="rId35"/>
            </p:custDataLst>
          </p:nvPr>
        </p:nvSpPr>
        <p:spPr>
          <a:xfrm>
            <a:off x="6618327" y="6021423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Низкие темпы роста</a:t>
            </a:r>
          </a:p>
        </p:txBody>
      </p:sp>
      <p:sp>
        <p:nvSpPr>
          <p:cNvPr id="49" name="Прямоугольник 48"/>
          <p:cNvSpPr/>
          <p:nvPr>
            <p:custDataLst>
              <p:tags r:id="rId36"/>
            </p:custDataLst>
          </p:nvPr>
        </p:nvSpPr>
        <p:spPr>
          <a:xfrm>
            <a:off x="1047703" y="6021423"/>
            <a:ext cx="347666" cy="285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>
            <p:custDataLst>
              <p:tags r:id="rId37"/>
            </p:custDataLst>
          </p:nvPr>
        </p:nvSpPr>
        <p:spPr>
          <a:xfrm>
            <a:off x="2919390" y="6029189"/>
            <a:ext cx="338142" cy="285752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>
            <p:custDataLst>
              <p:tags r:id="rId38"/>
            </p:custDataLst>
          </p:nvPr>
        </p:nvSpPr>
        <p:spPr>
          <a:xfrm>
            <a:off x="6424638" y="6030947"/>
            <a:ext cx="338142" cy="285752"/>
          </a:xfrm>
          <a:prstGeom prst="rect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>
            <p:custDataLst>
              <p:tags r:id="rId39"/>
            </p:custDataLst>
          </p:nvPr>
        </p:nvCxnSpPr>
        <p:spPr>
          <a:xfrm rot="16200000" flipH="1">
            <a:off x="6345709" y="2354696"/>
            <a:ext cx="516652" cy="51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26" idx="3"/>
          </p:cNvCxnSpPr>
          <p:nvPr>
            <p:custDataLst>
              <p:tags r:id="rId40"/>
            </p:custDataLst>
          </p:nvPr>
        </p:nvCxnSpPr>
        <p:spPr>
          <a:xfrm flipH="1">
            <a:off x="6324624" y="2868274"/>
            <a:ext cx="536579" cy="5235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>
            <p:custDataLst>
              <p:tags r:id="rId41"/>
            </p:custDataLst>
          </p:nvPr>
        </p:nvCxnSpPr>
        <p:spPr>
          <a:xfrm>
            <a:off x="6288113" y="1181321"/>
            <a:ext cx="536576" cy="4950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>
            <p:custDataLst>
              <p:tags r:id="rId42"/>
            </p:custDataLst>
          </p:nvPr>
        </p:nvCxnSpPr>
        <p:spPr>
          <a:xfrm rot="10800000" flipV="1">
            <a:off x="6288113" y="1708623"/>
            <a:ext cx="533430" cy="5154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>
            <p:custDataLst>
              <p:tags r:id="rId43"/>
            </p:custDataLst>
          </p:nvPr>
        </p:nvCxnSpPr>
        <p:spPr>
          <a:xfrm>
            <a:off x="4572000" y="2353538"/>
            <a:ext cx="474669" cy="4547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>
            <p:custDataLst>
              <p:tags r:id="rId44"/>
            </p:custDataLst>
          </p:nvPr>
        </p:nvCxnSpPr>
        <p:spPr>
          <a:xfrm rot="5400000">
            <a:off x="4517569" y="2862711"/>
            <a:ext cx="583532" cy="4746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39" idx="3"/>
          </p:cNvCxnSpPr>
          <p:nvPr>
            <p:custDataLst>
              <p:tags r:id="rId45"/>
            </p:custDataLst>
          </p:nvPr>
        </p:nvCxnSpPr>
        <p:spPr>
          <a:xfrm rot="16200000" flipH="1">
            <a:off x="4626419" y="3589173"/>
            <a:ext cx="521463" cy="5095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9" idx="3"/>
          </p:cNvCxnSpPr>
          <p:nvPr>
            <p:custDataLst>
              <p:tags r:id="rId46"/>
            </p:custDataLst>
          </p:nvPr>
        </p:nvCxnSpPr>
        <p:spPr>
          <a:xfrm flipH="1">
            <a:off x="4632355" y="4104700"/>
            <a:ext cx="509590" cy="5287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>
            <p:custDataLst>
              <p:tags r:id="rId47"/>
            </p:custDataLst>
          </p:nvPr>
        </p:nvCxnSpPr>
        <p:spPr>
          <a:xfrm rot="16200000" flipH="1">
            <a:off x="6341730" y="3588373"/>
            <a:ext cx="521463" cy="5111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>
            <p:custDataLst>
              <p:tags r:id="rId48"/>
            </p:custDataLst>
          </p:nvPr>
        </p:nvCxnSpPr>
        <p:spPr>
          <a:xfrm rot="5400000">
            <a:off x="6332513" y="4119053"/>
            <a:ext cx="528777" cy="500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22" idx="3"/>
          </p:cNvCxnSpPr>
          <p:nvPr>
            <p:custDataLst>
              <p:tags r:id="rId49"/>
            </p:custDataLst>
          </p:nvPr>
        </p:nvCxnSpPr>
        <p:spPr>
          <a:xfrm rot="16200000" flipH="1">
            <a:off x="6356203" y="4780096"/>
            <a:ext cx="526564" cy="5263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22" idx="3"/>
          </p:cNvCxnSpPr>
          <p:nvPr>
            <p:custDataLst>
              <p:tags r:id="rId50"/>
            </p:custDataLst>
          </p:nvPr>
        </p:nvCxnSpPr>
        <p:spPr>
          <a:xfrm flipH="1">
            <a:off x="6356318" y="5306545"/>
            <a:ext cx="526334" cy="521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>
            <p:custDataLst>
              <p:tags r:id="rId51"/>
            </p:custDataLst>
          </p:nvPr>
        </p:nvCxnSpPr>
        <p:spPr>
          <a:xfrm>
            <a:off x="4608513" y="4779981"/>
            <a:ext cx="573092" cy="4635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>
            <p:custDataLst>
              <p:tags r:id="rId52"/>
            </p:custDataLst>
          </p:nvPr>
        </p:nvCxnSpPr>
        <p:spPr>
          <a:xfrm rot="5400000">
            <a:off x="4575188" y="5247197"/>
            <a:ext cx="614347" cy="5476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ятиугольник 68"/>
          <p:cNvSpPr/>
          <p:nvPr>
            <p:custDataLst>
              <p:tags r:id="rId53"/>
            </p:custDataLst>
          </p:nvPr>
        </p:nvSpPr>
        <p:spPr>
          <a:xfrm>
            <a:off x="7534269" y="5757392"/>
            <a:ext cx="1633550" cy="992366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9200" name="think-cell Slide" r:id="rId8" imgW="360" imgH="360" progId="">
              <p:embed/>
            </p:oleObj>
          </a:graphicData>
        </a:graphic>
      </p:graphicFrame>
      <p:sp>
        <p:nvSpPr>
          <p:cNvPr id="15" name="Содержимое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58104" y="1223443"/>
            <a:ext cx="7432721" cy="2388122"/>
          </a:xfrm>
          <a:prstGeom prst="wedgeRoundRectCallout">
            <a:avLst>
              <a:gd name="adj1" fmla="val -53460"/>
              <a:gd name="adj2" fmla="val 3670"/>
              <a:gd name="adj3" fmla="val 16667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lvl="0" algn="just">
              <a:defRPr sz="1600">
                <a:cs typeface="Arial" pitchFamily="34" charset="0"/>
              </a:defRPr>
            </a:lvl1pPr>
          </a:lstStyle>
          <a:p>
            <a:pPr lvl="0"/>
            <a:r>
              <a:rPr lang="ru-RU" sz="2200" dirty="0" smtClean="0">
                <a:cs typeface="+mn-cs"/>
              </a:rPr>
              <a:t>Результатом наших общих усилий должен стать значительный рост доли малого и среднего бизнеса в экономике, создание в этом секторе новых рабочих мест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В 2015 году власти декларируют амбициозные цели по развитию МСП как драйвера экономики России </a:t>
            </a:r>
            <a:endParaRPr lang="ru-RU" dirty="0"/>
          </a:p>
        </p:txBody>
      </p:sp>
      <p:pic>
        <p:nvPicPr>
          <p:cNvPr id="349188" name="Picture 4" descr="Vladimir Gruzdev, 2015.jpe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907" y="4743468"/>
            <a:ext cx="803897" cy="1219706"/>
          </a:xfrm>
          <a:prstGeom prst="roundRect">
            <a:avLst/>
          </a:prstGeom>
          <a:noFill/>
        </p:spPr>
      </p:pic>
      <p:sp>
        <p:nvSpPr>
          <p:cNvPr id="21" name="Содержимое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53619" y="3815865"/>
            <a:ext cx="7422430" cy="2643713"/>
          </a:xfrm>
          <a:prstGeom prst="wedgeRoundRectCallout">
            <a:avLst>
              <a:gd name="adj1" fmla="val -53326"/>
              <a:gd name="adj2" fmla="val 3462"/>
              <a:gd name="adj3" fmla="val 16667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algn="just">
              <a:defRPr sz="1600">
                <a:cs typeface="Arial" pitchFamily="34" charset="0"/>
              </a:defRPr>
            </a:lvl1pPr>
          </a:lstStyle>
          <a:p>
            <a:r>
              <a:rPr lang="ru-RU" sz="2200" dirty="0" smtClean="0">
                <a:cs typeface="+mn-cs"/>
              </a:rPr>
              <a:t>Первое. Увеличить как минимум вдвое долю малого и среднего бизнеса – до 45–50  процентов национального продукта России</a:t>
            </a:r>
          </a:p>
          <a:p>
            <a:endParaRPr lang="ru-RU" sz="200" dirty="0" smtClean="0">
              <a:cs typeface="+mn-cs"/>
            </a:endParaRPr>
          </a:p>
          <a:p>
            <a:r>
              <a:rPr lang="ru-RU" sz="2200" dirty="0" smtClean="0">
                <a:cs typeface="+mn-cs"/>
              </a:rPr>
              <a:t>Второе. Повысить занятость в этом сегменте до 35–40  миллионов человек.</a:t>
            </a:r>
          </a:p>
        </p:txBody>
      </p:sp>
      <p:pic>
        <p:nvPicPr>
          <p:cNvPr id="349190" name="Picture 6" descr="Putin with flag of Russia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518" y="2004993"/>
            <a:ext cx="813137" cy="1219706"/>
          </a:xfrm>
          <a:prstGeom prst="round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493040" y="3355976"/>
            <a:ext cx="1058877" cy="2190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pravda-tv.ru</a:t>
            </a:r>
            <a:endParaRPr lang="ru-RU" sz="1200" dirty="0" err="1" smtClean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3962" y="6167475"/>
            <a:ext cx="1424007" cy="2190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tula.bezformata.ru</a:t>
            </a:r>
            <a:endParaRPr lang="ru-RU" sz="12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В настоящее время в России оказывается целый комплекс поддержки МСП, при этом она ориентирована в первую очередь на снижение издержек и рисков для бизнеса</a:t>
            </a:r>
            <a:endParaRPr lang="ru-RU" dirty="0"/>
          </a:p>
        </p:txBody>
      </p:sp>
      <p:pic>
        <p:nvPicPr>
          <p:cNvPr id="31" name="Рисунок 30" descr="1441025806_r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576" y="1274733"/>
            <a:ext cx="828000" cy="828000"/>
          </a:xfrm>
          <a:prstGeom prst="rect">
            <a:avLst/>
          </a:prstGeom>
          <a:ln>
            <a:noFill/>
          </a:ln>
        </p:spPr>
      </p:pic>
      <p:sp>
        <p:nvSpPr>
          <p:cNvPr id="32" name="Прямоугольник 31"/>
          <p:cNvSpPr/>
          <p:nvPr>
            <p:custDataLst>
              <p:tags r:id="rId1"/>
            </p:custDataLst>
          </p:nvPr>
        </p:nvSpPr>
        <p:spPr>
          <a:xfrm>
            <a:off x="1279602" y="1274733"/>
            <a:ext cx="194141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Финансовая поддержка</a:t>
            </a:r>
          </a:p>
        </p:txBody>
      </p:sp>
      <p:pic>
        <p:nvPicPr>
          <p:cNvPr id="33" name="Рисунок 32" descr="1441025792_knowledg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4804" y="3976787"/>
            <a:ext cx="828000" cy="828000"/>
          </a:xfrm>
          <a:prstGeom prst="rect">
            <a:avLst/>
          </a:prstGeom>
          <a:ln>
            <a:noFill/>
          </a:ln>
        </p:spPr>
      </p:pic>
      <p:sp>
        <p:nvSpPr>
          <p:cNvPr id="34" name="Прямоугольник 33"/>
          <p:cNvSpPr/>
          <p:nvPr>
            <p:custDataLst>
              <p:tags r:id="rId2"/>
            </p:custDataLst>
          </p:nvPr>
        </p:nvSpPr>
        <p:spPr>
          <a:xfrm>
            <a:off x="1285830" y="3976695"/>
            <a:ext cx="206124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Образовательная поддержка</a:t>
            </a:r>
          </a:p>
        </p:txBody>
      </p:sp>
      <p:pic>
        <p:nvPicPr>
          <p:cNvPr id="35" name="Рисунок 34" descr="1441025832_recipi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4804" y="3063870"/>
            <a:ext cx="828000" cy="828000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/>
          <p:cNvSpPr/>
          <p:nvPr>
            <p:custDataLst>
              <p:tags r:id="rId3"/>
            </p:custDataLst>
          </p:nvPr>
        </p:nvSpPr>
        <p:spPr>
          <a:xfrm>
            <a:off x="1285830" y="3063870"/>
            <a:ext cx="194141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Информационная поддержка</a:t>
            </a:r>
          </a:p>
        </p:txBody>
      </p:sp>
      <p:pic>
        <p:nvPicPr>
          <p:cNvPr id="37" name="Рисунок 36" descr="1441025791_ca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8576" y="2151045"/>
            <a:ext cx="828000" cy="828000"/>
          </a:xfrm>
          <a:prstGeom prst="rect">
            <a:avLst/>
          </a:prstGeom>
          <a:ln>
            <a:noFill/>
          </a:ln>
        </p:spPr>
      </p:pic>
      <p:sp>
        <p:nvSpPr>
          <p:cNvPr id="38" name="Прямоугольник 37"/>
          <p:cNvSpPr/>
          <p:nvPr>
            <p:custDataLst>
              <p:tags r:id="rId4"/>
            </p:custDataLst>
          </p:nvPr>
        </p:nvSpPr>
        <p:spPr>
          <a:xfrm>
            <a:off x="1285830" y="2151045"/>
            <a:ext cx="2117754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Консультационная поддержка</a:t>
            </a:r>
          </a:p>
        </p:txBody>
      </p:sp>
      <p:pic>
        <p:nvPicPr>
          <p:cNvPr id="16" name="Рисунок 15" descr="1441025825_insuranc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4804" y="4853007"/>
            <a:ext cx="828000" cy="828000"/>
          </a:xfrm>
          <a:prstGeom prst="rect">
            <a:avLst/>
          </a:prstGeom>
          <a:ln>
            <a:noFill/>
          </a:ln>
        </p:spPr>
      </p:pic>
      <p:sp>
        <p:nvSpPr>
          <p:cNvPr id="17" name="Прямоугольник 16"/>
          <p:cNvSpPr/>
          <p:nvPr>
            <p:custDataLst>
              <p:tags r:id="rId5"/>
            </p:custDataLst>
          </p:nvPr>
        </p:nvSpPr>
        <p:spPr>
          <a:xfrm>
            <a:off x="1305824" y="4853007"/>
            <a:ext cx="206124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Имущественная поддержка</a:t>
            </a:r>
          </a:p>
        </p:txBody>
      </p:sp>
      <p:pic>
        <p:nvPicPr>
          <p:cNvPr id="23" name="Рисунок 22" descr="1441026097_Project_Managemen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6203" y="5772517"/>
            <a:ext cx="833114" cy="833114"/>
          </a:xfrm>
          <a:prstGeom prst="rect">
            <a:avLst/>
          </a:prstGeom>
        </p:spPr>
      </p:pic>
      <p:sp>
        <p:nvSpPr>
          <p:cNvPr id="24" name="Прямоугольник 23"/>
          <p:cNvSpPr/>
          <p:nvPr>
            <p:custDataLst>
              <p:tags r:id="rId6"/>
            </p:custDataLst>
          </p:nvPr>
        </p:nvSpPr>
        <p:spPr>
          <a:xfrm>
            <a:off x="1305824" y="5777539"/>
            <a:ext cx="206124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Улучшение делового климата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03584" y="1311246"/>
            <a:ext cx="5487241" cy="65723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533400"/>
            <a:r>
              <a:rPr lang="ru-RU" sz="1600" dirty="0" smtClean="0">
                <a:solidFill>
                  <a:schemeClr val="tx1"/>
                </a:solidFill>
              </a:rPr>
              <a:t>Проблема доступа к финансовым ресурсам: гарантии, субсидирование % ставки по кредиту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03584" y="2224071"/>
            <a:ext cx="5487241" cy="65723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533400"/>
            <a:r>
              <a:rPr lang="ru-RU" sz="1600" dirty="0" smtClean="0">
                <a:solidFill>
                  <a:schemeClr val="tx1"/>
                </a:solidFill>
              </a:rPr>
              <a:t>Проблема получения субсидий, решения юр. вопросов, доступа к госзаказу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03584" y="3173409"/>
            <a:ext cx="5487241" cy="65723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533400"/>
            <a:r>
              <a:rPr lang="ru-RU" sz="1600" dirty="0" smtClean="0">
                <a:solidFill>
                  <a:schemeClr val="tx1"/>
                </a:solidFill>
              </a:rPr>
              <a:t>Недостаток, асимметрия информации о мерах поддержки, контрагентах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03584" y="4049721"/>
            <a:ext cx="5487241" cy="65723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533400"/>
            <a:r>
              <a:rPr lang="ru-RU" sz="1600" dirty="0" smtClean="0">
                <a:solidFill>
                  <a:schemeClr val="tx1"/>
                </a:solidFill>
              </a:rPr>
              <a:t>Проблема недостатка компетенций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403584" y="4926033"/>
            <a:ext cx="5487241" cy="65723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533400"/>
            <a:r>
              <a:rPr lang="ru-RU" sz="1600" dirty="0" smtClean="0">
                <a:solidFill>
                  <a:schemeClr val="tx1"/>
                </a:solidFill>
              </a:rPr>
              <a:t>Проблема высоких арендных ставок и отсутствия требуемых помещений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03584" y="5875371"/>
            <a:ext cx="5487241" cy="65723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533400"/>
            <a:r>
              <a:rPr lang="ru-RU" sz="1600" dirty="0" smtClean="0">
                <a:solidFill>
                  <a:schemeClr val="tx1"/>
                </a:solidFill>
              </a:rPr>
              <a:t>Проблема высоких инвестиционных рисков и издержек по запуску бизнеса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Необходима ориентация парадигмы оказания поддержки на создание возможностей развития МСП, формирование драйверов роста экономики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-1320710" y="1736812"/>
            <a:ext cx="7872930" cy="504000"/>
          </a:xfrm>
        </p:spPr>
        <p:txBody>
          <a:bodyPr/>
          <a:lstStyle/>
          <a:p>
            <a:r>
              <a:rPr lang="ru-RU" sz="1600" dirty="0" smtClean="0"/>
              <a:t>Необходимо переломить текущую негативную ситуацию</a:t>
            </a:r>
            <a:endParaRPr lang="ru-RU" sz="1600" dirty="0"/>
          </a:p>
        </p:txBody>
      </p:sp>
      <p:pic>
        <p:nvPicPr>
          <p:cNvPr id="366593" name="Picture 1"/>
          <p:cNvPicPr>
            <a:picLocks noChangeAspect="1" noChangeArrowheads="1"/>
          </p:cNvPicPr>
          <p:nvPr/>
        </p:nvPicPr>
        <p:blipFill>
          <a:blip r:embed="rId13" cstate="print"/>
          <a:srcRect l="20144" t="30525" r="62443" b="28656"/>
          <a:stretch>
            <a:fillRect/>
          </a:stretch>
        </p:blipFill>
        <p:spPr bwMode="auto">
          <a:xfrm>
            <a:off x="5292080" y="1588964"/>
            <a:ext cx="1532979" cy="10106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>
            <p:custDataLst>
              <p:tags r:id="rId1"/>
            </p:custDataLst>
          </p:nvPr>
        </p:nvSpPr>
        <p:spPr>
          <a:xfrm>
            <a:off x="611560" y="3207698"/>
            <a:ext cx="8784976" cy="46434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Выявить перспективные возможности для инвестирования сектором МСП в отраслевых и региональных разрезах 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2"/>
            </p:custDataLst>
          </p:nvPr>
        </p:nvSpPr>
        <p:spPr>
          <a:xfrm>
            <a:off x="611560" y="3809141"/>
            <a:ext cx="3714776" cy="46434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Упростить реализацию возможностей МСП</a:t>
            </a:r>
          </a:p>
        </p:txBody>
      </p:sp>
      <p:sp>
        <p:nvSpPr>
          <p:cNvPr id="30" name="Прямоугольник 29"/>
          <p:cNvSpPr/>
          <p:nvPr>
            <p:custDataLst>
              <p:tags r:id="rId3"/>
            </p:custDataLst>
          </p:nvPr>
        </p:nvSpPr>
        <p:spPr>
          <a:xfrm>
            <a:off x="107504" y="4129512"/>
            <a:ext cx="8964996" cy="27682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 algn="just">
              <a:buFont typeface="Wingdings" pitchFamily="2" charset="2"/>
              <a:buChar char="Ø"/>
            </a:pPr>
            <a:endParaRPr lang="ru-RU" sz="700" dirty="0" smtClean="0">
              <a:solidFill>
                <a:schemeClr val="tx1"/>
              </a:solidFill>
            </a:endParaRPr>
          </a:p>
          <a:p>
            <a:pPr marL="358775" indent="-358775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Взаимоувязать </a:t>
            </a:r>
            <a:r>
              <a:rPr lang="ru-RU" sz="1400" dirty="0" smtClean="0">
                <a:solidFill>
                  <a:schemeClr val="tx1"/>
                </a:solidFill>
              </a:rPr>
              <a:t>поддержку МСП </a:t>
            </a:r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dirty="0" smtClean="0">
                <a:solidFill>
                  <a:schemeClr val="tx1"/>
                </a:solidFill>
              </a:rPr>
              <a:t>отраслевыми стратегиями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dirty="0" smtClean="0">
                <a:solidFill>
                  <a:schemeClr val="tx1"/>
                </a:solidFill>
              </a:rPr>
              <a:t>стратегиями </a:t>
            </a:r>
            <a:r>
              <a:rPr lang="ru-RU" sz="1400" dirty="0">
                <a:solidFill>
                  <a:schemeClr val="tx1"/>
                </a:solidFill>
              </a:rPr>
              <a:t>социально-экономического развития </a:t>
            </a:r>
            <a:r>
              <a:rPr lang="ru-RU" sz="1400" dirty="0" smtClean="0">
                <a:solidFill>
                  <a:schemeClr val="tx1"/>
                </a:solidFill>
              </a:rPr>
              <a:t>регионов</a:t>
            </a:r>
          </a:p>
          <a:p>
            <a:pPr marL="358775" indent="-358775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  <a:p>
            <a:pPr marL="358775" indent="-358775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Создать, выявить комплекс </a:t>
            </a:r>
            <a:r>
              <a:rPr lang="ru-RU" sz="1400" dirty="0">
                <a:solidFill>
                  <a:schemeClr val="tx1"/>
                </a:solidFill>
              </a:rPr>
              <a:t>мер, которые позволят эти возможности реализовать </a:t>
            </a:r>
            <a:r>
              <a:rPr lang="ru-RU" sz="1400" dirty="0" smtClean="0">
                <a:solidFill>
                  <a:schemeClr val="tx1"/>
                </a:solidFill>
              </a:rPr>
              <a:t>(адм. поддержка, ТОР, ОЭЗ и </a:t>
            </a:r>
            <a:r>
              <a:rPr lang="ru-RU" sz="1400" dirty="0">
                <a:solidFill>
                  <a:schemeClr val="tx1"/>
                </a:solidFill>
              </a:rPr>
              <a:t>т.п</a:t>
            </a:r>
            <a:r>
              <a:rPr lang="ru-RU" sz="1400" dirty="0" smtClean="0">
                <a:solidFill>
                  <a:schemeClr val="tx1"/>
                </a:solidFill>
              </a:rPr>
              <a:t>.)</a:t>
            </a:r>
          </a:p>
          <a:p>
            <a:pPr marL="358775" indent="-358775" algn="just">
              <a:buFont typeface="Wingdings" panose="05000000000000000000" pitchFamily="2" charset="2"/>
              <a:buChar char="ü"/>
            </a:pPr>
            <a:endParaRPr lang="ru-RU" sz="700" dirty="0" smtClean="0">
              <a:solidFill>
                <a:schemeClr val="tx1"/>
              </a:solidFill>
            </a:endParaRPr>
          </a:p>
          <a:p>
            <a:pPr marL="358775" lvl="0" indent="-358775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</a:rPr>
              <a:t>Создать различные онлайн сервисы, помогающие увидеть </a:t>
            </a:r>
            <a:r>
              <a:rPr lang="ru-RU" sz="1400" dirty="0">
                <a:solidFill>
                  <a:prstClr val="black"/>
                </a:solidFill>
              </a:rPr>
              <a:t>возможности, узнать об успешных </a:t>
            </a:r>
            <a:r>
              <a:rPr lang="ru-RU" sz="1400" dirty="0" smtClean="0">
                <a:solidFill>
                  <a:prstClr val="black"/>
                </a:solidFill>
              </a:rPr>
              <a:t>бизнес-моделях</a:t>
            </a:r>
          </a:p>
          <a:p>
            <a:pPr marL="358775" lvl="0" indent="-358775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</a:endParaRPr>
          </a:p>
          <a:p>
            <a:pPr marL="358775" indent="-358775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Стимулировать общественные организации и региональные власти к формированию взаимодействия между субъектами МСП, кооперации с крупным бизнесом (на примере Вологодской, Ульяновской и ряда других областей)</a:t>
            </a:r>
          </a:p>
          <a:p>
            <a:pPr marL="358775" indent="-358775" algn="just">
              <a:buFont typeface="Wingdings" pitchFamily="2" charset="2"/>
              <a:buChar char="Ø"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2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7504" y="3181696"/>
            <a:ext cx="468000" cy="468000"/>
          </a:xfrm>
          <a:prstGeom prst="ellipse">
            <a:avLst/>
          </a:prstGeom>
          <a:solidFill>
            <a:srgbClr val="4082BD"/>
          </a:solidFill>
          <a:ln w="12700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defTabSz="900113" eaLnBrk="0" hangingPunct="0">
              <a:lnSpc>
                <a:spcPct val="90000"/>
              </a:lnSpc>
              <a:buClr>
                <a:schemeClr val="hlink"/>
              </a:buClr>
              <a:buSzPct val="110000"/>
            </a:pPr>
            <a:r>
              <a:rPr lang="en-US" sz="1400" b="1" dirty="0">
                <a:solidFill>
                  <a:schemeClr val="bg1"/>
                </a:solidFill>
                <a:cs typeface="Arial"/>
              </a:rPr>
              <a:t>1</a:t>
            </a:r>
            <a:endParaRPr lang="ru-RU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Oval 1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1508" y="3794593"/>
            <a:ext cx="468000" cy="468000"/>
          </a:xfrm>
          <a:prstGeom prst="ellipse">
            <a:avLst/>
          </a:prstGeom>
          <a:solidFill>
            <a:srgbClr val="4082BD"/>
          </a:solidFill>
          <a:ln w="12700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defTabSz="900113" eaLnBrk="0" hangingPunct="0">
              <a:lnSpc>
                <a:spcPct val="90000"/>
              </a:lnSpc>
              <a:buClr>
                <a:schemeClr val="hlink"/>
              </a:buClr>
              <a:buSzPct val="110000"/>
            </a:pPr>
            <a:r>
              <a:rPr lang="ru-RU" sz="1400" b="1" dirty="0">
                <a:solidFill>
                  <a:schemeClr val="bg1"/>
                </a:solidFill>
                <a:cs typeface="Arial"/>
              </a:rPr>
              <a:t>2</a:t>
            </a:r>
          </a:p>
        </p:txBody>
      </p:sp>
      <p:sp>
        <p:nvSpPr>
          <p:cNvPr id="25" name="Isosceles Triangle 18"/>
          <p:cNvSpPr/>
          <p:nvPr>
            <p:custDataLst>
              <p:tags r:id="rId6"/>
            </p:custDataLst>
          </p:nvPr>
        </p:nvSpPr>
        <p:spPr>
          <a:xfrm rot="16200000" flipV="1">
            <a:off x="6466194" y="2023498"/>
            <a:ext cx="1131141" cy="146053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6" name="Isosceles Triangle 18"/>
          <p:cNvSpPr/>
          <p:nvPr>
            <p:custDataLst>
              <p:tags r:id="rId7"/>
            </p:custDataLst>
          </p:nvPr>
        </p:nvSpPr>
        <p:spPr>
          <a:xfrm flipV="1">
            <a:off x="1431882" y="2735253"/>
            <a:ext cx="6353262" cy="29210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290" y="1569308"/>
            <a:ext cx="1625872" cy="102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>
            <p:custDataLst>
              <p:tags r:id="rId8"/>
            </p:custDataLst>
          </p:nvPr>
        </p:nvSpPr>
        <p:spPr bwMode="auto">
          <a:xfrm>
            <a:off x="8522406" y="1590428"/>
            <a:ext cx="198438" cy="33725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accent2"/>
                </a:solidFill>
                <a:latin typeface="Wingdings"/>
                <a:sym typeface="Wingdings"/>
              </a:rPr>
              <a:t>ü</a:t>
            </a:r>
            <a:endParaRPr lang="ru-RU" sz="2000" dirty="0" smtClean="0">
              <a:solidFill>
                <a:schemeClr val="accent2"/>
              </a:solidFill>
              <a:sym typeface="Wingdings"/>
            </a:endParaRPr>
          </a:p>
        </p:txBody>
      </p:sp>
      <p:sp>
        <p:nvSpPr>
          <p:cNvPr id="74" name="Прямоугольник 73"/>
          <p:cNvSpPr/>
          <p:nvPr>
            <p:custDataLst>
              <p:tags r:id="rId9"/>
            </p:custDataLst>
          </p:nvPr>
        </p:nvSpPr>
        <p:spPr bwMode="auto">
          <a:xfrm>
            <a:off x="8522406" y="1844824"/>
            <a:ext cx="198438" cy="33725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accent2"/>
                </a:solidFill>
                <a:latin typeface="Wingdings"/>
                <a:sym typeface="Wingdings"/>
              </a:rPr>
              <a:t>ü</a:t>
            </a:r>
            <a:endParaRPr lang="ru-RU" sz="2000" dirty="0" smtClean="0">
              <a:solidFill>
                <a:schemeClr val="accent2"/>
              </a:solidFill>
              <a:sym typeface="Wingdings"/>
            </a:endParaRPr>
          </a:p>
        </p:txBody>
      </p:sp>
      <p:sp>
        <p:nvSpPr>
          <p:cNvPr id="75" name="Прямоугольник 74"/>
          <p:cNvSpPr/>
          <p:nvPr>
            <p:custDataLst>
              <p:tags r:id="rId10"/>
            </p:custDataLst>
          </p:nvPr>
        </p:nvSpPr>
        <p:spPr bwMode="auto">
          <a:xfrm>
            <a:off x="8522406" y="2053004"/>
            <a:ext cx="198438" cy="33725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accent2"/>
                </a:solidFill>
                <a:latin typeface="Wingdings"/>
                <a:sym typeface="Wingdings"/>
              </a:rPr>
              <a:t>ü</a:t>
            </a:r>
            <a:endParaRPr lang="ru-RU" sz="2000" dirty="0" smtClean="0">
              <a:solidFill>
                <a:schemeClr val="accent2"/>
              </a:solidFill>
              <a:sym typeface="Wingdings"/>
            </a:endParaRPr>
          </a:p>
        </p:txBody>
      </p:sp>
      <p:sp>
        <p:nvSpPr>
          <p:cNvPr id="76" name="Прямоугольник 75"/>
          <p:cNvSpPr/>
          <p:nvPr>
            <p:custDataLst>
              <p:tags r:id="rId11"/>
            </p:custDataLst>
          </p:nvPr>
        </p:nvSpPr>
        <p:spPr bwMode="auto">
          <a:xfrm>
            <a:off x="8522406" y="2262375"/>
            <a:ext cx="198438" cy="33725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accent2"/>
                </a:solidFill>
                <a:latin typeface="Wingdings"/>
                <a:sym typeface="Wingdings"/>
              </a:rPr>
              <a:t>ü</a:t>
            </a:r>
            <a:endParaRPr lang="ru-RU" sz="2000" dirty="0" smtClean="0">
              <a:solidFill>
                <a:schemeClr val="accent2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3529" name="think-cell Slide" r:id="rId9" imgW="360" imgH="360" progId="">
              <p:embed/>
            </p:oleObj>
          </a:graphicData>
        </a:graphic>
      </p:graphicFrame>
      <p:sp>
        <p:nvSpPr>
          <p:cNvPr id="26" name="Арка 25"/>
          <p:cNvSpPr/>
          <p:nvPr>
            <p:custDataLst>
              <p:tags r:id="rId2"/>
            </p:custDataLst>
          </p:nvPr>
        </p:nvSpPr>
        <p:spPr>
          <a:xfrm>
            <a:off x="-5812610" y="315306"/>
            <a:ext cx="7559074" cy="7103742"/>
          </a:xfrm>
          <a:prstGeom prst="blockArc">
            <a:avLst>
              <a:gd name="adj1" fmla="val 18900000"/>
              <a:gd name="adj2" fmla="val 2700000"/>
              <a:gd name="adj3" fmla="val 286"/>
            </a:avLst>
          </a:prstGeom>
          <a:solidFill>
            <a:srgbClr val="9BC62F"/>
          </a:solidFill>
          <a:ln w="12700">
            <a:solidFill>
              <a:srgbClr val="9BC62F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Поддержка должна быть ориентирована на ряд принципов, отвечающих современным стандартам</a:t>
            </a:r>
            <a:endParaRPr lang="ru-RU" dirty="0"/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1515566" y="1387657"/>
            <a:ext cx="73752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6CE39"/>
              </a:buClr>
            </a:pPr>
            <a:r>
              <a:rPr lang="ru-RU" sz="1900" b="1" dirty="0" smtClean="0">
                <a:solidFill>
                  <a:prstClr val="black"/>
                </a:solidFill>
              </a:rPr>
              <a:t>Использование ИТ</a:t>
            </a:r>
            <a:r>
              <a:rPr lang="en-US" sz="1900" dirty="0" smtClean="0">
                <a:solidFill>
                  <a:prstClr val="black"/>
                </a:solidFill>
              </a:rPr>
              <a:t>: on-line</a:t>
            </a:r>
            <a:r>
              <a:rPr lang="ru-RU" sz="1900" dirty="0" smtClean="0">
                <a:solidFill>
                  <a:prstClr val="black"/>
                </a:solidFill>
              </a:rPr>
              <a:t> сервисы, </a:t>
            </a:r>
            <a:r>
              <a:rPr lang="en-US" sz="1900" dirty="0" smtClean="0">
                <a:solidFill>
                  <a:prstClr val="black"/>
                </a:solidFill>
              </a:rPr>
              <a:t>Big Data</a:t>
            </a:r>
            <a:endParaRPr lang="ru-RU" sz="1900" dirty="0" smtClean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1621296" y="5593117"/>
            <a:ext cx="1909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6CE39"/>
              </a:buClr>
            </a:pPr>
            <a:r>
              <a:rPr lang="ru-RU" sz="1900" b="1" dirty="0" smtClean="0">
                <a:solidFill>
                  <a:prstClr val="black"/>
                </a:solidFill>
              </a:rPr>
              <a:t>Прозрачность и публичность</a:t>
            </a:r>
            <a:r>
              <a:rPr lang="en-US" sz="1900" b="1" dirty="0" smtClean="0">
                <a:solidFill>
                  <a:prstClr val="black"/>
                </a:solidFill>
              </a:rPr>
              <a:t>:</a:t>
            </a:r>
            <a:endParaRPr lang="ru-RU" sz="1900" b="1" dirty="0" smtClean="0">
              <a:solidFill>
                <a:prstClr val="black"/>
              </a:solidFill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</a:blip>
          <a:srcRect l="27232" t="54690" r="52110" b="25564"/>
          <a:stretch>
            <a:fillRect/>
          </a:stretch>
        </p:blipFill>
        <p:spPr bwMode="auto">
          <a:xfrm>
            <a:off x="539750" y="1240570"/>
            <a:ext cx="900000" cy="823180"/>
          </a:xfrm>
          <a:prstGeom prst="ellipse">
            <a:avLst/>
          </a:prstGeom>
          <a:noFill/>
          <a:ln w="19050">
            <a:solidFill>
              <a:srgbClr val="9BC62E"/>
            </a:solidFill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</a:blip>
          <a:srcRect l="71463" t="53273" r="4797" b="24834"/>
          <a:stretch>
            <a:fillRect/>
          </a:stretch>
        </p:blipFill>
        <p:spPr bwMode="auto">
          <a:xfrm>
            <a:off x="678854" y="5373087"/>
            <a:ext cx="900000" cy="900000"/>
          </a:xfrm>
          <a:prstGeom prst="ellipse">
            <a:avLst/>
          </a:prstGeom>
          <a:noFill/>
          <a:ln w="19050">
            <a:solidFill>
              <a:srgbClr val="9BC62E"/>
            </a:solidFill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935634" y="3933056"/>
            <a:ext cx="33924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7900" indent="-2247900" algn="just">
              <a:buClr>
                <a:srgbClr val="A6CE39"/>
              </a:buClr>
            </a:pPr>
            <a:r>
              <a:rPr lang="ru-RU" sz="1900" b="1" dirty="0" smtClean="0">
                <a:solidFill>
                  <a:prstClr val="black"/>
                </a:solidFill>
              </a:rPr>
              <a:t>Сфокусированный подход по</a:t>
            </a:r>
          </a:p>
          <a:p>
            <a:pPr marL="2247900" indent="-2247900" algn="just">
              <a:buClr>
                <a:srgbClr val="A6CE39"/>
              </a:buClr>
            </a:pPr>
            <a:r>
              <a:rPr lang="ru-RU" sz="1900" b="1" dirty="0" smtClean="0">
                <a:solidFill>
                  <a:prstClr val="black"/>
                </a:solidFill>
              </a:rPr>
              <a:t> устранению барьеров: </a:t>
            </a:r>
            <a:endParaRPr lang="ru-RU" sz="1900" dirty="0" smtClean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5625" y="5599622"/>
            <a:ext cx="545486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6CE39"/>
              </a:buClr>
              <a:tabLst>
                <a:tab pos="355600" algn="l"/>
              </a:tabLst>
            </a:pPr>
            <a:r>
              <a:rPr lang="ru-RU" sz="1900" dirty="0">
                <a:solidFill>
                  <a:prstClr val="black"/>
                </a:solidFill>
              </a:rPr>
              <a:t>а</a:t>
            </a:r>
            <a:r>
              <a:rPr lang="ru-RU" sz="1900" dirty="0" smtClean="0">
                <a:solidFill>
                  <a:prstClr val="black"/>
                </a:solidFill>
              </a:rPr>
              <a:t>фиширование всех полученных результатов, проведение ОРВ и ОФВ, обеспечение общественного контроля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3741" y="2749276"/>
            <a:ext cx="222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A6CE39"/>
              </a:buClr>
            </a:pPr>
            <a:r>
              <a:rPr lang="ru-RU" b="1" dirty="0" smtClean="0">
                <a:solidFill>
                  <a:prstClr val="black"/>
                </a:solidFill>
              </a:rPr>
              <a:t>Поколение «игрек»: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75588" y="2438902"/>
            <a:ext cx="991771" cy="990081"/>
            <a:chOff x="-3240868" y="2063750"/>
            <a:chExt cx="1207795" cy="1146172"/>
          </a:xfrm>
        </p:grpSpPr>
        <p:sp>
          <p:nvSpPr>
            <p:cNvPr id="4" name="Овал 3"/>
            <p:cNvSpPr/>
            <p:nvPr/>
          </p:nvSpPr>
          <p:spPr>
            <a:xfrm>
              <a:off x="-3240868" y="2063750"/>
              <a:ext cx="1207795" cy="114617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 descr="1441026234_Leader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3033015" y="2240792"/>
              <a:ext cx="792088" cy="792088"/>
            </a:xfrm>
            <a:prstGeom prst="rect">
              <a:avLst/>
            </a:prstGeom>
          </p:spPr>
        </p:pic>
      </p:grpSp>
      <p:sp>
        <p:nvSpPr>
          <p:cNvPr id="35" name="Овал 34"/>
          <p:cNvSpPr/>
          <p:nvPr/>
        </p:nvSpPr>
        <p:spPr>
          <a:xfrm>
            <a:off x="943864" y="3812344"/>
            <a:ext cx="991771" cy="99008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pic>
        <p:nvPicPr>
          <p:cNvPr id="37" name="Рисунок 36" descr="1441025662_2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2093" y="3939728"/>
            <a:ext cx="735311" cy="73531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199747" y="3861048"/>
            <a:ext cx="3800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6CE39"/>
              </a:buClr>
            </a:pPr>
            <a:r>
              <a:rPr lang="ru-RU" dirty="0">
                <a:solidFill>
                  <a:prstClr val="black"/>
                </a:solidFill>
              </a:rPr>
              <a:t>р</a:t>
            </a:r>
            <a:r>
              <a:rPr lang="ru-RU" dirty="0" smtClean="0">
                <a:solidFill>
                  <a:prstClr val="black"/>
                </a:solidFill>
              </a:rPr>
              <a:t>ешение проблем и устранение барьеров для развития конкретных точек роста МСП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4284" y="2735253"/>
            <a:ext cx="487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6CE39"/>
              </a:buClr>
            </a:pPr>
            <a:r>
              <a:rPr lang="ru-RU" dirty="0" smtClean="0">
                <a:solidFill>
                  <a:prstClr val="black"/>
                </a:solidFill>
              </a:rPr>
              <a:t>ориентация на требования нового поколения </a:t>
            </a:r>
          </a:p>
          <a:p>
            <a:pPr>
              <a:buClr>
                <a:srgbClr val="A6CE39"/>
              </a:buClr>
            </a:pPr>
            <a:r>
              <a:rPr lang="ru-RU" dirty="0" smtClean="0">
                <a:solidFill>
                  <a:prstClr val="black"/>
                </a:solidFill>
              </a:rPr>
              <a:t>предпринимателей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6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9&quot;&gt;&lt;elem m_fUsage=&quot;3.05003605539716990000E+000&quot;&gt;&lt;m_ppcolschidx val=&quot;0&quot;/&gt;&lt;m_rgb r=&quot;0&quot; g=&quot;51&quot; b=&quot;9a&quot;/&gt;&lt;/elem&gt;&lt;elem m_fUsage=&quot;1.93499042523336920000E+000&quot;&gt;&lt;m_ppcolschidx val=&quot;0&quot;/&gt;&lt;m_rgb r=&quot;9b&quot; g=&quot;c6&quot; b=&quot;2e&quot;/&gt;&lt;/elem&gt;&lt;elem m_fUsage=&quot;1.45625444448910610000E+000&quot;&gt;&lt;m_ppcolschidx val=&quot;0&quot;/&gt;&lt;m_rgb r=&quot;bc&quot; g=&quot;db&quot; b=&quot;f7&quot;/&gt;&lt;/elem&gt;&lt;elem m_fUsage=&quot;8.10000000000000050000E-001&quot;&gt;&lt;m_ppcolschidx val=&quot;0&quot;/&gt;&lt;m_rgb r=&quot;dc&quot; g=&quot;e6&quot; b=&quot;f2&quot;/&gt;&lt;/elem&gt;&lt;elem m_fUsage=&quot;7.80866555849214490000E-001&quot;&gt;&lt;m_ppcolschidx val=&quot;0&quot;/&gt;&lt;m_rgb r=&quot;73&quot; g=&quot;af&quot; b=&quot;e5&quot;/&gt;&lt;/elem&gt;&lt;elem m_fUsage=&quot;7.67588102608675270000E-001&quot;&gt;&lt;m_ppcolschidx val=&quot;0&quot;/&gt;&lt;m_rgb r=&quot;da&quot; g=&quot;f3&quot; b=&quot;ff&quot;/&gt;&lt;/elem&gt;&lt;elem m_fUsage=&quot;5.69825829039005140000E-001&quot;&gt;&lt;m_ppcolschidx val=&quot;0&quot;/&gt;&lt;m_rgb r=&quot;40&quot; g=&quot;82&quot; b=&quot;bd&quot;/&gt;&lt;/elem&gt;&lt;elem m_fUsage=&quot;4.50001541248559070000E-001&quot;&gt;&lt;m_ppcolschidx val=&quot;0&quot;/&gt;&lt;m_rgb r=&quot;33&quot; g=&quot;66&quot; b=&quot;99&quot;/&gt;&lt;/elem&gt;&lt;elem m_fUsage=&quot;1.20828901027668330000E-001&quot;&gt;&lt;m_ppcolschidx val=&quot;0&quot;/&gt;&lt;m_rgb r=&quot;be&quot; g=&quot;da&quot; b=&quot;74&quot;/&gt;&lt;/elem&gt;&lt;elem m_fUsage=&quot;2.20051057575371030000E-002&quot;&gt;&lt;m_ppcolschidx val=&quot;0&quot;/&gt;&lt;m_rgb r=&quot;c9&quot; g=&quot;e0&quot; b=&quot;7a&quot;/&gt;&lt;/elem&gt;&lt;elem m_fUsage=&quot;1.19725151825620330000E-002&quot;&gt;&lt;m_ppcolschidx val=&quot;0&quot;/&gt;&lt;m_rgb r=&quot;a5&quot; g=&quot;c6&quot; b=&quot;eb&quot;/&gt;&lt;/elem&gt;&lt;elem m_fUsage=&quot;8.72796356808772270000E-003&quot;&gt;&lt;m_ppcolschidx val=&quot;0&quot;/&gt;&lt;m_rgb r=&quot;73&quot; g=&quot;ff&quot; b=&quot;74&quot;/&gt;&lt;/elem&gt;&lt;elem m_fUsage=&quot;7.06965049015105540000E-003&quot;&gt;&lt;m_ppcolschidx val=&quot;0&quot;/&gt;&lt;m_rgb r=&quot;a8&quot; g=&quot;c6&quot; b=&quot;e6&quot;/&gt;&lt;/elem&gt;&lt;elem m_fUsage=&quot;4.38290812149130190000E-003&quot;&gt;&lt;m_ppcolschidx val=&quot;0&quot;/&gt;&lt;m_rgb r=&quot;98&quot; g=&quot;5&quot; b=&quot;1&quot;/&gt;&lt;/elem&gt;&lt;elem m_fUsage=&quot;1.81450940651397020000E-003&quot;&gt;&lt;m_ppcolschidx val=&quot;0&quot;/&gt;&lt;m_rgb r=&quot;93&quot; g=&quot;cc&quot; b=&quot;ff&quot;/&gt;&lt;/elem&gt;&lt;elem m_fUsage=&quot;1.17901845777385980000E-003&quot;&gt;&lt;m_ppcolschidx val=&quot;0&quot;/&gt;&lt;m_rgb r=&quot;a9&quot; g=&quot;c7&quot; b=&quot;e2&quot;/&gt;&lt;/elem&gt;&lt;elem m_fUsage=&quot;9.64304693507191050000E-004&quot;&gt;&lt;m_ppcolschidx val=&quot;0&quot;/&gt;&lt;m_rgb r=&quot;d1&quot; g=&quot;e0&quot; b=&quot;f0&quot;/&gt;&lt;/elem&gt;&lt;elem m_fUsage=&quot;7.81086801740824830000E-004&quot;&gt;&lt;m_ppcolschidx val=&quot;0&quot;/&gt;&lt;m_rgb r=&quot;e4&quot; g=&quot;f3&quot; b=&quot;ff&quot;/&gt;&lt;/elem&gt;&lt;elem m_fUsage=&quot;9.40461086986006720000E-005&quot;&gt;&lt;m_ppcolschidx val=&quot;0&quot;/&gt;&lt;m_rgb r=&quot;a9&quot; g=&quot;d0&quot; b=&quot;4d&quot;/&gt;&lt;/elem&gt;&lt;/m_vecMRU&gt;&lt;/m_mruColor&gt;&lt;m_mapectfillschemeMRU&gt;&lt;key val=&quot;3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9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rQb7uNmEizOPD2MZkZH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46bEGSQEeUxDkPZ6G0K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e7C0Ap3kyfaMiBTMULB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M4aI4iXke56XniNBhO5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QhJnGzSEumyPcAhDs.f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br8OVmjkGkK1qA__2Wq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br8OVmjkGkK1qA__2Wq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br8OVmjkGkK1qA__2Wq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br8OVmjkGkK1qA__2Wq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br8OVmjkGkK1qA__2W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h72S.aF0.RPtEr6v5QQ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br8OVmjkGkK1qA__2Wq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br8OVmjkGkK1qA__2Wq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Tig2nanEuaRR8EkhXZH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hCKinct0S2PFiiFTUww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8N7xj150Oe2hQ_Ow9N3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XAMoZiZUCbVZDk9YgT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6j0ATKM0qfd6Uf16ZfD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sk6zEJrUCrvlbHIDvL6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6rSpBuQ0WKLc1E3xUTS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i8fjlsFEirQXOXFsGq6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CS9XOfz0SQwXnrBH7gN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Toc60FBEqDdOA3ZUdYH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uCmXHIzUmWdXmHZc.cn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d1gC.TIkaa7fPZJ9i8G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JGEJRoOE69bC1ONmcdK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J2xELMmUazmsLf05YVs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7IRFWCIEKz2NlVlKSAB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9Li1FuiUG9M3Ej2jyQB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qHD62lHkCihR4tW1SKW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A_T7y3iUKGAuqSW_NT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zFCttlkkWgkIsFUXmHR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3yDvYylEq_FIlqAY0cE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FVC6VinUureOanRB2zt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eYdXMoI0iCMoQlzdZ_x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NR971QSka5gooiNoQt0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BNy3xQI0uBhiAhk.YkZ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SUxuQFB0KS05Z6anvVL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Tig2nanEuaRR8EkhXZH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3VNGTYZk6s.GZqvIOsb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pEb.7AokWaR_yuqMxOH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YxGyQAIkO.9HrUlFhV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hNe3XfPkWv6YRlwmRKq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EqOVsUPUunbmwPK9Df2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2b02lPyUmLger4_KgzR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pkNQxPT0q6mJ7n7j0vW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MgR.AVTE6NAnyfsik6Z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MreLbvfkSRclkqT5yN2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wvG1.zm0WJ9HvnsXm4l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lY4m5MD0CC7ZjFPawOm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zUs224XU2jOJKaLgnH.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VUY6Uhe0GMO2e77RQfn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riIIyW0.D2q2tAWPd5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hNe3XfPkWv6YRlwmRKq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c0nvE.Q0q91LlrxOJl0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.NJneCEEKDYuAjVEJeZ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vQqdT0QECMPLLRIuA77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XphZpkaEyTNxnNRniCb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LyFy06FkOQKpV9t3q1o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Y8luoKZkOxF4Qj_Caye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W2R5pNLkmHFxTz8DvuA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xneyz7hkadhQvaW726M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GJx_dn5kesIyOcaaUxb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sqzUJTX0iEBWkBolC6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zFCttlkkWgkIsFUXmHR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W.ca7Fc0alf2f8HZFOC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m52SRdKki9NFC7NUobz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So2wSV3Ue2ijsrrFkNT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RnO29xAUaM4uStDn006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DjvaSQ70S.ySy3kNGVg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ZVCajhgkqE7VQp6NDLf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71mFViOkmrZL5XFWoyV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W577UKEk20MxQtqWtLj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dVyTKmHk2X06LU7OZY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O78ZSHpk6tXRApeAMvv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0nejJZS0iv9s5JQW6BO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TU7NHF0keP6wgHTG_Hb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gc951_8EupKa48UTyh7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CSzDMwbkCUrbrcdhh9Z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OAHdMGgkqYtaWUbaG2t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KYMCF0hUuKnrtJx9dVd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78Ez5bkKTeIdJOxR2I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kQgk6gxkeB4lJmgadgO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33D2Hiv0SfBsMac4gKH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HCJ1mDQUyT51BtJU.Uj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9rUVf9QkKygOUWba8Qx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Nz4z4jtUaCotByg0Cfw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YcOvgzkyiw6Go7X7x5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RQJUzStkSEmunfdq1Wh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zBexoP0WQ.C1.bz1ZZ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F_iJBEqESEhgmkiQYWp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3EOb1nTk6tPcb9dd82T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Xg9U6g8Ee42MbOONuaK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nMh0618kmNUU4URMCv9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IC1BkzD0mEwaKS2Qp8w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G_1iq8dUqxuRXmTc53L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UuAC0fu0yHtqZGtXcE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XZhdj580CNmpCtR3vww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ZBBuw5w0e33vfYyyySj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NjKvfaBEOdOUxzjJSLl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0xqICbU20ztGipIL6k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qgB70JUywXQqFoMm6A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B7J2.9HkeQrlTZE9V9l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uwDtTSl0WblYIQhIogT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zG7HMDl0q6c_i9D8xBP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lmuQkiEkyRJTwtQC4D3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cUZDza4EKzcUJaakuGP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6SCndfC0WA1Z2P82nw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JMe_qbkkeeikhhy30XI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d_DbdfakCST5vAk.18L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xxnc7WfkK16WlvM_glY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OJNvTiEU6SVg8f3DnfC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tpog_lcUGZvTtcWyqFn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Wh9FoV8kKvPRv_layJm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avQ9lfvEODc9JFKNaqr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DrA_1Eg0WvxLW4SPXiW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7BwN.1aUe1zqFWbqptt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s4BXK6nE.G3MLrV9V2c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iqKrm9U6BawYsnEjo5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mVsAdPU2Lb7yEKoWY.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E7PLHSbUu721rPnz6rI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o5Ekch70CjPkhLDuYtM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BVWg8LqUSQRqyF9DBPR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juxu3g40.Dwa8DNpaK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wpFc2ygkih.Qq68ZmVS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60tsmbbUmTuO5A8E97B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OetWWsJ0e2jrepN7D4e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obEFNRY0mn8ca.rPpUu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1SGrzoGEyIIY7ggJusB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odYh5piUuCAw4FOjVDR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blLLQZq0avo97B9Osoy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lltzU2EUWsu.Q5gXXgK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NphiNarEuFISSTT_KVb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mzfOQK1EGlBKUSLFkb3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elGUAwq0CzewqZKLgIm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nwJ37HJkWjWc2Hf5ECp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yxwbxqs0CCqm6oyhGig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BZCW73NEuP0iR9imUzJ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VtW4edfEe7fqx58y0pW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VKOd.WuUGMUikMw1CHH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Oqn078N0eEhW4yPCufK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1wfDagYE.90dOIwKldr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ec7Tl_c0qucRDAloQTe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5I4Vkzd7E2hvHXbmccAf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LtdMJsHEWcEujiuFm3W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L3NWoYlkmDJOWpVG37J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cdgqoU5EC1VUJWZtIzE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xnKjuA.kOahxCVOO7P4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DQRB52Tke0ycPzmWna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ri8EqG2U.fROIqNvAet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RcNKRmRk6m5MTFGj.8H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lrjGI3TE.OoC5Re8bbS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FK_6WG8EiT55N91em16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_.8P_MXUiH45A.IURLh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_.8P_MXUiH45A.IURLh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_.8P_MXUiH45A.IURLh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_.8P_MXUiH45A.IURLh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_.8P_MXUiH45A.IURLh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_.8P_MXUiH45A.IURL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fYXV2C00yc_zfTkfPa_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gQZVDSxk.rks4ks28fs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tbmj5.rkOAHypOzGYK4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F5SehrKEmZXQsVAEico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zMIaiK4Ein6L5bjdl0H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5EoXIOTEC0R3hTJGgq.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5EoXIOTEC0R3hTJGgq.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CHEJEjdk60L5t1wW2S8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CHEJEjdk60L5t1wW2S8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CHEJEjdk60L5t1wW2S8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CHEJEjdk60L5t1wW2S8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8Cpo0OzkKQC1Hj2NSUp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tWgu.wyU6v3.8dQLAlL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LK1042LkuLMAeos1Zcz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rNiglVd0mxAmi4Bhtqh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9He87sWE2j90XMlHUUM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bnsePKzUa_Zh4Xljbuf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4hzkH95kiUtA2iiysMo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xWPzMJNEa8v5KRtlVqM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qp8.vn_UO7TX9hzxxXi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OlWv2NZEa.z4OxylOxh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uJS4G0aphJGH7VVDA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szbaMooUCPEhF26qdjz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o2JxAOEK7S8Tato4bz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7gYIMnQkKz0nb7uE94R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yQQpDHfUuaJyW2_woPE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CPLliDsES4yyxg7JmNr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GkcN0aEWMvZSfvSlAP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.rGVUhku2.qNF7l8aQ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nRG.LZL0O8mS.QIk1q5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0DUEXf0qg410ZNxJAR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PlV2fYok2mdALtkthjM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eQoWwQXUqUCrG2YEt7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NG30eMzEiwnaii7Yg7E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LUCLA2E.gxYqN.3UA7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wFgD3cBkiuJ2PeKwn82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53OwGjA0yJUYcSDksGl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2XeLA8FEi6yR7pEc5fo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gPzKyzBEqkbQsrV0fWX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g7reivjU.gI.PvccheX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NG30eMzEiwnaii7Yg7E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LUCLA2E.gxYqN.3UA7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wFgD3cBkiuJ2PeKwn82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53OwGjA0yJUYcSDksGl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2XeLA8FEi6yR7pEc5fo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gPzKyzBEqkbQsrV0fW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9D2NBswU6_oimzuR6k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aRdcKMy0KBhyXQ5gVwU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PuInGwUm2.ApUJ0cq.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h72S.aF0.RPtEr6v5Q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ksXW_7l0m4jHuPzCaaX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56yx0RJUuVWhABEbIv.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Cb0Is7LEy2v.cLGtFF9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fD4og8GEGv5zcOGp7md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9D2NBswU6_oimzuR6ko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h72S.aF0.RPtEr6v5QQ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Cb0Is7LEy2v.cLGtFF9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NWOuIYT0evpGU_Gl.3K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lAZfuc8PU.RfDB4XqTdo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q6Z93Ry02DKRFGwjNCY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CgdBs4EEWT5E2tIqSLB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5Z__tmwUGZlxlhHDcHa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_PwAiSVU.qL8CD7QdKTQ"/>
</p:tagLst>
</file>

<file path=ppt/theme/theme1.xml><?xml version="1.0" encoding="utf-8"?>
<a:theme xmlns:a="http://schemas.openxmlformats.org/drawingml/2006/main" name="o2_pres_template">
  <a:themeElements>
    <a:clrScheme name="NEW">
      <a:dk1>
        <a:sysClr val="windowText" lastClr="000000"/>
      </a:dk1>
      <a:lt1>
        <a:srgbClr val="FFFFFF"/>
      </a:lt1>
      <a:dk2>
        <a:srgbClr val="00519A"/>
      </a:dk2>
      <a:lt2>
        <a:srgbClr val="E7F2FC"/>
      </a:lt2>
      <a:accent1>
        <a:srgbClr val="BEDA74"/>
      </a:accent1>
      <a:accent2>
        <a:srgbClr val="A6D331"/>
      </a:accent2>
      <a:accent3>
        <a:srgbClr val="336699"/>
      </a:accent3>
      <a:accent4>
        <a:srgbClr val="73AFE5"/>
      </a:accent4>
      <a:accent5>
        <a:srgbClr val="4082BD"/>
      </a:accent5>
      <a:accent6>
        <a:srgbClr val="79C3FF"/>
      </a:accent6>
      <a:hlink>
        <a:srgbClr val="93CCFF"/>
      </a:hlink>
      <a:folHlink>
        <a:srgbClr val="800080"/>
      </a:folHlink>
    </a:clrScheme>
    <a:fontScheme name="o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5235</TotalTime>
  <Words>751</Words>
  <Application>Microsoft Office PowerPoint</Application>
  <PresentationFormat>Экран (4:3)</PresentationFormat>
  <Paragraphs>172</Paragraphs>
  <Slides>10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o2_pres_template</vt:lpstr>
      <vt:lpstr>think-cell Slide</vt:lpstr>
      <vt:lpstr>Диаграмма</vt:lpstr>
      <vt:lpstr> «Нужно ли поддерживать малый бизнес в России?»</vt:lpstr>
      <vt:lpstr>Портрет сектора МСП по состоянию на конец 2014 г. </vt:lpstr>
      <vt:lpstr>Структура МСП</vt:lpstr>
      <vt:lpstr>МСП в России не был и не является локомотивом роста, его вклад в развитие экономики нельзя считать определяющим</vt:lpstr>
      <vt:lpstr>Большинство точек роста МСП уже исчерпали потенциал своего развития </vt:lpstr>
      <vt:lpstr>В 2015 году власти декларируют амбициозные цели по развитию МСП как драйвера экономики России </vt:lpstr>
      <vt:lpstr>В настоящее время в России оказывается целый комплекс поддержки МСП, при этом она ориентирована в первую очередь на снижение издержек и рисков для бизнеса</vt:lpstr>
      <vt:lpstr>Необходима ориентация парадигмы оказания поддержки на создание возможностей развития МСП, формирование драйверов роста экономики</vt:lpstr>
      <vt:lpstr>Поддержка должна быть ориентирована на ряд принципов, отвечающих современным стандартам</vt:lpstr>
      <vt:lpstr>Пример. Создание интерактивных карт предпринимателя позволит МСП инвестировать в наиболее перспективные рыночные ниши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корпоративного стиля О2</dc:title>
  <dc:creator>Копытов</dc:creator>
  <cp:lastModifiedBy>smirnov_s</cp:lastModifiedBy>
  <cp:revision>332</cp:revision>
  <dcterms:created xsi:type="dcterms:W3CDTF">2014-02-26T12:53:07Z</dcterms:created>
  <dcterms:modified xsi:type="dcterms:W3CDTF">2015-10-15T13:28:25Z</dcterms:modified>
</cp:coreProperties>
</file>