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5" r:id="rId3"/>
    <p:sldId id="286" r:id="rId4"/>
    <p:sldId id="289" r:id="rId5"/>
    <p:sldId id="291" r:id="rId6"/>
    <p:sldId id="287" r:id="rId7"/>
    <p:sldId id="288" r:id="rId8"/>
    <p:sldId id="290" r:id="rId9"/>
    <p:sldId id="292" r:id="rId10"/>
    <p:sldId id="293" r:id="rId11"/>
    <p:sldId id="294" r:id="rId12"/>
    <p:sldId id="305" r:id="rId13"/>
    <p:sldId id="296" r:id="rId14"/>
    <p:sldId id="297" r:id="rId15"/>
    <p:sldId id="298" r:id="rId16"/>
    <p:sldId id="301" r:id="rId17"/>
    <p:sldId id="303" r:id="rId18"/>
    <p:sldId id="304" r:id="rId19"/>
    <p:sldId id="306" r:id="rId20"/>
    <p:sldId id="283" r:id="rId21"/>
    <p:sldId id="308" r:id="rId22"/>
    <p:sldId id="299" r:id="rId23"/>
    <p:sldId id="307" r:id="rId24"/>
    <p:sldId id="300" r:id="rId25"/>
  </p:sldIdLst>
  <p:sldSz cx="9144000" cy="6858000" type="screen4x3"/>
  <p:notesSz cx="6797675" cy="9926638"/>
  <p:custDataLst>
    <p:tags r:id="rId2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>
        <p:scale>
          <a:sx n="50" d="100"/>
          <a:sy n="50" d="100"/>
        </p:scale>
        <p:origin x="-110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2CD8C-F54A-441B-B7F6-AAA469D1DF48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99B76-A4A8-4BB8-AB26-9A5BA697D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1C2DF-6C02-497B-93B3-D4283F9E6765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EC963-F055-4EA2-8476-7FB9AD9AE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EC963-F055-4EA2-8476-7FB9AD9AE8E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2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19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2.xml"/><Relationship Id="rId4" Type="http://schemas.openxmlformats.org/officeDocument/2006/relationships/tags" Target="../tags/tag12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24.xml"/><Relationship Id="rId7" Type="http://schemas.openxmlformats.org/officeDocument/2006/relationships/tags" Target="../tags/tag128.xml"/><Relationship Id="rId2" Type="http://schemas.openxmlformats.org/officeDocument/2006/relationships/tags" Target="../tags/tag123.xml"/><Relationship Id="rId1" Type="http://schemas.openxmlformats.org/officeDocument/2006/relationships/vmlDrawing" Target="../drawings/vmlDrawing8.v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10" Type="http://schemas.openxmlformats.org/officeDocument/2006/relationships/image" Target="../media/image1.png"/><Relationship Id="rId4" Type="http://schemas.openxmlformats.org/officeDocument/2006/relationships/tags" Target="../tags/tag125.xml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38.xml"/><Relationship Id="rId13" Type="http://schemas.openxmlformats.org/officeDocument/2006/relationships/tags" Target="../tags/tag143.xml"/><Relationship Id="rId18" Type="http://schemas.openxmlformats.org/officeDocument/2006/relationships/tags" Target="../tags/tag148.xml"/><Relationship Id="rId26" Type="http://schemas.openxmlformats.org/officeDocument/2006/relationships/oleObject" Target="../embeddings/oleObject13.bin"/><Relationship Id="rId3" Type="http://schemas.openxmlformats.org/officeDocument/2006/relationships/tags" Target="../tags/tag133.xml"/><Relationship Id="rId21" Type="http://schemas.openxmlformats.org/officeDocument/2006/relationships/tags" Target="../tags/tag151.xml"/><Relationship Id="rId7" Type="http://schemas.openxmlformats.org/officeDocument/2006/relationships/tags" Target="../tags/tag137.xml"/><Relationship Id="rId12" Type="http://schemas.openxmlformats.org/officeDocument/2006/relationships/tags" Target="../tags/tag142.xml"/><Relationship Id="rId17" Type="http://schemas.openxmlformats.org/officeDocument/2006/relationships/tags" Target="../tags/tag147.xml"/><Relationship Id="rId25" Type="http://schemas.openxmlformats.org/officeDocument/2006/relationships/image" Target="../media/image1.png"/><Relationship Id="rId2" Type="http://schemas.openxmlformats.org/officeDocument/2006/relationships/tags" Target="../tags/tag132.xml"/><Relationship Id="rId16" Type="http://schemas.openxmlformats.org/officeDocument/2006/relationships/tags" Target="../tags/tag146.xml"/><Relationship Id="rId20" Type="http://schemas.openxmlformats.org/officeDocument/2006/relationships/tags" Target="../tags/tag150.xml"/><Relationship Id="rId1" Type="http://schemas.openxmlformats.org/officeDocument/2006/relationships/vmlDrawing" Target="../drawings/vmlDrawing9.vml"/><Relationship Id="rId6" Type="http://schemas.openxmlformats.org/officeDocument/2006/relationships/tags" Target="../tags/tag136.xml"/><Relationship Id="rId11" Type="http://schemas.openxmlformats.org/officeDocument/2006/relationships/tags" Target="../tags/tag141.xml"/><Relationship Id="rId24" Type="http://schemas.openxmlformats.org/officeDocument/2006/relationships/oleObject" Target="../embeddings/oleObject12.bin"/><Relationship Id="rId5" Type="http://schemas.openxmlformats.org/officeDocument/2006/relationships/tags" Target="../tags/tag135.xml"/><Relationship Id="rId15" Type="http://schemas.openxmlformats.org/officeDocument/2006/relationships/tags" Target="../tags/tag145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40.xml"/><Relationship Id="rId19" Type="http://schemas.openxmlformats.org/officeDocument/2006/relationships/tags" Target="../tags/tag149.xml"/><Relationship Id="rId4" Type="http://schemas.openxmlformats.org/officeDocument/2006/relationships/tags" Target="../tags/tag134.xml"/><Relationship Id="rId9" Type="http://schemas.openxmlformats.org/officeDocument/2006/relationships/tags" Target="../tags/tag139.xml"/><Relationship Id="rId14" Type="http://schemas.openxmlformats.org/officeDocument/2006/relationships/tags" Target="../tags/tag144.xml"/><Relationship Id="rId22" Type="http://schemas.openxmlformats.org/officeDocument/2006/relationships/tags" Target="../tags/tag152.xml"/><Relationship Id="rId27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54.xml"/><Relationship Id="rId7" Type="http://schemas.openxmlformats.org/officeDocument/2006/relationships/image" Target="../media/image1.png"/><Relationship Id="rId2" Type="http://schemas.openxmlformats.org/officeDocument/2006/relationships/tags" Target="../tags/tag15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image" Target="../media/image1.png"/><Relationship Id="rId5" Type="http://schemas.openxmlformats.org/officeDocument/2006/relationships/tags" Target="../tags/tag17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71.xml"/><Relationship Id="rId9" Type="http://schemas.openxmlformats.org/officeDocument/2006/relationships/tags" Target="../tags/tag17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13" Type="http://schemas.openxmlformats.org/officeDocument/2006/relationships/image" Target="../media/image1.png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12" Type="http://schemas.openxmlformats.org/officeDocument/2006/relationships/oleObject" Target="../embeddings/oleObject16.bin"/><Relationship Id="rId2" Type="http://schemas.openxmlformats.org/officeDocument/2006/relationships/tags" Target="../tags/tag182.xml"/><Relationship Id="rId1" Type="http://schemas.openxmlformats.org/officeDocument/2006/relationships/vmlDrawing" Target="../drawings/vmlDrawing11.vml"/><Relationship Id="rId6" Type="http://schemas.openxmlformats.org/officeDocument/2006/relationships/tags" Target="../tags/tag18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85.xml"/><Relationship Id="rId10" Type="http://schemas.openxmlformats.org/officeDocument/2006/relationships/tags" Target="../tags/tag190.xml"/><Relationship Id="rId4" Type="http://schemas.openxmlformats.org/officeDocument/2006/relationships/tags" Target="../tags/tag184.xml"/><Relationship Id="rId9" Type="http://schemas.openxmlformats.org/officeDocument/2006/relationships/tags" Target="../tags/tag18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92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91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9" Type="http://schemas.openxmlformats.org/officeDocument/2006/relationships/hyperlink" Target="http://www.zakupki.gov.ru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13" Type="http://schemas.openxmlformats.org/officeDocument/2006/relationships/oleObject" Target="../embeddings/oleObject18.bin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95.xml"/><Relationship Id="rId1" Type="http://schemas.openxmlformats.org/officeDocument/2006/relationships/vmlDrawing" Target="../drawings/vmlDrawing13.vml"/><Relationship Id="rId6" Type="http://schemas.openxmlformats.org/officeDocument/2006/relationships/tags" Target="../tags/tag199.xml"/><Relationship Id="rId11" Type="http://schemas.openxmlformats.org/officeDocument/2006/relationships/tags" Target="../tags/tag204.xml"/><Relationship Id="rId5" Type="http://schemas.openxmlformats.org/officeDocument/2006/relationships/tags" Target="../tags/tag198.xml"/><Relationship Id="rId15" Type="http://schemas.openxmlformats.org/officeDocument/2006/relationships/oleObject" Target="../embeddings/oleObject19.bin"/><Relationship Id="rId10" Type="http://schemas.openxmlformats.org/officeDocument/2006/relationships/tags" Target="../tags/tag203.xml"/><Relationship Id="rId4" Type="http://schemas.openxmlformats.org/officeDocument/2006/relationships/tags" Target="../tags/tag197.xml"/><Relationship Id="rId9" Type="http://schemas.openxmlformats.org/officeDocument/2006/relationships/tags" Target="../tags/tag202.xml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tags" Target="../tags/tag35.xml"/><Relationship Id="rId26" Type="http://schemas.openxmlformats.org/officeDocument/2006/relationships/image" Target="../media/image1.png"/><Relationship Id="rId3" Type="http://schemas.openxmlformats.org/officeDocument/2006/relationships/tags" Target="../tags/tag20.xml"/><Relationship Id="rId21" Type="http://schemas.openxmlformats.org/officeDocument/2006/relationships/tags" Target="../tags/tag38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oleObject" Target="../embeddings/oleObject2.bin"/><Relationship Id="rId33" Type="http://schemas.openxmlformats.org/officeDocument/2006/relationships/image" Target="../media/image10.png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tags" Target="../tags/tag37.xml"/><Relationship Id="rId29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slideLayout" Target="../slideLayouts/slideLayout2.xml"/><Relationship Id="rId32" Type="http://schemas.openxmlformats.org/officeDocument/2006/relationships/image" Target="../media/image9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tags" Target="../tags/tag40.xml"/><Relationship Id="rId28" Type="http://schemas.openxmlformats.org/officeDocument/2006/relationships/image" Target="../media/image5.png"/><Relationship Id="rId10" Type="http://schemas.openxmlformats.org/officeDocument/2006/relationships/tags" Target="../tags/tag27.xml"/><Relationship Id="rId19" Type="http://schemas.openxmlformats.org/officeDocument/2006/relationships/tags" Target="../tags/tag36.xml"/><Relationship Id="rId31" Type="http://schemas.openxmlformats.org/officeDocument/2006/relationships/image" Target="../media/image8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tags" Target="../tags/tag39.xml"/><Relationship Id="rId27" Type="http://schemas.openxmlformats.org/officeDocument/2006/relationships/image" Target="../media/image4.png"/><Relationship Id="rId30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42.xml"/><Relationship Id="rId7" Type="http://schemas.openxmlformats.org/officeDocument/2006/relationships/oleObject" Target="../embeddings/oleObject3.bin"/><Relationship Id="rId2" Type="http://schemas.openxmlformats.org/officeDocument/2006/relationships/tags" Target="../tags/tag41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image" Target="../media/image11.png"/><Relationship Id="rId3" Type="http://schemas.openxmlformats.org/officeDocument/2006/relationships/tags" Target="../tags/tag47.xml"/><Relationship Id="rId21" Type="http://schemas.openxmlformats.org/officeDocument/2006/relationships/image" Target="../media/image14.png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image" Target="../media/image1.png"/><Relationship Id="rId2" Type="http://schemas.openxmlformats.org/officeDocument/2006/relationships/tags" Target="../tags/tag46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13.png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10" Type="http://schemas.openxmlformats.org/officeDocument/2006/relationships/tags" Target="../tags/tag54.xml"/><Relationship Id="rId19" Type="http://schemas.openxmlformats.org/officeDocument/2006/relationships/image" Target="../media/image12.png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61.xml"/><Relationship Id="rId7" Type="http://schemas.openxmlformats.org/officeDocument/2006/relationships/oleObject" Target="../embeddings/oleObject4.bin"/><Relationship Id="rId2" Type="http://schemas.openxmlformats.org/officeDocument/2006/relationships/tags" Target="../tags/tag60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70.xml"/><Relationship Id="rId13" Type="http://schemas.openxmlformats.org/officeDocument/2006/relationships/tags" Target="../tags/tag75.xml"/><Relationship Id="rId18" Type="http://schemas.openxmlformats.org/officeDocument/2006/relationships/tags" Target="../tags/tag80.xml"/><Relationship Id="rId26" Type="http://schemas.openxmlformats.org/officeDocument/2006/relationships/tags" Target="../tags/tag88.xml"/><Relationship Id="rId3" Type="http://schemas.openxmlformats.org/officeDocument/2006/relationships/tags" Target="../tags/tag65.xml"/><Relationship Id="rId21" Type="http://schemas.openxmlformats.org/officeDocument/2006/relationships/tags" Target="../tags/tag83.xml"/><Relationship Id="rId34" Type="http://schemas.openxmlformats.org/officeDocument/2006/relationships/image" Target="../media/image1.png"/><Relationship Id="rId7" Type="http://schemas.openxmlformats.org/officeDocument/2006/relationships/tags" Target="../tags/tag69.xml"/><Relationship Id="rId12" Type="http://schemas.openxmlformats.org/officeDocument/2006/relationships/tags" Target="../tags/tag74.xml"/><Relationship Id="rId17" Type="http://schemas.openxmlformats.org/officeDocument/2006/relationships/tags" Target="../tags/tag79.xml"/><Relationship Id="rId25" Type="http://schemas.openxmlformats.org/officeDocument/2006/relationships/tags" Target="../tags/tag87.xml"/><Relationship Id="rId33" Type="http://schemas.openxmlformats.org/officeDocument/2006/relationships/oleObject" Target="../embeddings/oleObject5.bin"/><Relationship Id="rId2" Type="http://schemas.openxmlformats.org/officeDocument/2006/relationships/tags" Target="../tags/tag64.xml"/><Relationship Id="rId16" Type="http://schemas.openxmlformats.org/officeDocument/2006/relationships/tags" Target="../tags/tag78.xml"/><Relationship Id="rId20" Type="http://schemas.openxmlformats.org/officeDocument/2006/relationships/tags" Target="../tags/tag82.xml"/><Relationship Id="rId29" Type="http://schemas.openxmlformats.org/officeDocument/2006/relationships/tags" Target="../tags/tag91.xml"/><Relationship Id="rId1" Type="http://schemas.openxmlformats.org/officeDocument/2006/relationships/vmlDrawing" Target="../drawings/vmlDrawing5.vml"/><Relationship Id="rId6" Type="http://schemas.openxmlformats.org/officeDocument/2006/relationships/tags" Target="../tags/tag68.xml"/><Relationship Id="rId11" Type="http://schemas.openxmlformats.org/officeDocument/2006/relationships/tags" Target="../tags/tag73.xml"/><Relationship Id="rId24" Type="http://schemas.openxmlformats.org/officeDocument/2006/relationships/tags" Target="../tags/tag86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67.xml"/><Relationship Id="rId15" Type="http://schemas.openxmlformats.org/officeDocument/2006/relationships/tags" Target="../tags/tag77.xml"/><Relationship Id="rId23" Type="http://schemas.openxmlformats.org/officeDocument/2006/relationships/tags" Target="../tags/tag85.xml"/><Relationship Id="rId28" Type="http://schemas.openxmlformats.org/officeDocument/2006/relationships/tags" Target="../tags/tag90.xml"/><Relationship Id="rId10" Type="http://schemas.openxmlformats.org/officeDocument/2006/relationships/tags" Target="../tags/tag72.xml"/><Relationship Id="rId19" Type="http://schemas.openxmlformats.org/officeDocument/2006/relationships/tags" Target="../tags/tag81.xml"/><Relationship Id="rId31" Type="http://schemas.openxmlformats.org/officeDocument/2006/relationships/tags" Target="../tags/tag93.xml"/><Relationship Id="rId4" Type="http://schemas.openxmlformats.org/officeDocument/2006/relationships/tags" Target="../tags/tag66.xml"/><Relationship Id="rId9" Type="http://schemas.openxmlformats.org/officeDocument/2006/relationships/tags" Target="../tags/tag71.xml"/><Relationship Id="rId14" Type="http://schemas.openxmlformats.org/officeDocument/2006/relationships/tags" Target="../tags/tag76.xml"/><Relationship Id="rId22" Type="http://schemas.openxmlformats.org/officeDocument/2006/relationships/tags" Target="../tags/tag84.xml"/><Relationship Id="rId27" Type="http://schemas.openxmlformats.org/officeDocument/2006/relationships/tags" Target="../tags/tag89.xml"/><Relationship Id="rId30" Type="http://schemas.openxmlformats.org/officeDocument/2006/relationships/tags" Target="../tags/tag92.xml"/><Relationship Id="rId35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18" Type="http://schemas.openxmlformats.org/officeDocument/2006/relationships/tags" Target="../tags/tag110.xml"/><Relationship Id="rId26" Type="http://schemas.openxmlformats.org/officeDocument/2006/relationships/tags" Target="../tags/tag118.xml"/><Relationship Id="rId3" Type="http://schemas.openxmlformats.org/officeDocument/2006/relationships/tags" Target="../tags/tag95.xml"/><Relationship Id="rId21" Type="http://schemas.openxmlformats.org/officeDocument/2006/relationships/tags" Target="../tags/tag113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17" Type="http://schemas.openxmlformats.org/officeDocument/2006/relationships/tags" Target="../tags/tag109.xml"/><Relationship Id="rId25" Type="http://schemas.openxmlformats.org/officeDocument/2006/relationships/tags" Target="../tags/tag117.xml"/><Relationship Id="rId2" Type="http://schemas.openxmlformats.org/officeDocument/2006/relationships/tags" Target="../tags/tag94.xml"/><Relationship Id="rId16" Type="http://schemas.openxmlformats.org/officeDocument/2006/relationships/tags" Target="../tags/tag108.xml"/><Relationship Id="rId20" Type="http://schemas.openxmlformats.org/officeDocument/2006/relationships/tags" Target="../tags/tag112.xml"/><Relationship Id="rId29" Type="http://schemas.openxmlformats.org/officeDocument/2006/relationships/image" Target="../media/image1.png"/><Relationship Id="rId1" Type="http://schemas.openxmlformats.org/officeDocument/2006/relationships/vmlDrawing" Target="../drawings/vmlDrawing6.v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24" Type="http://schemas.openxmlformats.org/officeDocument/2006/relationships/tags" Target="../tags/tag116.xml"/><Relationship Id="rId5" Type="http://schemas.openxmlformats.org/officeDocument/2006/relationships/tags" Target="../tags/tag97.xml"/><Relationship Id="rId15" Type="http://schemas.openxmlformats.org/officeDocument/2006/relationships/tags" Target="../tags/tag107.xml"/><Relationship Id="rId23" Type="http://schemas.openxmlformats.org/officeDocument/2006/relationships/tags" Target="../tags/tag115.xml"/><Relationship Id="rId28" Type="http://schemas.openxmlformats.org/officeDocument/2006/relationships/oleObject" Target="../embeddings/oleObject7.bin"/><Relationship Id="rId10" Type="http://schemas.openxmlformats.org/officeDocument/2006/relationships/tags" Target="../tags/tag102.xml"/><Relationship Id="rId19" Type="http://schemas.openxmlformats.org/officeDocument/2006/relationships/tags" Target="../tags/tag111.xml"/><Relationship Id="rId31" Type="http://schemas.openxmlformats.org/officeDocument/2006/relationships/oleObject" Target="../embeddings/oleObject9.bin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tags" Target="../tags/tag106.xml"/><Relationship Id="rId22" Type="http://schemas.openxmlformats.org/officeDocument/2006/relationships/tags" Target="../tags/tag114.xml"/><Relationship Id="rId27" Type="http://schemas.openxmlformats.org/officeDocument/2006/relationships/slideLayout" Target="../slideLayouts/slideLayout2.xml"/><Relationship Id="rId30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456556" cy="1456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611560" y="2060848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ИТОГИ</a:t>
            </a:r>
            <a:r>
              <a:rPr lang="ru-RU" sz="2800" dirty="0" smtClean="0"/>
              <a:t> </a:t>
            </a:r>
            <a:r>
              <a:rPr lang="ru-RU" sz="2800" b="1" dirty="0" smtClean="0"/>
              <a:t>ОЦЕНКИ РЕГУЛИРУЮЩЕГО ВОЗДЕЙСТВИЯ ПОСТАНОВЛЕНИЯ ПРАВИТЕЛЬСТВА МОСКВЫ </a:t>
            </a:r>
          </a:p>
          <a:p>
            <a:pPr algn="ctr"/>
            <a:r>
              <a:rPr lang="ru-RU" sz="2800" b="1" u="sng" dirty="0" smtClean="0"/>
              <a:t>от 24 февраля 2012 года №68-ПП </a:t>
            </a:r>
          </a:p>
          <a:p>
            <a:pPr algn="ctr"/>
            <a:endParaRPr lang="ru-RU" sz="2400" dirty="0" smtClean="0">
              <a:latin typeface="+mj-lt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+mj-lt"/>
                <a:cs typeface="Arial" pitchFamily="34" charset="0"/>
              </a:rPr>
              <a:t>«Об утверждении порядка формирования начальной (максимальной) цены государственных контрактов и гражданско-правовых договоров при размещении заказов на поставки товаров, выполнение работ, оказание услуг, финансирование которых осуществляется с привлечением средств бюджета города Москвы»</a:t>
            </a:r>
            <a:r>
              <a:rPr lang="ru-RU" sz="2400" dirty="0" smtClean="0">
                <a:latin typeface="+mj-lt"/>
              </a:rPr>
              <a:t> </a:t>
            </a:r>
            <a:endParaRPr lang="ru-RU" sz="2400" dirty="0">
              <a:latin typeface="+mj-lt"/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02868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Объект 30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9092" name="think-cell Slide" r:id="rId7" imgW="360" imgH="360" progId="">
              <p:embed/>
            </p:oleObj>
          </a:graphicData>
        </a:graphic>
      </p:graphicFrame>
      <p:sp>
        <p:nvSpPr>
          <p:cNvPr id="30" name="Прямоугольник 29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Выявленные проблемы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467544" y="1844824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Отсутствие единого источника  достоверной информации о среднерыночных ценах 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67544" y="2636912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Неэффективное использование механизма внешней экспертизы НМЦ</a:t>
            </a:r>
            <a:endParaRPr lang="ru-RU" dirty="0"/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5086350" y="1752600"/>
            <a:ext cx="505194" cy="1619250"/>
          </a:xfrm>
          <a:prstGeom prst="rightBrace">
            <a:avLst>
              <a:gd name="adj1" fmla="val 4996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5724128" y="1844824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Проблема №1: </a:t>
            </a:r>
          </a:p>
          <a:p>
            <a:r>
              <a:rPr lang="ru-RU" b="1" dirty="0" smtClean="0"/>
              <a:t>Отсутствие  эффективного механизма  формирования и обоснования НМЦ заказчиками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5536" y="342900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Проблема №2: </a:t>
            </a:r>
          </a:p>
          <a:p>
            <a:r>
              <a:rPr lang="ru-RU" b="1" dirty="0" smtClean="0"/>
              <a:t>Низкий уровень информированности и профессиональной подготовки заказчиков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5536" y="41490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Проблема №3: </a:t>
            </a:r>
          </a:p>
          <a:p>
            <a:r>
              <a:rPr lang="ru-RU" b="1" dirty="0" smtClean="0"/>
              <a:t>Неприменимость или сложность применения ряда методик расчета НМЦ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5536" y="486916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Проблема №4: </a:t>
            </a:r>
          </a:p>
          <a:p>
            <a:r>
              <a:rPr lang="ru-RU" b="1" dirty="0" smtClean="0"/>
              <a:t>Несоответствие существующих методик расчета проекту федерального закона о ФКС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5536" y="580526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</a:rPr>
              <a:t>Проблема №5: </a:t>
            </a:r>
          </a:p>
          <a:p>
            <a:r>
              <a:rPr lang="ru-RU" b="1" dirty="0" smtClean="0"/>
              <a:t>В ЕАИСТ нет функционала позволяющего отслеживать исполнение норм 68-ПП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16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0114" name="think-cell Slide" r:id="rId9" imgW="360" imgH="360" progId="">
              <p:embed/>
            </p:oleObj>
          </a:graphicData>
        </a:graphic>
      </p:graphicFrame>
      <p:sp>
        <p:nvSpPr>
          <p:cNvPr id="4" name="Прямоугольник 3"/>
          <p:cNvSpPr/>
          <p:nvPr>
            <p:custDataLst>
              <p:tags r:id="rId2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Альтернативы решения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>
            <p:custDataLst>
              <p:tags r:id="rId5"/>
            </p:custDataLst>
          </p:nvPr>
        </p:nvSpPr>
        <p:spPr bwMode="auto">
          <a:xfrm>
            <a:off x="395287" y="1844675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C30C3E"/>
                </a:solidFill>
                <a:latin typeface="Wingdings"/>
                <a:sym typeface="Wingdings"/>
              </a:rPr>
              <a:t>û</a:t>
            </a:r>
            <a:endParaRPr lang="ru-RU" dirty="0">
              <a:solidFill>
                <a:srgbClr val="C30C3E"/>
              </a:solidFill>
              <a:sym typeface="Wingdings"/>
            </a:endParaRPr>
          </a:p>
        </p:txBody>
      </p:sp>
      <p:sp>
        <p:nvSpPr>
          <p:cNvPr id="16" name="Прямоугольник 15"/>
          <p:cNvSpPr/>
          <p:nvPr>
            <p:custDataLst>
              <p:tags r:id="rId6"/>
            </p:custDataLst>
          </p:nvPr>
        </p:nvSpPr>
        <p:spPr>
          <a:xfrm>
            <a:off x="714375" y="1700212"/>
            <a:ext cx="8138864" cy="100751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Проблема:</a:t>
            </a:r>
            <a:r>
              <a:rPr lang="ru-RU" b="1" dirty="0" smtClean="0">
                <a:sym typeface="Calibri"/>
              </a:rPr>
              <a:t> 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Отсутствие эффективно функционирующего механизма формирования и обоснования НМЦ государственными заказчиками в городе Москве</a:t>
            </a:r>
            <a:endParaRPr lang="ru-RU" b="1" dirty="0">
              <a:sym typeface="Calibri"/>
            </a:endParaRPr>
          </a:p>
        </p:txBody>
      </p:sp>
      <p:sp>
        <p:nvSpPr>
          <p:cNvPr id="18" name="Прямоугольник 17"/>
          <p:cNvSpPr/>
          <p:nvPr>
            <p:custDataLst>
              <p:tags r:id="rId7"/>
            </p:custDataLst>
          </p:nvPr>
        </p:nvSpPr>
        <p:spPr>
          <a:xfrm>
            <a:off x="357158" y="2857496"/>
            <a:ext cx="842493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defTabSz="-1588">
              <a:spcBef>
                <a:spcPts val="600"/>
              </a:spcBef>
              <a:spcAft>
                <a:spcPct val="0"/>
              </a:spcAft>
            </a:pPr>
            <a:r>
              <a:rPr lang="ru-RU" b="1" dirty="0" smtClean="0">
                <a:sym typeface="Calibri"/>
              </a:rPr>
              <a:t>	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Альтернатива №0: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 </a:t>
            </a:r>
            <a:r>
              <a:rPr lang="ru-RU" dirty="0" smtClean="0">
                <a:sym typeface="Calibri"/>
              </a:rPr>
              <a:t>«Статус-кво»</a:t>
            </a:r>
          </a:p>
          <a:p>
            <a:pPr marL="177800" defTabSz="-1588">
              <a:spcBef>
                <a:spcPts val="6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	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Альтернатива №1:</a:t>
            </a:r>
            <a:r>
              <a:rPr lang="ru-RU" b="1" u="sng" dirty="0" smtClean="0">
                <a:sym typeface="Calibri"/>
              </a:rPr>
              <a:t> </a:t>
            </a:r>
            <a:r>
              <a:rPr lang="ru-RU" dirty="0" smtClean="0"/>
              <a:t>Централизация работы по мониторингу, анализу и экспертизе НМЦ заказов свыше 20 млн.руб. посредством создания ГБУ</a:t>
            </a:r>
          </a:p>
          <a:p>
            <a:pPr marL="177800" defTabSz="-1588">
              <a:spcBef>
                <a:spcPts val="600"/>
              </a:spcBef>
              <a:spcAft>
                <a:spcPct val="0"/>
              </a:spcAft>
            </a:pPr>
            <a:r>
              <a:rPr lang="ru-RU" b="1" dirty="0" smtClean="0">
                <a:sym typeface="Calibri"/>
              </a:rPr>
              <a:t>	</a:t>
            </a: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Альтернатива №2:</a:t>
            </a:r>
            <a:r>
              <a:rPr lang="ru-RU" b="1" dirty="0" smtClean="0">
                <a:sym typeface="Calibri"/>
              </a:rPr>
              <a:t> </a:t>
            </a:r>
            <a:r>
              <a:rPr lang="ru-RU" dirty="0" smtClean="0"/>
              <a:t>Привлечение силами уполномоченного органа исполнительной власти пула экспертных организаций для проведения  независимой экспертизы обоснованности НМЦ заказов от 20 млн.руб.  (по отраслевому или продуктовому (товары, работы, услуги) признаку) и мониторинга уровня цен</a:t>
            </a:r>
          </a:p>
          <a:p>
            <a:pPr marL="177800" defTabSz="-1588">
              <a:spcBef>
                <a:spcPts val="60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Альтернатива №3:</a:t>
            </a:r>
            <a:r>
              <a:rPr lang="ru-RU" b="1" dirty="0" smtClean="0">
                <a:sym typeface="Calibri"/>
              </a:rPr>
              <a:t> </a:t>
            </a:r>
            <a:r>
              <a:rPr lang="ru-RU" dirty="0" smtClean="0"/>
              <a:t>Привлечение силами ГРБС экспертных организаций для проведения независимой экспертизы обоснованности НМЦ заказов от 20 млн.руб. и формирования справочников (баз) рекомендуемых цен на товары (работы, услуги)</a:t>
            </a:r>
            <a:endParaRPr lang="ru-RU" dirty="0"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Адресаты регулирования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2143116"/>
            <a:ext cx="221457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Государство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710952" y="1819282"/>
            <a:ext cx="6056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Главные распорядители бюджетных средств (ГРБС)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81274" y="2181216"/>
            <a:ext cx="3988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Заказчики, не являющиеся ГРБС 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714612" y="2571744"/>
            <a:ext cx="61328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Контролирующие, методически обеспечивающие и </a:t>
            </a:r>
          </a:p>
          <a:p>
            <a:r>
              <a:rPr lang="ru-RU" sz="2000" b="1" dirty="0" smtClean="0"/>
              <a:t>  надзорные государственные органы </a:t>
            </a:r>
            <a:endParaRPr lang="ru-RU" sz="20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3786190"/>
            <a:ext cx="221457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Общество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12" y="3429000"/>
            <a:ext cx="6072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Заинтересовано в повышении уровня качества </a:t>
            </a:r>
          </a:p>
          <a:p>
            <a:r>
              <a:rPr lang="ru-RU" sz="2000" b="1" dirty="0" smtClean="0"/>
              <a:t>товаров (работ, услуг), закупаемых за  счет средств </a:t>
            </a:r>
          </a:p>
          <a:p>
            <a:r>
              <a:rPr lang="ru-RU" sz="2000" b="1" dirty="0" smtClean="0"/>
              <a:t>бюджета, то есть, прозрачности процесса </a:t>
            </a:r>
          </a:p>
          <a:p>
            <a:r>
              <a:rPr lang="ru-RU" sz="2000" b="1" dirty="0" smtClean="0"/>
              <a:t>формирования НМЦ заказчиками  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95536" y="5301208"/>
            <a:ext cx="221457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Бизнес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786050" y="4929198"/>
            <a:ext cx="6072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Данная группа заинтересована в повышении </a:t>
            </a:r>
          </a:p>
          <a:p>
            <a:r>
              <a:rPr lang="ru-RU" sz="2000" b="1" dirty="0" smtClean="0"/>
              <a:t>прозрачности системы размещения заказа, и в </a:t>
            </a:r>
          </a:p>
          <a:p>
            <a:r>
              <a:rPr lang="ru-RU" sz="2000" b="1" dirty="0" smtClean="0"/>
              <a:t>частности процедуры формирования НМЦ  (отдельные представители заинтересованы в завышении НМЦ государственных заказов)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7" grpId="0"/>
      <p:bldP spid="18" grpId="0"/>
      <p:bldP spid="19" grpId="0" animBg="1"/>
      <p:bldP spid="20" grpId="0"/>
      <p:bldP spid="23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2162" name="think-cell Slide" r:id="rId24" imgW="360" imgH="360" progId="">
              <p:embed/>
            </p:oleObj>
          </a:graphicData>
        </a:graphic>
      </p:graphicFrame>
      <p:sp>
        <p:nvSpPr>
          <p:cNvPr id="21" name="Прямоугольник 20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Альтернативы: обоснование порога НМЦ в 20 млн.руб.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6"/>
            </p:custDataLst>
          </p:nvPr>
        </p:nvSpPr>
        <p:spPr>
          <a:xfrm>
            <a:off x="323528" y="177281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Распределение торгов по кол-ву и сумме с 1 января по 1 сентября 2012 года:</a:t>
            </a:r>
            <a:endParaRPr lang="ru-RU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254000" y="2498725"/>
          <a:ext cx="4524451" cy="3952951"/>
        </p:xfrm>
        <a:graphic>
          <a:graphicData uri="http://schemas.openxmlformats.org/presentationml/2006/ole">
            <p:oleObj spid="_x0000_s92164" name="Диаграмма" r:id="rId26" imgW="4524451" imgH="3952951" progId="MSGraph.Chart.8">
              <p:embed followColorScheme="full"/>
            </p:oleObj>
          </a:graphicData>
        </a:graphic>
      </p:graphicFrame>
      <p:sp>
        <p:nvSpPr>
          <p:cNvPr id="24" name="Прямоугольник 23"/>
          <p:cNvSpPr/>
          <p:nvPr>
            <p:custDataLst>
              <p:tags r:id="rId7"/>
            </p:custDataLst>
          </p:nvPr>
        </p:nvSpPr>
        <p:spPr bwMode="auto">
          <a:xfrm>
            <a:off x="4541837" y="6296025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2ADE286-383F-4DEA-BA8A-379715C31533}" type="datetime'''''&gt;''''''5''''''''''''''''''''0''''''''''''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&gt;50</a:t>
            </a:fld>
            <a:endParaRPr lang="en-US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8"/>
            </p:custDataLst>
          </p:nvPr>
        </p:nvSpPr>
        <p:spPr bwMode="auto">
          <a:xfrm>
            <a:off x="3760787" y="6296025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50DABD2-32CD-4334-8F78-ADEA194FD9E2}" type="datetime'&gt;''''''''''''''''''''''''4''''''''''0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&gt;40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9"/>
            </p:custDataLst>
          </p:nvPr>
        </p:nvSpPr>
        <p:spPr bwMode="auto">
          <a:xfrm>
            <a:off x="2989262" y="6296025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E83FE746-41F6-4717-9310-ECC4B80EA28C}" type="datetime'''''&gt;''''3''''''''''''''''0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&gt;30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7" name="Прямоугольник 26"/>
          <p:cNvSpPr/>
          <p:nvPr>
            <p:custDataLst>
              <p:tags r:id="rId10"/>
            </p:custDataLst>
          </p:nvPr>
        </p:nvSpPr>
        <p:spPr bwMode="auto">
          <a:xfrm>
            <a:off x="2208212" y="6296025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31F69CB-02C9-471E-9AA7-84D528E60788}" type="datetime'''''''''''''''''''''''''''''''''''''''&gt;''''''''2''''''''''''0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&gt;20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8" name="Прямоугольник 27"/>
          <p:cNvSpPr/>
          <p:nvPr>
            <p:custDataLst>
              <p:tags r:id="rId11"/>
            </p:custDataLst>
          </p:nvPr>
        </p:nvSpPr>
        <p:spPr bwMode="auto">
          <a:xfrm>
            <a:off x="1436687" y="6296025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ABE7314D-7329-4788-8DD8-51AE99039A85}" type="datetime'''''''''''''''''''''''''''''''''&gt;1''''''''0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&gt;10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2"/>
            </p:custDataLst>
          </p:nvPr>
        </p:nvSpPr>
        <p:spPr bwMode="auto">
          <a:xfrm>
            <a:off x="701675" y="6296025"/>
            <a:ext cx="192087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3C20FD64-424D-4C0B-B9DA-951008B3BBEB}" type="datetime'''''''''''&gt;''''''''''''''''''''''''''''''3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&gt;3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cxnSp>
        <p:nvCxnSpPr>
          <p:cNvPr id="30" name="Прямая соединительная линия 29"/>
          <p:cNvCxnSpPr/>
          <p:nvPr>
            <p:custDataLst>
              <p:tags r:id="rId13"/>
            </p:custDataLst>
          </p:nvPr>
        </p:nvCxnSpPr>
        <p:spPr>
          <a:xfrm flipH="1" flipV="1">
            <a:off x="2328862" y="3143250"/>
            <a:ext cx="224" cy="2952651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14"/>
            </p:custDataLst>
          </p:nvPr>
        </p:nvSpPr>
        <p:spPr>
          <a:xfrm>
            <a:off x="2328862" y="5159375"/>
            <a:ext cx="199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20% от количества</a:t>
            </a:r>
            <a:endParaRPr lang="ru-RU" dirty="0"/>
          </a:p>
        </p:txBody>
      </p:sp>
      <p:sp>
        <p:nvSpPr>
          <p:cNvPr id="32" name="TextBox 31"/>
          <p:cNvSpPr txBox="1"/>
          <p:nvPr>
            <p:custDataLst>
              <p:tags r:id="rId15"/>
            </p:custDataLst>
          </p:nvPr>
        </p:nvSpPr>
        <p:spPr>
          <a:xfrm>
            <a:off x="2328862" y="3216275"/>
            <a:ext cx="164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80% от объема</a:t>
            </a:r>
            <a:endParaRPr lang="ru-RU" dirty="0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4848225" y="2744788"/>
          <a:ext cx="3924300" cy="3705149"/>
        </p:xfrm>
        <a:graphic>
          <a:graphicData uri="http://schemas.openxmlformats.org/presentationml/2006/ole">
            <p:oleObj spid="_x0000_s92165" name="Диаграмма" r:id="rId27" imgW="3924300" imgH="3705149" progId="MSGraph.Chart.8">
              <p:embed followColorScheme="full"/>
            </p:oleObj>
          </a:graphicData>
        </a:graphic>
      </p:graphicFrame>
      <p:sp>
        <p:nvSpPr>
          <p:cNvPr id="36" name="Прямоугольник 35"/>
          <p:cNvSpPr/>
          <p:nvPr>
            <p:custDataLst>
              <p:tags r:id="rId16"/>
            </p:custDataLst>
          </p:nvPr>
        </p:nvSpPr>
        <p:spPr bwMode="auto">
          <a:xfrm>
            <a:off x="8526462" y="6284912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D7285D4-DBD9-422F-A013-497E34C2736D}" type="datetime'''''&gt;''''5''''''''''''''''''''''''0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&gt;50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7" name="Прямоугольник 36"/>
          <p:cNvSpPr/>
          <p:nvPr>
            <p:custDataLst>
              <p:tags r:id="rId17"/>
            </p:custDataLst>
          </p:nvPr>
        </p:nvSpPr>
        <p:spPr bwMode="auto">
          <a:xfrm>
            <a:off x="7850187" y="6284912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03C00F0-F232-405B-9E11-8BB674C8FAC7}" type="datetime'&gt;''''''''40''''''''''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&gt;40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18"/>
            </p:custDataLst>
          </p:nvPr>
        </p:nvSpPr>
        <p:spPr bwMode="auto">
          <a:xfrm>
            <a:off x="7173912" y="6284912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3AA6D57-137D-4075-804B-E7E178B60DEA}" type="datetime'''''''''''''''''''''''''&gt;''''3''''''0''''''''''''''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&gt;30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9"/>
            </p:custDataLst>
          </p:nvPr>
        </p:nvSpPr>
        <p:spPr bwMode="auto">
          <a:xfrm>
            <a:off x="6507162" y="6284912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9F698C7E-0B9E-49CB-B1BA-8B60D9E0DDF5}" type="datetime'''''''''''''''''''''''''&gt;''''''''''''2''0''''''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&gt;20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20"/>
            </p:custDataLst>
          </p:nvPr>
        </p:nvSpPr>
        <p:spPr bwMode="auto">
          <a:xfrm>
            <a:off x="5830887" y="6284912"/>
            <a:ext cx="282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01153C6A-CC5A-488E-A6D5-73ADE5F70219}" type="datetime'''''''''''''''&gt;''''''''''''''''''''''''''''''''1''0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&gt;10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1" name="Прямоугольник 40"/>
          <p:cNvSpPr/>
          <p:nvPr>
            <p:custDataLst>
              <p:tags r:id="rId21"/>
            </p:custDataLst>
          </p:nvPr>
        </p:nvSpPr>
        <p:spPr bwMode="auto">
          <a:xfrm>
            <a:off x="5200650" y="6284912"/>
            <a:ext cx="192087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B233C90-2C91-4BB9-967A-7AD01A4E16F3}" type="datetime'''''''''''''''''''''''''''''''''''''''''''&gt;''''3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&gt;3</a:t>
            </a:fld>
            <a:endParaRPr lang="en-US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2" name="TextBox 41"/>
          <p:cNvSpPr txBox="1"/>
          <p:nvPr>
            <p:custDataLst>
              <p:tags r:id="rId22"/>
            </p:custDataLst>
          </p:nvPr>
        </p:nvSpPr>
        <p:spPr>
          <a:xfrm>
            <a:off x="4716016" y="1772816"/>
            <a:ext cx="4140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График зависимости количества привлекаемых организаций для внешней экспертизы от порога НМЦ :</a:t>
            </a:r>
            <a:endParaRPr lang="ru-RU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1560" y="242088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292080" y="2780928"/>
            <a:ext cx="49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шт.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755576" y="5805264"/>
            <a:ext cx="104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млн.руб.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5292080" y="5805264"/>
            <a:ext cx="104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млн.руб.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3186" name="think-cell Slide" r:id="rId6" imgW="360" imgH="360" progId="">
              <p:embed/>
            </p:oleObj>
          </a:graphicData>
        </a:graphic>
      </p:graphicFrame>
      <p:sp>
        <p:nvSpPr>
          <p:cNvPr id="4" name="Прямоугольник 3"/>
          <p:cNvSpPr/>
          <p:nvPr>
            <p:custDataLst>
              <p:tags r:id="rId2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Альтернатива №1 (ГБУ)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07182" y="1792705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информации заказчиком 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963366" y="2008729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67422" y="1792705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Расчет заказчиком НМЦ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4123606" y="2008729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27662" y="1792705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НМЦ на ГРБС, МРГ и т.д.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11638" y="3880937"/>
            <a:ext cx="2016224" cy="93610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экспертиза обоснования НМЦ</a:t>
            </a:r>
            <a:endParaRPr lang="ru-RU" dirty="0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5275734" y="3335938"/>
            <a:ext cx="360040" cy="504056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11638" y="1360657"/>
            <a:ext cx="2016224" cy="20882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3 млн.руб.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67622" y="3736921"/>
            <a:ext cx="2304256" cy="20162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20 млн.руб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6283846" y="2008729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787902" y="1792705"/>
            <a:ext cx="2016224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Публикация заказа (занесение в ЕАИСТ)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07182" y="2800817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Перечень источников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467422" y="2800817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Методики расчета</a:t>
            </a:r>
            <a:endParaRPr lang="ru-RU" sz="1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787902" y="2800817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Программное обеспечение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411638" y="4889049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Регламент предоставления док.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627662" y="2800817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об РГ и МРГ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051598" y="3592905"/>
            <a:ext cx="2672680" cy="29523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ГУ «Центр мониторинга и экспертизы цен»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Стрелка влево 27"/>
          <p:cNvSpPr/>
          <p:nvPr/>
        </p:nvSpPr>
        <p:spPr>
          <a:xfrm>
            <a:off x="2123728" y="4725144"/>
            <a:ext cx="1800200" cy="484632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4457001"/>
            <a:ext cx="1504206" cy="11521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Открытые источники информации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11760" y="515719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информация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 ценах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Двойная стрелка вверх/вниз 30"/>
          <p:cNvSpPr/>
          <p:nvPr/>
        </p:nvSpPr>
        <p:spPr>
          <a:xfrm>
            <a:off x="811238" y="3376881"/>
            <a:ext cx="484632" cy="1008112"/>
          </a:xfrm>
          <a:prstGeom prst="up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лево 31"/>
          <p:cNvSpPr/>
          <p:nvPr/>
        </p:nvSpPr>
        <p:spPr>
          <a:xfrm>
            <a:off x="6787902" y="4384992"/>
            <a:ext cx="432048" cy="377457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7291958" y="4240977"/>
            <a:ext cx="1468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«Портал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поставщиков»</a:t>
            </a:r>
          </a:p>
        </p:txBody>
      </p:sp>
      <p:sp>
        <p:nvSpPr>
          <p:cNvPr id="34" name="Стрелка углом вверх 33"/>
          <p:cNvSpPr/>
          <p:nvPr/>
        </p:nvSpPr>
        <p:spPr>
          <a:xfrm rot="16200000" flipH="1">
            <a:off x="6679890" y="3484893"/>
            <a:ext cx="720080" cy="504056"/>
          </a:xfrm>
          <a:prstGeom prst="bentUp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7363966" y="3376881"/>
            <a:ext cx="1420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Статистика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по ценам контрактов</a:t>
            </a:r>
          </a:p>
        </p:txBody>
      </p:sp>
      <p:sp>
        <p:nvSpPr>
          <p:cNvPr id="36" name="Стрелка влево 35"/>
          <p:cNvSpPr/>
          <p:nvPr/>
        </p:nvSpPr>
        <p:spPr>
          <a:xfrm>
            <a:off x="6787902" y="5015647"/>
            <a:ext cx="432048" cy="377457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7291958" y="4889049"/>
            <a:ext cx="16207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Цены ДЭПР в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рамках 1030-ПП</a:t>
            </a:r>
          </a:p>
        </p:txBody>
      </p:sp>
      <p:sp>
        <p:nvSpPr>
          <p:cNvPr id="38" name="Стрелка влево 37"/>
          <p:cNvSpPr/>
          <p:nvPr/>
        </p:nvSpPr>
        <p:spPr>
          <a:xfrm>
            <a:off x="6787902" y="5605359"/>
            <a:ext cx="432048" cy="377457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7291958" y="5537121"/>
            <a:ext cx="1575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Утвержденные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тарифы</a:t>
            </a:r>
          </a:p>
        </p:txBody>
      </p:sp>
      <p:sp>
        <p:nvSpPr>
          <p:cNvPr id="40" name="Стрелка влево 39"/>
          <p:cNvSpPr/>
          <p:nvPr/>
        </p:nvSpPr>
        <p:spPr>
          <a:xfrm>
            <a:off x="6769528" y="6161030"/>
            <a:ext cx="432048" cy="377457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7291958" y="6113185"/>
            <a:ext cx="1612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Маркетинговые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исследования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Альтернатива №2 (ДЭПР)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323528" y="1757958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информации заказчиком </a:t>
            </a:r>
            <a:endParaRPr lang="ru-RU" dirty="0"/>
          </a:p>
        </p:txBody>
      </p:sp>
      <p:sp>
        <p:nvSpPr>
          <p:cNvPr id="39" name="Стрелка вправо 38"/>
          <p:cNvSpPr/>
          <p:nvPr/>
        </p:nvSpPr>
        <p:spPr>
          <a:xfrm>
            <a:off x="1979712" y="1973982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483768" y="1757958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Расчет заказчиком НМЦ</a:t>
            </a:r>
            <a:endParaRPr lang="ru-RU" dirty="0"/>
          </a:p>
        </p:txBody>
      </p:sp>
      <p:sp>
        <p:nvSpPr>
          <p:cNvPr id="41" name="Стрелка вправо 40"/>
          <p:cNvSpPr/>
          <p:nvPr/>
        </p:nvSpPr>
        <p:spPr>
          <a:xfrm>
            <a:off x="4139952" y="1973982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644008" y="1757958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НМЦ на ГРБС, МРГ и т.д.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427984" y="4005064"/>
            <a:ext cx="2016224" cy="115212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экспертиза обоснования НМЦ</a:t>
            </a:r>
            <a:endParaRPr lang="ru-RU" dirty="0"/>
          </a:p>
        </p:txBody>
      </p:sp>
      <p:sp>
        <p:nvSpPr>
          <p:cNvPr id="44" name="Двойная стрелка вверх/вниз 43"/>
          <p:cNvSpPr/>
          <p:nvPr/>
        </p:nvSpPr>
        <p:spPr>
          <a:xfrm>
            <a:off x="5292080" y="3301191"/>
            <a:ext cx="360040" cy="504056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427984" y="1412776"/>
            <a:ext cx="2016224" cy="200136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3 млн.руб.</a:t>
            </a:r>
            <a:endParaRPr lang="ru-RU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283968" y="3861048"/>
            <a:ext cx="2304256" cy="230425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20 млн.руб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47" name="Стрелка вправо 46"/>
          <p:cNvSpPr/>
          <p:nvPr/>
        </p:nvSpPr>
        <p:spPr>
          <a:xfrm>
            <a:off x="6300192" y="1973982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6804248" y="1757958"/>
            <a:ext cx="2016224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Публикация заказа (занесение в ЕАИСТ)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323528" y="2780928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Перечень источников</a:t>
            </a:r>
            <a:endParaRPr lang="ru-RU" sz="16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483768" y="2766070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Методики расчета</a:t>
            </a:r>
            <a:endParaRPr lang="ru-RU" sz="16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6804248" y="2766070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Программное обеспечение</a:t>
            </a:r>
            <a:endParaRPr lang="ru-RU" sz="16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4427984" y="5229200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Регламент предоставления док.</a:t>
            </a:r>
            <a:endParaRPr lang="ru-RU" sz="16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644008" y="2766070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об РГ и МРГ</a:t>
            </a:r>
            <a:endParaRPr lang="ru-RU" sz="1600" dirty="0"/>
          </a:p>
        </p:txBody>
      </p:sp>
      <p:sp>
        <p:nvSpPr>
          <p:cNvPr id="54" name="Стрелка влево 53"/>
          <p:cNvSpPr/>
          <p:nvPr/>
        </p:nvSpPr>
        <p:spPr>
          <a:xfrm>
            <a:off x="2843808" y="4494262"/>
            <a:ext cx="1152128" cy="484632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39552" y="4422254"/>
            <a:ext cx="2232248" cy="11521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Открытые источники информации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771800" y="4926310"/>
            <a:ext cx="136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итоги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проведенных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маркетинг.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исследован. + заключения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Двойная стрелка вверх/вниз 56"/>
          <p:cNvSpPr/>
          <p:nvPr/>
        </p:nvSpPr>
        <p:spPr>
          <a:xfrm>
            <a:off x="827584" y="3342134"/>
            <a:ext cx="484632" cy="1008112"/>
          </a:xfrm>
          <a:prstGeom prst="up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лево 57"/>
          <p:cNvSpPr/>
          <p:nvPr/>
        </p:nvSpPr>
        <p:spPr>
          <a:xfrm rot="5400000">
            <a:off x="719572" y="5610386"/>
            <a:ext cx="360040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373932" y="6015186"/>
            <a:ext cx="1440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«Портал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поставщиков»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8032" y="6006430"/>
            <a:ext cx="1183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Статистика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 ЕАИСТ</a:t>
            </a:r>
          </a:p>
        </p:txBody>
      </p:sp>
      <p:sp>
        <p:nvSpPr>
          <p:cNvPr id="61" name="Стрелка влево 60"/>
          <p:cNvSpPr/>
          <p:nvPr/>
        </p:nvSpPr>
        <p:spPr>
          <a:xfrm rot="5400000">
            <a:off x="1924472" y="5629622"/>
            <a:ext cx="368796" cy="402332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1619672" y="3270126"/>
            <a:ext cx="1541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Цены ДЭПР в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рамках 1030-ПП и тарифы</a:t>
            </a:r>
          </a:p>
        </p:txBody>
      </p:sp>
      <p:sp>
        <p:nvSpPr>
          <p:cNvPr id="63" name="Стрелка влево 62"/>
          <p:cNvSpPr/>
          <p:nvPr/>
        </p:nvSpPr>
        <p:spPr>
          <a:xfrm rot="16200000">
            <a:off x="2195736" y="4062214"/>
            <a:ext cx="288032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4139952" y="3717032"/>
            <a:ext cx="4680520" cy="266429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6804248" y="4077072"/>
            <a:ext cx="1872208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 экспертизе НМЦ поставок</a:t>
            </a:r>
            <a:endParaRPr lang="ru-RU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7020272" y="3717032"/>
            <a:ext cx="151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Организации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804248" y="4653136"/>
            <a:ext cx="1872208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 экспертизе НМЦ работ (кроме строит.)</a:t>
            </a:r>
            <a:endParaRPr lang="ru-RU" sz="16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6804248" y="5229200"/>
            <a:ext cx="1872208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 экспертизе НМЦ </a:t>
            </a:r>
            <a:r>
              <a:rPr lang="ru-RU" sz="1400" dirty="0" err="1" smtClean="0"/>
              <a:t>интелект.услуг</a:t>
            </a:r>
            <a:r>
              <a:rPr lang="ru-RU" sz="1400" dirty="0" smtClean="0"/>
              <a:t>.</a:t>
            </a:r>
            <a:endParaRPr lang="ru-RU" sz="16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6804248" y="5805264"/>
            <a:ext cx="1872208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 экспертизе НМЦ </a:t>
            </a:r>
            <a:r>
              <a:rPr lang="en-US" sz="1400" dirty="0" smtClean="0"/>
              <a:t>IT-</a:t>
            </a:r>
            <a:r>
              <a:rPr lang="ru-RU" sz="1400" dirty="0" smtClean="0"/>
              <a:t>технологий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/>
      <p:bldP spid="57" grpId="0" animBg="1"/>
      <p:bldP spid="58" grpId="0" animBg="1"/>
      <p:bldP spid="59" grpId="0"/>
      <p:bldP spid="60" grpId="0"/>
      <p:bldP spid="61" grpId="0" animBg="1"/>
      <p:bldP spid="62" grpId="0"/>
      <p:bldP spid="63" grpId="0" animBg="1"/>
      <p:bldP spid="64" grpId="0" animBg="1"/>
      <p:bldP spid="65" grpId="0" animBg="1"/>
      <p:bldP spid="66" grpId="0"/>
      <p:bldP spid="67" grpId="0" animBg="1"/>
      <p:bldP spid="68" grpId="0" animBg="1"/>
      <p:bldP spid="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Альтернатива №3 (ГРБС)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61064" y="180975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информации заказчиком 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017248" y="202577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21304" y="180975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Расчет заказчиком НМЦ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120338" y="206387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81544" y="180975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НМЦ на ГРБС, МРГ и т.д.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65520" y="3897982"/>
            <a:ext cx="2016224" cy="93610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экспертиза обоснования НМЦ</a:t>
            </a:r>
            <a:endParaRPr lang="ru-RU" dirty="0"/>
          </a:p>
        </p:txBody>
      </p:sp>
      <p:sp>
        <p:nvSpPr>
          <p:cNvPr id="13" name="Двойная стрелка вверх/вниз 12"/>
          <p:cNvSpPr/>
          <p:nvPr/>
        </p:nvSpPr>
        <p:spPr>
          <a:xfrm>
            <a:off x="5272466" y="3391083"/>
            <a:ext cx="360040" cy="504056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465520" y="1377702"/>
            <a:ext cx="2016224" cy="20882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3 млн.руб.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321504" y="3753966"/>
            <a:ext cx="2304256" cy="20162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20 млн.руб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6337728" y="202577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841784" y="1809750"/>
            <a:ext cx="1983164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Публикация заказа (занесение в ЕАИСТ)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61064" y="281786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Перечень источников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21304" y="281786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Методики расчета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41784" y="2817862"/>
            <a:ext cx="198316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Программное обеспечение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465520" y="4906094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Регламент предоставления док.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681544" y="281786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об РГ и МРГ</a:t>
            </a:r>
            <a:endParaRPr lang="ru-RU" sz="1600" dirty="0"/>
          </a:p>
        </p:txBody>
      </p:sp>
      <p:sp>
        <p:nvSpPr>
          <p:cNvPr id="23" name="Стрелка влево 22"/>
          <p:cNvSpPr/>
          <p:nvPr/>
        </p:nvSpPr>
        <p:spPr>
          <a:xfrm>
            <a:off x="2928926" y="4000504"/>
            <a:ext cx="1152128" cy="484632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4143380"/>
            <a:ext cx="2520280" cy="11521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Отраслевые справочники рекомендуемых цен (на сайтах ГРБС)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7488" y="4429132"/>
            <a:ext cx="1368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итоги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проведенных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маркетинг.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исследован.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Двойная стрелка вверх/вниз 25"/>
          <p:cNvSpPr/>
          <p:nvPr/>
        </p:nvSpPr>
        <p:spPr>
          <a:xfrm>
            <a:off x="865120" y="3393926"/>
            <a:ext cx="349294" cy="678016"/>
          </a:xfrm>
          <a:prstGeom prst="upDown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 rot="5400000">
            <a:off x="606906" y="5322392"/>
            <a:ext cx="504056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357290" y="6000768"/>
            <a:ext cx="1440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«Портал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поставщиков»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7374" y="5790444"/>
            <a:ext cx="1187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Статистика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по ценам контрактов</a:t>
            </a:r>
          </a:p>
        </p:txBody>
      </p:sp>
      <p:sp>
        <p:nvSpPr>
          <p:cNvPr id="30" name="Стрелка влево 29"/>
          <p:cNvSpPr/>
          <p:nvPr/>
        </p:nvSpPr>
        <p:spPr>
          <a:xfrm rot="5400000">
            <a:off x="1789338" y="5424704"/>
            <a:ext cx="576064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14480" y="3357562"/>
            <a:ext cx="241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Цены  устанавливаемые ДЭПР </a:t>
            </a:r>
          </a:p>
        </p:txBody>
      </p:sp>
      <p:sp>
        <p:nvSpPr>
          <p:cNvPr id="32" name="Стрелка влево 31"/>
          <p:cNvSpPr/>
          <p:nvPr/>
        </p:nvSpPr>
        <p:spPr>
          <a:xfrm rot="16200000">
            <a:off x="2215116" y="3714182"/>
            <a:ext cx="288032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177488" y="3609950"/>
            <a:ext cx="4609354" cy="2376264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714612" y="600076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Статистика по ценам контрактов  из ЕАИСТ</a:t>
            </a:r>
          </a:p>
        </p:txBody>
      </p:sp>
      <p:sp>
        <p:nvSpPr>
          <p:cNvPr id="35" name="Стрелка влево 34"/>
          <p:cNvSpPr/>
          <p:nvPr/>
        </p:nvSpPr>
        <p:spPr>
          <a:xfrm rot="2839001">
            <a:off x="2566338" y="5428552"/>
            <a:ext cx="576064" cy="432048"/>
          </a:xfrm>
          <a:prstGeom prst="leftArrow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715140" y="4068522"/>
            <a:ext cx="2016224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Привлеченная ГРБС №1</a:t>
            </a:r>
            <a:endParaRPr lang="ru-RU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7003172" y="3636474"/>
            <a:ext cx="162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Организации*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15140" y="4500570"/>
            <a:ext cx="2016224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Привлеченная ГРБС №2</a:t>
            </a:r>
            <a:endParaRPr lang="ru-RU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489856" y="490609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69776" y="5482158"/>
            <a:ext cx="2006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Всего: от 20 – 30 орг.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/>
      <p:bldP spid="26" grpId="0" animBg="1"/>
      <p:bldP spid="27" grpId="0" animBg="1"/>
      <p:bldP spid="28" grpId="0"/>
      <p:bldP spid="29" grpId="0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36" grpId="0" animBg="1"/>
      <p:bldP spid="37" grpId="0"/>
      <p:bldP spid="38" grpId="0" animBg="1"/>
      <p:bldP spid="40" grpId="0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Укрупненная оценка издержек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285720" y="1643050"/>
          <a:ext cx="8572560" cy="4895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1500198"/>
                <a:gridCol w="1571636"/>
                <a:gridCol w="1571636"/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Издержки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Альтер. №1</a:t>
                      </a:r>
                      <a:r>
                        <a:rPr lang="en-US" dirty="0" smtClean="0"/>
                        <a:t> (</a:t>
                      </a:r>
                      <a:r>
                        <a:rPr lang="ru-RU" dirty="0" err="1" smtClean="0"/>
                        <a:t>созд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ГУ)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Альтер.</a:t>
                      </a:r>
                      <a:r>
                        <a:rPr lang="ru-RU" baseline="0" dirty="0" smtClean="0"/>
                        <a:t> №2 (</a:t>
                      </a:r>
                      <a:r>
                        <a:rPr lang="ru-RU" baseline="0" dirty="0" err="1" smtClean="0"/>
                        <a:t>аутсор</a:t>
                      </a:r>
                      <a:r>
                        <a:rPr lang="ru-RU" baseline="0" dirty="0" smtClean="0"/>
                        <a:t>. ОИВ)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Альтер.</a:t>
                      </a:r>
                      <a:r>
                        <a:rPr lang="ru-RU" baseline="0" dirty="0" smtClean="0"/>
                        <a:t> №3 (</a:t>
                      </a:r>
                      <a:r>
                        <a:rPr lang="ru-RU" baseline="0" dirty="0" err="1" smtClean="0"/>
                        <a:t>аутсор</a:t>
                      </a:r>
                      <a:r>
                        <a:rPr lang="ru-RU" baseline="0" dirty="0" smtClean="0"/>
                        <a:t>. ГРБС)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площадок</a:t>
                      </a:r>
                      <a:r>
                        <a:rPr lang="ru-RU" sz="1600" baseline="0" dirty="0" smtClean="0"/>
                        <a:t> для публикации рекомендуемых цен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12,5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12,5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-------</a:t>
                      </a:r>
                      <a:endParaRPr lang="ru-RU" sz="1600" dirty="0"/>
                    </a:p>
                  </a:txBody>
                  <a:tcPr anchor="ctr"/>
                </a:tc>
              </a:tr>
              <a:tr h="46174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 площадок для публикации отраслевых цен</a:t>
                      </a:r>
                      <a:r>
                        <a:rPr lang="ru-RU" sz="1600" baseline="0" dirty="0" smtClean="0"/>
                        <a:t>  (в том числе публикация отраслевых справочников на сайтах ГРБС) (ежегодно)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r>
                        <a:rPr lang="ru-RU" sz="1600" baseline="0" dirty="0" smtClean="0"/>
                        <a:t>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</a:t>
                      </a:r>
                      <a:r>
                        <a:rPr lang="ru-RU" sz="1600" baseline="0" dirty="0" smtClean="0"/>
                        <a:t>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r>
                        <a:rPr lang="ru-RU" sz="1600" baseline="0" dirty="0" smtClean="0"/>
                        <a:t> млн.руб.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32572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</a:t>
                      </a:r>
                      <a:r>
                        <a:rPr lang="ru-RU" sz="1600" baseline="0" dirty="0" smtClean="0"/>
                        <a:t> государственного учреждения  (единовременно)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r>
                        <a:rPr lang="ru-RU" sz="1600" baseline="0" dirty="0" smtClean="0"/>
                        <a:t>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------</a:t>
                      </a:r>
                      <a:endParaRPr lang="ru-RU" sz="16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</a:t>
                      </a:r>
                      <a:r>
                        <a:rPr lang="ru-RU" sz="1600" baseline="0" dirty="0" smtClean="0"/>
                        <a:t> государственного учреждения (ежегодно)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 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------</a:t>
                      </a:r>
                      <a:endParaRPr lang="ru-RU" sz="16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Организация независимой экспертизы</a:t>
                      </a:r>
                      <a:r>
                        <a:rPr lang="ru-RU" sz="1600" baseline="0" dirty="0" smtClean="0"/>
                        <a:t> НМЦ заказов от 20 млн.руб. (ежегодно)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-----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75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млн.руб.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90 млн.руб.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Общие единовременные издержки: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27,5 млн.руб.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12,5 млн.руб.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-----</a:t>
                      </a:r>
                      <a:endParaRPr lang="ru-RU" sz="1600" b="1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/>
                        <a:t>Общие ежегодные издержки: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76 млн.руб.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81 млн.руб.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96 млн.руб.</a:t>
                      </a:r>
                      <a:endParaRPr lang="ru-RU" sz="16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49238" y="1250082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Оценка альтернатив: метод «издержки-выгоды»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cost-benefit)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785926"/>
          <a:ext cx="8454809" cy="4671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54"/>
                <a:gridCol w="1338678"/>
                <a:gridCol w="1409135"/>
                <a:gridCol w="1240068"/>
                <a:gridCol w="1296374"/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Альтернативы / критерии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Ал.№0 (статус-кво)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Ал.№1 (</a:t>
                      </a:r>
                      <a:r>
                        <a:rPr lang="ru-RU" dirty="0" err="1" smtClean="0"/>
                        <a:t>созд</a:t>
                      </a:r>
                      <a:r>
                        <a:rPr lang="ru-RU" dirty="0" smtClean="0"/>
                        <a:t>. ГУ)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Ал.№2 (централ.)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Ал.№3 (ГРБС)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Общие единовременные издержки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27,5 млн.руб.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12,5 </a:t>
                      </a:r>
                      <a:r>
                        <a:rPr lang="ru-RU" sz="1800" dirty="0" err="1" smtClean="0"/>
                        <a:t>млн.руб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/>
                </a:tc>
              </a:tr>
              <a:tr h="2407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Общие ежегодные издержки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17 млн.руб.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76 млн.руб.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81 млн.руб.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96 млн.руб.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Соответствие политики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сокращения</a:t>
                      </a:r>
                      <a:r>
                        <a:rPr lang="ru-RU" sz="1600" baseline="0" dirty="0" smtClean="0"/>
                        <a:t> числа служащих государственной сферы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-  -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/>
                </a:tc>
              </a:tr>
              <a:tr h="3257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Снижение коррупционных рисков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+ -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  -</a:t>
                      </a:r>
                      <a:endParaRPr lang="ru-RU" sz="24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Соблюдение принципа отраслевой привязки (</a:t>
                      </a:r>
                      <a:r>
                        <a:rPr lang="ru-RU" sz="1600" dirty="0" err="1" smtClean="0"/>
                        <a:t>профильности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 +</a:t>
                      </a:r>
                      <a:endParaRPr lang="ru-RU" sz="18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Экономия</a:t>
                      </a:r>
                      <a:r>
                        <a:rPr lang="ru-RU" sz="1800" b="1" baseline="0" dirty="0" smtClean="0"/>
                        <a:t> от независимой экспертизы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6 млрд.руб.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14 млрд.руб.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14 млрд.руб.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14 млрд.руб.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Дополнительные меры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85720" y="1714488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Проблема 1: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ym typeface="Calibri"/>
              </a:rPr>
              <a:t>Отсутствие у ГРБС правовых оснований для привлечения независимых экспертных организаций для оценки обоснованности НМЦ заказов первого уровня</a:t>
            </a:r>
          </a:p>
        </p:txBody>
      </p:sp>
      <p:sp>
        <p:nvSpPr>
          <p:cNvPr id="8" name="Прямоугольник 7"/>
          <p:cNvSpPr/>
          <p:nvPr>
            <p:custDataLst>
              <p:tags r:id="rId5"/>
            </p:custDataLst>
          </p:nvPr>
        </p:nvSpPr>
        <p:spPr>
          <a:xfrm>
            <a:off x="285720" y="2571744"/>
            <a:ext cx="8858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Пути решения: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ym typeface="Calibri"/>
              </a:rPr>
              <a:t>Нормативно закрепить за ГРБС право привлекать независимые экспертные организации к оценке обоснованности НМЦ заказов первого уровня</a:t>
            </a:r>
            <a:endParaRPr lang="ru-RU" b="1" dirty="0">
              <a:sym typeface="Calibri"/>
            </a:endParaRPr>
          </a:p>
        </p:txBody>
      </p:sp>
      <p:sp>
        <p:nvSpPr>
          <p:cNvPr id="9" name="Прямоугольник 8"/>
          <p:cNvSpPr/>
          <p:nvPr>
            <p:custDataLst>
              <p:tags r:id="rId6"/>
            </p:custDataLst>
          </p:nvPr>
        </p:nvSpPr>
        <p:spPr>
          <a:xfrm>
            <a:off x="285720" y="3500438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Проблема 2: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ym typeface="Calibri"/>
              </a:rPr>
              <a:t>Отсутствие в  ЕАИСТ функционала необходимого для мониторинга исполнения 68-ПП</a:t>
            </a:r>
            <a:endParaRPr lang="ru-RU" dirty="0">
              <a:sym typeface="Calibri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285720" y="407194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Пути решения: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ym typeface="Calibri"/>
              </a:rPr>
              <a:t>Расширить функционал ЕАИСТ, предусмотрев электронную форму шаблона протокола согласования НМЦ, заполняемую заказчиками в режиме </a:t>
            </a:r>
            <a:r>
              <a:rPr lang="en-US" b="1" dirty="0" smtClean="0">
                <a:sym typeface="Calibri"/>
              </a:rPr>
              <a:t>on-line</a:t>
            </a:r>
            <a:endParaRPr lang="ru-RU" b="1" dirty="0">
              <a:sym typeface="Calibri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285720" y="5000636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Проблема 3: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ym typeface="Calibri"/>
              </a:rPr>
              <a:t>Неприменимость или сложность применения ряда методик утвержденных в 68-ПП, в частности расчета стоимости на НИР и НИОКР</a:t>
            </a:r>
            <a:endParaRPr lang="ru-RU" dirty="0">
              <a:sym typeface="Calibri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285720" y="5929330"/>
            <a:ext cx="8643998" cy="64807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sym typeface="Calibri"/>
              </a:rPr>
              <a:t>Пути решения: </a:t>
            </a:r>
            <a:r>
              <a:rPr lang="ru-RU" b="1" dirty="0" smtClean="0">
                <a:sym typeface="Calibri"/>
              </a:rPr>
              <a:t>скорректировать методики, учитывая опыт их применения заказчиками, а также учитывая принятие проекта закона о ФКС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0418" name="think-cell Slide" r:id="rId18" imgW="360" imgH="360" progId="">
              <p:embed/>
            </p:oleObj>
          </a:graphicData>
        </a:graphic>
      </p:graphicFrame>
      <p:sp>
        <p:nvSpPr>
          <p:cNvPr id="23" name="Прямоугольник 22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2400">
              <a:latin typeface="Calibri"/>
              <a:sym typeface="Calibri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4805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СТРУКТУРА ПРЕЗЕНТАЦИИ</a:t>
            </a:r>
            <a:endParaRPr lang="ru-RU" sz="3200" b="1" dirty="0"/>
          </a:p>
        </p:txBody>
      </p:sp>
      <p:sp>
        <p:nvSpPr>
          <p:cNvPr id="19" name="Нашивка 18"/>
          <p:cNvSpPr/>
          <p:nvPr>
            <p:custDataLst>
              <p:tags r:id="rId5"/>
            </p:custDataLst>
          </p:nvPr>
        </p:nvSpPr>
        <p:spPr bwMode="gray">
          <a:xfrm>
            <a:off x="379412" y="1804987"/>
            <a:ext cx="4100512" cy="863600"/>
          </a:xfrm>
          <a:prstGeom prst="chevron">
            <a:avLst>
              <a:gd name="adj" fmla="val 18199"/>
            </a:avLst>
          </a:prstGeom>
          <a:solidFill>
            <a:srgbClr val="6F8DB9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76362" tIns="219075" rIns="1217612" bIns="217487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Calibri"/>
                <a:sym typeface="Calibri"/>
              </a:rPr>
              <a:t>Резюме</a:t>
            </a:r>
            <a:endParaRPr lang="ru-RU" sz="28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21" name="Нашивка 20"/>
          <p:cNvSpPr/>
          <p:nvPr>
            <p:custDataLst>
              <p:tags r:id="rId6"/>
            </p:custDataLst>
          </p:nvPr>
        </p:nvSpPr>
        <p:spPr bwMode="gray">
          <a:xfrm>
            <a:off x="379412" y="2997200"/>
            <a:ext cx="4100512" cy="863600"/>
          </a:xfrm>
          <a:prstGeom prst="chevron">
            <a:avLst>
              <a:gd name="adj" fmla="val 18199"/>
            </a:avLst>
          </a:prstGeom>
          <a:solidFill>
            <a:srgbClr val="4C6C9C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46150" tIns="219075" rIns="788987" bIns="217487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Calibri"/>
                <a:sym typeface="Calibri"/>
              </a:rPr>
              <a:t>Обоснование</a:t>
            </a:r>
            <a:endParaRPr lang="ru-RU" sz="28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22" name="Нашивка 21"/>
          <p:cNvSpPr/>
          <p:nvPr>
            <p:custDataLst>
              <p:tags r:id="rId7"/>
            </p:custDataLst>
          </p:nvPr>
        </p:nvSpPr>
        <p:spPr bwMode="gray">
          <a:xfrm>
            <a:off x="379412" y="4186237"/>
            <a:ext cx="4100512" cy="863600"/>
          </a:xfrm>
          <a:prstGeom prst="chevron">
            <a:avLst>
              <a:gd name="adj" fmla="val 18199"/>
            </a:avLst>
          </a:prstGeom>
          <a:solidFill>
            <a:srgbClr val="364D6E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08000" tIns="219075" rIns="349250" bIns="217487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Calibri"/>
                <a:sym typeface="Calibri"/>
              </a:rPr>
              <a:t>Форма реализации</a:t>
            </a:r>
            <a:endParaRPr lang="ru-RU" sz="28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pic>
        <p:nvPicPr>
          <p:cNvPr id="25" name="Picture 1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Левая фигурная скобка 29"/>
          <p:cNvSpPr/>
          <p:nvPr>
            <p:custDataLst>
              <p:tags r:id="rId9"/>
            </p:custDataLst>
          </p:nvPr>
        </p:nvSpPr>
        <p:spPr>
          <a:xfrm>
            <a:off x="4572000" y="1556792"/>
            <a:ext cx="1080120" cy="4824536"/>
          </a:xfrm>
          <a:prstGeom prst="leftBrace">
            <a:avLst>
              <a:gd name="adj1" fmla="val 45371"/>
              <a:gd name="adj2" fmla="val 38549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ятиугольник 30"/>
          <p:cNvSpPr/>
          <p:nvPr>
            <p:custDataLst>
              <p:tags r:id="rId10"/>
            </p:custDataLst>
          </p:nvPr>
        </p:nvSpPr>
        <p:spPr bwMode="gray">
          <a:xfrm>
            <a:off x="5311775" y="1738312"/>
            <a:ext cx="3368675" cy="736600"/>
          </a:xfrm>
          <a:prstGeom prst="homePlate">
            <a:avLst>
              <a:gd name="adj" fmla="val 18103"/>
            </a:avLst>
          </a:prstGeom>
          <a:solidFill>
            <a:schemeClr val="accent2">
              <a:lumMod val="75000"/>
            </a:schemeClr>
          </a:solidFill>
          <a:ln w="9525">
            <a:solidFill>
              <a:srgbClr val="92473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12800" tIns="185737" rIns="746125" bIns="185737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Calibri"/>
                <a:sym typeface="Calibri"/>
              </a:rPr>
              <a:t>Актуальность</a:t>
            </a:r>
            <a:endParaRPr lang="ru-RU" sz="24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32" name="Пятиугольник 31"/>
          <p:cNvSpPr/>
          <p:nvPr>
            <p:custDataLst>
              <p:tags r:id="rId11"/>
            </p:custDataLst>
          </p:nvPr>
        </p:nvSpPr>
        <p:spPr bwMode="gray">
          <a:xfrm>
            <a:off x="5311775" y="2603500"/>
            <a:ext cx="3368675" cy="754062"/>
          </a:xfrm>
          <a:prstGeom prst="homePlate">
            <a:avLst>
              <a:gd name="adj" fmla="val 18316"/>
            </a:avLst>
          </a:prstGeom>
          <a:solidFill>
            <a:srgbClr val="AF4D3A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00025" tIns="193675" rIns="131762" bIns="195262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Calibri"/>
                <a:sym typeface="Calibri"/>
              </a:rPr>
              <a:t>Анализ регулирования</a:t>
            </a:r>
            <a:endParaRPr lang="ru-RU" sz="24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33" name="Пятиугольник 32"/>
          <p:cNvSpPr/>
          <p:nvPr>
            <p:custDataLst>
              <p:tags r:id="rId12"/>
            </p:custDataLst>
          </p:nvPr>
        </p:nvSpPr>
        <p:spPr bwMode="gray">
          <a:xfrm>
            <a:off x="5292725" y="3506787"/>
            <a:ext cx="3368675" cy="755650"/>
          </a:xfrm>
          <a:prstGeom prst="homePlate">
            <a:avLst>
              <a:gd name="adj" fmla="val 18277"/>
            </a:avLst>
          </a:prstGeom>
          <a:solidFill>
            <a:srgbClr val="98754E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7950" tIns="195262" rIns="114300" bIns="195262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Calibri"/>
                <a:sym typeface="Calibri"/>
              </a:rPr>
              <a:t>Выявленные проблемы</a:t>
            </a:r>
            <a:endParaRPr lang="ru-RU" sz="24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34" name="Пятиугольник 33"/>
          <p:cNvSpPr/>
          <p:nvPr>
            <p:custDataLst>
              <p:tags r:id="rId13"/>
            </p:custDataLst>
          </p:nvPr>
        </p:nvSpPr>
        <p:spPr bwMode="auto">
          <a:xfrm>
            <a:off x="5292725" y="4419600"/>
            <a:ext cx="3368675" cy="755650"/>
          </a:xfrm>
          <a:prstGeom prst="homePlate">
            <a:avLst>
              <a:gd name="adj" fmla="val 18277"/>
            </a:avLst>
          </a:prstGeom>
          <a:solidFill>
            <a:srgbClr val="C59F7A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2000" tIns="195262" rIns="695325" bIns="195262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Calibri"/>
                <a:sym typeface="Calibri"/>
              </a:rPr>
              <a:t>Альтернативы</a:t>
            </a:r>
            <a:endParaRPr lang="ru-RU" sz="2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35" name="Пятиугольник 34"/>
          <p:cNvSpPr/>
          <p:nvPr>
            <p:custDataLst>
              <p:tags r:id="rId14"/>
            </p:custDataLst>
          </p:nvPr>
        </p:nvSpPr>
        <p:spPr bwMode="auto">
          <a:xfrm>
            <a:off x="5292725" y="5338762"/>
            <a:ext cx="3368675" cy="755650"/>
          </a:xfrm>
          <a:prstGeom prst="homePlate">
            <a:avLst>
              <a:gd name="adj" fmla="val 18277"/>
            </a:avLst>
          </a:prstGeom>
          <a:solidFill>
            <a:srgbClr val="C6AB8E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3537" tIns="195262" rIns="296862" bIns="195262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Calibri"/>
                <a:sym typeface="Calibri"/>
              </a:rPr>
              <a:t>Оценка альтернатив</a:t>
            </a:r>
            <a:endParaRPr lang="ru-RU" sz="2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6" name="Нашивка 15"/>
          <p:cNvSpPr/>
          <p:nvPr>
            <p:custDataLst>
              <p:tags r:id="rId15"/>
            </p:custDataLst>
          </p:nvPr>
        </p:nvSpPr>
        <p:spPr bwMode="gray">
          <a:xfrm>
            <a:off x="379412" y="5445125"/>
            <a:ext cx="4100512" cy="863600"/>
          </a:xfrm>
          <a:prstGeom prst="chevron">
            <a:avLst>
              <a:gd name="adj" fmla="val 18199"/>
            </a:avLst>
          </a:prstGeom>
          <a:solidFill>
            <a:srgbClr val="364D6E"/>
          </a:solidFill>
          <a:ln w="9525">
            <a:solidFill>
              <a:srgbClr val="4C6C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06437" tIns="4762" rIns="549275" bIns="4762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Calibri"/>
                <a:sym typeface="Calibri"/>
              </a:rPr>
              <a:t>Проблемы проведения ОРВ</a:t>
            </a:r>
            <a:endParaRPr lang="ru-RU" sz="2800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30" y="263518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информации заказчиком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907714" y="285120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11770" y="263518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Расчет заказчиком НМЦ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4067954" y="285120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572010" y="2635180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НМЦ на ГРБС, МРГ и т.д.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55986" y="4723412"/>
            <a:ext cx="2016224" cy="93610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экспертиза обоснования НМЦ</a:t>
            </a:r>
            <a:endParaRPr lang="ru-RU" dirty="0"/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5220082" y="4178413"/>
            <a:ext cx="360040" cy="504056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55986" y="2203132"/>
            <a:ext cx="2016224" cy="20882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3 млн.руб.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11970" y="4579396"/>
            <a:ext cx="2304256" cy="20162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50 млн.руб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6228194" y="2851204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32250" y="2635180"/>
            <a:ext cx="2088232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Публикация заказа (занесение в ЕАИСТ)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30" y="364329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Перечень источников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411770" y="364329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Методики расчета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732250" y="3643292"/>
            <a:ext cx="2088232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Программное обеспечение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55986" y="5731524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Регламент предоставления док.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72010" y="3643292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об РГ и МРГ</a:t>
            </a:r>
            <a:endParaRPr lang="ru-RU" sz="1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11570" y="6235580"/>
            <a:ext cx="3096344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Снизить планку до 20 млн.руб.</a:t>
            </a:r>
            <a:endParaRPr lang="ru-RU" sz="1600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3779922" y="5659516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11570" y="5731524"/>
            <a:ext cx="3096344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Привлечь дополнительные орг.</a:t>
            </a:r>
            <a:endParaRPr lang="ru-RU" sz="1600" dirty="0"/>
          </a:p>
        </p:txBody>
      </p:sp>
      <p:sp>
        <p:nvSpPr>
          <p:cNvPr id="27" name="Стрелка вправо 26"/>
          <p:cNvSpPr/>
          <p:nvPr/>
        </p:nvSpPr>
        <p:spPr>
          <a:xfrm>
            <a:off x="3779922" y="6235580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3779922" y="5155460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11570" y="5227468"/>
            <a:ext cx="3096344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Публиковать результаты </a:t>
            </a:r>
            <a:r>
              <a:rPr lang="ru-RU" sz="1600" dirty="0" err="1" smtClean="0"/>
              <a:t>эксп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889890" y="2140836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79522" y="834980"/>
            <a:ext cx="2304256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Обязать в приоритетном порядке использовать цены из ЕАИСТ и опубликован.</a:t>
            </a:r>
          </a:p>
          <a:p>
            <a:pPr algn="ctr"/>
            <a:r>
              <a:rPr lang="ru-RU" sz="1600" dirty="0" smtClean="0"/>
              <a:t>цены </a:t>
            </a:r>
            <a:r>
              <a:rPr lang="ru-RU" sz="1600" dirty="0" err="1" smtClean="0"/>
              <a:t>эксперт.орг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5" name="Стрелка вправо 34"/>
          <p:cNvSpPr/>
          <p:nvPr/>
        </p:nvSpPr>
        <p:spPr>
          <a:xfrm rot="5400000">
            <a:off x="7658642" y="2140836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60242" y="834980"/>
            <a:ext cx="2304256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Расширить функционал: дополнить шаблоном протокола, ввести рекомендуемые цены </a:t>
            </a:r>
            <a:endParaRPr lang="ru-RU" sz="1600" dirty="0"/>
          </a:p>
        </p:txBody>
      </p:sp>
      <p:sp>
        <p:nvSpPr>
          <p:cNvPr id="37" name="Стрелка вправо 36"/>
          <p:cNvSpPr/>
          <p:nvPr/>
        </p:nvSpPr>
        <p:spPr>
          <a:xfrm rot="5400000">
            <a:off x="5210370" y="1780796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644018" y="762972"/>
            <a:ext cx="1512168" cy="10081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Разрешить привлекать независимых экспертов</a:t>
            </a:r>
            <a:endParaRPr lang="ru-RU" sz="1600" dirty="0"/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3266154" y="2140836"/>
            <a:ext cx="360039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627794" y="834980"/>
            <a:ext cx="1512168" cy="12961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Скорректировать методики расчета</a:t>
            </a:r>
            <a:endParaRPr lang="ru-RU" sz="1600" dirty="0"/>
          </a:p>
        </p:txBody>
      </p:sp>
      <p:sp>
        <p:nvSpPr>
          <p:cNvPr id="41" name="Стрелка вправо 40"/>
          <p:cNvSpPr/>
          <p:nvPr/>
        </p:nvSpPr>
        <p:spPr>
          <a:xfrm>
            <a:off x="3779922" y="4507388"/>
            <a:ext cx="360040" cy="484632"/>
          </a:xfrm>
          <a:prstGeom prst="rightArrow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611570" y="4291364"/>
            <a:ext cx="3096344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Предусмотреть </a:t>
            </a:r>
            <a:r>
              <a:rPr lang="ru-RU" sz="1600" dirty="0" err="1" smtClean="0"/>
              <a:t>возм</a:t>
            </a:r>
            <a:r>
              <a:rPr lang="ru-RU" sz="1600" dirty="0" smtClean="0"/>
              <a:t>. продления сроков проведения эксперт. (по необходимости) </a:t>
            </a:r>
            <a:endParaRPr lang="ru-RU" sz="1600" dirty="0"/>
          </a:p>
        </p:txBody>
      </p:sp>
      <p:sp>
        <p:nvSpPr>
          <p:cNvPr id="44" name="TextBox 43"/>
          <p:cNvSpPr txBox="1"/>
          <p:nvPr>
            <p:custDataLst>
              <p:tags r:id="rId1"/>
            </p:custDataLst>
          </p:nvPr>
        </p:nvSpPr>
        <p:spPr>
          <a:xfrm>
            <a:off x="285720" y="285728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ФОРМА РЕАЛИЗАЦИИ</a:t>
            </a:r>
            <a:endParaRPr lang="ru-RU" sz="3200" b="1" dirty="0"/>
          </a:p>
        </p:txBody>
      </p:sp>
      <p:pic>
        <p:nvPicPr>
          <p:cNvPr id="45" name="Picture 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5715016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Мера - акт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4116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ФОРМА РЕАЛИЗАЦИИ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57158" y="1714488"/>
            <a:ext cx="550072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Снижение границы обязательного проведения экспертизы НМЦ заказа до 20 млн.руб.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2428868"/>
            <a:ext cx="5500726" cy="3571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Изменение шаблона протокола согласования НМЦ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857496"/>
            <a:ext cx="5500726" cy="3571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Корректировка методик расчета НМЦ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3286124"/>
            <a:ext cx="550072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Определение приоритетности источников информации при формировании НМЦ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5857884" y="1643050"/>
            <a:ext cx="500066" cy="2428892"/>
          </a:xfrm>
          <a:prstGeom prst="rightBrace">
            <a:avLst>
              <a:gd name="adj1" fmla="val 99761"/>
              <a:gd name="adj2" fmla="val 50000"/>
            </a:avLst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429388" y="2571744"/>
            <a:ext cx="2375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Внесение изменений </a:t>
            </a:r>
          </a:p>
          <a:p>
            <a:pPr algn="ctr"/>
            <a:r>
              <a:rPr lang="ru-RU" b="1" dirty="0" smtClean="0"/>
              <a:t>в 68-ПП (ДЭПР)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4286256"/>
            <a:ext cx="550072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Привлечение дополнительного числа экспертных организаций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58" y="5143512"/>
            <a:ext cx="550072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Публикация экспертных заключений и среднерыночных цен независимыми организациями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5857892"/>
            <a:ext cx="5500726" cy="6429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Внедрение практики продления сроков экспертизы в случае необходимости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5929322" y="5143512"/>
            <a:ext cx="500066" cy="1428760"/>
          </a:xfrm>
          <a:prstGeom prst="rightBrace">
            <a:avLst>
              <a:gd name="adj1" fmla="val 99761"/>
              <a:gd name="adj2" fmla="val 50000"/>
            </a:avLst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500826" y="5500702"/>
            <a:ext cx="2375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Условия контракта с ДЭПР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57950" y="4286256"/>
            <a:ext cx="2375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Приказ ДЭПР о проведении конкурса</a:t>
            </a: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3000372"/>
            <a:ext cx="4857784" cy="2214578"/>
          </a:xfrm>
          <a:prstGeom prst="rect">
            <a:avLst/>
          </a:prstGeom>
          <a:solidFill>
            <a:schemeClr val="bg1"/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Расширение функционала ЕАИСТ реализуется посредством издания внутреннего приказа Департамента города Москвы по конкурентной политике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4210" name="think-cell Slide" r:id="rId12" imgW="360" imgH="360" progId="">
              <p:embed/>
            </p:oleObj>
          </a:graphicData>
        </a:graphic>
      </p:graphicFrame>
      <p:sp>
        <p:nvSpPr>
          <p:cNvPr id="9" name="Прямоугольник 8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Проблемы, с которыми столкнулась ПК в ходе проведения ОРВ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5644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ПРОБЛЕМЫ ПРОВЕДЕНИЯ ОРВ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ятиугольник 6"/>
          <p:cNvSpPr/>
          <p:nvPr>
            <p:custDataLst>
              <p:tags r:id="rId6"/>
            </p:custDataLst>
          </p:nvPr>
        </p:nvSpPr>
        <p:spPr bwMode="auto">
          <a:xfrm>
            <a:off x="395287" y="2087562"/>
            <a:ext cx="8228012" cy="649287"/>
          </a:xfrm>
          <a:prstGeom prst="homePlate">
            <a:avLst>
              <a:gd name="adj" fmla="val 18093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2075" tIns="50800" rIns="3586162" bIns="4921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Отсутствие всей необходимой статистической информации (трудоемкость ее получения)</a:t>
            </a:r>
            <a:endParaRPr lang="ru-RU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0" name="Пятиугольник 9"/>
          <p:cNvSpPr/>
          <p:nvPr>
            <p:custDataLst>
              <p:tags r:id="rId7"/>
            </p:custDataLst>
          </p:nvPr>
        </p:nvSpPr>
        <p:spPr bwMode="auto">
          <a:xfrm>
            <a:off x="395287" y="3065462"/>
            <a:ext cx="8228012" cy="849312"/>
          </a:xfrm>
          <a:prstGeom prst="homePlate">
            <a:avLst>
              <a:gd name="adj" fmla="val 18131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2075" tIns="149225" rIns="3633787" bIns="15081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Чрезмерные трудозатраты на оформление и предварительные обсуждения отчета по ОРВ</a:t>
            </a:r>
            <a:endParaRPr lang="ru-RU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1" name="Пятиугольник 10"/>
          <p:cNvSpPr/>
          <p:nvPr>
            <p:custDataLst>
              <p:tags r:id="rId8"/>
            </p:custDataLst>
          </p:nvPr>
        </p:nvSpPr>
        <p:spPr bwMode="auto">
          <a:xfrm>
            <a:off x="395287" y="4216400"/>
            <a:ext cx="8228012" cy="649287"/>
          </a:xfrm>
          <a:prstGeom prst="homePlate">
            <a:avLst>
              <a:gd name="adj" fmla="val 18093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2075" tIns="49212" rIns="1120775" bIns="5080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Низкая мотивация членов проектной команды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(ОРВ рассматривается как дополнительная  не оплачиваемая нагрузка)</a:t>
            </a:r>
            <a:endParaRPr lang="ru-RU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2" name="Пятиугольник 11"/>
          <p:cNvSpPr/>
          <p:nvPr>
            <p:custDataLst>
              <p:tags r:id="rId9"/>
            </p:custDataLst>
          </p:nvPr>
        </p:nvSpPr>
        <p:spPr bwMode="auto">
          <a:xfrm>
            <a:off x="395287" y="5153025"/>
            <a:ext cx="8228012" cy="431800"/>
          </a:xfrm>
          <a:prstGeom prst="homePlate">
            <a:avLst>
              <a:gd name="adj" fmla="val 18015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2075" tIns="79375" rIns="306387" bIns="77787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Отсутствие навыков применения методик сравнительного анализа альтернатив</a:t>
            </a:r>
            <a:endParaRPr lang="ru-RU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3" name="Пятиугольник 12"/>
          <p:cNvSpPr/>
          <p:nvPr>
            <p:custDataLst>
              <p:tags r:id="rId10"/>
            </p:custDataLst>
          </p:nvPr>
        </p:nvSpPr>
        <p:spPr bwMode="auto">
          <a:xfrm>
            <a:off x="395287" y="5873750"/>
            <a:ext cx="8228012" cy="431800"/>
          </a:xfrm>
          <a:prstGeom prst="homePlate">
            <a:avLst>
              <a:gd name="adj" fmla="val 18015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2075" tIns="77787" rIns="1819275" bIns="79375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Calibri"/>
                <a:sym typeface="Calibri"/>
              </a:rPr>
              <a:t>Сложности применения общих подходов к отслеживающей ОРВ </a:t>
            </a:r>
            <a:endParaRPr lang="ru-RU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6498" name="think-cell Slide" r:id="rId7" imgW="360" imgH="360" progId="">
              <p:embed/>
            </p:oleObj>
          </a:graphicData>
        </a:graphic>
      </p:graphicFrame>
      <p:sp>
        <p:nvSpPr>
          <p:cNvPr id="12" name="Прямоугольник 11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Источники информации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5644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ПРОБЛЕМЫ ПРОВЕДЕНИЯ ОРВ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500034" y="1857364"/>
            <a:ext cx="3143272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Сайт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9"/>
              </a:rPr>
              <a:t>www.zakupki.gov.ru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3786182" y="1785926"/>
            <a:ext cx="428628" cy="28575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86248" y="1571612"/>
            <a:ext cx="385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Мониторинг исполнения норм 68-ПП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286248" y="2066916"/>
            <a:ext cx="4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Мониторинг завышения НМЦ аналогов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357686" y="2500306"/>
            <a:ext cx="439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Стоимость аналогов для расчета издержек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786182" y="2285992"/>
            <a:ext cx="500066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786182" y="2571744"/>
            <a:ext cx="500066" cy="7143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571472" y="3357562"/>
            <a:ext cx="3143272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ЕАИСТ (форма 15.2)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3857620" y="3286124"/>
            <a:ext cx="428628" cy="28575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57686" y="3071810"/>
            <a:ext cx="375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 количественные показатели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357686" y="3567114"/>
            <a:ext cx="254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Статистика по демпингу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429124" y="4000504"/>
            <a:ext cx="3863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Статистика по устанавливаемой НМЦ</a:t>
            </a:r>
            <a:endParaRPr lang="ru-RU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3857620" y="3786190"/>
            <a:ext cx="500066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857620" y="4071942"/>
            <a:ext cx="500066" cy="7143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571472" y="4572008"/>
            <a:ext cx="3143272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Отчетность по итогам МРГ и совещаний у Мэра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3857620" y="5000636"/>
            <a:ext cx="428628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9124" y="4714884"/>
            <a:ext cx="4228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Статистика по экономии до размещения </a:t>
            </a:r>
          </a:p>
          <a:p>
            <a:r>
              <a:rPr lang="ru-RU" dirty="0" smtClean="0"/>
              <a:t>(заказы первого уровня)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71472" y="5643578"/>
            <a:ext cx="3143272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Отчет ДЭПР (отчет ИЦ «Строитель»)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3857620" y="6072206"/>
            <a:ext cx="428628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29124" y="5857892"/>
            <a:ext cx="380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Эффективность внешней экспертизы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8" grpId="0"/>
      <p:bldP spid="19" grpId="0"/>
      <p:bldP spid="24" grpId="0" animBg="1"/>
      <p:bldP spid="26" grpId="0"/>
      <p:bldP spid="27" grpId="0"/>
      <p:bldP spid="28" grpId="0"/>
      <p:bldP spid="31" grpId="0" animBg="1"/>
      <p:bldP spid="33" grpId="0"/>
      <p:bldP spid="39" grpId="0" animBg="1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5234" name="think-cell Slide" r:id="rId13" imgW="360" imgH="360" progId="">
              <p:embed/>
            </p:oleObj>
          </a:graphicData>
        </a:graphic>
      </p:graphicFrame>
      <p:sp>
        <p:nvSpPr>
          <p:cNvPr id="13" name="Прямоугольник 12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Распределение времени проектной команды в ходе ОРВ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5644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ПРОБЛЕМЫ ПРОВЕДЕНИЯ ОРВ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3033713" y="1814512"/>
          <a:ext cx="5057851" cy="2324100"/>
        </p:xfrm>
        <a:graphic>
          <a:graphicData uri="http://schemas.openxmlformats.org/presentationml/2006/ole">
            <p:oleObj spid="_x0000_s95235" name="Диаграмма" r:id="rId15" imgW="5057851" imgH="2324100" progId="MSGraph.Chart.8">
              <p:embed followColorScheme="full"/>
            </p:oleObj>
          </a:graphicData>
        </a:graphic>
      </p:graphicFrame>
      <p:sp>
        <p:nvSpPr>
          <p:cNvPr id="16" name="Прямоугольник 15"/>
          <p:cNvSpPr/>
          <p:nvPr>
            <p:custDataLst>
              <p:tags r:id="rId6"/>
            </p:custDataLst>
          </p:nvPr>
        </p:nvSpPr>
        <p:spPr bwMode="auto">
          <a:xfrm>
            <a:off x="592137" y="2012950"/>
            <a:ext cx="2501900" cy="4889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Оформление и согласование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отчета по ОРВ 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7" name="Прямоугольник 16"/>
          <p:cNvSpPr/>
          <p:nvPr>
            <p:custDataLst>
              <p:tags r:id="rId7"/>
            </p:custDataLst>
          </p:nvPr>
        </p:nvSpPr>
        <p:spPr bwMode="auto">
          <a:xfrm>
            <a:off x="8012112" y="2135187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fld id="{2FA6CD36-F1DA-434C-B5C6-F2A3F37DA9A1}" type="datetime'''''''''''''5''''''''''''''''''''''''''0'''''''">
              <a:rPr lang="en-US" sz="1600" smtClean="0">
                <a:solidFill>
                  <a:schemeClr val="tx1"/>
                </a:solidFill>
                <a:latin typeface="Calibri"/>
                <a:sym typeface="Calibri"/>
              </a:rPr>
              <a:pPr>
                <a:spcBef>
                  <a:spcPct val="0"/>
                </a:spcBef>
                <a:spcAft>
                  <a:spcPct val="0"/>
                </a:spcAft>
              </a:pPr>
              <a:t>50</a:t>
            </a:fld>
            <a:r>
              <a:rPr lang="ru-RU" sz="160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8" name="Прямоугольник 17"/>
          <p:cNvSpPr/>
          <p:nvPr>
            <p:custDataLst>
              <p:tags r:id="rId8"/>
            </p:custDataLst>
          </p:nvPr>
        </p:nvSpPr>
        <p:spPr bwMode="auto">
          <a:xfrm>
            <a:off x="792162" y="2844800"/>
            <a:ext cx="23018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Поиск и сбор информации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9" name="Прямоугольник 18"/>
          <p:cNvSpPr/>
          <p:nvPr>
            <p:custDataLst>
              <p:tags r:id="rId9"/>
            </p:custDataLst>
          </p:nvPr>
        </p:nvSpPr>
        <p:spPr bwMode="auto">
          <a:xfrm>
            <a:off x="652462" y="3554412"/>
            <a:ext cx="2441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Обсуждение, расчет, анализ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 bwMode="auto">
          <a:xfrm>
            <a:off x="6097587" y="2844800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30%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1" name="Прямоугольник 20"/>
          <p:cNvSpPr/>
          <p:nvPr>
            <p:custDataLst>
              <p:tags r:id="rId11"/>
            </p:custDataLst>
          </p:nvPr>
        </p:nvSpPr>
        <p:spPr bwMode="auto">
          <a:xfrm>
            <a:off x="5135562" y="3554412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20%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4005064"/>
            <a:ext cx="1824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/>
              <a:t>Предложения:</a:t>
            </a:r>
            <a:endParaRPr lang="ru-RU" sz="20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4509120"/>
            <a:ext cx="8423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Максимально сократить число бюрократических процедур (оформление отчета</a:t>
            </a:r>
          </a:p>
          <a:p>
            <a:pPr marL="342900" indent="-342900"/>
            <a:r>
              <a:rPr lang="ru-RU" dirty="0" smtClean="0"/>
              <a:t>по итогам обсуждения альтернатив и их расчетов)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44" y="5157192"/>
            <a:ext cx="7584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dirty="0" smtClean="0"/>
              <a:t>2. Материально стимулировать членов проектных команд (премирование)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7544" y="5517232"/>
            <a:ext cx="7714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dirty="0" smtClean="0"/>
              <a:t>3. Дополнительно обучить методикам сравнительного анализа альтернатив </a:t>
            </a:r>
          </a:p>
          <a:p>
            <a:pPr marL="342900" indent="-342900"/>
            <a:r>
              <a:rPr lang="ru-RU" dirty="0" smtClean="0"/>
              <a:t>или возложить данную функции исключительно на центр компетенций ОРВ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7544" y="6165304"/>
            <a:ext cx="6441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dirty="0" smtClean="0"/>
              <a:t>4. Разработать отдельный регламент для отслеживающей ОРВ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Корректирующее регулирование: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173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РЕЗЮМЕ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2060848"/>
            <a:ext cx="43924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Снижение границы обязательного проведения внешней экспертизы НМЦ до 20 млн.руб.</a:t>
            </a:r>
            <a:endParaRPr lang="ru-RU" sz="22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076056" y="2564904"/>
            <a:ext cx="57606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868144" y="2060848"/>
            <a:ext cx="2880320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Дополнительная экономия –                          </a:t>
            </a:r>
            <a:r>
              <a:rPr lang="ru-RU" sz="2200" b="1" u="sng" dirty="0" smtClean="0"/>
              <a:t>8 млрд.руб.</a:t>
            </a:r>
            <a:endParaRPr lang="ru-RU" sz="2200" b="1" u="sng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3356992"/>
            <a:ext cx="43924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Публикация рекомендуемых цен  в публичных источниках с привязкой к ЕАИСТ</a:t>
            </a:r>
            <a:endParaRPr lang="ru-RU" sz="2200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076056" y="3861048"/>
            <a:ext cx="57606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868144" y="3356992"/>
            <a:ext cx="2880320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Снижение трудозатрат заказчиков</a:t>
            </a:r>
            <a:endParaRPr lang="ru-RU" sz="2200" b="1" u="sng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4653136"/>
            <a:ext cx="43924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Корректировка методик расчета НМЦ: установление приоритетности источников информации,  привязка к ФКС и т.д.</a:t>
            </a:r>
            <a:endParaRPr lang="ru-RU" sz="2200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076056" y="5445224"/>
            <a:ext cx="57606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868144" y="4653136"/>
            <a:ext cx="2880320" cy="18002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Приведение методик расчета в соответствие с НПА, повышение эффективности </a:t>
            </a:r>
            <a:endParaRPr lang="ru-RU" sz="2200" b="1" u="sng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1385392"/>
            <a:ext cx="7776864" cy="5472608"/>
          </a:xfrm>
          <a:prstGeom prst="rect">
            <a:avLst/>
          </a:prstGeom>
          <a:solidFill>
            <a:schemeClr val="bg1"/>
          </a:solidFill>
          <a:ln w="762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Дополнительные меры: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Закрепить за ГРБС право, в рамках собственных средств, привлекать независимые организации  для проведения экспертизы обоснованности НМЦ заказов до 20 млн.руб. 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Публиковать в общедоступных источниках  заключения независимой экспертизы НМЦ свыше 20 млн.руб.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Расширить функционал ЕАИСТ, добавив шаблон протокола, который заполняется в режиме </a:t>
            </a:r>
            <a:r>
              <a:rPr lang="en-US" sz="2400" dirty="0" smtClean="0">
                <a:solidFill>
                  <a:schemeClr val="tx1"/>
                </a:solidFill>
              </a:rPr>
              <a:t>on-line</a:t>
            </a:r>
            <a:r>
              <a:rPr lang="ru-RU" sz="2400" dirty="0" smtClean="0">
                <a:solidFill>
                  <a:schemeClr val="tx1"/>
                </a:solidFill>
              </a:rPr>
              <a:t>, заказчиком с указанием метода расчета, самой цены, согласующего лица, ссылки на экспертное заключение (для заказов от 20 млн.руб.)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4994" name="think-cell Slide" r:id="rId25" imgW="360" imgH="360" progId="">
              <p:embed/>
            </p:oleObj>
          </a:graphicData>
        </a:graphic>
      </p:graphicFrame>
      <p:sp>
        <p:nvSpPr>
          <p:cNvPr id="14" name="Прямоугольник 1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 b="1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Анализ регулирования: действующие правовые акты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>
            <p:custDataLst>
              <p:tags r:id="rId6"/>
            </p:custDataLst>
          </p:nvPr>
        </p:nvSpPr>
        <p:spPr>
          <a:xfrm>
            <a:off x="467544" y="4365104"/>
            <a:ext cx="8316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2">
                    <a:lumMod val="75000"/>
                  </a:schemeClr>
                </a:solidFill>
              </a:rPr>
              <a:t>Постановление Правительства Москвы от 27 февраля 2012 года №67-ПП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>
            <p:custDataLst>
              <p:tags r:id="rId7"/>
            </p:custDataLst>
          </p:nvPr>
        </p:nvSpPr>
        <p:spPr>
          <a:xfrm>
            <a:off x="395536" y="4797425"/>
            <a:ext cx="8352928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>
            <p:custDataLst>
              <p:tags r:id="rId8"/>
            </p:custDataLst>
          </p:nvPr>
        </p:nvSpPr>
        <p:spPr bwMode="auto">
          <a:xfrm>
            <a:off x="1274761" y="4987925"/>
            <a:ext cx="7258050" cy="328612"/>
          </a:xfrm>
          <a:prstGeom prst="homePlate">
            <a:avLst>
              <a:gd name="adj" fmla="val 18357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2862" rIns="2359025" bIns="41275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Рассмотрение на РГ ГРБС заказов от 3 до 100 млн.руб.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9" name="Пятиугольник 8"/>
          <p:cNvSpPr/>
          <p:nvPr>
            <p:custDataLst>
              <p:tags r:id="rId9"/>
            </p:custDataLst>
          </p:nvPr>
        </p:nvSpPr>
        <p:spPr bwMode="auto">
          <a:xfrm>
            <a:off x="1274761" y="5500687"/>
            <a:ext cx="7258050" cy="330200"/>
          </a:xfrm>
          <a:prstGeom prst="homePlate">
            <a:avLst>
              <a:gd name="adj" fmla="val 18269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2862" rIns="1023937" bIns="4286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Рассмотрение на межведомственной РГ заказов свыше 100 млн.руб.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10" name="Пятиугольник 9"/>
          <p:cNvSpPr/>
          <p:nvPr>
            <p:custDataLst>
              <p:tags r:id="rId10"/>
            </p:custDataLst>
          </p:nvPr>
        </p:nvSpPr>
        <p:spPr bwMode="auto">
          <a:xfrm>
            <a:off x="1274761" y="6019800"/>
            <a:ext cx="7258050" cy="328612"/>
          </a:xfrm>
          <a:prstGeom prst="homePlate">
            <a:avLst>
              <a:gd name="adj" fmla="val 18357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1275" rIns="708025" bIns="4286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Рассмотрение на совещании у Мэра Москвы заказов свыше 1 млрд.руб.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pic>
        <p:nvPicPr>
          <p:cNvPr id="11" name="Picture 9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47700" y="5972175"/>
            <a:ext cx="484176" cy="53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0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47700" y="5445125"/>
            <a:ext cx="476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1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47700" y="4903787"/>
            <a:ext cx="466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Скругленный прямоугольник 16"/>
          <p:cNvSpPr/>
          <p:nvPr>
            <p:custDataLst>
              <p:tags r:id="rId14"/>
            </p:custDataLst>
          </p:nvPr>
        </p:nvSpPr>
        <p:spPr>
          <a:xfrm>
            <a:off x="395536" y="2133600"/>
            <a:ext cx="8352928" cy="22322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>
            <p:custDataLst>
              <p:tags r:id="rId15"/>
            </p:custDataLst>
          </p:nvPr>
        </p:nvSpPr>
        <p:spPr>
          <a:xfrm>
            <a:off x="467544" y="1701800"/>
            <a:ext cx="8244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2">
                    <a:lumMod val="75000"/>
                  </a:schemeClr>
                </a:solidFill>
              </a:rPr>
              <a:t>Постановление Правительства Москвы от 27 февраля 2012 года №68-ПП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Пятиугольник 26"/>
          <p:cNvSpPr/>
          <p:nvPr>
            <p:custDataLst>
              <p:tags r:id="rId16"/>
            </p:custDataLst>
          </p:nvPr>
        </p:nvSpPr>
        <p:spPr bwMode="auto">
          <a:xfrm>
            <a:off x="1243012" y="2282825"/>
            <a:ext cx="7256462" cy="330200"/>
          </a:xfrm>
          <a:prstGeom prst="homePlate">
            <a:avLst>
              <a:gd name="adj" fmla="val 17788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2862" rIns="2082800" bIns="4286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Перечень  и описание возможных методик расчета НМЦ 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28" name="Пятиугольник 27"/>
          <p:cNvSpPr/>
          <p:nvPr>
            <p:custDataLst>
              <p:tags r:id="rId17"/>
            </p:custDataLst>
          </p:nvPr>
        </p:nvSpPr>
        <p:spPr bwMode="auto">
          <a:xfrm>
            <a:off x="1243012" y="2797175"/>
            <a:ext cx="7256462" cy="330200"/>
          </a:xfrm>
          <a:prstGeom prst="homePlate">
            <a:avLst>
              <a:gd name="adj" fmla="val 17788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2862" rIns="560387" bIns="4286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Перечень источников информации для формирования заказчиками НМЦ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29" name="Пятиугольник 28"/>
          <p:cNvSpPr/>
          <p:nvPr>
            <p:custDataLst>
              <p:tags r:id="rId18"/>
            </p:custDataLst>
          </p:nvPr>
        </p:nvSpPr>
        <p:spPr bwMode="auto">
          <a:xfrm>
            <a:off x="1243012" y="3314700"/>
            <a:ext cx="7256462" cy="330200"/>
          </a:xfrm>
          <a:prstGeom prst="homePlate">
            <a:avLst>
              <a:gd name="adj" fmla="val 17788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42862" rIns="1630362" bIns="42862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Обязывает заказчика размещать протокол согласования НМЦ 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30" name="Пятиугольник 29"/>
          <p:cNvSpPr/>
          <p:nvPr>
            <p:custDataLst>
              <p:tags r:id="rId19"/>
            </p:custDataLst>
          </p:nvPr>
        </p:nvSpPr>
        <p:spPr bwMode="auto">
          <a:xfrm>
            <a:off x="1243012" y="3816350"/>
            <a:ext cx="7256462" cy="315912"/>
          </a:xfrm>
          <a:prstGeom prst="homePlate">
            <a:avLst>
              <a:gd name="adj" fmla="val 18090"/>
            </a:avLst>
          </a:prstGeom>
          <a:solidFill>
            <a:srgbClr val="C59F7A"/>
          </a:solidFill>
          <a:ln w="19050">
            <a:solidFill>
              <a:srgbClr val="98754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0962" tIns="36512" rIns="1169987" bIns="34925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libri"/>
                <a:sym typeface="Calibri"/>
              </a:rPr>
              <a:t>Проведение внешней экспертизы НМЦ  заказов свыше 50 млн.руб. </a:t>
            </a:r>
            <a:endParaRPr lang="ru-RU" sz="1600" b="1" dirty="0">
              <a:solidFill>
                <a:schemeClr val="bg1"/>
              </a:solidFill>
              <a:latin typeface="Calibri"/>
              <a:sym typeface="Calibri"/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628650" y="2206625"/>
            <a:ext cx="500066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5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628650" y="2706687"/>
            <a:ext cx="49026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7"/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628650" y="3219450"/>
            <a:ext cx="5012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8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28650" y="3730625"/>
            <a:ext cx="48104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Объект 25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7042" name="think-cell Slide" r:id="rId7" imgW="360" imgH="360" progId="">
              <p:embed/>
            </p:oleObj>
          </a:graphicData>
        </a:graphic>
      </p:graphicFrame>
      <p:sp>
        <p:nvSpPr>
          <p:cNvPr id="25" name="Прямоугольник 2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 b="1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Анализ регулирования: схема формирования НМЦ (действующая)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>
          <a:xfrm>
            <a:off x="395536" y="2564904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 информации заказчиком 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2051720" y="2780928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55776" y="2564904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Расчет заказчиком НМЦ</a:t>
            </a:r>
            <a:endParaRPr lang="ru-RU" dirty="0"/>
          </a:p>
        </p:txBody>
      </p:sp>
      <p:sp>
        <p:nvSpPr>
          <p:cNvPr id="30" name="Стрелка вправо 29"/>
          <p:cNvSpPr/>
          <p:nvPr/>
        </p:nvSpPr>
        <p:spPr>
          <a:xfrm>
            <a:off x="4211960" y="2780928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716016" y="2564904"/>
            <a:ext cx="1584176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 НМЦ на ГРБС, МРГ и т.д.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499992" y="4653136"/>
            <a:ext cx="2016224" cy="93610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Независимая экспертиза обоснования НМЦ</a:t>
            </a:r>
            <a:endParaRPr lang="ru-RU" dirty="0"/>
          </a:p>
        </p:txBody>
      </p:sp>
      <p:sp>
        <p:nvSpPr>
          <p:cNvPr id="33" name="Двойная стрелка вверх/вниз 32"/>
          <p:cNvSpPr/>
          <p:nvPr/>
        </p:nvSpPr>
        <p:spPr>
          <a:xfrm>
            <a:off x="5364088" y="4108137"/>
            <a:ext cx="360040" cy="504056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499992" y="2132856"/>
            <a:ext cx="2016224" cy="20882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3 млн.руб.</a:t>
            </a:r>
            <a:endParaRPr lang="ru-RU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4509120"/>
            <a:ext cx="2304256" cy="20162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50 млн.руб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36" name="Стрелка вправо 35"/>
          <p:cNvSpPr/>
          <p:nvPr/>
        </p:nvSpPr>
        <p:spPr>
          <a:xfrm>
            <a:off x="6372200" y="2780928"/>
            <a:ext cx="43204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876256" y="2564904"/>
            <a:ext cx="1964754" cy="9361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Публикация заказа (занесение в ЕАИСТ)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95536" y="3573016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Перечень источников</a:t>
            </a:r>
            <a:endParaRPr lang="ru-RU" sz="16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555776" y="3573016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Методики расчета</a:t>
            </a:r>
            <a:endParaRPr lang="ru-RU" sz="16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876256" y="3573016"/>
            <a:ext cx="196475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Программное обеспечение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499992" y="5661248"/>
            <a:ext cx="2016224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Регламент предоставления док.</a:t>
            </a:r>
            <a:endParaRPr lang="ru-RU" sz="16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716016" y="3573016"/>
            <a:ext cx="1584176" cy="5040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Положения об РГ и МРГ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>
            <p:custDataLst>
              <p:tags r:id="rId1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Актуальность проблемы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772816"/>
            <a:ext cx="8208912" cy="2376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Стартовая цена может отличаться в </a:t>
            </a:r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</a:rPr>
              <a:t>1,5-2 раза</a:t>
            </a:r>
            <a:endParaRPr lang="ru-RU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293096"/>
            <a:ext cx="3960440" cy="2232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Потери бюджета, связанные с неэффективностью системы НМЦ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(по экспертным оценкам)</a:t>
            </a: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до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млрд.руб.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(в год)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4288130"/>
            <a:ext cx="4032448" cy="2237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Завышенная НМЦ дает неверный рыночный сигнал экономическим агентам, что приводит к </a:t>
            </a: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завышению уровня цен в целом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771800" y="3717032"/>
            <a:ext cx="118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100 -200%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>
            <p:custDataLst>
              <p:tags r:id="rId5"/>
            </p:custDataLst>
          </p:nvPr>
        </p:nvSpPr>
        <p:spPr>
          <a:xfrm>
            <a:off x="2555776" y="234888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Бумага  офисная</a:t>
            </a:r>
            <a:endParaRPr lang="ru-RU" sz="1600" b="1" dirty="0"/>
          </a:p>
        </p:txBody>
      </p:sp>
      <p:pic>
        <p:nvPicPr>
          <p:cNvPr id="13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915816" y="2780928"/>
            <a:ext cx="908794" cy="90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>
            <p:custDataLst>
              <p:tags r:id="rId7"/>
            </p:custDataLst>
          </p:nvPr>
        </p:nvSpPr>
        <p:spPr>
          <a:xfrm>
            <a:off x="4067944" y="234888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Ремонт дорог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572000" y="2780928"/>
            <a:ext cx="954727" cy="93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>
            <p:custDataLst>
              <p:tags r:id="rId9"/>
            </p:custDataLst>
          </p:nvPr>
        </p:nvSpPr>
        <p:spPr>
          <a:xfrm>
            <a:off x="4572000" y="37170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10 -30%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>
            <p:custDataLst>
              <p:tags r:id="rId10"/>
            </p:custDataLst>
          </p:nvPr>
        </p:nvSpPr>
        <p:spPr>
          <a:xfrm>
            <a:off x="5652120" y="227687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Мероприятия</a:t>
            </a:r>
          </a:p>
          <a:p>
            <a:pPr algn="ctr"/>
            <a:r>
              <a:rPr lang="ru-RU" sz="1600" b="1" dirty="0" smtClean="0"/>
              <a:t>(звук., свет, оборудование )</a:t>
            </a:r>
          </a:p>
        </p:txBody>
      </p:sp>
      <p:pic>
        <p:nvPicPr>
          <p:cNvPr id="19" name="Picture 6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660232" y="2852936"/>
            <a:ext cx="974678" cy="94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>
            <p:custDataLst>
              <p:tags r:id="rId12"/>
            </p:custDataLst>
          </p:nvPr>
        </p:nvSpPr>
        <p:spPr>
          <a:xfrm>
            <a:off x="6588224" y="3717032"/>
            <a:ext cx="1224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50 – 200%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>
            <p:custDataLst>
              <p:tags r:id="rId13"/>
            </p:custDataLst>
          </p:nvPr>
        </p:nvSpPr>
        <p:spPr>
          <a:xfrm>
            <a:off x="539552" y="220486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Автомобили и перевозки</a:t>
            </a:r>
          </a:p>
        </p:txBody>
      </p:sp>
      <p:pic>
        <p:nvPicPr>
          <p:cNvPr id="22" name="Picture 7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115616" y="2780928"/>
            <a:ext cx="98537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>
            <p:custDataLst>
              <p:tags r:id="rId15"/>
            </p:custDataLst>
          </p:nvPr>
        </p:nvSpPr>
        <p:spPr>
          <a:xfrm>
            <a:off x="1043608" y="3717032"/>
            <a:ext cx="118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15 -30%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/>
      <p:bldP spid="12" grpId="0"/>
      <p:bldP spid="15" grpId="0"/>
      <p:bldP spid="17" grpId="0"/>
      <p:bldP spid="18" grpId="0"/>
      <p:bldP spid="20" grpId="0"/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5777" name="think-cell Slide" r:id="rId7" imgW="360" imgH="360" progId="">
              <p:embed/>
            </p:oleObj>
          </a:graphicData>
        </a:graphic>
      </p:graphicFrame>
      <p:sp>
        <p:nvSpPr>
          <p:cNvPr id="15" name="Прямоугольник 1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 b="1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Актуальность проблемы: модель расчета потерь бюджета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571472" y="2285992"/>
            <a:ext cx="3714776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Завышение НМЦ по заказам от 3 до 50 млн.руб. (</a:t>
            </a:r>
            <a:r>
              <a:rPr lang="ru-RU" sz="2000" b="1" dirty="0" smtClean="0">
                <a:solidFill>
                  <a:schemeClr val="tx1"/>
                </a:solidFill>
              </a:rPr>
              <a:t>6-7%</a:t>
            </a:r>
            <a:r>
              <a:rPr lang="ru-RU" sz="2000" dirty="0" smtClean="0">
                <a:solidFill>
                  <a:schemeClr val="tx1"/>
                </a:solidFill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3571876"/>
            <a:ext cx="3714776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Завышение НМЦ по заказам до 3 млн.руб. (</a:t>
            </a:r>
            <a:r>
              <a:rPr lang="ru-RU" sz="2000" b="1" dirty="0" smtClean="0">
                <a:solidFill>
                  <a:schemeClr val="tx1"/>
                </a:solidFill>
              </a:rPr>
              <a:t>8-10%</a:t>
            </a:r>
            <a:r>
              <a:rPr lang="ru-RU" sz="2000" dirty="0" smtClean="0">
                <a:solidFill>
                  <a:schemeClr val="tx1"/>
                </a:solidFill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472" y="4857760"/>
            <a:ext cx="3714776" cy="114300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Влияние завышенных НМЦ на среднерыночные цены и другие потери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0" y="2285992"/>
            <a:ext cx="1357322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 7 млрд.руб.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81520" y="3586160"/>
            <a:ext cx="1419240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 2 млрд.руб.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0" y="4857760"/>
            <a:ext cx="1428760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 1 млрд.руб.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58016" y="3357562"/>
            <a:ext cx="1714512" cy="15716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до 10 млрд.руб. в год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000760" y="2714620"/>
            <a:ext cx="857256" cy="57150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143636" y="4071942"/>
            <a:ext cx="642942" cy="1588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6072198" y="4857760"/>
            <a:ext cx="714380" cy="57150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16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6019" name="think-cell Slide" r:id="rId33" imgW="360" imgH="360" progId="">
              <p:embed/>
            </p:oleObj>
          </a:graphicData>
        </a:graphic>
      </p:graphicFrame>
      <p:sp>
        <p:nvSpPr>
          <p:cNvPr id="16" name="Прямоугольник 15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 b="1">
              <a:latin typeface="Calibri"/>
              <a:sym typeface="Calibri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Анализ регулирования: оценка эффективности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9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>
            <p:custDataLst>
              <p:tags r:id="rId6"/>
            </p:custDataLst>
          </p:nvPr>
        </p:nvSpPr>
        <p:spPr>
          <a:xfrm>
            <a:off x="3236912" y="1844824"/>
            <a:ext cx="2736304" cy="4680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Экономия до размещения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208337" y="2679700"/>
          <a:ext cx="2819400" cy="1571549"/>
        </p:xfrm>
        <a:graphic>
          <a:graphicData uri="http://schemas.openxmlformats.org/presentationml/2006/ole">
            <p:oleObj spid="_x0000_s86018" name="Диаграмма" r:id="rId35" imgW="2819532" imgH="1571553" progId="MSGraph.Chart.8">
              <p:embed followColorScheme="full"/>
            </p:oleObj>
          </a:graphicData>
        </a:graphic>
      </p:graphicFrame>
      <p:sp>
        <p:nvSpPr>
          <p:cNvPr id="13" name="Прямоугольник 12"/>
          <p:cNvSpPr/>
          <p:nvPr>
            <p:custDataLst>
              <p:tags r:id="rId7"/>
            </p:custDataLst>
          </p:nvPr>
        </p:nvSpPr>
        <p:spPr bwMode="auto">
          <a:xfrm>
            <a:off x="5086350" y="2536825"/>
            <a:ext cx="3587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962B297D-43BA-437A-B02F-4DE63B04F48A}" type="datetime'''10''''''''''''''''''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10</a:t>
            </a:fld>
            <a:r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8"/>
            </p:custDataLst>
          </p:nvPr>
        </p:nvSpPr>
        <p:spPr bwMode="auto">
          <a:xfrm>
            <a:off x="3822700" y="3451225"/>
            <a:ext cx="268287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3050CFE9-D0EB-41D2-B94E-2D2B05464905}" type="datetime'''''''''''''''''''''''''''''''3'''''''''">
              <a:rPr lang="en-US" sz="1400" smtClean="0">
                <a:solidFill>
                  <a:schemeClr val="tx1"/>
                </a:solidFill>
                <a:latin typeface="Calibri"/>
                <a:sym typeface="Calibri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ru-RU" sz="140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 bwMode="auto">
          <a:xfrm>
            <a:off x="4737100" y="4181475"/>
            <a:ext cx="10572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Calibri"/>
                <a:sym typeface="Calibri"/>
              </a:rPr>
              <a:t>1-ый уровень</a:t>
            </a:r>
            <a:endParaRPr lang="en-US" sz="1400" b="1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4" name="Прямоугольник 13"/>
          <p:cNvSpPr/>
          <p:nvPr>
            <p:custDataLst>
              <p:tags r:id="rId10"/>
            </p:custDataLst>
          </p:nvPr>
        </p:nvSpPr>
        <p:spPr bwMode="auto">
          <a:xfrm>
            <a:off x="3443287" y="4181475"/>
            <a:ext cx="102552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Calibri"/>
                <a:sym typeface="Calibri"/>
              </a:rPr>
              <a:t>2-ой уровень</a:t>
            </a:r>
            <a:endParaRPr lang="en-US" sz="1400" b="1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18" name="Прямоугольник 17"/>
          <p:cNvSpPr/>
          <p:nvPr>
            <p:custDataLst>
              <p:tags r:id="rId11"/>
            </p:custDataLst>
          </p:nvPr>
        </p:nvSpPr>
        <p:spPr bwMode="auto">
          <a:xfrm>
            <a:off x="3332163" y="4941887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19" name="TextBox 18"/>
          <p:cNvSpPr txBox="1"/>
          <p:nvPr>
            <p:custDataLst>
              <p:tags r:id="rId12"/>
            </p:custDataLst>
          </p:nvPr>
        </p:nvSpPr>
        <p:spPr>
          <a:xfrm>
            <a:off x="3535362" y="4797425"/>
            <a:ext cx="2438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Межотраслев</a:t>
            </a:r>
            <a:r>
              <a:rPr lang="ru-RU" sz="1400" dirty="0" smtClean="0"/>
              <a:t>. согласование: ГРБС, МРГ, Мэр </a:t>
            </a:r>
            <a:endParaRPr lang="ru-RU" sz="1400" dirty="0"/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 bwMode="auto">
          <a:xfrm>
            <a:off x="3332162" y="5407025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21" name="TextBox 20"/>
          <p:cNvSpPr txBox="1"/>
          <p:nvPr>
            <p:custDataLst>
              <p:tags r:id="rId14"/>
            </p:custDataLst>
          </p:nvPr>
        </p:nvSpPr>
        <p:spPr>
          <a:xfrm>
            <a:off x="3546475" y="5267325"/>
            <a:ext cx="2344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Независимая экспертиза НМЦ (ИЦ «Строитель») </a:t>
            </a:r>
            <a:endParaRPr lang="ru-RU" sz="1400" dirty="0"/>
          </a:p>
        </p:txBody>
      </p:sp>
      <p:sp>
        <p:nvSpPr>
          <p:cNvPr id="22" name="TextBox 21"/>
          <p:cNvSpPr txBox="1"/>
          <p:nvPr>
            <p:custDataLst>
              <p:tags r:id="rId15"/>
            </p:custDataLst>
          </p:nvPr>
        </p:nvSpPr>
        <p:spPr>
          <a:xfrm>
            <a:off x="3203848" y="4509120"/>
            <a:ext cx="2939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Инструменты на 1-ом уровне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>
            <p:custDataLst>
              <p:tags r:id="rId16"/>
            </p:custDataLst>
          </p:nvPr>
        </p:nvSpPr>
        <p:spPr>
          <a:xfrm>
            <a:off x="3203575" y="5805264"/>
            <a:ext cx="2799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Инструменты на 2-ом уровне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>
            <p:custDataLst>
              <p:tags r:id="rId17"/>
            </p:custDataLst>
          </p:nvPr>
        </p:nvSpPr>
        <p:spPr bwMode="auto">
          <a:xfrm>
            <a:off x="3332162" y="6208711"/>
            <a:ext cx="214312" cy="214312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25" name="TextBox 24"/>
          <p:cNvSpPr txBox="1"/>
          <p:nvPr>
            <p:custDataLst>
              <p:tags r:id="rId18"/>
            </p:custDataLst>
          </p:nvPr>
        </p:nvSpPr>
        <p:spPr>
          <a:xfrm>
            <a:off x="3546475" y="6165850"/>
            <a:ext cx="181133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1400" dirty="0" smtClean="0"/>
              <a:t>Рабочие группы ГРБС</a:t>
            </a:r>
            <a:endParaRPr lang="ru-RU" sz="1400" dirty="0"/>
          </a:p>
        </p:txBody>
      </p:sp>
      <p:sp>
        <p:nvSpPr>
          <p:cNvPr id="26" name="Прямоугольник 25"/>
          <p:cNvSpPr/>
          <p:nvPr>
            <p:custDataLst>
              <p:tags r:id="rId19"/>
            </p:custDataLst>
          </p:nvPr>
        </p:nvSpPr>
        <p:spPr>
          <a:xfrm>
            <a:off x="395536" y="1844824"/>
            <a:ext cx="2736304" cy="4680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Заказ со снижением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&gt;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25% (без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претензион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.)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>
            <p:custDataLst>
              <p:tags r:id="rId20"/>
            </p:custDataLst>
          </p:nvPr>
        </p:nvSpPr>
        <p:spPr>
          <a:xfrm>
            <a:off x="800100" y="3068637"/>
            <a:ext cx="1983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Количество – </a:t>
            </a:r>
            <a:r>
              <a:rPr lang="ru-RU" b="1" dirty="0" smtClean="0"/>
              <a:t>18%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8" name="TextBox 27"/>
          <p:cNvSpPr txBox="1"/>
          <p:nvPr>
            <p:custDataLst>
              <p:tags r:id="rId21"/>
            </p:custDataLst>
          </p:nvPr>
        </p:nvSpPr>
        <p:spPr>
          <a:xfrm>
            <a:off x="395536" y="2636837"/>
            <a:ext cx="23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2011 год (01.03-01.09)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22"/>
            </p:custDataLst>
          </p:nvPr>
        </p:nvSpPr>
        <p:spPr bwMode="auto">
          <a:xfrm>
            <a:off x="539750" y="3140075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30" name="TextBox 29"/>
          <p:cNvSpPr txBox="1"/>
          <p:nvPr>
            <p:custDataLst>
              <p:tags r:id="rId23"/>
            </p:custDataLst>
          </p:nvPr>
        </p:nvSpPr>
        <p:spPr>
          <a:xfrm>
            <a:off x="800100" y="3475037"/>
            <a:ext cx="158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Объем – </a:t>
            </a:r>
            <a:r>
              <a:rPr lang="ru-RU" b="1" dirty="0" smtClean="0"/>
              <a:t>9,4%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1" name="Прямоугольник 30"/>
          <p:cNvSpPr/>
          <p:nvPr>
            <p:custDataLst>
              <p:tags r:id="rId24"/>
            </p:custDataLst>
          </p:nvPr>
        </p:nvSpPr>
        <p:spPr bwMode="auto">
          <a:xfrm>
            <a:off x="539750" y="3548062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32" name="TextBox 31"/>
          <p:cNvSpPr txBox="1"/>
          <p:nvPr>
            <p:custDataLst>
              <p:tags r:id="rId25"/>
            </p:custDataLst>
          </p:nvPr>
        </p:nvSpPr>
        <p:spPr>
          <a:xfrm>
            <a:off x="800100" y="4437062"/>
            <a:ext cx="228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Количество – </a:t>
            </a:r>
            <a:r>
              <a:rPr lang="ru-RU" b="1" dirty="0" smtClean="0"/>
              <a:t>22,87%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3" name="TextBox 32"/>
          <p:cNvSpPr txBox="1"/>
          <p:nvPr>
            <p:custDataLst>
              <p:tags r:id="rId26"/>
            </p:custDataLst>
          </p:nvPr>
        </p:nvSpPr>
        <p:spPr>
          <a:xfrm>
            <a:off x="395287" y="4005262"/>
            <a:ext cx="23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2012 год (01.03-01.09)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>
            <p:custDataLst>
              <p:tags r:id="rId27"/>
            </p:custDataLst>
          </p:nvPr>
        </p:nvSpPr>
        <p:spPr bwMode="auto">
          <a:xfrm>
            <a:off x="539750" y="4508500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35" name="TextBox 34"/>
          <p:cNvSpPr txBox="1"/>
          <p:nvPr>
            <p:custDataLst>
              <p:tags r:id="rId28"/>
            </p:custDataLst>
          </p:nvPr>
        </p:nvSpPr>
        <p:spPr>
          <a:xfrm>
            <a:off x="800100" y="4843462"/>
            <a:ext cx="182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Объем – </a:t>
            </a:r>
            <a:r>
              <a:rPr lang="ru-RU" b="1" dirty="0" smtClean="0"/>
              <a:t>11,76%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6" name="Прямоугольник 35"/>
          <p:cNvSpPr/>
          <p:nvPr>
            <p:custDataLst>
              <p:tags r:id="rId29"/>
            </p:custDataLst>
          </p:nvPr>
        </p:nvSpPr>
        <p:spPr bwMode="auto">
          <a:xfrm>
            <a:off x="539750" y="4914900"/>
            <a:ext cx="212725" cy="212725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2"/>
                </a:solidFill>
                <a:latin typeface="Wingdings"/>
                <a:sym typeface="Wingdings"/>
              </a:rPr>
              <a:t>ü</a:t>
            </a:r>
            <a:endParaRPr lang="ru-RU" dirty="0">
              <a:solidFill>
                <a:schemeClr val="accent2"/>
              </a:solidFill>
              <a:sym typeface="Wingdings"/>
            </a:endParaRPr>
          </a:p>
        </p:txBody>
      </p:sp>
      <p:sp>
        <p:nvSpPr>
          <p:cNvPr id="37" name="TextBox 36"/>
          <p:cNvSpPr txBox="1"/>
          <p:nvPr>
            <p:custDataLst>
              <p:tags r:id="rId30"/>
            </p:custDataLst>
          </p:nvPr>
        </p:nvSpPr>
        <p:spPr>
          <a:xfrm>
            <a:off x="395536" y="5373216"/>
            <a:ext cx="2783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Вывод: </a:t>
            </a:r>
            <a:r>
              <a:rPr lang="ru-RU" dirty="0" smtClean="0"/>
              <a:t>снижение </a:t>
            </a:r>
          </a:p>
          <a:p>
            <a:r>
              <a:rPr lang="ru-RU" dirty="0" smtClean="0"/>
              <a:t>эффективности системы </a:t>
            </a:r>
          </a:p>
          <a:p>
            <a:r>
              <a:rPr lang="ru-RU" dirty="0" smtClean="0"/>
              <a:t>расчета НМЦ заказчиками</a:t>
            </a:r>
            <a:endParaRPr lang="ru-RU" dirty="0"/>
          </a:p>
        </p:txBody>
      </p:sp>
      <p:sp>
        <p:nvSpPr>
          <p:cNvPr id="38" name="Прямоугольник 37"/>
          <p:cNvSpPr/>
          <p:nvPr>
            <p:custDataLst>
              <p:tags r:id="rId31"/>
            </p:custDataLst>
          </p:nvPr>
        </p:nvSpPr>
        <p:spPr>
          <a:xfrm>
            <a:off x="6084168" y="1844824"/>
            <a:ext cx="2736304" cy="46805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Эффективность внешней экспертизы НМЦ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156176" y="2564904"/>
            <a:ext cx="2592288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Средняя экономия от внешней экспертизы в 2010-2011 года </a:t>
            </a:r>
            <a:r>
              <a:rPr lang="ru-RU" sz="1600" i="1" dirty="0" smtClean="0">
                <a:solidFill>
                  <a:schemeClr val="tx1"/>
                </a:solidFill>
              </a:rPr>
              <a:t>(проводил ДЭПР по заказам свыше 10 млн.руб.)</a:t>
            </a:r>
            <a:r>
              <a:rPr lang="ru-RU" sz="1600" b="1" i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- 5%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156176" y="4581128"/>
            <a:ext cx="2592288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Средняя экономия от внешней экспертизы в 2012 году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1600" i="1" dirty="0" smtClean="0">
                <a:solidFill>
                  <a:schemeClr val="tx1"/>
                </a:solidFill>
              </a:rPr>
              <a:t>(проводит ИЦ «Строитель» по заказам свыше 50 млн.руб.)</a:t>
            </a:r>
            <a:r>
              <a:rPr lang="ru-RU" sz="1600" b="1" i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- 5,5% 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Объект 36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8067" name="think-cell Slide" r:id="rId28" imgW="360" imgH="360" progId="">
              <p:embed/>
            </p:oleObj>
          </a:graphicData>
        </a:graphic>
      </p:graphicFrame>
      <p:sp>
        <p:nvSpPr>
          <p:cNvPr id="36" name="Прямоугольник 35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>
              <a:latin typeface="Calibri"/>
              <a:sym typeface="Calibri"/>
            </a:endParaRPr>
          </a:p>
        </p:txBody>
      </p:sp>
      <p:sp>
        <p:nvSpPr>
          <p:cNvPr id="4" name="Прямоугольник 3"/>
          <p:cNvSpPr/>
          <p:nvPr>
            <p:custDataLst>
              <p:tags r:id="rId3"/>
            </p:custDataLst>
          </p:nvPr>
        </p:nvSpPr>
        <p:spPr>
          <a:xfrm>
            <a:off x="251520" y="1268760"/>
            <a:ext cx="8640960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Анализ регулирования: исполнение норм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51520" y="26064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ОБОСНОВАНИЕ</a:t>
            </a:r>
            <a:endParaRPr lang="ru-RU" sz="3200" b="1" dirty="0"/>
          </a:p>
        </p:txBody>
      </p:sp>
      <p:pic>
        <p:nvPicPr>
          <p:cNvPr id="6" name="Picture 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8028384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>
            <p:custDataLst>
              <p:tags r:id="rId6"/>
            </p:custDataLst>
          </p:nvPr>
        </p:nvSpPr>
        <p:spPr>
          <a:xfrm>
            <a:off x="251520" y="1700808"/>
            <a:ext cx="8033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</a:rPr>
              <a:t>Характеристика выборочного мониторинга</a:t>
            </a:r>
            <a:endParaRPr lang="ru-RU" sz="20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7"/>
            </p:custDataLst>
          </p:nvPr>
        </p:nvSpPr>
        <p:spPr bwMode="auto">
          <a:xfrm>
            <a:off x="433387" y="2179637"/>
            <a:ext cx="274637" cy="27463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92473D"/>
                </a:solidFill>
                <a:latin typeface="Wingdings"/>
                <a:sym typeface="Wingdings"/>
              </a:rPr>
              <a:t>ü</a:t>
            </a:r>
            <a:endParaRPr lang="ru-RU" sz="2400" dirty="0">
              <a:solidFill>
                <a:srgbClr val="92473D"/>
              </a:solidFill>
              <a:latin typeface="Calibri"/>
              <a:sym typeface="Wingdings"/>
            </a:endParaRPr>
          </a:p>
        </p:txBody>
      </p:sp>
      <p:sp>
        <p:nvSpPr>
          <p:cNvPr id="40" name="TextBox 39"/>
          <p:cNvSpPr txBox="1"/>
          <p:nvPr>
            <p:custDataLst>
              <p:tags r:id="rId8"/>
            </p:custDataLst>
          </p:nvPr>
        </p:nvSpPr>
        <p:spPr>
          <a:xfrm>
            <a:off x="833290" y="2078037"/>
            <a:ext cx="613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24 заказчика </a:t>
            </a:r>
            <a:r>
              <a:rPr lang="ru-RU" sz="2000" dirty="0" smtClean="0"/>
              <a:t>– органы исполнительной власти (ОИВ)</a:t>
            </a:r>
            <a:endParaRPr lang="ru-RU" sz="2000" dirty="0"/>
          </a:p>
        </p:txBody>
      </p:sp>
      <p:sp>
        <p:nvSpPr>
          <p:cNvPr id="41" name="Прямоугольник 40"/>
          <p:cNvSpPr/>
          <p:nvPr>
            <p:custDataLst>
              <p:tags r:id="rId9"/>
            </p:custDataLst>
          </p:nvPr>
        </p:nvSpPr>
        <p:spPr bwMode="auto">
          <a:xfrm>
            <a:off x="433387" y="2549525"/>
            <a:ext cx="274637" cy="274637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92473D"/>
                </a:solidFill>
                <a:latin typeface="Wingdings"/>
                <a:sym typeface="Wingdings"/>
              </a:rPr>
              <a:t>ü</a:t>
            </a:r>
            <a:endParaRPr lang="ru-RU" sz="2400" dirty="0">
              <a:solidFill>
                <a:srgbClr val="92473D"/>
              </a:solidFill>
              <a:latin typeface="Calibri"/>
              <a:sym typeface="Wingdings"/>
            </a:endParaRPr>
          </a:p>
        </p:txBody>
      </p:sp>
      <p:sp>
        <p:nvSpPr>
          <p:cNvPr id="42" name="TextBox 41"/>
          <p:cNvSpPr txBox="1"/>
          <p:nvPr>
            <p:custDataLst>
              <p:tags r:id="rId10"/>
            </p:custDataLst>
          </p:nvPr>
        </p:nvSpPr>
        <p:spPr>
          <a:xfrm>
            <a:off x="827584" y="2478087"/>
            <a:ext cx="613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30 заказчиков </a:t>
            </a:r>
            <a:r>
              <a:rPr lang="ru-RU" sz="2000" dirty="0" smtClean="0"/>
              <a:t>– государственные учреждения (ГУ)</a:t>
            </a:r>
            <a:endParaRPr lang="ru-RU" sz="2000" dirty="0"/>
          </a:p>
        </p:txBody>
      </p:sp>
      <p:sp>
        <p:nvSpPr>
          <p:cNvPr id="43" name="TextBox 42"/>
          <p:cNvSpPr txBox="1"/>
          <p:nvPr>
            <p:custDataLst>
              <p:tags r:id="rId11"/>
            </p:custDataLst>
          </p:nvPr>
        </p:nvSpPr>
        <p:spPr>
          <a:xfrm>
            <a:off x="3957637" y="3429000"/>
            <a:ext cx="497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ГУ: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>
            <p:custDataLst>
              <p:tags r:id="rId12"/>
            </p:custDataLst>
          </p:nvPr>
        </p:nvSpPr>
        <p:spPr>
          <a:xfrm>
            <a:off x="3324225" y="5229225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ОИВ: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1809750" y="3327400"/>
          <a:ext cx="2962351" cy="1209751"/>
        </p:xfrm>
        <a:graphic>
          <a:graphicData uri="http://schemas.openxmlformats.org/presentationml/2006/ole">
            <p:oleObj spid="_x0000_s88068" name="Диаграмма" r:id="rId30" imgW="2962351" imgH="1209751" progId="MSGraph.Chart.8">
              <p:embed followColorScheme="full"/>
            </p:oleObj>
          </a:graphicData>
        </a:graphic>
      </p:graphicFrame>
      <p:sp>
        <p:nvSpPr>
          <p:cNvPr id="46" name="Прямоугольник 45"/>
          <p:cNvSpPr/>
          <p:nvPr>
            <p:custDataLst>
              <p:tags r:id="rId13"/>
            </p:custDataLst>
          </p:nvPr>
        </p:nvSpPr>
        <p:spPr bwMode="auto">
          <a:xfrm>
            <a:off x="525462" y="3925887"/>
            <a:ext cx="1344612" cy="4889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Нет  протокола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согласования 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7" name="Прямоугольник 46"/>
          <p:cNvSpPr/>
          <p:nvPr>
            <p:custDataLst>
              <p:tags r:id="rId14"/>
            </p:custDataLst>
          </p:nvPr>
        </p:nvSpPr>
        <p:spPr bwMode="auto">
          <a:xfrm>
            <a:off x="4702175" y="4048125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fld id="{68D9CD56-EAE8-4780-83B1-4FDF6AD748DE}" type="datetime'''''9''''''''''0'''''''''''''''''">
              <a:rPr lang="en-US" sz="1600" smtClean="0">
                <a:solidFill>
                  <a:schemeClr val="tx1"/>
                </a:solidFill>
                <a:latin typeface="Calibri"/>
                <a:sym typeface="Calibri"/>
              </a:rPr>
              <a:pPr>
                <a:spcBef>
                  <a:spcPct val="0"/>
                </a:spcBef>
                <a:spcAft>
                  <a:spcPct val="0"/>
                </a:spcAft>
              </a:pPr>
              <a:t>90</a:t>
            </a:fld>
            <a:r>
              <a:rPr lang="ru-RU" sz="160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8" name="Прямоугольник 47"/>
          <p:cNvSpPr/>
          <p:nvPr>
            <p:custDataLst>
              <p:tags r:id="rId15"/>
            </p:custDataLst>
          </p:nvPr>
        </p:nvSpPr>
        <p:spPr bwMode="auto">
          <a:xfrm>
            <a:off x="3502025" y="3548062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50%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49" name="Прямоугольник 48"/>
          <p:cNvSpPr/>
          <p:nvPr>
            <p:custDataLst>
              <p:tags r:id="rId16"/>
            </p:custDataLst>
          </p:nvPr>
        </p:nvSpPr>
        <p:spPr bwMode="auto">
          <a:xfrm>
            <a:off x="809625" y="3425825"/>
            <a:ext cx="1060450" cy="4889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Нет расчета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НМЦ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/>
        </p:nvGraphicFramePr>
        <p:xfrm>
          <a:off x="1809750" y="4479925"/>
          <a:ext cx="3362249" cy="2076602"/>
        </p:xfrm>
        <a:graphic>
          <a:graphicData uri="http://schemas.openxmlformats.org/presentationml/2006/ole">
            <p:oleObj spid="_x0000_s88069" name="Диаграмма" r:id="rId31" imgW="3362249" imgH="2076602" progId="MSGraph.Chart.8">
              <p:embed followColorScheme="full"/>
            </p:oleObj>
          </a:graphicData>
        </a:graphic>
      </p:graphicFrame>
      <p:sp>
        <p:nvSpPr>
          <p:cNvPr id="51" name="Прямоугольник 50"/>
          <p:cNvSpPr/>
          <p:nvPr>
            <p:custDataLst>
              <p:tags r:id="rId17"/>
            </p:custDataLst>
          </p:nvPr>
        </p:nvSpPr>
        <p:spPr bwMode="auto">
          <a:xfrm>
            <a:off x="809625" y="4635500"/>
            <a:ext cx="1060450" cy="4889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Нет расчета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НМЦ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18"/>
            </p:custDataLst>
          </p:nvPr>
        </p:nvSpPr>
        <p:spPr bwMode="auto">
          <a:xfrm>
            <a:off x="2397125" y="4757737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fld id="{35000155-38CC-400A-B012-3F1A3D75CB96}" type="datetime'''1''''''''''''''''''''''''''''''''''''''''''''''''''''''''3'">
              <a:rPr lang="en-US" sz="1600" smtClean="0">
                <a:solidFill>
                  <a:schemeClr val="tx1"/>
                </a:solidFill>
                <a:latin typeface="Calibri"/>
                <a:sym typeface="Calibri"/>
              </a:rPr>
              <a:pPr>
                <a:spcBef>
                  <a:spcPct val="0"/>
                </a:spcBef>
                <a:spcAft>
                  <a:spcPct val="0"/>
                </a:spcAft>
              </a:pPr>
              <a:t>13</a:t>
            </a:fld>
            <a:r>
              <a:rPr lang="ru-RU" sz="160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19"/>
            </p:custDataLst>
          </p:nvPr>
        </p:nvSpPr>
        <p:spPr bwMode="auto">
          <a:xfrm>
            <a:off x="525462" y="5259387"/>
            <a:ext cx="1344612" cy="48895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Нет  протокола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согласования 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20"/>
            </p:custDataLst>
          </p:nvPr>
        </p:nvSpPr>
        <p:spPr bwMode="auto">
          <a:xfrm>
            <a:off x="631825" y="5761037"/>
            <a:ext cx="1238250" cy="7334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Не указывают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в протоколе </a:t>
            </a: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метод расчета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5" name="Прямоугольник 54"/>
          <p:cNvSpPr/>
          <p:nvPr>
            <p:custDataLst>
              <p:tags r:id="rId21"/>
            </p:custDataLst>
          </p:nvPr>
        </p:nvSpPr>
        <p:spPr bwMode="auto">
          <a:xfrm>
            <a:off x="2806700" y="5381625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25%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22"/>
            </p:custDataLst>
          </p:nvPr>
        </p:nvSpPr>
        <p:spPr bwMode="auto">
          <a:xfrm>
            <a:off x="5092700" y="6005512"/>
            <a:ext cx="409575" cy="2444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575" tIns="0" rIns="28575" bIns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Calibri"/>
                <a:sym typeface="Calibri"/>
              </a:rPr>
              <a:t>96</a:t>
            </a:r>
            <a:r>
              <a:rPr lang="ru-RU" sz="1600" dirty="0" smtClean="0">
                <a:solidFill>
                  <a:schemeClr val="tx1"/>
                </a:solidFill>
                <a:latin typeface="Calibri"/>
                <a:sym typeface="Calibri"/>
              </a:rPr>
              <a:t>%</a:t>
            </a:r>
            <a:endParaRPr lang="en-US" sz="16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57" name="TextBox 56"/>
          <p:cNvSpPr txBox="1"/>
          <p:nvPr>
            <p:custDataLst>
              <p:tags r:id="rId23"/>
            </p:custDataLst>
          </p:nvPr>
        </p:nvSpPr>
        <p:spPr>
          <a:xfrm>
            <a:off x="323528" y="2924944"/>
            <a:ext cx="4507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</a:rPr>
              <a:t>Результаты выборочного мониторинга</a:t>
            </a:r>
            <a:endParaRPr lang="ru-RU" sz="20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8" name="Прямоугольник 57"/>
          <p:cNvSpPr/>
          <p:nvPr>
            <p:custDataLst>
              <p:tags r:id="rId24"/>
            </p:custDataLst>
          </p:nvPr>
        </p:nvSpPr>
        <p:spPr>
          <a:xfrm>
            <a:off x="5652120" y="3356992"/>
            <a:ext cx="3096344" cy="2592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>
            <p:custDataLst>
              <p:tags r:id="rId25"/>
            </p:custDataLst>
          </p:nvPr>
        </p:nvSpPr>
        <p:spPr>
          <a:xfrm>
            <a:off x="6012160" y="3501008"/>
            <a:ext cx="2664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</a:rPr>
              <a:t>Отсутствие механизмов мониторинга:</a:t>
            </a:r>
            <a:endParaRPr lang="ru-RU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>
            <p:custDataLst>
              <p:tags r:id="rId26"/>
            </p:custDataLst>
          </p:nvPr>
        </p:nvSpPr>
        <p:spPr>
          <a:xfrm>
            <a:off x="5796136" y="436510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В ЕАИСТ нет функционала, </a:t>
            </a:r>
            <a:r>
              <a:rPr lang="ru-RU" dirty="0" smtClean="0"/>
              <a:t>позволяющего осуществлять мониторинг исполнения  заказчиками норм 68-ПП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21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11&quot;&gt;&lt;elem m_fUsage=&quot;3.08654928585560250000E+000&quot;&gt;&lt;m_ppcolschidx val=&quot;0&quot;/&gt;&lt;m_rgb r=&quot;92&quot; g=&quot;47&quot; b=&quot;3d&quot;/&gt;&lt;/elem&gt;&lt;elem m_fUsage=&quot;1.48971187613004320000E+000&quot;&gt;&lt;m_ppcolschidx val=&quot;0&quot;/&gt;&lt;m_rgb r=&quot;9c&quot; g=&quot;42&quot; b=&quot;32&quot;/&gt;&lt;/elem&gt;&lt;elem m_fUsage=&quot;1.31058665010000010000E+000&quot;&gt;&lt;m_ppcolschidx val=&quot;0&quot;/&gt;&lt;m_rgb r=&quot;af&quot; g=&quot;4d&quot; b=&quot;3a&quot;/&gt;&lt;/elem&gt;&lt;elem m_fUsage=&quot;1.01889108574164800000E+000&quot;&gt;&lt;m_ppcolschidx val=&quot;0&quot;/&gt;&lt;m_rgb r=&quot;c6&quot; g=&quot;ab&quot; b=&quot;8e&quot;/&gt;&lt;/elem&gt;&lt;elem m_fUsage=&quot;9.04300596090000020000E-001&quot;&gt;&lt;m_ppcolschidx val=&quot;0&quot;/&gt;&lt;m_rgb r=&quot;b7&quot; g=&quot;4e&quot; b=&quot;3c&quot;/&gt;&lt;/elem&gt;&lt;elem m_fUsage=&quot;8.94151714170523190000E-001&quot;&gt;&lt;m_ppcolschidx val=&quot;0&quot;/&gt;&lt;m_rgb r=&quot;98&quot; g=&quot;75&quot; b=&quot;4e&quot;/&gt;&lt;/elem&gt;&lt;elem m_fUsage=&quot;8.89766443076872580000E-001&quot;&gt;&lt;m_ppcolschidx val=&quot;0&quot;/&gt;&lt;m_rgb r=&quot;c5&quot; g=&quot;9f&quot; b=&quot;7a&quot;/&gt;&lt;/elem&gt;&lt;elem m_fUsage=&quot;5.23347633027360990000E-002&quot;&gt;&lt;m_ppcolschidx val=&quot;0&quot;/&gt;&lt;m_rgb r=&quot;d7&quot; g=&quot;c5&quot; b=&quot;b0&quot;/&gt;&lt;/elem&gt;&lt;elem m_fUsage=&quot;3.81520424476946220000E-002&quot;&gt;&lt;m_ppcolschidx val=&quot;0&quot;/&gt;&lt;m_rgb r=&quot;b8&quot; g=&quot;98&quot; b=&quot;74&quot;/&gt;&lt;/elem&gt;&lt;elem m_fUsage=&quot;3.43368382029251570000E-002&quot;&gt;&lt;m_ppcolschidx val=&quot;0&quot;/&gt;&lt;m_rgb r=&quot;ff&quot; g=&quot;c8&quot; b=&quot;c1&quot;/&gt;&lt;/elem&gt;&lt;elem m_fUsage=&quot;3.09031543826326430000E-002&quot;&gt;&lt;m_ppcolschidx val=&quot;0&quot;/&gt;&lt;m_rgb r=&quot;d8&quot; g=&quot;ca&quot; b=&quot;af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 &lt;/m_chGroupingSymbol&gt;&lt;m_chDecimalSymbol17909&gt;,&lt;/m_chDecimalSymbol17909&gt;&lt;m_nGroupingDigits17909 val=&quot;3&quot;/&gt;&lt;m_chGroupingSymbol17909&gt; &lt;/m_chGroupingSymbol17909&gt;&lt;/m_precDefault&gt;&lt;/CDefaultPrec&gt;&lt;/root&gt;"/>
  <p:tag name="THINKCELLUNDODONOTDELETE" val="233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p8QLTvsE2yIkkWMgeXR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XpBh6bjM0.WLZVCyl9P4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0xIJv6l0qDGoJe0gh1E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4akzEeQ6kSXoG9Kuwwlx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6A0kPt0Yk2qnLw3nVaJz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f5IQPlskuEu1nb6AXSc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us9pCBOrUux5nQcfPr2r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9hMBUE68EesYRFu9QVY5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3hhIFSI.kCuPSwFCBlr.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lmz97Oi02eD9Ki2bQQf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QoTqzohUO2f3ksr6vk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IfknowukC9RkUBcjSZo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YxWzoKrUSQ9YmFQuTWw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dzZ6PFyzkOnuPoFhZ8sp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yJWpfAyFkmqOzmYmwu3j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KQaB7wOREmS.1k1cfqrR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xXIEIAXr0y6nYi6Gaqfw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Xsnf_di1UeftPCpZUA8l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oaxGAeJU0WI0ZGBkD7Dn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w28hrKWUaJw0Y_w.Txs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xbd679rF0aAJN0J8Z9O8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LuQN574EaA41BYTYVRW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HBnFWU_2UKBLgs4VV0b7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6dfTDTEqNbJHV2BIpC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ide7WXjAESU0HXwefORQ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jCSXFBOUGUQF4ZWNB5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AQWgpelUkSAxQqDjhORa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SeccmRhU63fX2xY2NVN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pBnvilzjkaqbr87PzMRj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r7qckWO0uSdIBUwLxsH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cHxl3K4aU.uMvX0WKTxX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3rJuZaf0Cf4S29o74VC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6dfTDTEqNbJHV2BIpC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Vb1vf2GEiZsHfN34L6v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ide7WXjAESU0HXwefORQ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jCSXFBOUGUQF4ZWNB5j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t0NjwL30GZQA3NtyLOO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qLlvU94.UmFPOvLqzKgx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z1sp0gU.kWdfUQnKb5Ke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ewuyAp7CUGKLNhpFo8db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OcP3q6HjkCgjQ6QOTB0Q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FxI.R.CEuicw.oVOfM4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kYKNQFVkCS7U4wSYzjNA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3XqCaGCpk.Sd.3lSfewv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vzHyTr10Ww15fsf8N_VA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GBienn4LEKK6RPM8ZJlq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mA.ezGA0u.BimTzO8Es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n.a_vi1UaRgoENpHYue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hT_LJhceEm2r1V_ZScnv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OTmXAaolkWlSOL_tJbi7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Ln3L79mL0WCqwT2PWyWI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OMP0d18U6TNe3flTIrw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ISiMTkzg0SVwOWvokjQW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QTHwFhS0Wu3.Ui3VVla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pCXMHUs.UCa6c37VKDJ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FD2w2JiqEeuKW9tJJ.n5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t.8IJQqE691IF0TWSo_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hkmNWzMEqBOFmow_3VV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EQdAIB2SkCuT9.odnwm8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u9U5Tk8Lkih65_TazCIc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KYSeMCItkKOzfqXpQQ2e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soe6P41_EqBh29pdU8Big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u9U5Tk8Lkih65_TazCIc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KYSeMCItkKOzfqXpQQ2e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soe6P41_EqBh29pdU8Big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YaMwm4KFkmVhq4MhIOoB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GTZ0KqxEee5eR5V_FP9g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B6WpEGzUG5vIJLjH_FC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9LFJ3l8Ue4HSw_AGL8qA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6dfTDTEqNbJHV2BIpC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ide7WXjAESU0HXwefORQA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jCSXFBOUGUQF4ZWNB5j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6dfTDTEqNbJHV2BIpC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ide7WXjAESU0HXwefORQ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_jCSXFBOUGUQF4ZWNB5j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KhQC8AEi.mHc7tJRfN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RxJE9CGEyoi9mUrtu5C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VZXW5e2lk6QzbROWdQw8Q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RSJ2fD8UiBkGTbj_z_Ew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4B4PiY87ku3fidAyWs0yQ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9FSZnlLnkq3II_FT_QcVg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BpO.XsWbEKb_1ULqh0Fa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1IHvveNGkeAtEVcat4Bag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qfT4DrQFUyueETiY.djw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AeIXofYpkOBUwuDFalB4A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RxJE9CGEyoi9mUrtu5C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RSJ2fD8UiBkGTbj_z_Ew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KhQC8AEi.mHc7tJRfN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7Em_GqG0SCg.i_y1a6pg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RxJE9CGEyoi9mUrtu5C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RSJ2fD8UiBkGTbj_z_Ew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RN7ScpbjE6WA4Sa01Kmm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qDQYM0TUaKQWIj6Ly6O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.VpAZqiS0WkQfaekXqbC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pud7oMbEKqs86zunIRAA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gq8UVNx0OOvpQJNejP7g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IlSnE5sIUusB2WT8qzvjQ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lbf4XSCES8N7PTsz.n4g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7hf9ydnMEmIBvCrRAErx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xx574ohmEOBWAKMIWacSg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khrjhMh8EmePkrpKEP6OA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cWuHlV4k2rWnO38meG7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KhQC8AEi.mHc7tJRfNg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RxJE9CGEyoi9mUrtu5C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RSJ2fD8UiBkGTbj_z_E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OqGn3Iskedm1dPyu1KaQ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Ah4Q57NlEyu5D9uDyiGp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kp9s56O0GV8YN5Rp.39g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IIFiX_kECHM54sMLR8L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aLjXD93rk62RIFfh1meF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6DzO1V.H0uc_r.1KFiPQ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UiIs6NEsEqNFfVIkwqCsA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CbcR3AGU6GV4duf1iF8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1EFkKdrkKeyFxU2QK_e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_n7HpCtEGjBor1OOH1dg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XwCbdYND0arAgGhQCU8YA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NrnGxOP0Og2n7l1XARP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3ONzYZlUy1vBl3vtfvk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kryLPSlkua0OMPMcgz2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hc8aS3YRUSur1_U3X3_V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20YBJgjN0q3iPuqu1XKz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0HirEJDvkipqjvVRqzHn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PnbqK2u0mqI_7OMrNEx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u7GFtz8SEiGKs4gy4KLC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QHq7F_eZUCwCnTZ2uAKl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nVk17wiUO9gIj.wGpzr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GTZ0KqxEee5eR5V_FP9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uSHHQ_TNkiDc_1_7QF60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qtB4QLTxkSGHurgqIDMA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vpUku5hUSD2XU2TGRQ3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ZUY_NRNEKEiXaA6sFNn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aqrM6AGBkS.NC9hark9U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eDnEozlYkykneGwUS080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dXoKlw6021OzJZIruAy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a8QGN8N02ht6jc679ZC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2IV3jANUe9gPkh79DLr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M4it7UxEaONb.hKMqMk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VZXW5e2lk6QzbROWdQw8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2bva9z7kaO3JK0qGUEN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QzWgG1Zc0GKkIoS0c67r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Vo5uaAylUWGVWaMn9Hp9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Zk8VHi1pUWtwb_6s_adA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6w8SdM_UKx8L2h7XYvv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GTZ0KqxEee5eR5V_FP9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VZXW5e2lk6QzbROWdQw8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7Em_GqG0SCg.i_y1a6p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tna5fDUr0.fJWJhpx7y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j_eW0iCrkSNxhtn09tZ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jRKZB7cEKBUeCG2E0I1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UVKAbhsQEWEUNhHYmBPM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hoJpiwFEqyTMcRRyDCq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ErBdEhIrUylVAzPZN19R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tna5fDUr0.fJWJhpx7yX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587n5iAXEyGyp9bVgdWS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4E_LTBEEe1bg_5fqo9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vCsnmQ5EmIkJaT6_ThV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Zq16F4UtkOpRM.2QBdgp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AgC0Mgi0C2QQGhLd3EH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tna5fDUr0.fJWJhpx7y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iHluGcjKkykI3xrLeFXM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4o9bsQgEuwY4ymDB4Vl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NdjCaYMkqAKo.um1D1a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LjvcvbsU.cg9L114AK3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26dxhN4xk.8SnTGutJgY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IayRwGsQUST_ieAZ2n2g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l3E7xfNN0a3OZ7uQWwgL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9.7h.Mu4Uu2YJ2v.af1F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Q2cIDqr0upx8wY8X5h4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5heACK8XkuuwBPDlWJ.A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s6fuHc8U6O93Rmf3CX3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4xmcWRN2Ea10KN24qV3f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IHNbUQa40.ikrbMvvyXv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9VcjfSHEkuigSFFxcC.3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lj.kujDkS7zQI1Uhtxe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_ThkKOdN0SRetzxLjdw5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XFepdlKOkiR3kVClnuNK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X0xxFkpUGKz.TSsMXDJ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WM2Umjl7kiAhYRjpxYX0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DcQJqmN_0GShokuxnJja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EZpdTtZ0mggcWOhrSFn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IJZRP.Pn0e2tjRKn_d8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p7Em_GqG0SCg.i_y1a6p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rMZSHDsUKRKH5cdzjB6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5IW_xJMpU6L3UC_uaRhY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4RkbchBD0Sq4xBa8EM_I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AnGFzD.aEWUoXDOjbWL9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MHEiAbwkW0mWrL45xJn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9RwlHn3okyef00Epd.93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_aWSO7zU.75xilXPD18g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GHRHZByTkStKxZWMcBsR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id.eEOFwUuJyMJXm8g0c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6gvGXzilU6scmxolL6Ve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BACQc94N0K88dHhE0ivl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VzphlVJ0WcFHtEYcJEK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r_hnfTR0eMedF.Kssg0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GMhBXyqKUqJS9ZTMjcqb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7dj8FeOx06l.SgULT66x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9zxMiRJ8UyIdld2wd9Ti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KQKfC5kEiKFSjWVPX0Sg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z9v6XJZEuxUt0n_obB8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Sx3pOefPkiPUqjxrLHUZ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v3w1UuAEyjsFOd7gSXj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z05XkXEDEq5gqA8q48tm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2026</Words>
  <Application>Microsoft Office PowerPoint</Application>
  <PresentationFormat>Экран (4:3)</PresentationFormat>
  <Paragraphs>454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Тема Office</vt:lpstr>
      <vt:lpstr>think-cell Slide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Предварительный отчет по оценке регулирующего воздействия постановления Правительства Москвы от 27 февраля 2012 года №68-ПП    «Об утверждении порядка формирования начальной (максимальной) цены государственных контрактов и гражданско-правовых договоров при размещении заказов на поставки товаров, выполнение работ, оказание услуг, финансирование которых осуществляется с привлечением средств бюджета города Москвы»</dc:title>
  <dc:creator>USER</dc:creator>
  <cp:lastModifiedBy>delya</cp:lastModifiedBy>
  <cp:revision>365</cp:revision>
  <dcterms:modified xsi:type="dcterms:W3CDTF">2012-11-21T12:48:04Z</dcterms:modified>
</cp:coreProperties>
</file>