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09" r:id="rId3"/>
    <p:sldId id="308" r:id="rId4"/>
    <p:sldId id="306" r:id="rId5"/>
    <p:sldId id="312" r:id="rId6"/>
    <p:sldId id="313" r:id="rId7"/>
    <p:sldId id="315" r:id="rId8"/>
    <p:sldId id="311" r:id="rId9"/>
    <p:sldId id="316" r:id="rId10"/>
    <p:sldId id="317" r:id="rId11"/>
    <p:sldId id="31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B6CC70-56AE-41A2-A2ED-35EE5E97E571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033934-23A6-4DA1-974C-C385834FA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t-LT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2944B3-DE98-44EC-A4DC-99AF351B80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478E2-F4B4-4982-8CC0-82025F6A4140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B25D9-C8B0-4FE2-B758-F2C529F1A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1196A-6B48-4AC1-A192-C93A935A3C22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553F3-0682-4B15-B3D8-C57BE6458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1CA8-482D-42EC-8A27-809062E253FA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AE99-DD0D-4E22-8B08-7D1C44225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AEC51-4C6D-45EE-AC55-51964378BD94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661C-530E-4913-92FF-062BE6CFD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14289-CAEC-4C48-9A2E-62D05F34E2E3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FA74-EEED-4AFC-BDEB-8AAD45222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D2CBF-A463-40C2-A8E8-877529D75D7E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8508A-40CB-45F5-9769-26C754502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4618E-8C90-4CF0-9568-AA6CE67B2368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33466-8DD8-4FDB-9329-833EC93E7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9505B-B65F-40A7-A48A-D9D51E891F7E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00B39-11D6-45E5-90CC-6081A6933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AAC2-D60A-4921-B415-E145218051CE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BA58A-5396-4A2B-AA67-1839D9D28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2985A-8659-437F-BF80-4395209F8D53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625A-7D6E-4A4C-B27B-DA015891C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3298-3F60-4501-A21F-39896DF79A53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E7E61-FD8C-484F-8AD5-97B316A2E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8BA63D-FDB4-499C-B620-92C809A4F50A}" type="datetimeFigureOut">
              <a:rPr lang="en-US"/>
              <a:pPr>
                <a:defRPr/>
              </a:pPr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F5676E-62FC-4EBC-8130-67083D6FF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alpha val="9882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3dflagsdotcom_kenya_2fawm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"/>
            <a:ext cx="205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81000" y="1600200"/>
            <a:ext cx="8534400" cy="34512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44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ru-RU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РЕФОРМА НАДЗОРА В НАЙРОБИ</a:t>
            </a:r>
          </a:p>
          <a:p>
            <a:pPr algn="ctr">
              <a:defRPr/>
            </a:pPr>
            <a:endParaRPr lang="en-US" sz="44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Dr. R. K. Ayisi (HSC)</a:t>
            </a:r>
          </a:p>
        </p:txBody>
      </p:sp>
      <p:pic>
        <p:nvPicPr>
          <p:cNvPr id="14340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28600"/>
            <a:ext cx="12954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152400"/>
            <a:ext cx="144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19200"/>
          </a:xfrm>
        </p:spPr>
        <p:txBody>
          <a:bodyPr/>
          <a:lstStyle/>
          <a:p>
            <a:pPr eaLnBrk="1" hangingPunct="1"/>
            <a:r>
              <a:rPr lang="ru-RU" sz="4000" smtClean="0"/>
              <a:t>ТРУДНОСТИ, СВЯЗАННЫЕ С РЕФОРМАМИ</a:t>
            </a:r>
            <a:endParaRPr lang="en-US" sz="4000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eaLnBrk="1" hangingPunct="1"/>
            <a:r>
              <a:rPr lang="ru-RU" smtClean="0"/>
              <a:t>Многие предприятия не зарегистрированы надлежащим образом, их трудно найти</a:t>
            </a:r>
            <a:endParaRPr lang="en-US" smtClean="0"/>
          </a:p>
          <a:p>
            <a:pPr eaLnBrk="1" hangingPunct="1"/>
            <a:r>
              <a:rPr lang="ru-RU" smtClean="0"/>
              <a:t>Недостаток соответствующих инструментов (контрольных карт проверок, современных баз данных предприятий и пр.)</a:t>
            </a:r>
            <a:r>
              <a:rPr lang="en-US" smtClean="0"/>
              <a:t> </a:t>
            </a:r>
          </a:p>
          <a:p>
            <a:pPr eaLnBrk="1" hangingPunct="1"/>
            <a:r>
              <a:rPr lang="ru-RU" smtClean="0"/>
              <a:t>Перевозка и безопасность инспекторов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РЕГУЛЯТОРНЫЕ РЕФОРМЫ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Для достижения результатов этих реформ, Городскому совету Найроби необходимо</a:t>
            </a:r>
            <a:r>
              <a:rPr 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Создать базу данных всех предприятий в Найроби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Создать процедуры планирования и определения объектов инспекции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Осуществить кампанию информирования общественности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Разработать и внедрить контрольные карты проверок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Разработать и внедрить систему оценки и мониторинга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ВВЕДЕНИЕ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534400" cy="5334000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Площадь города Найроби составляет 684 кв. км.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Население Найроби – около 3,2 млн. человек, однако днем население города увеличивается за счёт работающих в Найроби, но живущих в других местах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</a:rPr>
              <a:t>Кения – одна из восточноафриканских стран, расположенных на берегу Индийского Океана. Найроби – 12-ый по величине город Африки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ru-RU" sz="4000" smtClean="0"/>
              <a:t>Обзор Городского Совета Найроби</a:t>
            </a:r>
            <a:endParaRPr lang="en-US" sz="4000" smtClean="0"/>
          </a:p>
        </p:txBody>
      </p:sp>
      <p:sp>
        <p:nvSpPr>
          <p:cNvPr id="1741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Times New Roman" pitchFamily="18" charset="0"/>
              </a:rPr>
              <a:t>Городской Совет Найроби </a:t>
            </a:r>
            <a:r>
              <a:rPr lang="en-US" sz="2800" smtClean="0">
                <a:latin typeface="Times New Roman" pitchFamily="18" charset="0"/>
              </a:rPr>
              <a:t>(CCN)</a:t>
            </a:r>
            <a:r>
              <a:rPr lang="ru-RU" sz="2800" smtClean="0">
                <a:latin typeface="Times New Roman" pitchFamily="18" charset="0"/>
              </a:rPr>
              <a:t> – это организация, организующая и оказывающая услуги жителям Найроби</a:t>
            </a:r>
            <a:endParaRPr lang="en-US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Times New Roman" pitchFamily="18" charset="0"/>
              </a:rPr>
              <a:t>Имеются шесть инспектирующих департаментов: Общественного здравоохранения, Городского планирования, Инспекции, Окружающей среды, Жилищного строительства и Городской казначей )лицензирование)</a:t>
            </a:r>
            <a:endParaRPr lang="en-US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Times New Roman" pitchFamily="18" charset="0"/>
              </a:rPr>
              <a:t>В городе насчитывается примерно 450 000 предприятий, из них 200 000 оформлено надлежащим образом</a:t>
            </a: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t-LT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Городским Советом Найроби принято 19 постановлений в области общественного здравоохранения, городского планирования, противопожарной безопасности и др. </a:t>
            </a:r>
          </a:p>
          <a:p>
            <a:pPr eaLnBrk="1" hangingPunct="1"/>
            <a:r>
              <a:rPr lang="ru-RU" smtClean="0">
                <a:latin typeface="Times New Roman" pitchFamily="18" charset="0"/>
              </a:rPr>
              <a:t>Кроме того, Городской Совет Найроби проводит в жизнь более 30 постановлений, принятых Парламентом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ТЕКУЩЕЕ СОСТОЯНИЕ ДЕЛ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Инспекции пищевых предприятий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– 15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127/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Мероприятия в области контроля над табачными изделиями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– 840/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Ведомственные инспекции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– 254/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Надзор за застройкой территорий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– 575/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ТЕКУЩЕЕ СОСТОЯНИЕ ДЕЛ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257800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Каждый инспектор в течение недели должен выслать 8 извещений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В департаменте общественного здравоохранения работают 150 инспекторов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mtClean="0"/>
              <a:t>Ежегодно расходы на инспекции составляют примерно 450 миллионов кенийских шиллингов</a:t>
            </a:r>
            <a:endParaRPr lang="en-US" smtClean="0"/>
          </a:p>
          <a:p>
            <a:pPr eaLnBrk="1" hangingPunct="1"/>
            <a:r>
              <a:rPr lang="ru-RU" smtClean="0"/>
              <a:t>Сборы и штрафы во время инспекций составляют примерно 16 миллионов кенийских шиллингов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РЕГУЛЯТОРНЫЕ РЕФОРМЫ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Результатом разнообразных усилий являются предложенные внутренние нормативные документы инспекций. Они обеспечивают основу для таких инспекций в следующих областях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Охрана безопасности и здоровья населения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Охрана окружающей среды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Обеспечение полной и своевременной оплаты всех соответствующих лицензионных сборов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РЕГУЛЯТОРНЫЕ РЕФОРМЫ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Внутренние нормативные документы также обеспечивают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Предварительное планирование всех инспекций, предусматривающее исключительные ситуации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Совместные инспекции с участием всех инспектирующих департаментов там, где это возможно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Анализ риска перед, во время и после инспекций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Число годовых инспекций на предприятии в зависимости от категории риска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Идентификация инспекторов Городского Совета Найроби для разоблачения нелегалов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Прекращения сбора штрафов на месте, точечных закрытий объектов и арестов по пятницам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Регистрация всех результатов инспекций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РЕГУЛЯТОРНЫЕ РЕФОРМЫ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ru-RU" smtClean="0"/>
              <a:t>Категории риска и соответствующее число инспекций</a:t>
            </a:r>
            <a:r>
              <a:rPr lang="en-US" smtClean="0"/>
              <a:t>: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23587" name="Group 35"/>
          <p:cNvGraphicFramePr>
            <a:graphicFrameLocks noGrp="1"/>
          </p:cNvGraphicFramePr>
          <p:nvPr/>
        </p:nvGraphicFramePr>
        <p:xfrm>
          <a:off x="990600" y="2544763"/>
          <a:ext cx="7315200" cy="3258186"/>
        </p:xfrm>
        <a:graphic>
          <a:graphicData uri="http://schemas.openxmlformats.org/drawingml/2006/table">
            <a:tbl>
              <a:tblPr/>
              <a:tblGrid>
                <a:gridCol w="1493838"/>
                <a:gridCol w="3092450"/>
                <a:gridCol w="2728912"/>
              </a:tblGrid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明朝"/>
                          <a:cs typeface="ＭＳ 明朝"/>
                        </a:rPr>
                        <a:t>Категория риска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/>
                        <a:cs typeface="ＭＳ 明朝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明朝"/>
                          <a:cs typeface="ＭＳ 明朝"/>
                        </a:rPr>
                        <a:t>Максимальное число инспекций в год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明朝"/>
                          <a:cs typeface="ＭＳ 明朝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/>
                        <a:cs typeface="ＭＳ 明朝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 4 года – до 30 июня 2015 г.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дальнейшем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Низкая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Один раз в год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Один раз в три года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Средняя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Два раза в год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Один раз в год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Высокая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Три раза в год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Два раза в год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486</Words>
  <Application>Microsoft Office PowerPoint</Application>
  <PresentationFormat>Экран (4:3)</PresentationFormat>
  <Paragraphs>65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Слайд 1</vt:lpstr>
      <vt:lpstr>ВВЕДЕНИЕ</vt:lpstr>
      <vt:lpstr>Обзор Городского Совета Найроби</vt:lpstr>
      <vt:lpstr>Слайд 4</vt:lpstr>
      <vt:lpstr>ТЕКУЩЕЕ СОСТОЯНИЕ ДЕЛ</vt:lpstr>
      <vt:lpstr>ТЕКУЩЕЕ СОСТОЯНИЕ ДЕЛ</vt:lpstr>
      <vt:lpstr>РЕГУЛЯТОРНЫЕ РЕФОРМЫ</vt:lpstr>
      <vt:lpstr>РЕГУЛЯТОРНЫЕ РЕФОРМЫ</vt:lpstr>
      <vt:lpstr>РЕГУЛЯТОРНЫЕ РЕФОРМЫ</vt:lpstr>
      <vt:lpstr>ТРУДНОСТИ, СВЯЗАННЫЕ С РЕФОРМАМИ</vt:lpstr>
      <vt:lpstr>РЕГУЛЯТОРНЫЕ РЕФОРМЫ</vt:lpstr>
    </vt:vector>
  </TitlesOfParts>
  <Company>City Council of Nairobi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PHD</dc:creator>
  <cp:lastModifiedBy>delya</cp:lastModifiedBy>
  <cp:revision>23</cp:revision>
  <dcterms:created xsi:type="dcterms:W3CDTF">2012-11-13T09:10:48Z</dcterms:created>
  <dcterms:modified xsi:type="dcterms:W3CDTF">2013-01-09T16:44:01Z</dcterms:modified>
</cp:coreProperties>
</file>