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72" r:id="rId5"/>
    <p:sldId id="261" r:id="rId6"/>
    <p:sldId id="270" r:id="rId7"/>
    <p:sldId id="268" r:id="rId8"/>
    <p:sldId id="262" r:id="rId9"/>
    <p:sldId id="263" r:id="rId10"/>
    <p:sldId id="271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5069D-E878-4C60-95C7-C52F35C776D8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7D70A-952E-4C07-93FB-197CC9729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4E79D-5976-49E0-852B-3C3FE306F297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2FE96-05B9-42B8-A342-54668D56F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B8F87-2A5B-4820-8243-E8DC12F0129A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36FA5-EECD-46FB-80BE-CFFB28030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C60A-580C-44D7-871F-B3E4FD584421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EE925-2E8E-4EEF-A057-F24AE81FBC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92569-ACCA-4098-900E-1770285BB00A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9595A-532B-4AA6-8EA5-729F0A171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83F62-59FD-4D50-855D-56B14C9EBF5F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8517-F374-4FE7-8944-F2A232D7F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7B42E-42EE-43D8-94C0-3F29E8D38446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A652F-D9F3-4BB6-A62B-6772649FF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2511E-7251-4988-9798-487EB959071C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1F305-8BB2-4F0C-82DB-532DF2C5F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16236-9995-43EA-9B5D-4C768B312118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2B997-04C4-4969-99AE-C392E3134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AF04E-2FDB-41C2-BF3F-28AF78313A82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AF914-91D8-4011-857A-50B8A14AB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A62B1-5EA2-4C9D-8AE4-4721375C7F73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A7AC-064D-4B38-BD11-8782EEF20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84827B-87B7-4728-8C32-DF126FD8B739}" type="datetimeFigureOut">
              <a:rPr lang="ru-RU"/>
              <a:pPr>
                <a:defRPr/>
              </a:pPr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20D980-3719-446A-B9D4-0D302EDF5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6092825"/>
            <a:ext cx="8928100" cy="576263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ru-RU" sz="1600" smtClean="0">
                <a:solidFill>
                  <a:srgbClr val="404040"/>
                </a:solidFill>
                <a:latin typeface="EuropeCond"/>
              </a:rPr>
              <a:t>Даниленко Екатерина Сергеевна </a:t>
            </a:r>
          </a:p>
          <a:p>
            <a:pPr algn="l" eaLnBrk="1" hangingPunct="1">
              <a:lnSpc>
                <a:spcPct val="80000"/>
              </a:lnSpc>
            </a:pPr>
            <a:r>
              <a:rPr lang="ru-RU" sz="1600" smtClean="0">
                <a:solidFill>
                  <a:srgbClr val="404040"/>
                </a:solidFill>
                <a:latin typeface="EuropeCond"/>
              </a:rPr>
              <a:t>Руководитель проектов ОАО НПП "Гранит-Центр"  </a:t>
            </a:r>
          </a:p>
        </p:txBody>
      </p:sp>
      <p:sp>
        <p:nvSpPr>
          <p:cNvPr id="15362" name="Подзаголовок 2"/>
          <p:cNvSpPr txBox="1">
            <a:spLocks/>
          </p:cNvSpPr>
          <p:nvPr/>
        </p:nvSpPr>
        <p:spPr bwMode="auto">
          <a:xfrm>
            <a:off x="684213" y="44450"/>
            <a:ext cx="7775575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/>
          <a:lstStyle/>
          <a:p>
            <a:pPr algn="ctr" defTabSz="912813">
              <a:spcBef>
                <a:spcPct val="20000"/>
              </a:spcBef>
              <a:buFont typeface="Arial" charset="0"/>
              <a:buNone/>
            </a:pPr>
            <a:r>
              <a:rPr lang="ru-RU" sz="2800">
                <a:solidFill>
                  <a:srgbClr val="404040"/>
                </a:solidFill>
                <a:latin typeface="EuropeCond"/>
              </a:rPr>
              <a:t>Министерство экономического развития Российской Федерации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825" y="1198563"/>
            <a:ext cx="8748713" cy="4535487"/>
          </a:xfrm>
          <a:prstGeom prst="roundRect">
            <a:avLst>
              <a:gd name="adj" fmla="val 5703"/>
            </a:avLst>
          </a:prstGeom>
          <a:solidFill>
            <a:srgbClr val="FFC000">
              <a:alpha val="86000"/>
            </a:srgb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600">
                <a:solidFill>
                  <a:schemeClr val="tx1"/>
                </a:solidFill>
                <a:latin typeface="PlumbCondensed"/>
                <a:ea typeface="Segoe UI"/>
                <a:cs typeface="Segoe UI"/>
              </a:rPr>
              <a:t>Единый интернет-портал для размещения информации о разработке федеральными органами исполнительной власти проектов нормативных правовых актов и результатов </a:t>
            </a:r>
            <a:endParaRPr lang="en-US" sz="3600">
              <a:solidFill>
                <a:schemeClr val="tx1"/>
              </a:solidFill>
              <a:latin typeface="PlumbCondensed"/>
              <a:ea typeface="Segoe UI"/>
              <a:cs typeface="Segoe UI"/>
            </a:endParaRPr>
          </a:p>
          <a:p>
            <a:pPr algn="ctr"/>
            <a:r>
              <a:rPr lang="ru-RU" sz="3600">
                <a:solidFill>
                  <a:schemeClr val="tx1"/>
                </a:solidFill>
                <a:latin typeface="PlumbCondensed"/>
                <a:ea typeface="Segoe UI"/>
                <a:cs typeface="Segoe UI"/>
              </a:rPr>
              <a:t>их публичного обсуждения</a:t>
            </a:r>
          </a:p>
          <a:p>
            <a:pPr algn="ctr"/>
            <a:endParaRPr lang="ru-RU">
              <a:solidFill>
                <a:srgbClr val="404040"/>
              </a:solidFill>
              <a:latin typeface="EuropeCond"/>
            </a:endParaRPr>
          </a:p>
          <a:p>
            <a:pPr algn="ctr"/>
            <a:r>
              <a:rPr lang="en-US" sz="2800">
                <a:solidFill>
                  <a:srgbClr val="404040"/>
                </a:solidFill>
                <a:latin typeface="EuropeCond"/>
              </a:rPr>
              <a:t>Regulation.gov.ru</a:t>
            </a:r>
            <a:endParaRPr lang="ru-RU" sz="2800">
              <a:solidFill>
                <a:srgbClr val="404040"/>
              </a:solidFill>
              <a:latin typeface="EuropeC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6088" y="188913"/>
            <a:ext cx="8229600" cy="561975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EuropeCond"/>
              </a:rPr>
              <a:t>Публикация проектов нормативных правовых актов</a:t>
            </a:r>
          </a:p>
        </p:txBody>
      </p:sp>
      <p:sp>
        <p:nvSpPr>
          <p:cNvPr id="24578" name="Прямоугольник 6"/>
          <p:cNvSpPr>
            <a:spLocks noChangeArrowheads="1"/>
          </p:cNvSpPr>
          <p:nvPr/>
        </p:nvSpPr>
        <p:spPr bwMode="auto">
          <a:xfrm>
            <a:off x="611188" y="822325"/>
            <a:ext cx="8208962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400">
                <a:latin typeface="EuropeCond"/>
                <a:cs typeface="Tahoma" pitchFamily="34" charset="0"/>
              </a:rPr>
              <a:t>Разработчик акта публикует на Портале текст проекта акта вместе с пояснительной запиской к нему, а также вносит все необходимые характеристики проекта в соответствующие поля формы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400">
                <a:latin typeface="EuropeCond"/>
                <a:cs typeface="Tahoma" pitchFamily="34" charset="0"/>
              </a:rPr>
              <a:t>Разработчик устанавливает срок и открывает обсуждение проекта акта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400">
                <a:latin typeface="EuropeCond"/>
                <a:cs typeface="Tahoma" pitchFamily="34" charset="0"/>
              </a:rPr>
              <a:t>Все пользователи, подписанные  на НПА, получают уведомления об открытии обсуждения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400">
                <a:latin typeface="EuropeCond"/>
                <a:cs typeface="Tahoma" pitchFamily="34" charset="0"/>
              </a:rPr>
              <a:t>Разработчик, после установленного срока, получает автоматическое уведомление о событии и закрывает обсуждение.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400">
                <a:latin typeface="EuropeCond"/>
                <a:cs typeface="Tahoma" pitchFamily="34" charset="0"/>
              </a:rPr>
              <a:t>Разработчик обобщает поступившие замечания и отзывы и публикует их на Портале в виде протокола.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400">
                <a:latin typeface="EuropeCond"/>
                <a:cs typeface="Tahoma" pitchFamily="34" charset="0"/>
              </a:rPr>
              <a:t>При необходимости, дорабатывает акт и размещает на Портале вторую (и следующие)  его версию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400">
                <a:latin typeface="EuropeCond"/>
                <a:cs typeface="Tahoma" pitchFamily="34" charset="0"/>
              </a:rPr>
              <a:t>Все пользователи, подписанные  на НПА, получают уведомления о закрытии обсуждения</a:t>
            </a:r>
          </a:p>
        </p:txBody>
      </p:sp>
      <p:pic>
        <p:nvPicPr>
          <p:cNvPr id="24579" name="Picture 6"/>
          <p:cNvPicPr>
            <a:picLocks noChangeAspect="1" noChangeArrowheads="1"/>
          </p:cNvPicPr>
          <p:nvPr/>
        </p:nvPicPr>
        <p:blipFill>
          <a:blip r:embed="rId2" cstate="print"/>
          <a:srcRect l="12791" t="41441" r="14365" b="11934"/>
          <a:stretch>
            <a:fillRect/>
          </a:stretch>
        </p:blipFill>
        <p:spPr bwMode="auto">
          <a:xfrm>
            <a:off x="1403350" y="3500438"/>
            <a:ext cx="65532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EuropeCond"/>
              </a:rPr>
              <a:t>Ведение истории (досье) нормативных правовых актов</a:t>
            </a:r>
          </a:p>
        </p:txBody>
      </p:sp>
      <p:sp>
        <p:nvSpPr>
          <p:cNvPr id="25602" name="Прямоугольник 2"/>
          <p:cNvSpPr>
            <a:spLocks noChangeArrowheads="1"/>
          </p:cNvSpPr>
          <p:nvPr/>
        </p:nvSpPr>
        <p:spPr bwMode="auto">
          <a:xfrm>
            <a:off x="736600" y="981075"/>
            <a:ext cx="77231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EuropeCond"/>
              </a:rPr>
              <a:t>Пользователи Портала могут просмотреть историю версий, результатов обсуждения и экспертизы акта в виде досье НПА, а также тексты НПА в виде отсканированных документов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 l="6688" t="17523" r="8333" b="18425"/>
          <a:stretch>
            <a:fillRect/>
          </a:stretch>
        </p:blipFill>
        <p:spPr bwMode="auto">
          <a:xfrm>
            <a:off x="428625" y="1773238"/>
            <a:ext cx="85359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3948" t="16797" r="20928" b="20053"/>
          <a:stretch>
            <a:fillRect/>
          </a:stretch>
        </p:blipFill>
        <p:spPr bwMode="auto">
          <a:xfrm>
            <a:off x="4284663" y="3068638"/>
            <a:ext cx="4175125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86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417512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EuropeCond"/>
              </a:rPr>
              <a:t>Работа Минэкономразвития на портале</a:t>
            </a:r>
          </a:p>
        </p:txBody>
      </p:sp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395288" y="731838"/>
            <a:ext cx="8497887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1963" lvl="1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200">
                <a:latin typeface="EuropeCond"/>
              </a:rPr>
              <a:t>размещение на портале плана проведения экспертизы действующих нормативных актов,</a:t>
            </a:r>
            <a:endParaRPr lang="en-US" sz="1200">
              <a:latin typeface="EuropeCond"/>
            </a:endParaRPr>
          </a:p>
          <a:p>
            <a:pPr marL="461963" lvl="1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200">
                <a:latin typeface="EuropeCond"/>
              </a:rPr>
              <a:t>публикация уведомлений о проведении ОРВ поступивших в Минэкономразвития проектов актов или по действующим редакциям актов, и проведение публичного обсуждения,</a:t>
            </a:r>
          </a:p>
          <a:p>
            <a:pPr marL="461963" lvl="1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200">
                <a:latin typeface="EuropeCond"/>
              </a:rPr>
              <a:t>публикация на Портале обобщенных сведений о результатах обсуждения и проекта заключения об ОРВ,</a:t>
            </a:r>
          </a:p>
          <a:p>
            <a:pPr marL="461963" lvl="1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200">
                <a:latin typeface="EuropeCond"/>
              </a:rPr>
              <a:t>размещение на портале заключения об ОРВ,</a:t>
            </a:r>
          </a:p>
          <a:p>
            <a:pPr marL="461963" lvl="1" indent="-285750">
              <a:spcAft>
                <a:spcPts val="300"/>
              </a:spcAft>
              <a:buFont typeface="Wingdings" pitchFamily="2" charset="2"/>
              <a:buChar char="ü"/>
            </a:pPr>
            <a:r>
              <a:rPr lang="ru-RU" sz="1200">
                <a:latin typeface="EuropeCond"/>
              </a:rPr>
              <a:t>размещение сведений о ходе экспертизы действующих актов</a:t>
            </a:r>
          </a:p>
          <a:p>
            <a:pPr>
              <a:spcBef>
                <a:spcPts val="1200"/>
              </a:spcBef>
            </a:pPr>
            <a:r>
              <a:rPr lang="ru-RU" sz="1200" b="1">
                <a:latin typeface="EuropeCond"/>
              </a:rPr>
              <a:t>Все пользователи, подписанные  на НПА, могут подписаться на уведомления о перечисленных событиях 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 l="9843" t="24014" r="12064" b="20053"/>
          <a:stretch>
            <a:fillRect/>
          </a:stretch>
        </p:blipFill>
        <p:spPr bwMode="auto">
          <a:xfrm>
            <a:off x="611188" y="2492375"/>
            <a:ext cx="8045450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EuropeCond"/>
              </a:rPr>
              <a:t>Аналитика и статистика</a:t>
            </a:r>
          </a:p>
        </p:txBody>
      </p:sp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719138" y="952500"/>
            <a:ext cx="831691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1400">
                <a:latin typeface="EuropeCond"/>
              </a:rPr>
              <a:t>Портал предоставляет возможность просмотра аналитических материалов, автоматически формируемых порталом  по критериям, заданным пользователем а также статистических отчетов</a:t>
            </a: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1400">
                <a:latin typeface="EuropeCond"/>
              </a:rPr>
              <a:t>На портале ведется статистика посещаемости портала и активности пользователей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 l="6886" t="24014" r="9116" b="8325"/>
          <a:stretch>
            <a:fillRect/>
          </a:stretch>
        </p:blipFill>
        <p:spPr bwMode="auto">
          <a:xfrm>
            <a:off x="695325" y="2035175"/>
            <a:ext cx="7908925" cy="46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519113" y="2492375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smtClean="0">
                <a:latin typeface="EuropeCond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EuropeCond"/>
              </a:rPr>
              <a:t>Цели создания портала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4294967295"/>
          </p:nvPr>
        </p:nvSpPr>
        <p:spPr>
          <a:xfrm>
            <a:off x="755650" y="908050"/>
            <a:ext cx="7920038" cy="54737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300"/>
              </a:spcAft>
              <a:buClr>
                <a:srgbClr val="FFC000"/>
              </a:buClr>
              <a:buFont typeface="Wingdings" pitchFamily="2" charset="2"/>
              <a:buChar char="§"/>
            </a:pPr>
            <a:r>
              <a:rPr lang="ru-RU" sz="2000" smtClean="0">
                <a:latin typeface="EuropeCond"/>
              </a:rPr>
              <a:t>Внедрение процедуры оценки регулирующего воздействия на ранней стадии в процесс нормотворчества в Российской Федерации</a:t>
            </a:r>
          </a:p>
          <a:p>
            <a:pPr marL="0" indent="0" eaLnBrk="1" hangingPunct="1">
              <a:spcBef>
                <a:spcPct val="0"/>
              </a:spcBef>
              <a:spcAft>
                <a:spcPts val="300"/>
              </a:spcAft>
              <a:buClr>
                <a:srgbClr val="FFC000"/>
              </a:buClr>
              <a:buFont typeface="Wingdings" pitchFamily="2" charset="2"/>
              <a:buChar char="§"/>
            </a:pPr>
            <a:r>
              <a:rPr lang="ru-RU" sz="2000" smtClean="0">
                <a:latin typeface="EuropeCond"/>
              </a:rPr>
              <a:t>Обеспечение возможности обсуждения действующих нормативных актов в рамках  проведения экспертизы в целях выявления положений, препятствующих осуществлению предпринимательской и инвестиционной деятельности </a:t>
            </a:r>
          </a:p>
          <a:p>
            <a:pPr marL="0" indent="0" eaLnBrk="1" hangingPunct="1">
              <a:spcBef>
                <a:spcPct val="0"/>
              </a:spcBef>
              <a:spcAft>
                <a:spcPts val="300"/>
              </a:spcAft>
              <a:buClr>
                <a:srgbClr val="FFC000"/>
              </a:buClr>
              <a:buFont typeface="Wingdings" pitchFamily="2" charset="2"/>
              <a:buChar char="§"/>
            </a:pPr>
            <a:r>
              <a:rPr lang="ru-RU" sz="2000" smtClean="0">
                <a:latin typeface="EuropeCond"/>
              </a:rPr>
              <a:t>Обеспечение «обратной связи» широкого круга заинтересованных лиц с разработчиками нормативных правовых актов</a:t>
            </a:r>
          </a:p>
          <a:p>
            <a:pPr marL="0" indent="0" eaLnBrk="1" hangingPunct="1">
              <a:spcBef>
                <a:spcPct val="0"/>
              </a:spcBef>
              <a:spcAft>
                <a:spcPts val="300"/>
              </a:spcAft>
              <a:buClr>
                <a:srgbClr val="FFC000"/>
              </a:buClr>
              <a:buFont typeface="Wingdings" pitchFamily="2" charset="2"/>
              <a:buChar char="§"/>
            </a:pPr>
            <a:r>
              <a:rPr lang="ru-RU" sz="2000" smtClean="0">
                <a:latin typeface="EuropeCond"/>
              </a:rPr>
              <a:t>Сосредоточение процедур оценки регулирующего воздействия и экспертизы действующих нормативных актов различных  разработчиков в одном месте, обеспечение единого стандарта проведения названных процедур</a:t>
            </a:r>
          </a:p>
          <a:p>
            <a:pPr marL="0" indent="0" eaLnBrk="1" hangingPunct="1">
              <a:spcBef>
                <a:spcPct val="0"/>
              </a:spcBef>
              <a:spcAft>
                <a:spcPts val="300"/>
              </a:spcAft>
              <a:buClr>
                <a:srgbClr val="FFC000"/>
              </a:buClr>
              <a:buFont typeface="Wingdings" pitchFamily="2" charset="2"/>
              <a:buNone/>
            </a:pPr>
            <a:endParaRPr lang="ru-RU" sz="2000" smtClean="0">
              <a:latin typeface="EuropeC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EuropeCond"/>
              </a:rPr>
              <a:t>Задачи портала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755650" y="908050"/>
            <a:ext cx="7920038" cy="54737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300"/>
              </a:spcAft>
              <a:buClr>
                <a:srgbClr val="FFC000"/>
              </a:buClr>
              <a:buFont typeface="Wingdings" pitchFamily="2" charset="2"/>
              <a:buChar char="§"/>
            </a:pPr>
            <a:r>
              <a:rPr lang="ru-RU" sz="1800" smtClean="0">
                <a:latin typeface="EuropeCond"/>
              </a:rPr>
              <a:t>Обеспечение свободного и удобного доступа потенциальных участников обсуждения к информации о проектах нормативных правовых актов</a:t>
            </a:r>
          </a:p>
          <a:p>
            <a:pPr marL="0" indent="0" eaLnBrk="1" hangingPunct="1">
              <a:spcBef>
                <a:spcPct val="0"/>
              </a:spcBef>
              <a:spcAft>
                <a:spcPts val="300"/>
              </a:spcAft>
              <a:buClr>
                <a:srgbClr val="FFC000"/>
              </a:buClr>
              <a:buFont typeface="Wingdings" pitchFamily="2" charset="2"/>
              <a:buChar char="§"/>
            </a:pPr>
            <a:r>
              <a:rPr lang="ru-RU" sz="1800" smtClean="0">
                <a:latin typeface="EuropeCond"/>
              </a:rPr>
              <a:t>Обеспечение соблюдения единого порядка и регламента проведения публичных обсуждений, обеспечивающего единые условия для всех потенциальных адресатов регулирования </a:t>
            </a:r>
          </a:p>
          <a:p>
            <a:pPr marL="0" indent="0" eaLnBrk="1" hangingPunct="1">
              <a:spcBef>
                <a:spcPct val="0"/>
              </a:spcBef>
              <a:spcAft>
                <a:spcPts val="300"/>
              </a:spcAft>
              <a:buClr>
                <a:srgbClr val="FFC000"/>
              </a:buClr>
              <a:buFont typeface="Wingdings" pitchFamily="2" charset="2"/>
              <a:buChar char="§"/>
            </a:pPr>
            <a:r>
              <a:rPr lang="ru-RU" sz="1800" smtClean="0">
                <a:latin typeface="EuropeCond"/>
              </a:rPr>
              <a:t>Предоставление разработчикам нормативных правовых актов, деловому сообществу, гражданам всех необходимых сервисов для проведения обсуждения проектов и действующих нормативных правовых актов, начиная с обсуждения проблемы и вариантов возможных решений до обсуждения окончательного текста законопроекта</a:t>
            </a:r>
          </a:p>
          <a:p>
            <a:pPr marL="0" indent="0" eaLnBrk="1" hangingPunct="1">
              <a:spcBef>
                <a:spcPct val="0"/>
              </a:spcBef>
              <a:spcAft>
                <a:spcPts val="300"/>
              </a:spcAft>
              <a:buClr>
                <a:srgbClr val="FFC000"/>
              </a:buClr>
              <a:buFont typeface="Wingdings" pitchFamily="2" charset="2"/>
              <a:buChar char="§"/>
            </a:pPr>
            <a:r>
              <a:rPr lang="ru-RU" sz="1800" smtClean="0">
                <a:latin typeface="EuropeCond"/>
              </a:rPr>
              <a:t>Обеспечение доступа к итоговым справкам, подготовленным разработчиками  нормативных правовых актов по результатам проведенных консультаций </a:t>
            </a:r>
          </a:p>
          <a:p>
            <a:pPr marL="0" indent="0" eaLnBrk="1" hangingPunct="1">
              <a:spcBef>
                <a:spcPct val="0"/>
              </a:spcBef>
              <a:spcAft>
                <a:spcPts val="300"/>
              </a:spcAft>
              <a:buClr>
                <a:srgbClr val="FFC000"/>
              </a:buClr>
              <a:buFont typeface="Wingdings" pitchFamily="2" charset="2"/>
              <a:buChar char="§"/>
            </a:pPr>
            <a:r>
              <a:rPr lang="ru-RU" sz="1800" smtClean="0">
                <a:latin typeface="EuropeCond"/>
              </a:rPr>
              <a:t>Обеспечение доступа к законодательству, регламентирующему сферу оценки регулирующего воздействия, аналитическим и новостным материалам, досье с материалами уже проведенных консультаций в отраслевом и территориальном разрезах</a:t>
            </a:r>
          </a:p>
          <a:p>
            <a:pPr marL="0" indent="0" eaLnBrk="1" hangingPunct="1">
              <a:spcBef>
                <a:spcPct val="0"/>
              </a:spcBef>
              <a:spcAft>
                <a:spcPts val="300"/>
              </a:spcAft>
              <a:buClr>
                <a:srgbClr val="FFC000"/>
              </a:buClr>
              <a:buFont typeface="Wingdings" pitchFamily="2" charset="2"/>
              <a:buChar char="§"/>
            </a:pPr>
            <a:endParaRPr lang="ru-RU" sz="1800" smtClean="0">
              <a:latin typeface="EuropeCond"/>
            </a:endParaRPr>
          </a:p>
          <a:p>
            <a:pPr marL="0" indent="0" eaLnBrk="1" hangingPunct="1">
              <a:spcBef>
                <a:spcPct val="0"/>
              </a:spcBef>
              <a:spcAft>
                <a:spcPts val="300"/>
              </a:spcAft>
              <a:buClr>
                <a:srgbClr val="FFC000"/>
              </a:buClr>
              <a:buFont typeface="Wingdings" pitchFamily="2" charset="2"/>
              <a:buChar char="§"/>
            </a:pPr>
            <a:endParaRPr lang="ru-RU" sz="1400" smtClean="0">
              <a:latin typeface="EuropeC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641350" y="3716338"/>
            <a:ext cx="7742238" cy="2736850"/>
          </a:xfrm>
          <a:prstGeom prst="roundRect">
            <a:avLst>
              <a:gd name="adj" fmla="val 7314"/>
            </a:avLst>
          </a:prstGeom>
          <a:solidFill>
            <a:schemeClr val="bg1">
              <a:alpha val="13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1350" y="908050"/>
            <a:ext cx="3600450" cy="2449513"/>
          </a:xfrm>
          <a:prstGeom prst="roundRect">
            <a:avLst>
              <a:gd name="adj" fmla="val 7314"/>
            </a:avLst>
          </a:prstGeom>
          <a:solidFill>
            <a:schemeClr val="bg1">
              <a:alpha val="13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83138" y="922338"/>
            <a:ext cx="3600450" cy="2449512"/>
          </a:xfrm>
          <a:prstGeom prst="roundRect">
            <a:avLst>
              <a:gd name="adj" fmla="val 7314"/>
            </a:avLst>
          </a:prstGeom>
          <a:solidFill>
            <a:schemeClr val="bg1">
              <a:alpha val="13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6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61975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EuropeCond"/>
              </a:rPr>
              <a:t>Пользователи портала</a:t>
            </a:r>
          </a:p>
        </p:txBody>
      </p:sp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4762500" y="1071563"/>
            <a:ext cx="3643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ctr"/>
          <a:lstStyle/>
          <a:p>
            <a:pPr algn="ctr" defTabSz="912813"/>
            <a:r>
              <a:rPr lang="ru-RU" sz="2000">
                <a:latin typeface="EuropeCond"/>
              </a:rPr>
              <a:t>Бизнес-сообщество</a:t>
            </a:r>
          </a:p>
        </p:txBody>
      </p:sp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1954213" y="3789363"/>
            <a:ext cx="5065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ctr"/>
          <a:lstStyle/>
          <a:p>
            <a:pPr algn="ctr" defTabSz="912813"/>
            <a:r>
              <a:rPr lang="ru-RU" sz="2000">
                <a:latin typeface="EuropeCond"/>
              </a:rPr>
              <a:t>Заинтересованные пользователи сети Интернет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9764" t="9868"/>
          <a:stretch>
            <a:fillRect/>
          </a:stretch>
        </p:blipFill>
        <p:spPr bwMode="auto">
          <a:xfrm>
            <a:off x="1285852" y="1714488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348498"/>
            <a:ext cx="1857388" cy="152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 cstate="print"/>
          <a:srcRect t="4672" b="27804"/>
          <a:stretch>
            <a:fillRect/>
          </a:stretch>
        </p:blipFill>
        <p:spPr bwMode="auto">
          <a:xfrm>
            <a:off x="6329450" y="4305636"/>
            <a:ext cx="178592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5" cstate="print"/>
          <a:srcRect l="4761"/>
          <a:stretch>
            <a:fillRect/>
          </a:stretch>
        </p:blipFill>
        <p:spPr bwMode="auto">
          <a:xfrm>
            <a:off x="3614806" y="4305636"/>
            <a:ext cx="200026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18443" name="TextBox 10"/>
          <p:cNvSpPr txBox="1">
            <a:spLocks noChangeArrowheads="1"/>
          </p:cNvSpPr>
          <p:nvPr/>
        </p:nvSpPr>
        <p:spPr bwMode="auto">
          <a:xfrm>
            <a:off x="641350" y="908050"/>
            <a:ext cx="36433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ctr"/>
          <a:lstStyle/>
          <a:p>
            <a:pPr algn="ctr" defTabSz="912813"/>
            <a:r>
              <a:rPr lang="ru-RU" sz="2000">
                <a:latin typeface="EuropeCond"/>
              </a:rPr>
              <a:t>Федеральные органы </a:t>
            </a:r>
          </a:p>
          <a:p>
            <a:pPr algn="ctr" defTabSz="912813"/>
            <a:r>
              <a:rPr lang="ru-RU" sz="2000">
                <a:latin typeface="EuropeCond"/>
              </a:rPr>
              <a:t>исполнительной власти</a:t>
            </a:r>
          </a:p>
        </p:txBody>
      </p:sp>
      <p:sp>
        <p:nvSpPr>
          <p:cNvPr id="18444" name="TextBox 10"/>
          <p:cNvSpPr txBox="1">
            <a:spLocks noChangeArrowheads="1"/>
          </p:cNvSpPr>
          <p:nvPr/>
        </p:nvSpPr>
        <p:spPr bwMode="auto">
          <a:xfrm>
            <a:off x="827088" y="5805488"/>
            <a:ext cx="2089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ctr"/>
          <a:lstStyle/>
          <a:p>
            <a:pPr algn="ctr" defTabSz="912813"/>
            <a:r>
              <a:rPr lang="ru-RU" sz="1600">
                <a:latin typeface="EuropeCond"/>
              </a:rPr>
              <a:t>Общественные организации</a:t>
            </a:r>
          </a:p>
        </p:txBody>
      </p:sp>
      <p:sp>
        <p:nvSpPr>
          <p:cNvPr id="18445" name="TextBox 10"/>
          <p:cNvSpPr txBox="1">
            <a:spLocks noChangeArrowheads="1"/>
          </p:cNvSpPr>
          <p:nvPr/>
        </p:nvSpPr>
        <p:spPr bwMode="auto">
          <a:xfrm>
            <a:off x="3851275" y="5876925"/>
            <a:ext cx="1571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ctr"/>
          <a:lstStyle/>
          <a:p>
            <a:pPr algn="ctr" defTabSz="912813"/>
            <a:r>
              <a:rPr lang="ru-RU" sz="1600">
                <a:latin typeface="EuropeCond"/>
              </a:rPr>
              <a:t>СМИ</a:t>
            </a:r>
          </a:p>
        </p:txBody>
      </p:sp>
      <p:sp>
        <p:nvSpPr>
          <p:cNvPr id="18446" name="TextBox 10"/>
          <p:cNvSpPr txBox="1">
            <a:spLocks noChangeArrowheads="1"/>
          </p:cNvSpPr>
          <p:nvPr/>
        </p:nvSpPr>
        <p:spPr bwMode="auto">
          <a:xfrm>
            <a:off x="6300788" y="5876925"/>
            <a:ext cx="18875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ctr"/>
          <a:lstStyle/>
          <a:p>
            <a:pPr algn="ctr" defTabSz="912813"/>
            <a:r>
              <a:rPr lang="ru-RU" sz="1600">
                <a:latin typeface="EuropeCond"/>
              </a:rPr>
              <a:t>Заинтересованные лица</a:t>
            </a:r>
          </a:p>
        </p:txBody>
      </p:sp>
      <p:pic>
        <p:nvPicPr>
          <p:cNvPr id="15" name="Picture 8" descr="D:\WORK\ERKT_DESIGN\Materials\63750_24788-paragraf-photo-text-left-img-dir.jpg"/>
          <p:cNvPicPr>
            <a:picLocks noChangeAspect="1" noChangeArrowheads="1"/>
          </p:cNvPicPr>
          <p:nvPr/>
        </p:nvPicPr>
        <p:blipFill>
          <a:blip r:embed="rId6" cstate="print"/>
          <a:srcRect b="11355"/>
          <a:stretch>
            <a:fillRect/>
          </a:stretch>
        </p:blipFill>
        <p:spPr bwMode="auto">
          <a:xfrm>
            <a:off x="5440381" y="1556792"/>
            <a:ext cx="2286016" cy="164307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>
            <a:cxnSpLocks noChangeShapeType="1"/>
          </p:cNvCxnSpPr>
          <p:nvPr/>
        </p:nvCxnSpPr>
        <p:spPr bwMode="auto">
          <a:xfrm rot="5400000" flipH="1" flipV="1">
            <a:off x="-828675" y="3644900"/>
            <a:ext cx="5759450" cy="0"/>
          </a:xfrm>
          <a:prstGeom prst="line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</p:spPr>
      </p:cxnSp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50825" y="130175"/>
            <a:ext cx="8569325" cy="419100"/>
          </a:xfrm>
        </p:spPr>
        <p:txBody>
          <a:bodyPr/>
          <a:lstStyle/>
          <a:p>
            <a:pPr eaLnBrk="1" hangingPunct="1"/>
            <a:r>
              <a:rPr lang="ru-RU" sz="1600" smtClean="0">
                <a:latin typeface="EuropeCond"/>
              </a:rPr>
              <a:t>Укрупненная схема оценки регулирующего воздействия нормативных правовых актов  на портале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288" y="692150"/>
            <a:ext cx="1454150" cy="571500"/>
          </a:xfrm>
          <a:prstGeom prst="roundRect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lumbCondensed" pitchFamily="82" charset="0"/>
              </a:rPr>
              <a:t>Ведомства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08213" y="692150"/>
            <a:ext cx="1284287" cy="571500"/>
          </a:xfrm>
          <a:prstGeom prst="roundRect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lumbCondensed" pitchFamily="82" charset="0"/>
              </a:rPr>
              <a:t>Портал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65563" y="692150"/>
            <a:ext cx="1427162" cy="571500"/>
          </a:xfrm>
          <a:prstGeom prst="roundRect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lumbCondensed" pitchFamily="82" charset="0"/>
              </a:rPr>
              <a:t>Эксперты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21325" y="692150"/>
            <a:ext cx="1427163" cy="571500"/>
          </a:xfrm>
          <a:prstGeom prst="roundRect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lumbCondensed" pitchFamily="82" charset="0"/>
              </a:rPr>
              <a:t>Минэконом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lumbCondensed" pitchFamily="82" charset="0"/>
              </a:rPr>
              <a:t>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lumbCondensed" pitchFamily="82" charset="0"/>
              </a:rPr>
              <a:t>развития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77088" y="620713"/>
            <a:ext cx="1643062" cy="642937"/>
          </a:xfrm>
          <a:prstGeom prst="roundRect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PlumbCondensed" pitchFamily="82" charset="0"/>
              </a:rPr>
              <a:t>Внешние пользователи</a:t>
            </a:r>
          </a:p>
        </p:txBody>
      </p:sp>
      <p:cxnSp>
        <p:nvCxnSpPr>
          <p:cNvPr id="15" name="Прямая соединительная линия 14"/>
          <p:cNvCxnSpPr>
            <a:cxnSpLocks noChangeShapeType="1"/>
          </p:cNvCxnSpPr>
          <p:nvPr/>
        </p:nvCxnSpPr>
        <p:spPr bwMode="auto">
          <a:xfrm rot="5400000" flipH="1" flipV="1">
            <a:off x="791368" y="3609182"/>
            <a:ext cx="5688013" cy="0"/>
          </a:xfrm>
          <a:prstGeom prst="line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16" name="Прямая соединительная линия 15"/>
          <p:cNvCxnSpPr>
            <a:cxnSpLocks noChangeShapeType="1"/>
          </p:cNvCxnSpPr>
          <p:nvPr/>
        </p:nvCxnSpPr>
        <p:spPr bwMode="auto">
          <a:xfrm rot="5400000" flipH="1" flipV="1">
            <a:off x="2483644" y="3572669"/>
            <a:ext cx="5761038" cy="0"/>
          </a:xfrm>
          <a:prstGeom prst="line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17" name="Прямая соединительная линия 16"/>
          <p:cNvCxnSpPr>
            <a:cxnSpLocks noChangeShapeType="1"/>
          </p:cNvCxnSpPr>
          <p:nvPr/>
        </p:nvCxnSpPr>
        <p:spPr bwMode="auto">
          <a:xfrm rot="5400000" flipH="1" flipV="1">
            <a:off x="4139406" y="3572669"/>
            <a:ext cx="5761038" cy="0"/>
          </a:xfrm>
          <a:prstGeom prst="line">
            <a:avLst/>
          </a:prstGeom>
          <a:noFill/>
          <a:ln w="12700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/>
            <a:tailEnd/>
          </a:ln>
        </p:spPr>
      </p:cxnSp>
      <p:sp>
        <p:nvSpPr>
          <p:cNvPr id="24" name="Прямоугольник 23"/>
          <p:cNvSpPr/>
          <p:nvPr/>
        </p:nvSpPr>
        <p:spPr>
          <a:xfrm>
            <a:off x="395288" y="1700213"/>
            <a:ext cx="1368425" cy="649287"/>
          </a:xfrm>
          <a:prstGeom prst="rect">
            <a:avLst/>
          </a:prstGeom>
          <a:solidFill>
            <a:schemeClr val="bg1">
              <a:alpha val="13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r>
              <a:rPr lang="ru-RU" sz="9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Подготовка и</a:t>
            </a:r>
            <a:r>
              <a:rPr lang="en-US" sz="9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9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размещение на Портале проекта НПА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851275" y="1700213"/>
            <a:ext cx="1368425" cy="433387"/>
          </a:xfrm>
          <a:prstGeom prst="rect">
            <a:avLst/>
          </a:prstGeom>
          <a:solidFill>
            <a:schemeClr val="bg1">
              <a:alpha val="13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r>
              <a:rPr lang="ru-RU" sz="9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Получение уведомления о подготовке НПА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508625" y="1700213"/>
            <a:ext cx="1366838" cy="433387"/>
          </a:xfrm>
          <a:prstGeom prst="rect">
            <a:avLst/>
          </a:prstGeom>
          <a:solidFill>
            <a:schemeClr val="bg1">
              <a:alpha val="13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r>
              <a:rPr lang="ru-RU" sz="9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Получение уведомления о подготовке НПА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235825" y="1700213"/>
            <a:ext cx="1368425" cy="433387"/>
          </a:xfrm>
          <a:prstGeom prst="rect">
            <a:avLst/>
          </a:prstGeom>
          <a:solidFill>
            <a:schemeClr val="bg1">
              <a:alpha val="13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r>
              <a:rPr lang="ru-RU" sz="9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Получение уведомления о подготовке НПА</a:t>
            </a:r>
          </a:p>
        </p:txBody>
      </p:sp>
      <p:sp>
        <p:nvSpPr>
          <p:cNvPr id="30" name="Блок-схема: документ 29"/>
          <p:cNvSpPr/>
          <p:nvPr/>
        </p:nvSpPr>
        <p:spPr>
          <a:xfrm>
            <a:off x="2268538" y="2133600"/>
            <a:ext cx="1150937" cy="790575"/>
          </a:xfrm>
          <a:prstGeom prst="flowChartDocument">
            <a:avLst/>
          </a:prstGeom>
          <a:solidFill>
            <a:schemeClr val="bg1">
              <a:alpha val="13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r>
              <a:rPr lang="ru-RU" sz="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Текст проекта НПА,</a:t>
            </a:r>
          </a:p>
          <a:p>
            <a:pPr algn="ctr">
              <a:defRPr/>
            </a:pPr>
            <a:r>
              <a:rPr lang="ru-RU" sz="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Пояснительная записка к проекту, опросные листы</a:t>
            </a:r>
          </a:p>
        </p:txBody>
      </p:sp>
      <p:sp>
        <p:nvSpPr>
          <p:cNvPr id="31" name="Блок-схема: документ 30"/>
          <p:cNvSpPr/>
          <p:nvPr/>
        </p:nvSpPr>
        <p:spPr>
          <a:xfrm>
            <a:off x="2268538" y="1341438"/>
            <a:ext cx="1150937" cy="684212"/>
          </a:xfrm>
          <a:prstGeom prst="flowChartDocument">
            <a:avLst/>
          </a:prstGeom>
          <a:solidFill>
            <a:schemeClr val="bg1">
              <a:alpha val="13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r>
              <a:rPr lang="ru-RU" sz="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Уведомление  о подготовке НПА  подписавшимся пользователям </a:t>
            </a:r>
          </a:p>
        </p:txBody>
      </p:sp>
      <p:sp>
        <p:nvSpPr>
          <p:cNvPr id="32" name="Двойная стрелка влево/вверх 31"/>
          <p:cNvSpPr/>
          <p:nvPr/>
        </p:nvSpPr>
        <p:spPr>
          <a:xfrm rot="8044477">
            <a:off x="1755775" y="1617663"/>
            <a:ext cx="649287" cy="655638"/>
          </a:xfrm>
          <a:prstGeom prst="leftUpArrow">
            <a:avLst>
              <a:gd name="adj1" fmla="val 16229"/>
              <a:gd name="adj2" fmla="val 24253"/>
              <a:gd name="adj3" fmla="val 27666"/>
            </a:avLst>
          </a:prstGeom>
          <a:ln w="34925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851275" y="2420938"/>
            <a:ext cx="1368425" cy="431800"/>
          </a:xfrm>
          <a:prstGeom prst="rect">
            <a:avLst/>
          </a:prstGeom>
          <a:solidFill>
            <a:schemeClr val="bg1">
              <a:alpha val="13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r>
              <a:rPr lang="ru-RU" sz="9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Подготовка экспертного мнения</a:t>
            </a:r>
          </a:p>
        </p:txBody>
      </p:sp>
      <p:sp>
        <p:nvSpPr>
          <p:cNvPr id="34" name="Стрелка вправо 33"/>
          <p:cNvSpPr>
            <a:spLocks noChangeArrowheads="1"/>
          </p:cNvSpPr>
          <p:nvPr/>
        </p:nvSpPr>
        <p:spPr bwMode="auto">
          <a:xfrm rot="5400000">
            <a:off x="4371975" y="2117725"/>
            <a:ext cx="284163" cy="315913"/>
          </a:xfrm>
          <a:prstGeom prst="rightArrow">
            <a:avLst>
              <a:gd name="adj1" fmla="val 51907"/>
              <a:gd name="adj2" fmla="val 57620"/>
            </a:avLst>
          </a:prstGeom>
          <a:ln w="34925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235825" y="2576513"/>
            <a:ext cx="1368425" cy="431800"/>
          </a:xfrm>
          <a:prstGeom prst="rect">
            <a:avLst/>
          </a:prstGeom>
          <a:solidFill>
            <a:schemeClr val="bg1">
              <a:alpha val="13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r>
              <a:rPr lang="ru-RU" sz="9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Публичное обсуждение  проекта НПА </a:t>
            </a:r>
          </a:p>
        </p:txBody>
      </p:sp>
      <p:sp>
        <p:nvSpPr>
          <p:cNvPr id="43" name="Стрелка вправо 42"/>
          <p:cNvSpPr>
            <a:spLocks noChangeArrowheads="1"/>
          </p:cNvSpPr>
          <p:nvPr/>
        </p:nvSpPr>
        <p:spPr bwMode="auto">
          <a:xfrm rot="5400000">
            <a:off x="7727951" y="2190750"/>
            <a:ext cx="285750" cy="314325"/>
          </a:xfrm>
          <a:prstGeom prst="rightArrow">
            <a:avLst>
              <a:gd name="adj1" fmla="val 51907"/>
              <a:gd name="adj2" fmla="val 57620"/>
            </a:avLst>
          </a:prstGeom>
          <a:ln w="34925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Блок-схема: документ 43"/>
          <p:cNvSpPr/>
          <p:nvPr/>
        </p:nvSpPr>
        <p:spPr>
          <a:xfrm>
            <a:off x="2195513" y="2997200"/>
            <a:ext cx="1223962" cy="647700"/>
          </a:xfrm>
          <a:prstGeom prst="flowChartDocument">
            <a:avLst/>
          </a:prstGeom>
          <a:solidFill>
            <a:schemeClr val="bg1">
              <a:alpha val="13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r>
              <a:rPr lang="ru-RU" sz="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Консолидированное экспертное мнение</a:t>
            </a:r>
          </a:p>
        </p:txBody>
      </p:sp>
      <p:sp>
        <p:nvSpPr>
          <p:cNvPr id="45" name="Стрелка вправо 44"/>
          <p:cNvSpPr>
            <a:spLocks noChangeArrowheads="1"/>
          </p:cNvSpPr>
          <p:nvPr/>
        </p:nvSpPr>
        <p:spPr bwMode="auto">
          <a:xfrm rot="10800000">
            <a:off x="3492500" y="3141663"/>
            <a:ext cx="284163" cy="314325"/>
          </a:xfrm>
          <a:prstGeom prst="rightArrow">
            <a:avLst>
              <a:gd name="adj1" fmla="val 51907"/>
              <a:gd name="adj2" fmla="val 57620"/>
            </a:avLst>
          </a:prstGeom>
          <a:ln w="34925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95288" y="2997200"/>
            <a:ext cx="1368425" cy="1057275"/>
          </a:xfrm>
          <a:prstGeom prst="rect">
            <a:avLst/>
          </a:prstGeom>
          <a:solidFill>
            <a:schemeClr val="bg1">
              <a:alpha val="13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r>
              <a:rPr lang="ru-RU" sz="9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Рассмотрение, обобщение и размещение на Портале  отзывов и предложений в ходе обсуждения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235825" y="3440113"/>
            <a:ext cx="1368425" cy="636587"/>
          </a:xfrm>
          <a:prstGeom prst="rect">
            <a:avLst/>
          </a:prstGeom>
          <a:solidFill>
            <a:schemeClr val="bg1">
              <a:alpha val="13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r>
              <a:rPr lang="ru-RU" sz="9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Заполнение опросных листов, направление мнений и оценок</a:t>
            </a:r>
          </a:p>
        </p:txBody>
      </p:sp>
      <p:sp>
        <p:nvSpPr>
          <p:cNvPr id="48" name="Стрелка вправо 47"/>
          <p:cNvSpPr>
            <a:spLocks noChangeArrowheads="1"/>
          </p:cNvSpPr>
          <p:nvPr/>
        </p:nvSpPr>
        <p:spPr bwMode="auto">
          <a:xfrm rot="5400000">
            <a:off x="7754938" y="3065462"/>
            <a:ext cx="285750" cy="314325"/>
          </a:xfrm>
          <a:prstGeom prst="rightArrow">
            <a:avLst>
              <a:gd name="adj1" fmla="val 51907"/>
              <a:gd name="adj2" fmla="val 57620"/>
            </a:avLst>
          </a:prstGeom>
          <a:ln w="34925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1" name="Прямая соединительная линия 50"/>
          <p:cNvCxnSpPr>
            <a:cxnSpLocks noChangeShapeType="1"/>
          </p:cNvCxnSpPr>
          <p:nvPr/>
        </p:nvCxnSpPr>
        <p:spPr bwMode="auto">
          <a:xfrm>
            <a:off x="3937000" y="1341438"/>
            <a:ext cx="4522788" cy="0"/>
          </a:xfrm>
          <a:prstGeom prst="line">
            <a:avLst/>
          </a:prstGeom>
          <a:ln w="34925">
            <a:solidFill>
              <a:schemeClr val="tx1">
                <a:lumMod val="75000"/>
                <a:lumOff val="25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Стрелка вправо 54"/>
          <p:cNvSpPr>
            <a:spLocks noChangeArrowheads="1"/>
          </p:cNvSpPr>
          <p:nvPr/>
        </p:nvSpPr>
        <p:spPr bwMode="auto">
          <a:xfrm rot="5400000">
            <a:off x="4371976" y="1325562"/>
            <a:ext cx="284162" cy="315913"/>
          </a:xfrm>
          <a:prstGeom prst="rightArrow">
            <a:avLst>
              <a:gd name="adj1" fmla="val 51907"/>
              <a:gd name="adj2" fmla="val 57620"/>
            </a:avLst>
          </a:prstGeom>
          <a:ln w="34925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Стрелка вправо 55"/>
          <p:cNvSpPr>
            <a:spLocks noChangeArrowheads="1"/>
          </p:cNvSpPr>
          <p:nvPr/>
        </p:nvSpPr>
        <p:spPr bwMode="auto">
          <a:xfrm rot="5400000">
            <a:off x="6027738" y="1325563"/>
            <a:ext cx="284162" cy="315912"/>
          </a:xfrm>
          <a:prstGeom prst="rightArrow">
            <a:avLst>
              <a:gd name="adj1" fmla="val 51907"/>
              <a:gd name="adj2" fmla="val 57620"/>
            </a:avLst>
          </a:prstGeom>
          <a:ln w="34925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Стрелка вправо 56"/>
          <p:cNvSpPr>
            <a:spLocks noChangeArrowheads="1"/>
          </p:cNvSpPr>
          <p:nvPr/>
        </p:nvSpPr>
        <p:spPr bwMode="auto">
          <a:xfrm rot="5400000">
            <a:off x="7756526" y="1325562"/>
            <a:ext cx="284162" cy="315913"/>
          </a:xfrm>
          <a:prstGeom prst="rightArrow">
            <a:avLst>
              <a:gd name="adj1" fmla="val 51907"/>
              <a:gd name="adj2" fmla="val 57620"/>
            </a:avLst>
          </a:prstGeom>
          <a:ln w="34925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Блок-схема: документ 72"/>
          <p:cNvSpPr/>
          <p:nvPr/>
        </p:nvSpPr>
        <p:spPr>
          <a:xfrm>
            <a:off x="2195513" y="3789363"/>
            <a:ext cx="1223962" cy="647700"/>
          </a:xfrm>
          <a:prstGeom prst="flowChartDocument">
            <a:avLst/>
          </a:prstGeom>
          <a:solidFill>
            <a:schemeClr val="bg1">
              <a:alpha val="13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r>
              <a:rPr lang="ru-RU" sz="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Справка с обобщенными отзывами и предложениями</a:t>
            </a:r>
          </a:p>
        </p:txBody>
      </p:sp>
      <p:sp>
        <p:nvSpPr>
          <p:cNvPr id="74" name="Стрелка вправо 73"/>
          <p:cNvSpPr>
            <a:spLocks noChangeArrowheads="1"/>
          </p:cNvSpPr>
          <p:nvPr/>
        </p:nvSpPr>
        <p:spPr bwMode="auto">
          <a:xfrm rot="9305099">
            <a:off x="1835150" y="3211513"/>
            <a:ext cx="285750" cy="315912"/>
          </a:xfrm>
          <a:prstGeom prst="rightArrow">
            <a:avLst>
              <a:gd name="adj1" fmla="val 51907"/>
              <a:gd name="adj2" fmla="val 57620"/>
            </a:avLst>
          </a:prstGeom>
          <a:ln w="34925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Стрелка вправо 74"/>
          <p:cNvSpPr>
            <a:spLocks noChangeArrowheads="1"/>
          </p:cNvSpPr>
          <p:nvPr/>
        </p:nvSpPr>
        <p:spPr bwMode="auto">
          <a:xfrm rot="1867877">
            <a:off x="1849438" y="3768725"/>
            <a:ext cx="285750" cy="314325"/>
          </a:xfrm>
          <a:prstGeom prst="rightArrow">
            <a:avLst>
              <a:gd name="adj1" fmla="val 51907"/>
              <a:gd name="adj2" fmla="val 57620"/>
            </a:avLst>
          </a:prstGeom>
          <a:ln w="34925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3851275" y="3213100"/>
            <a:ext cx="1368425" cy="431800"/>
          </a:xfrm>
          <a:prstGeom prst="rect">
            <a:avLst/>
          </a:prstGeom>
          <a:solidFill>
            <a:schemeClr val="bg1">
              <a:alpha val="13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r>
              <a:rPr lang="ru-RU" sz="9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Размещение на портале экспертного мнения</a:t>
            </a:r>
          </a:p>
        </p:txBody>
      </p:sp>
      <p:sp>
        <p:nvSpPr>
          <p:cNvPr id="77" name="Стрелка вправо 76"/>
          <p:cNvSpPr>
            <a:spLocks noChangeArrowheads="1"/>
          </p:cNvSpPr>
          <p:nvPr/>
        </p:nvSpPr>
        <p:spPr bwMode="auto">
          <a:xfrm rot="5400000">
            <a:off x="4391025" y="2889250"/>
            <a:ext cx="217488" cy="287338"/>
          </a:xfrm>
          <a:prstGeom prst="rightArrow">
            <a:avLst>
              <a:gd name="adj1" fmla="val 51907"/>
              <a:gd name="adj2" fmla="val 57620"/>
            </a:avLst>
          </a:prstGeom>
          <a:ln w="34925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5508625" y="3644900"/>
            <a:ext cx="1366838" cy="431800"/>
          </a:xfrm>
          <a:prstGeom prst="rect">
            <a:avLst/>
          </a:prstGeom>
          <a:solidFill>
            <a:schemeClr val="bg1">
              <a:alpha val="13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r>
              <a:rPr lang="ru-RU" sz="9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Подготовка оценки регулирующего воздействия</a:t>
            </a:r>
          </a:p>
        </p:txBody>
      </p:sp>
      <p:sp>
        <p:nvSpPr>
          <p:cNvPr id="79" name="Стрелка вправо 78"/>
          <p:cNvSpPr>
            <a:spLocks noChangeArrowheads="1"/>
          </p:cNvSpPr>
          <p:nvPr/>
        </p:nvSpPr>
        <p:spPr bwMode="auto">
          <a:xfrm>
            <a:off x="3559175" y="3789363"/>
            <a:ext cx="1841500" cy="265112"/>
          </a:xfrm>
          <a:prstGeom prst="rightArrow">
            <a:avLst>
              <a:gd name="adj1" fmla="val 51907"/>
              <a:gd name="adj2" fmla="val 57620"/>
            </a:avLst>
          </a:prstGeom>
          <a:ln w="34925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5508625" y="4437063"/>
            <a:ext cx="1366838" cy="431800"/>
          </a:xfrm>
          <a:prstGeom prst="rect">
            <a:avLst/>
          </a:prstGeom>
          <a:solidFill>
            <a:schemeClr val="bg1">
              <a:alpha val="13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r>
              <a:rPr lang="ru-RU" sz="9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Размещение заключения об ОРВ</a:t>
            </a:r>
          </a:p>
        </p:txBody>
      </p:sp>
      <p:sp>
        <p:nvSpPr>
          <p:cNvPr id="81" name="Стрелка вправо 80"/>
          <p:cNvSpPr>
            <a:spLocks noChangeArrowheads="1"/>
          </p:cNvSpPr>
          <p:nvPr/>
        </p:nvSpPr>
        <p:spPr bwMode="auto">
          <a:xfrm rot="5400000">
            <a:off x="6048376" y="4113212"/>
            <a:ext cx="215900" cy="288925"/>
          </a:xfrm>
          <a:prstGeom prst="rightArrow">
            <a:avLst>
              <a:gd name="adj1" fmla="val 51907"/>
              <a:gd name="adj2" fmla="val 57620"/>
            </a:avLst>
          </a:prstGeom>
          <a:ln w="34925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Стрелка вправо 81"/>
          <p:cNvSpPr>
            <a:spLocks noChangeArrowheads="1"/>
          </p:cNvSpPr>
          <p:nvPr/>
        </p:nvSpPr>
        <p:spPr bwMode="auto">
          <a:xfrm rot="10800000">
            <a:off x="3522663" y="4508500"/>
            <a:ext cx="1841500" cy="266700"/>
          </a:xfrm>
          <a:prstGeom prst="rightArrow">
            <a:avLst>
              <a:gd name="adj1" fmla="val 51907"/>
              <a:gd name="adj2" fmla="val 57620"/>
            </a:avLst>
          </a:prstGeom>
          <a:ln w="34925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Блок-схема: документ 82"/>
          <p:cNvSpPr/>
          <p:nvPr/>
        </p:nvSpPr>
        <p:spPr>
          <a:xfrm>
            <a:off x="2195513" y="4508500"/>
            <a:ext cx="1223962" cy="576263"/>
          </a:xfrm>
          <a:prstGeom prst="flowChartDocument">
            <a:avLst/>
          </a:prstGeom>
          <a:solidFill>
            <a:schemeClr val="bg1">
              <a:alpha val="13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r>
              <a:rPr lang="ru-RU" sz="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Заключение об ОРВ</a:t>
            </a:r>
          </a:p>
        </p:txBody>
      </p:sp>
      <p:sp>
        <p:nvSpPr>
          <p:cNvPr id="84" name="Стрелка вправо 83"/>
          <p:cNvSpPr>
            <a:spLocks noChangeArrowheads="1"/>
          </p:cNvSpPr>
          <p:nvPr/>
        </p:nvSpPr>
        <p:spPr bwMode="auto">
          <a:xfrm rot="19237244">
            <a:off x="3427413" y="1392238"/>
            <a:ext cx="482600" cy="257175"/>
          </a:xfrm>
          <a:prstGeom prst="rightArrow">
            <a:avLst>
              <a:gd name="adj1" fmla="val 51907"/>
              <a:gd name="adj2" fmla="val 57620"/>
            </a:avLst>
          </a:prstGeom>
          <a:ln w="34925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395288" y="4508500"/>
            <a:ext cx="1368425" cy="576263"/>
          </a:xfrm>
          <a:prstGeom prst="rect">
            <a:avLst/>
          </a:prstGeom>
          <a:solidFill>
            <a:schemeClr val="bg1">
              <a:alpha val="13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r>
              <a:rPr lang="ru-RU" sz="9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Регистрация НПА в Минюсте</a:t>
            </a:r>
          </a:p>
        </p:txBody>
      </p:sp>
      <p:sp>
        <p:nvSpPr>
          <p:cNvPr id="88" name="Стрелка вправо 87"/>
          <p:cNvSpPr>
            <a:spLocks noChangeArrowheads="1"/>
          </p:cNvSpPr>
          <p:nvPr/>
        </p:nvSpPr>
        <p:spPr bwMode="auto">
          <a:xfrm rot="10800000">
            <a:off x="1835150" y="4625975"/>
            <a:ext cx="285750" cy="315913"/>
          </a:xfrm>
          <a:prstGeom prst="rightArrow">
            <a:avLst>
              <a:gd name="adj1" fmla="val 51907"/>
              <a:gd name="adj2" fmla="val 57620"/>
            </a:avLst>
          </a:prstGeom>
          <a:ln w="34925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5508625" y="5084763"/>
            <a:ext cx="1366838" cy="576262"/>
          </a:xfrm>
          <a:prstGeom prst="rect">
            <a:avLst/>
          </a:prstGeom>
          <a:solidFill>
            <a:schemeClr val="bg1">
              <a:alpha val="13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r>
              <a:rPr lang="ru-RU" sz="9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Принятие решения о завершении  ОРВ</a:t>
            </a:r>
          </a:p>
        </p:txBody>
      </p:sp>
      <p:sp>
        <p:nvSpPr>
          <p:cNvPr id="92" name="Стрелка вправо 91"/>
          <p:cNvSpPr>
            <a:spLocks noChangeArrowheads="1"/>
          </p:cNvSpPr>
          <p:nvPr/>
        </p:nvSpPr>
        <p:spPr bwMode="auto">
          <a:xfrm rot="10800000">
            <a:off x="3492500" y="5322888"/>
            <a:ext cx="1912938" cy="266700"/>
          </a:xfrm>
          <a:prstGeom prst="rightArrow">
            <a:avLst>
              <a:gd name="adj1" fmla="val 51907"/>
              <a:gd name="adj2" fmla="val 57620"/>
            </a:avLst>
          </a:prstGeom>
          <a:ln w="34925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3851275" y="6165850"/>
            <a:ext cx="1368425" cy="576263"/>
          </a:xfrm>
          <a:prstGeom prst="rect">
            <a:avLst/>
          </a:prstGeom>
          <a:solidFill>
            <a:schemeClr val="bg1">
              <a:alpha val="13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r>
              <a:rPr lang="ru-RU" sz="9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Получение уведомления о завершении обсуждения НПА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5508625" y="6165850"/>
            <a:ext cx="1366838" cy="576263"/>
          </a:xfrm>
          <a:prstGeom prst="rect">
            <a:avLst/>
          </a:prstGeom>
          <a:solidFill>
            <a:schemeClr val="bg1">
              <a:alpha val="13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r>
              <a:rPr lang="ru-RU" sz="9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Получение уведомления о завершении обсуждения НПА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7235825" y="6165850"/>
            <a:ext cx="1368425" cy="576263"/>
          </a:xfrm>
          <a:prstGeom prst="rect">
            <a:avLst/>
          </a:prstGeom>
          <a:solidFill>
            <a:schemeClr val="bg1">
              <a:alpha val="13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r>
              <a:rPr lang="ru-RU" sz="9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Получение уведомления о завершении обсуждения НПА</a:t>
            </a:r>
          </a:p>
        </p:txBody>
      </p:sp>
      <p:cxnSp>
        <p:nvCxnSpPr>
          <p:cNvPr id="96" name="Прямая соединительная линия 95"/>
          <p:cNvCxnSpPr>
            <a:cxnSpLocks noChangeShapeType="1"/>
          </p:cNvCxnSpPr>
          <p:nvPr/>
        </p:nvCxnSpPr>
        <p:spPr bwMode="auto">
          <a:xfrm>
            <a:off x="3937000" y="5805488"/>
            <a:ext cx="4522788" cy="0"/>
          </a:xfrm>
          <a:prstGeom prst="line">
            <a:avLst/>
          </a:prstGeom>
          <a:ln w="34925">
            <a:solidFill>
              <a:schemeClr val="tx1">
                <a:lumMod val="75000"/>
                <a:lumOff val="25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Стрелка вправо 96"/>
          <p:cNvSpPr>
            <a:spLocks noChangeArrowheads="1"/>
          </p:cNvSpPr>
          <p:nvPr/>
        </p:nvSpPr>
        <p:spPr bwMode="auto">
          <a:xfrm rot="5400000">
            <a:off x="4371182" y="5790406"/>
            <a:ext cx="285750" cy="315913"/>
          </a:xfrm>
          <a:prstGeom prst="rightArrow">
            <a:avLst>
              <a:gd name="adj1" fmla="val 51907"/>
              <a:gd name="adj2" fmla="val 57620"/>
            </a:avLst>
          </a:prstGeom>
          <a:ln w="34925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8" name="Стрелка вправо 97"/>
          <p:cNvSpPr>
            <a:spLocks noChangeArrowheads="1"/>
          </p:cNvSpPr>
          <p:nvPr/>
        </p:nvSpPr>
        <p:spPr bwMode="auto">
          <a:xfrm rot="5400000">
            <a:off x="6026944" y="5790407"/>
            <a:ext cx="285750" cy="315912"/>
          </a:xfrm>
          <a:prstGeom prst="rightArrow">
            <a:avLst>
              <a:gd name="adj1" fmla="val 51907"/>
              <a:gd name="adj2" fmla="val 57620"/>
            </a:avLst>
          </a:prstGeom>
          <a:ln w="34925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9" name="Стрелка вправо 98"/>
          <p:cNvSpPr>
            <a:spLocks noChangeArrowheads="1"/>
          </p:cNvSpPr>
          <p:nvPr/>
        </p:nvSpPr>
        <p:spPr bwMode="auto">
          <a:xfrm rot="5400000">
            <a:off x="7755732" y="5790406"/>
            <a:ext cx="285750" cy="315913"/>
          </a:xfrm>
          <a:prstGeom prst="rightArrow">
            <a:avLst>
              <a:gd name="adj1" fmla="val 51907"/>
              <a:gd name="adj2" fmla="val 57620"/>
            </a:avLst>
          </a:prstGeom>
          <a:ln w="34925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1" name="Стрелка вправо 100"/>
          <p:cNvSpPr>
            <a:spLocks noChangeArrowheads="1"/>
          </p:cNvSpPr>
          <p:nvPr/>
        </p:nvSpPr>
        <p:spPr bwMode="auto">
          <a:xfrm rot="934198">
            <a:off x="3479800" y="5667375"/>
            <a:ext cx="344488" cy="257175"/>
          </a:xfrm>
          <a:prstGeom prst="rightArrow">
            <a:avLst>
              <a:gd name="adj1" fmla="val 51907"/>
              <a:gd name="adj2" fmla="val 57620"/>
            </a:avLst>
          </a:prstGeom>
          <a:ln w="34925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Блок-схема: документ 90"/>
          <p:cNvSpPr/>
          <p:nvPr/>
        </p:nvSpPr>
        <p:spPr>
          <a:xfrm>
            <a:off x="2124075" y="5373688"/>
            <a:ext cx="1295400" cy="863600"/>
          </a:xfrm>
          <a:prstGeom prst="flowChartDocument">
            <a:avLst/>
          </a:prstGeom>
          <a:solidFill>
            <a:schemeClr val="bg1">
              <a:alpha val="13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r>
              <a:rPr lang="ru-RU" sz="8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Уведомление  о завершении обсуждения НПА  подписавшимся пользователям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 txBox="1">
            <a:spLocks/>
          </p:cNvSpPr>
          <p:nvPr/>
        </p:nvSpPr>
        <p:spPr bwMode="auto">
          <a:xfrm>
            <a:off x="34925" y="188913"/>
            <a:ext cx="905351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ctr"/>
          <a:lstStyle/>
          <a:p>
            <a:pPr algn="ctr" defTabSz="912813"/>
            <a:r>
              <a:rPr lang="ru-RU" sz="2800">
                <a:latin typeface="EuropeCond"/>
              </a:rPr>
              <a:t>Информационные услуги, предоставляемые порталом</a:t>
            </a:r>
          </a:p>
        </p:txBody>
      </p:sp>
      <p:sp>
        <p:nvSpPr>
          <p:cNvPr id="59" name="Содержимое 2"/>
          <p:cNvSpPr txBox="1">
            <a:spLocks/>
          </p:cNvSpPr>
          <p:nvPr/>
        </p:nvSpPr>
        <p:spPr>
          <a:xfrm>
            <a:off x="539750" y="476250"/>
            <a:ext cx="7920038" cy="5761038"/>
          </a:xfrm>
          <a:prstGeom prst="rect">
            <a:avLst/>
          </a:prstGeom>
        </p:spPr>
        <p:txBody>
          <a:bodyPr lIns="91424" tIns="45712" rIns="91424" bIns="45712"/>
          <a:lstStyle>
            <a:lvl1pPr marL="342839" indent="-342839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19" indent="-285700" algn="l" defTabSz="9142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98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18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37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56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75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95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14" indent="-228560" algn="l" defTabSz="91423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/>
              <a:t>	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ru-RU" sz="1600" dirty="0">
                <a:latin typeface="EuropeCond" pitchFamily="82" charset="0"/>
              </a:rPr>
              <a:t>Предоставление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>
                <a:latin typeface="EuropeCond" pitchFamily="82" charset="0"/>
              </a:rPr>
              <a:t>информации о проектах и действующих редакциях нормативных правовых актов в экономической и инвестиционной сферах для потенциальных участников обсуждения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ru-RU" sz="1600" dirty="0">
                <a:latin typeface="EuropeCond" pitchFamily="82" charset="0"/>
              </a:rPr>
              <a:t>Поддержка единого порядка и регламента проведения публичных обсуждений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1600" dirty="0">
                <a:latin typeface="EuropeCond" pitchFamily="82" charset="0"/>
              </a:rPr>
              <a:t>Предоставление необходимых сервисов для проведения пользователями обсуждения проектов и действующих нормативных правовых актов на основе:</a:t>
            </a:r>
          </a:p>
          <a:p>
            <a:pPr lvl="1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400" dirty="0">
                <a:latin typeface="EuropeCond" pitchFamily="82" charset="0"/>
              </a:rPr>
              <a:t>информации о проектах и действующих редакциях нормативных актов на всех стадиях (от обсуждения проблемы и вариантов возможных решений до обсуждения окончательного текста законопроекта)</a:t>
            </a:r>
          </a:p>
          <a:p>
            <a:pPr lvl="1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400" dirty="0">
                <a:latin typeface="EuropeCond" pitchFamily="82" charset="0"/>
              </a:rPr>
              <a:t>итоговых справок по результатам проведенных консультаций</a:t>
            </a:r>
          </a:p>
          <a:p>
            <a:pPr lvl="1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400" dirty="0">
                <a:latin typeface="EuropeCond" pitchFamily="82" charset="0"/>
              </a:rPr>
              <a:t>консолидированного экспертного мнения ограниченного круга пользователей-экспертов (Торгово-промышленная палата, Российский союз  промышленников и предпринимателей, общественные организации «Деловая Россия» и «Опора России», Агентство стратегических инициатив, Консультативный совет по иностранным инвестициям</a:t>
            </a:r>
          </a:p>
          <a:p>
            <a:pPr lvl="1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400" dirty="0">
                <a:latin typeface="EuropeCond" pitchFamily="82" charset="0"/>
              </a:rPr>
              <a:t>информации о процедурах и результатах ОРВ по опубликованному проекту и действующей редакции нормативных актов </a:t>
            </a:r>
          </a:p>
          <a:p>
            <a:pPr lvl="1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400" dirty="0">
                <a:latin typeface="EuropeCond" pitchFamily="82" charset="0"/>
              </a:rPr>
              <a:t>законодательства, регулирующего сферу ОРВ, аналитических и новостных материалов, досье с материалами уже проведенных консультаций в отраслевом разрезе – как на страницах портала, так и по подписке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/>
          <p:cNvSpPr/>
          <p:nvPr/>
        </p:nvSpPr>
        <p:spPr>
          <a:xfrm>
            <a:off x="3808413" y="1938338"/>
            <a:ext cx="1728787" cy="1728787"/>
          </a:xfrm>
          <a:prstGeom prst="ellipse">
            <a:avLst/>
          </a:prstGeom>
          <a:ln w="34925">
            <a:solidFill>
              <a:schemeClr val="tx1">
                <a:lumMod val="75000"/>
                <a:lumOff val="25000"/>
              </a:schemeClr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EuropeCond"/>
              </a:rPr>
              <a:t>Структура портала</a:t>
            </a:r>
          </a:p>
        </p:txBody>
      </p:sp>
      <p:sp>
        <p:nvSpPr>
          <p:cNvPr id="21507" name="AutoShape 84"/>
          <p:cNvSpPr>
            <a:spLocks noChangeArrowheads="1"/>
          </p:cNvSpPr>
          <p:nvPr/>
        </p:nvSpPr>
        <p:spPr bwMode="auto">
          <a:xfrm>
            <a:off x="250825" y="1773238"/>
            <a:ext cx="2665413" cy="1295400"/>
          </a:xfrm>
          <a:prstGeom prst="wedgeRectCallout">
            <a:avLst>
              <a:gd name="adj1" fmla="val 73227"/>
              <a:gd name="adj2" fmla="val -53431"/>
            </a:avLst>
          </a:prstGeom>
          <a:solidFill>
            <a:schemeClr val="bg1">
              <a:alpha val="12941"/>
            </a:schemeClr>
          </a:solidFill>
          <a:ln w="12700" algn="ctr">
            <a:solidFill>
              <a:srgbClr val="595959"/>
            </a:solidFill>
            <a:prstDash val="dash"/>
            <a:miter lim="800000"/>
            <a:headEnd/>
            <a:tailEnd/>
          </a:ln>
        </p:spPr>
        <p:txBody>
          <a:bodyPr lIns="104306" tIns="52153" rIns="104306" bIns="52153" anchor="ctr"/>
          <a:lstStyle/>
          <a:p>
            <a:pPr algn="ctr"/>
            <a:r>
              <a:rPr lang="ru-RU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Размещение, хранение и отображение объектов учета Портала с учетом всех произведенных изменений объекта (его истории)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84438" y="908050"/>
            <a:ext cx="1871662" cy="790575"/>
          </a:xfrm>
          <a:prstGeom prst="roundRect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lumbCondensed" pitchFamily="82" charset="0"/>
              </a:rPr>
              <a:t>Подсистема досье НПА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27088" y="3284538"/>
            <a:ext cx="2447925" cy="936625"/>
          </a:xfrm>
          <a:prstGeom prst="roundRect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lumbCondensed" pitchFamily="82" charset="0"/>
              </a:rPr>
              <a:t>Подсистема управления ресурсами Портала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0063" y="836613"/>
            <a:ext cx="1800225" cy="790575"/>
          </a:xfrm>
          <a:prstGeom prst="roundRect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lumbCondensed" pitchFamily="82" charset="0"/>
              </a:rPr>
              <a:t>Подсистема поиска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43663" y="3500438"/>
            <a:ext cx="2303462" cy="792162"/>
          </a:xfrm>
          <a:prstGeom prst="roundRect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lumbCondensed" pitchFamily="82" charset="0"/>
              </a:rPr>
              <a:t>Аналитическая подсистема</a:t>
            </a:r>
          </a:p>
        </p:txBody>
      </p:sp>
      <p:sp>
        <p:nvSpPr>
          <p:cNvPr id="21512" name="AutoShape 84"/>
          <p:cNvSpPr>
            <a:spLocks noChangeArrowheads="1"/>
          </p:cNvSpPr>
          <p:nvPr/>
        </p:nvSpPr>
        <p:spPr bwMode="auto">
          <a:xfrm>
            <a:off x="250825" y="4437063"/>
            <a:ext cx="2449513" cy="1008062"/>
          </a:xfrm>
          <a:prstGeom prst="wedgeRectCallout">
            <a:avLst>
              <a:gd name="adj1" fmla="val 47796"/>
              <a:gd name="adj2" fmla="val -70944"/>
            </a:avLst>
          </a:prstGeom>
          <a:solidFill>
            <a:schemeClr val="bg1">
              <a:alpha val="12941"/>
            </a:schemeClr>
          </a:solidFill>
          <a:ln w="12700" algn="ctr">
            <a:solidFill>
              <a:srgbClr val="595959"/>
            </a:solidFill>
            <a:prstDash val="dash"/>
            <a:miter lim="800000"/>
            <a:headEnd/>
            <a:tailEnd/>
          </a:ln>
        </p:spPr>
        <p:txBody>
          <a:bodyPr lIns="104306" tIns="52153" rIns="104306" bIns="52153" anchor="ctr"/>
          <a:lstStyle/>
          <a:p>
            <a:pPr algn="ctr"/>
            <a:r>
              <a:rPr lang="ru-RU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Формирование и отображение для пользователей содержимого Портала</a:t>
            </a:r>
          </a:p>
        </p:txBody>
      </p:sp>
      <p:sp>
        <p:nvSpPr>
          <p:cNvPr id="21513" name="AutoShape 84"/>
          <p:cNvSpPr>
            <a:spLocks noChangeArrowheads="1"/>
          </p:cNvSpPr>
          <p:nvPr/>
        </p:nvSpPr>
        <p:spPr bwMode="auto">
          <a:xfrm>
            <a:off x="6227763" y="2205038"/>
            <a:ext cx="2665412" cy="1152525"/>
          </a:xfrm>
          <a:prstGeom prst="wedgeRectCallout">
            <a:avLst>
              <a:gd name="adj1" fmla="val -43208"/>
              <a:gd name="adj2" fmla="val -99310"/>
            </a:avLst>
          </a:prstGeom>
          <a:solidFill>
            <a:schemeClr val="bg1">
              <a:alpha val="12941"/>
            </a:schemeClr>
          </a:solidFill>
          <a:ln w="12700" algn="ctr">
            <a:solidFill>
              <a:srgbClr val="595959"/>
            </a:solidFill>
            <a:prstDash val="dash"/>
            <a:miter lim="800000"/>
            <a:headEnd/>
            <a:tailEnd/>
          </a:ln>
        </p:spPr>
        <p:txBody>
          <a:bodyPr lIns="104306" tIns="52153" rIns="104306" bIns="52153" anchor="ctr"/>
          <a:lstStyle/>
          <a:p>
            <a:pPr algn="ctr"/>
            <a:r>
              <a:rPr lang="ru-RU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Обеспечение возможности поиска объектов учета по заданным параметрам, а также полнотекстового поиска</a:t>
            </a:r>
          </a:p>
        </p:txBody>
      </p:sp>
      <p:sp>
        <p:nvSpPr>
          <p:cNvPr id="21514" name="AutoShape 84"/>
          <p:cNvSpPr>
            <a:spLocks noChangeArrowheads="1"/>
          </p:cNvSpPr>
          <p:nvPr/>
        </p:nvSpPr>
        <p:spPr bwMode="auto">
          <a:xfrm>
            <a:off x="6588125" y="5084763"/>
            <a:ext cx="2413000" cy="1223962"/>
          </a:xfrm>
          <a:prstGeom prst="wedgeRectCallout">
            <a:avLst>
              <a:gd name="adj1" fmla="val -31120"/>
              <a:gd name="adj2" fmla="val -115111"/>
            </a:avLst>
          </a:prstGeom>
          <a:solidFill>
            <a:schemeClr val="bg1">
              <a:alpha val="12941"/>
            </a:schemeClr>
          </a:solidFill>
          <a:ln w="12700" algn="ctr">
            <a:solidFill>
              <a:srgbClr val="595959"/>
            </a:solidFill>
            <a:prstDash val="dash"/>
            <a:miter lim="800000"/>
            <a:headEnd/>
            <a:tailEnd/>
          </a:ln>
        </p:spPr>
        <p:txBody>
          <a:bodyPr lIns="104306" tIns="52153" rIns="104306" bIns="52153" anchor="ctr"/>
          <a:lstStyle/>
          <a:p>
            <a:pPr algn="ctr"/>
            <a:r>
              <a:rPr lang="ru-RU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Формирование аналитических и статистических отчетов на основе информации, размещенной на Портале</a:t>
            </a:r>
          </a:p>
        </p:txBody>
      </p:sp>
      <p:sp>
        <p:nvSpPr>
          <p:cNvPr id="21515" name="AutoShape 84"/>
          <p:cNvSpPr>
            <a:spLocks noChangeArrowheads="1"/>
          </p:cNvSpPr>
          <p:nvPr/>
        </p:nvSpPr>
        <p:spPr bwMode="auto">
          <a:xfrm>
            <a:off x="2411413" y="5732463"/>
            <a:ext cx="3529012" cy="936625"/>
          </a:xfrm>
          <a:prstGeom prst="wedgeRectCallout">
            <a:avLst>
              <a:gd name="adj1" fmla="val 15588"/>
              <a:gd name="adj2" fmla="val -85931"/>
            </a:avLst>
          </a:prstGeom>
          <a:solidFill>
            <a:schemeClr val="bg1">
              <a:alpha val="12941"/>
            </a:schemeClr>
          </a:solidFill>
          <a:ln w="12700" algn="ctr">
            <a:solidFill>
              <a:srgbClr val="595959"/>
            </a:solidFill>
            <a:prstDash val="dash"/>
            <a:miter lim="800000"/>
            <a:headEnd/>
            <a:tailEnd/>
          </a:ln>
        </p:spPr>
        <p:txBody>
          <a:bodyPr lIns="104306" tIns="52153" rIns="104306" bIns="52153" anchor="ctr"/>
          <a:lstStyle/>
          <a:p>
            <a:pPr algn="ctr"/>
            <a:r>
              <a:rPr lang="ru-RU" sz="14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Учетная регистрация и идентификация пользователей, разграничение прав доступа к функциональным возможностям и информации Портала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4292600"/>
            <a:ext cx="2951162" cy="1079500"/>
          </a:xfrm>
          <a:prstGeom prst="roundRect">
            <a:avLst/>
          </a:prstGeom>
          <a:solidFill>
            <a:srgbClr val="FFC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PlumbCondensed" pitchFamily="82" charset="0"/>
              </a:rPr>
              <a:t>Подсистема обеспечения доступа и администрирования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4672013" y="1938338"/>
            <a:ext cx="73025" cy="0"/>
          </a:xfrm>
          <a:prstGeom prst="straightConnector1">
            <a:avLst/>
          </a:prstGeom>
          <a:ln w="34925">
            <a:solidFill>
              <a:schemeClr val="tx1">
                <a:lumMod val="75000"/>
                <a:lumOff val="2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4638675" y="3667125"/>
            <a:ext cx="77788" cy="0"/>
          </a:xfrm>
          <a:prstGeom prst="straightConnector1">
            <a:avLst/>
          </a:prstGeom>
          <a:ln w="34925">
            <a:solidFill>
              <a:schemeClr val="tx1">
                <a:lumMod val="75000"/>
                <a:lumOff val="2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3736280" y="2103438"/>
            <a:ext cx="72008" cy="0"/>
          </a:xfrm>
          <a:prstGeom prst="straightConnector1">
            <a:avLst/>
          </a:prstGeom>
          <a:ln w="34925">
            <a:solidFill>
              <a:schemeClr val="tx1">
                <a:lumMod val="75000"/>
                <a:lumOff val="25000"/>
              </a:schemeClr>
            </a:solidFill>
            <a:tailEnd type="triangle" w="lg" len="med"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461184" y="2103438"/>
            <a:ext cx="72008" cy="0"/>
          </a:xfrm>
          <a:prstGeom prst="straightConnector1">
            <a:avLst/>
          </a:prstGeom>
          <a:ln w="34925">
            <a:solidFill>
              <a:schemeClr val="tx1">
                <a:lumMod val="75000"/>
                <a:lumOff val="25000"/>
              </a:schemeClr>
            </a:solidFill>
            <a:tailEnd type="triangle" w="lg" len="med"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63562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EuropeCond"/>
              </a:rPr>
              <a:t>Главная страница портала</a:t>
            </a:r>
          </a:p>
        </p:txBody>
      </p:sp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 cstate="print"/>
          <a:srcRect l="20470" t="19327" r="21782" b="7040"/>
          <a:stretch>
            <a:fillRect/>
          </a:stretch>
        </p:blipFill>
        <p:spPr bwMode="auto">
          <a:xfrm>
            <a:off x="1476375" y="765175"/>
            <a:ext cx="6480175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EuropeCond"/>
              </a:rPr>
              <a:t>Функциональные возможности портала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088" y="889000"/>
            <a:ext cx="7489825" cy="56943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fontAlgn="auto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latin typeface="EuropeCond" pitchFamily="82" charset="0"/>
              </a:rPr>
              <a:t>Портал позволяет:</a:t>
            </a:r>
          </a:p>
          <a:p>
            <a:pPr marL="285750" indent="-285750" eaLnBrk="0" fontAlgn="auto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EuropeCond" pitchFamily="82" charset="0"/>
              </a:rPr>
              <a:t>Публиковать проекты и действующие редакции нормативных правовых актов</a:t>
            </a:r>
          </a:p>
          <a:p>
            <a:pPr marL="285750" indent="-285750" eaLnBrk="0" fontAlgn="auto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EuropeCond" pitchFamily="82" charset="0"/>
              </a:rPr>
              <a:t>Вести историю (досье) нормативных правовых актов</a:t>
            </a:r>
          </a:p>
          <a:p>
            <a:pPr marL="285750" indent="-285750" eaLnBrk="0" fontAlgn="auto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EuropeCond" pitchFamily="82" charset="0"/>
              </a:rPr>
              <a:t>Проводить процедуру оценки регулирующего воздействия</a:t>
            </a:r>
          </a:p>
          <a:p>
            <a:pPr marL="285750" indent="-285750" eaLnBrk="0" fontAlgn="auto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EuropeCond" pitchFamily="82" charset="0"/>
              </a:rPr>
              <a:t>Собирать аналитику и статистику</a:t>
            </a:r>
          </a:p>
          <a:p>
            <a:pPr marL="285750" indent="-285750" eaLnBrk="0" fontAlgn="auto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EuropeCond" pitchFamily="82" charset="0"/>
              </a:rPr>
              <a:t>Регистрировать пользователей как на основании сертификата ЭП, так и простой учетной записи</a:t>
            </a:r>
          </a:p>
          <a:p>
            <a:pPr marL="285750" indent="-285750" eaLnBrk="0" fontAlgn="auto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EuropeCond" pitchFamily="82" charset="0"/>
              </a:rPr>
              <a:t>Осуществлять поиск по данным портала: полнотекстовый, по отраслям экономики, по ключевым словам, по критериям, заданным пользователями, а также по «облачным тегам»</a:t>
            </a:r>
          </a:p>
          <a:p>
            <a:pPr marL="285750" indent="-285750" eaLnBrk="0" fontAlgn="auto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EuropeCond" pitchFamily="82" charset="0"/>
              </a:rPr>
              <a:t>Скачивать, заполнять и отправлять опросные листы на электронные адреса разработчиков и Минэкономразвития</a:t>
            </a:r>
          </a:p>
          <a:p>
            <a:pPr marL="285750" indent="-285750" eaLnBrk="0" fontAlgn="auto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EuropeCond" pitchFamily="82" charset="0"/>
              </a:rPr>
              <a:t>Подписываться на НПА по отраслям экономики, на изменения в отдельных досье НПА, а также на новости, в том числе, по каналам </a:t>
            </a:r>
            <a:r>
              <a:rPr lang="en-US" sz="1600" dirty="0">
                <a:latin typeface="EuropeCond" pitchFamily="82" charset="0"/>
              </a:rPr>
              <a:t>RSS</a:t>
            </a:r>
          </a:p>
          <a:p>
            <a:pPr marL="285750" indent="-285750" eaLnBrk="0" fontAlgn="auto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EuropeCond" pitchFamily="82" charset="0"/>
              </a:rPr>
              <a:t>Осуществлять доступ к функциональным возможностям портала в зависимости от назначенных при регистрации пользователей прав</a:t>
            </a:r>
          </a:p>
          <a:p>
            <a:pPr marL="285750" indent="-285750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EuropeCond" pitchFamily="82" charset="0"/>
              </a:rPr>
              <a:t>Получать сведения о контактных данных разработчиков НПА.</a:t>
            </a:r>
          </a:p>
          <a:p>
            <a:pPr marL="285750" indent="-285750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EuropeCond" pitchFamily="82" charset="0"/>
              </a:rPr>
              <a:t>Получать автоматические уведомления о важных событиях на Портале</a:t>
            </a:r>
          </a:p>
          <a:p>
            <a:pPr marL="285750" indent="-285750" eaLnBrk="0" hangingPunct="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600" dirty="0">
                <a:latin typeface="EuropeCond" pitchFamily="82" charset="0"/>
              </a:rPr>
              <a:t>Пользоваться интеграцией с социальными сетями.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5193</TotalTime>
  <Words>875</Words>
  <Application>Microsoft Office PowerPoint</Application>
  <PresentationFormat>Экран (4:3)</PresentationFormat>
  <Paragraphs>113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Тема1</vt:lpstr>
      <vt:lpstr>Слайд 1</vt:lpstr>
      <vt:lpstr>Цели создания портала</vt:lpstr>
      <vt:lpstr>Задачи портала</vt:lpstr>
      <vt:lpstr>Пользователи портала</vt:lpstr>
      <vt:lpstr>Укрупненная схема оценки регулирующего воздействия нормативных правовых актов  на портале</vt:lpstr>
      <vt:lpstr>Слайд 6</vt:lpstr>
      <vt:lpstr>Структура портала</vt:lpstr>
      <vt:lpstr>Главная страница портала</vt:lpstr>
      <vt:lpstr>Функциональные возможности портала</vt:lpstr>
      <vt:lpstr>Публикация проектов нормативных правовых актов</vt:lpstr>
      <vt:lpstr>Ведение истории (досье) нормативных правовых актов</vt:lpstr>
      <vt:lpstr>Работа Минэкономразвития на портале</vt:lpstr>
      <vt:lpstr>Аналитика и статистика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Единый интернет-портал для размещения информации о разработке федеральными органами исполнительной власти проектов нормативных правовых актов и результатов их публичного обсуждения</dc:title>
  <cp:lastModifiedBy>delya</cp:lastModifiedBy>
  <cp:revision>145</cp:revision>
  <dcterms:modified xsi:type="dcterms:W3CDTF">2012-04-17T12:20:24Z</dcterms:modified>
</cp:coreProperties>
</file>