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9" r:id="rId3"/>
    <p:sldId id="310" r:id="rId4"/>
    <p:sldId id="312" r:id="rId5"/>
    <p:sldId id="311" r:id="rId6"/>
    <p:sldId id="315" r:id="rId7"/>
    <p:sldId id="307" r:id="rId8"/>
    <p:sldId id="314" r:id="rId9"/>
    <p:sldId id="313" r:id="rId10"/>
    <p:sldId id="316" r:id="rId11"/>
  </p:sldIdLst>
  <p:sldSz cx="9144000" cy="6858000" type="screen4x3"/>
  <p:notesSz cx="6797675" cy="9874250"/>
  <p:defaultTextStyle>
    <a:defPPr>
      <a:defRPr lang="ru-RU"/>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CC00"/>
    <a:srgbClr val="FBCAA2"/>
    <a:srgbClr val="FDE4D0"/>
    <a:srgbClr val="FCE4D0"/>
    <a:srgbClr val="FBFCCA"/>
    <a:srgbClr val="FF3300"/>
    <a:srgbClr val="FF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varScale="1">
        <p:scale>
          <a:sx n="59" d="100"/>
          <a:sy n="59" d="100"/>
        </p:scale>
        <p:origin x="-830"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C35838E-B174-4D3B-BB16-61B85A96714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2A85A76-C9DC-4F91-B8D0-C13F53EC9A1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DE4E1C8-2CAA-4E91-8F6B-E9EEF43F41F1}"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9797663-788E-4891-8913-78F2E210E8F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FF79DD2-1EC7-421E-B94D-4E595C726BF3}"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0C3A0910-9692-486D-8C67-5DA81BB2D93A}"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5851D99B-02DA-40E1-97C2-A40C612DFC0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BE94F372-4D95-440F-B2C4-6574F4431DF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73BAAD8A-D2F6-4E36-AE9B-41F5949B315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C1B6A3AB-6AFA-4A91-8FE6-4C6792AD0284}"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B370981-7201-4E5E-8946-C92F1BF9425F}"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13177E22-F5C9-4B3C-840A-2FC1E1DFE3C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4213" y="1649891"/>
            <a:ext cx="7772400" cy="2643205"/>
          </a:xfrm>
        </p:spPr>
        <p:txBody>
          <a:bodyPr>
            <a:scene3d>
              <a:camera prst="orthographicFront"/>
              <a:lightRig rig="soft" dir="t">
                <a:rot lat="0" lon="0" rev="10800000"/>
              </a:lightRig>
            </a:scene3d>
            <a:sp3d>
              <a:bevelT w="27940" h="12700"/>
              <a:contourClr>
                <a:srgbClr val="DDDDDD"/>
              </a:contourClr>
            </a:sp3d>
          </a:bodyPr>
          <a:lstStyle/>
          <a:p>
            <a:pPr eaLnBrk="1" hangingPunct="1"/>
            <a:r>
              <a:rPr lang="ru-RU" sz="3600" b="1" spc="150" dirty="0" smtClean="0">
                <a:ln w="11430"/>
                <a:solidFill>
                  <a:srgbClr val="FF9933"/>
                </a:solidFill>
                <a:effectLst>
                  <a:outerShdw blurRad="25400" algn="tl" rotWithShape="0">
                    <a:srgbClr val="000000">
                      <a:alpha val="43000"/>
                    </a:srgbClr>
                  </a:outerShdw>
                </a:effectLst>
                <a:latin typeface="Garamond" pitchFamily="18" charset="0"/>
              </a:rPr>
              <a:t>МОНИТОРИНГ РАЗВИТИЯ САМОРЕГУЛИРОВАНИЯ </a:t>
            </a:r>
            <a:r>
              <a:rPr lang="en-US" sz="3600" b="1" spc="150" dirty="0" smtClean="0">
                <a:ln w="11430"/>
                <a:solidFill>
                  <a:srgbClr val="FF9933"/>
                </a:solidFill>
                <a:effectLst>
                  <a:outerShdw blurRad="25400" algn="tl" rotWithShape="0">
                    <a:srgbClr val="000000">
                      <a:alpha val="43000"/>
                    </a:srgbClr>
                  </a:outerShdw>
                </a:effectLst>
                <a:latin typeface="Garamond" pitchFamily="18" charset="0"/>
              </a:rPr>
              <a:t/>
            </a:r>
            <a:br>
              <a:rPr lang="en-US" sz="3600" b="1" spc="150" dirty="0" smtClean="0">
                <a:ln w="11430"/>
                <a:solidFill>
                  <a:srgbClr val="FF9933"/>
                </a:solidFill>
                <a:effectLst>
                  <a:outerShdw blurRad="25400" algn="tl" rotWithShape="0">
                    <a:srgbClr val="000000">
                      <a:alpha val="43000"/>
                    </a:srgbClr>
                  </a:outerShdw>
                </a:effectLst>
                <a:latin typeface="Garamond" pitchFamily="18" charset="0"/>
              </a:rPr>
            </a:br>
            <a:r>
              <a:rPr lang="ru-RU" sz="3600" b="1" spc="150" dirty="0" smtClean="0">
                <a:ln w="11430"/>
                <a:solidFill>
                  <a:srgbClr val="FF9933"/>
                </a:solidFill>
                <a:effectLst>
                  <a:outerShdw blurRad="25400" algn="tl" rotWithShape="0">
                    <a:srgbClr val="000000">
                      <a:alpha val="43000"/>
                    </a:srgbClr>
                  </a:outerShdw>
                </a:effectLst>
                <a:latin typeface="Garamond" pitchFamily="18" charset="0"/>
              </a:rPr>
              <a:t>В РЕГИОНАХ РОССИИ</a:t>
            </a:r>
            <a:br>
              <a:rPr lang="ru-RU" sz="3600" b="1" spc="150" dirty="0" smtClean="0">
                <a:ln w="11430"/>
                <a:solidFill>
                  <a:srgbClr val="FF9933"/>
                </a:solidFill>
                <a:effectLst>
                  <a:outerShdw blurRad="25400" algn="tl" rotWithShape="0">
                    <a:srgbClr val="000000">
                      <a:alpha val="43000"/>
                    </a:srgbClr>
                  </a:outerShdw>
                </a:effectLst>
                <a:latin typeface="Garamond" pitchFamily="18" charset="0"/>
              </a:rPr>
            </a:br>
            <a:r>
              <a:rPr lang="ru-RU" sz="3600" b="1" spc="150" dirty="0" smtClean="0">
                <a:ln w="11430"/>
                <a:solidFill>
                  <a:srgbClr val="FF9933"/>
                </a:solidFill>
                <a:effectLst>
                  <a:outerShdw blurRad="25400" algn="tl" rotWithShape="0">
                    <a:srgbClr val="000000">
                      <a:alpha val="43000"/>
                    </a:srgbClr>
                  </a:outerShdw>
                </a:effectLst>
                <a:latin typeface="Garamond" pitchFamily="18" charset="0"/>
              </a:rPr>
              <a:t> В 2009-2012 ГОДАХ</a:t>
            </a:r>
          </a:p>
        </p:txBody>
      </p:sp>
      <p:sp>
        <p:nvSpPr>
          <p:cNvPr id="4100" name="Rectangle 15"/>
          <p:cNvSpPr>
            <a:spLocks noChangeArrowheads="1"/>
          </p:cNvSpPr>
          <p:nvPr/>
        </p:nvSpPr>
        <p:spPr bwMode="auto">
          <a:xfrm>
            <a:off x="0" y="2933700"/>
            <a:ext cx="9144000" cy="0"/>
          </a:xfrm>
          <a:prstGeom prst="rect">
            <a:avLst/>
          </a:prstGeom>
          <a:noFill/>
          <a:ln w="9525">
            <a:noFill/>
            <a:miter lim="800000"/>
            <a:headEnd/>
            <a:tailEnd/>
          </a:ln>
        </p:spPr>
        <p:txBody>
          <a:bodyPr wrap="none" anchor="ctr">
            <a:spAutoFit/>
          </a:bodyPr>
          <a:lstStyle/>
          <a:p>
            <a:endParaRPr lang="ru-RU"/>
          </a:p>
        </p:txBody>
      </p:sp>
      <p:grpSp>
        <p:nvGrpSpPr>
          <p:cNvPr id="4101" name="Group 5"/>
          <p:cNvGrpSpPr>
            <a:grpSpLocks/>
          </p:cNvGrpSpPr>
          <p:nvPr/>
        </p:nvGrpSpPr>
        <p:grpSpPr bwMode="auto">
          <a:xfrm>
            <a:off x="755650" y="188913"/>
            <a:ext cx="8186738" cy="863600"/>
            <a:chOff x="476" y="2341"/>
            <a:chExt cx="5157" cy="521"/>
          </a:xfrm>
        </p:grpSpPr>
        <p:pic>
          <p:nvPicPr>
            <p:cNvPr id="4102"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4103" name="Group 7"/>
            <p:cNvGrpSpPr>
              <a:grpSpLocks/>
            </p:cNvGrpSpPr>
            <p:nvPr/>
          </p:nvGrpSpPr>
          <p:grpSpPr bwMode="auto">
            <a:xfrm>
              <a:off x="476" y="2840"/>
              <a:ext cx="5157" cy="22"/>
              <a:chOff x="467" y="624"/>
              <a:chExt cx="5044" cy="22"/>
            </a:xfrm>
          </p:grpSpPr>
          <p:sp>
            <p:nvSpPr>
              <p:cNvPr id="4104"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endParaRPr lang="ru-RU"/>
              </a:p>
            </p:txBody>
          </p:sp>
          <p:sp>
            <p:nvSpPr>
              <p:cNvPr id="4105"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endParaRPr lang="ru-RU"/>
              </a:p>
            </p:txBody>
          </p:sp>
        </p:gr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11188" y="1071563"/>
            <a:ext cx="8229600" cy="5299075"/>
          </a:xfrm>
          <a:prstGeom prst="rect">
            <a:avLst/>
          </a:prstGeom>
          <a:noFill/>
          <a:ln w="9525">
            <a:noFill/>
            <a:miter lim="800000"/>
            <a:headEnd/>
            <a:tailEnd/>
          </a:ln>
        </p:spPr>
        <p:txBody>
          <a:bodyPr/>
          <a:lstStyle/>
          <a:p>
            <a:pPr marL="342900" indent="-342900">
              <a:lnSpc>
                <a:spcPct val="90000"/>
              </a:lnSpc>
              <a:spcBef>
                <a:spcPct val="20000"/>
              </a:spcBef>
            </a:pPr>
            <a:r>
              <a:rPr lang="en-US" sz="2800" b="0">
                <a:latin typeface="Garamond" pitchFamily="18" charset="0"/>
                <a:cs typeface="Arial" charset="0"/>
              </a:rPr>
              <a:t>   </a:t>
            </a:r>
            <a:endParaRPr lang="ru-RU" sz="2800" b="0">
              <a:latin typeface="Garamond" pitchFamily="18" charset="0"/>
              <a:cs typeface="Arial" charset="0"/>
            </a:endParaRPr>
          </a:p>
          <a:p>
            <a:pPr marL="342900" indent="-342900">
              <a:lnSpc>
                <a:spcPct val="90000"/>
              </a:lnSpc>
              <a:spcBef>
                <a:spcPct val="20000"/>
              </a:spcBef>
            </a:pPr>
            <a:endParaRPr lang="ru-RU" sz="2800" b="0">
              <a:latin typeface="Garamond" pitchFamily="18" charset="0"/>
              <a:cs typeface="Arial" charset="0"/>
            </a:endParaRPr>
          </a:p>
          <a:p>
            <a:pPr marL="342900" indent="-342900">
              <a:lnSpc>
                <a:spcPct val="90000"/>
              </a:lnSpc>
              <a:spcBef>
                <a:spcPct val="20000"/>
              </a:spcBef>
            </a:pPr>
            <a:endParaRPr lang="ru-RU" sz="2800" b="0">
              <a:latin typeface="Garamond" pitchFamily="18" charset="0"/>
              <a:cs typeface="Arial" charset="0"/>
            </a:endParaRPr>
          </a:p>
          <a:p>
            <a:pPr marL="342900" indent="-342900">
              <a:lnSpc>
                <a:spcPct val="90000"/>
              </a:lnSpc>
              <a:spcBef>
                <a:spcPct val="20000"/>
              </a:spcBef>
            </a:pPr>
            <a:endParaRPr lang="ru-RU" sz="2800" b="0">
              <a:latin typeface="Garamond" pitchFamily="18" charset="0"/>
              <a:cs typeface="Arial" charset="0"/>
            </a:endParaRPr>
          </a:p>
        </p:txBody>
      </p:sp>
      <p:grpSp>
        <p:nvGrpSpPr>
          <p:cNvPr id="2" name="Group 5"/>
          <p:cNvGrpSpPr>
            <a:grpSpLocks/>
          </p:cNvGrpSpPr>
          <p:nvPr/>
        </p:nvGrpSpPr>
        <p:grpSpPr bwMode="auto">
          <a:xfrm>
            <a:off x="755650" y="45120"/>
            <a:ext cx="8186738" cy="863600"/>
            <a:chOff x="476" y="2341"/>
            <a:chExt cx="5157" cy="521"/>
          </a:xfrm>
        </p:grpSpPr>
        <p:pic>
          <p:nvPicPr>
            <p:cNvPr id="5131"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3" name="Group 7"/>
            <p:cNvGrpSpPr>
              <a:grpSpLocks/>
            </p:cNvGrpSpPr>
            <p:nvPr/>
          </p:nvGrpSpPr>
          <p:grpSpPr bwMode="auto">
            <a:xfrm>
              <a:off x="476" y="2840"/>
              <a:ext cx="5157" cy="22"/>
              <a:chOff x="467" y="624"/>
              <a:chExt cx="5044" cy="22"/>
            </a:xfrm>
          </p:grpSpPr>
          <p:sp>
            <p:nvSpPr>
              <p:cNvPr id="5133"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endParaRPr lang="ru-RU">
                  <a:latin typeface="Garamond" pitchFamily="18" charset="0"/>
                </a:endParaRPr>
              </a:p>
            </p:txBody>
          </p:sp>
          <p:sp>
            <p:nvSpPr>
              <p:cNvPr id="5134"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endParaRPr lang="ru-RU">
                  <a:latin typeface="Garamond" pitchFamily="18" charset="0"/>
                </a:endParaRPr>
              </a:p>
            </p:txBody>
          </p:sp>
        </p:grpSp>
      </p:grpSp>
      <p:sp>
        <p:nvSpPr>
          <p:cNvPr id="5124" name="Rectangle 10"/>
          <p:cNvSpPr>
            <a:spLocks noChangeArrowheads="1"/>
          </p:cNvSpPr>
          <p:nvPr/>
        </p:nvSpPr>
        <p:spPr bwMode="auto">
          <a:xfrm flipH="1">
            <a:off x="0" y="0"/>
            <a:ext cx="609600"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endParaRPr lang="ru-RU" b="0">
              <a:latin typeface="Garamond" pitchFamily="18" charset="0"/>
              <a:cs typeface="Arial" charset="0"/>
            </a:endParaRPr>
          </a:p>
        </p:txBody>
      </p:sp>
      <p:sp>
        <p:nvSpPr>
          <p:cNvPr id="5130" name="Прямоугольник 22"/>
          <p:cNvSpPr>
            <a:spLocks noChangeArrowheads="1"/>
          </p:cNvSpPr>
          <p:nvPr/>
        </p:nvSpPr>
        <p:spPr bwMode="auto">
          <a:xfrm>
            <a:off x="642910" y="116632"/>
            <a:ext cx="6305354" cy="461665"/>
          </a:xfrm>
          <a:prstGeom prst="rect">
            <a:avLst/>
          </a:prstGeom>
          <a:noFill/>
          <a:ln w="9525">
            <a:noFill/>
            <a:miter lim="800000"/>
            <a:headEnd/>
            <a:tailEnd/>
          </a:ln>
        </p:spPr>
        <p:txBody>
          <a:bodyPr wrap="square">
            <a:spAutoFit/>
          </a:bodyPr>
          <a:lstStyle/>
          <a:p>
            <a:r>
              <a:rPr lang="ru-RU" sz="2400" dirty="0" smtClean="0">
                <a:latin typeface="Garamond" pitchFamily="18" charset="0"/>
                <a:cs typeface="Arial" charset="0"/>
              </a:rPr>
              <a:t>Авторы мониторинга</a:t>
            </a:r>
          </a:p>
        </p:txBody>
      </p:sp>
      <p:sp>
        <p:nvSpPr>
          <p:cNvPr id="22529" name="Rectangle 1"/>
          <p:cNvSpPr>
            <a:spLocks noChangeArrowheads="1"/>
          </p:cNvSpPr>
          <p:nvPr/>
        </p:nvSpPr>
        <p:spPr bwMode="auto">
          <a:xfrm>
            <a:off x="1115616" y="5253009"/>
            <a:ext cx="6768752" cy="12772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Garamond" pitchFamily="18" charset="0"/>
                <a:ea typeface="Times New Roman" pitchFamily="18" charset="0"/>
              </a:rPr>
              <a:t>Авторы:</a:t>
            </a:r>
            <a:r>
              <a:rPr kumimoji="0" lang="ru-RU" b="0" i="0" u="none" strike="noStrike" cap="none" normalizeH="0" baseline="0" dirty="0" smtClean="0">
                <a:ln>
                  <a:noFill/>
                </a:ln>
                <a:solidFill>
                  <a:schemeClr val="tx1"/>
                </a:solidFill>
                <a:effectLst/>
                <a:latin typeface="Garamond" pitchFamily="18" charset="0"/>
                <a:ea typeface="Times New Roman" pitchFamily="18" charset="0"/>
              </a:rPr>
              <a:t> Ф.С. </a:t>
            </a:r>
            <a:r>
              <a:rPr kumimoji="0" lang="ru-RU" b="0" i="0" u="none" strike="noStrike" cap="none" normalizeH="0" baseline="0" dirty="0" err="1" smtClean="0">
                <a:ln>
                  <a:noFill/>
                </a:ln>
                <a:solidFill>
                  <a:schemeClr val="tx1"/>
                </a:solidFill>
                <a:effectLst/>
                <a:latin typeface="Garamond" pitchFamily="18" charset="0"/>
                <a:ea typeface="Times New Roman" pitchFamily="18" charset="0"/>
              </a:rPr>
              <a:t>Сайдуллаев</a:t>
            </a:r>
            <a:r>
              <a:rPr kumimoji="0" lang="ru-RU" sz="1400" b="0" i="0" u="none" strike="noStrike" cap="none" normalizeH="0" baseline="0" dirty="0" smtClean="0">
                <a:ln>
                  <a:noFill/>
                </a:ln>
                <a:solidFill>
                  <a:schemeClr val="tx1"/>
                </a:solidFill>
                <a:effectLst/>
                <a:latin typeface="Garamond" pitchFamily="18" charset="0"/>
                <a:ea typeface="Times New Roman" pitchFamily="18" charset="0"/>
              </a:rPr>
              <a:t>,</a:t>
            </a:r>
            <a:r>
              <a:rPr kumimoji="0" lang="ru-RU" b="0" i="0" u="none" strike="noStrike" cap="none" normalizeH="0" baseline="0" dirty="0" smtClean="0">
                <a:ln>
                  <a:noFill/>
                </a:ln>
                <a:solidFill>
                  <a:schemeClr val="tx1"/>
                </a:solidFill>
                <a:effectLst/>
                <a:latin typeface="Garamond" pitchFamily="18" charset="0"/>
                <a:ea typeface="Times New Roman" pitchFamily="18" charset="0"/>
              </a:rPr>
              <a:t> С.В. Архипов, О.М. Шестоперов, </a:t>
            </a:r>
            <a:br>
              <a:rPr kumimoji="0" lang="ru-RU" b="0" i="0" u="none" strike="noStrike" cap="none" normalizeH="0" baseline="0" dirty="0" smtClean="0">
                <a:ln>
                  <a:noFill/>
                </a:ln>
                <a:solidFill>
                  <a:schemeClr val="tx1"/>
                </a:solidFill>
                <a:effectLst/>
                <a:latin typeface="Garamond" pitchFamily="18" charset="0"/>
                <a:ea typeface="Times New Roman" pitchFamily="18" charset="0"/>
              </a:rPr>
            </a:br>
            <a:r>
              <a:rPr kumimoji="0" lang="ru-RU" b="0" i="0" u="none" strike="noStrike" cap="none" normalizeH="0" baseline="0" dirty="0" smtClean="0">
                <a:ln>
                  <a:noFill/>
                </a:ln>
                <a:solidFill>
                  <a:schemeClr val="tx1"/>
                </a:solidFill>
                <a:effectLst/>
                <a:latin typeface="Garamond" pitchFamily="18" charset="0"/>
                <a:ea typeface="Times New Roman" pitchFamily="18" charset="0"/>
              </a:rPr>
              <a:t>А.С. </a:t>
            </a:r>
            <a:r>
              <a:rPr kumimoji="0" lang="ru-RU" b="0" i="0" u="none" strike="noStrike" cap="none" normalizeH="0" baseline="0" dirty="0" err="1" smtClean="0">
                <a:ln>
                  <a:noFill/>
                </a:ln>
                <a:solidFill>
                  <a:schemeClr val="tx1"/>
                </a:solidFill>
                <a:effectLst/>
                <a:latin typeface="Garamond" pitchFamily="18" charset="0"/>
                <a:ea typeface="Times New Roman" pitchFamily="18" charset="0"/>
              </a:rPr>
              <a:t>Закускина</a:t>
            </a:r>
            <a:endParaRPr kumimoji="0" lang="ru-RU" b="0" i="0" u="none" strike="noStrike" cap="none" normalizeH="0" baseline="0" dirty="0" smtClean="0">
              <a:ln>
                <a:noFill/>
              </a:ln>
              <a:solidFill>
                <a:schemeClr val="tx1"/>
              </a:solidFill>
              <a:effectLst/>
              <a:latin typeface="Garamond"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ru-RU" b="0" dirty="0" smtClean="0">
              <a:latin typeface="Garamond"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700" b="0" i="0" u="none" strike="noStrike" cap="none" normalizeH="0" baseline="0" dirty="0" smtClean="0">
              <a:ln>
                <a:noFill/>
              </a:ln>
              <a:solidFill>
                <a:schemeClr val="tx1"/>
              </a:solidFill>
              <a:effectLst/>
              <a:latin typeface="Garamond"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Garamond" pitchFamily="18" charset="0"/>
                <a:ea typeface="Times New Roman" pitchFamily="18" charset="0"/>
              </a:rPr>
              <a:t>Методика мониторинга разработана С.В. </a:t>
            </a:r>
            <a:r>
              <a:rPr kumimoji="0" lang="ru-RU" sz="1600" b="0" i="0" u="none" strike="noStrike" cap="none" normalizeH="0" baseline="0" dirty="0" err="1" smtClean="0">
                <a:ln>
                  <a:noFill/>
                </a:ln>
                <a:solidFill>
                  <a:schemeClr val="tx1"/>
                </a:solidFill>
                <a:effectLst/>
                <a:latin typeface="Garamond" pitchFamily="18" charset="0"/>
                <a:ea typeface="Times New Roman" pitchFamily="18" charset="0"/>
              </a:rPr>
              <a:t>Мигиным</a:t>
            </a:r>
            <a:r>
              <a:rPr kumimoji="0" lang="ru-RU" sz="1600" b="0" i="0" u="none" strike="noStrike" cap="none" normalizeH="0" baseline="0" dirty="0" smtClean="0">
                <a:ln>
                  <a:noFill/>
                </a:ln>
                <a:solidFill>
                  <a:schemeClr val="tx1"/>
                </a:solidFill>
                <a:effectLst/>
                <a:latin typeface="Garamond" pitchFamily="18" charset="0"/>
                <a:ea typeface="Times New Roman" pitchFamily="18" charset="0"/>
              </a:rPr>
              <a:t> и Ф.С. </a:t>
            </a:r>
            <a:r>
              <a:rPr kumimoji="0" lang="ru-RU" sz="1600" b="0" i="0" u="none" strike="noStrike" cap="none" normalizeH="0" baseline="0" dirty="0" err="1" smtClean="0">
                <a:ln>
                  <a:noFill/>
                </a:ln>
                <a:solidFill>
                  <a:schemeClr val="tx1"/>
                </a:solidFill>
                <a:effectLst/>
                <a:latin typeface="Garamond" pitchFamily="18" charset="0"/>
                <a:ea typeface="Times New Roman" pitchFamily="18" charset="0"/>
              </a:rPr>
              <a:t>Сайдуллаевым</a:t>
            </a:r>
            <a:endParaRPr kumimoji="0" lang="ru-RU" sz="2400" b="0" i="0" u="none" strike="noStrike" cap="none" normalizeH="0" baseline="0" dirty="0" smtClean="0">
              <a:ln>
                <a:noFill/>
              </a:ln>
              <a:solidFill>
                <a:schemeClr val="tx1"/>
              </a:solidFill>
              <a:effectLst/>
              <a:latin typeface="Garamond" pitchFamily="18" charset="0"/>
            </a:endParaRPr>
          </a:p>
        </p:txBody>
      </p:sp>
      <p:sp>
        <p:nvSpPr>
          <p:cNvPr id="12" name="Rectangle 16"/>
          <p:cNvSpPr>
            <a:spLocks noChangeArrowheads="1"/>
          </p:cNvSpPr>
          <p:nvPr/>
        </p:nvSpPr>
        <p:spPr bwMode="auto">
          <a:xfrm>
            <a:off x="1048072" y="2348880"/>
            <a:ext cx="7772400" cy="2334047"/>
          </a:xfrm>
          <a:prstGeom prst="rect">
            <a:avLst/>
          </a:prstGeom>
          <a:noFill/>
          <a:ln w="9525">
            <a:noFill/>
            <a:miter lim="800000"/>
            <a:headEnd/>
            <a:tailEnd/>
          </a:ln>
        </p:spPr>
        <p:txBody>
          <a:bodyPr anchor="ctr"/>
          <a:lstStyle/>
          <a:p>
            <a:pPr algn="ctr"/>
            <a:r>
              <a:rPr lang="ru-RU" sz="5400" dirty="0">
                <a:solidFill>
                  <a:srgbClr val="FF9933"/>
                </a:solidFill>
                <a:latin typeface="Garamond" pitchFamily="18" charset="0"/>
              </a:rPr>
              <a:t>Спасибо за внимание!</a:t>
            </a:r>
          </a:p>
          <a:p>
            <a:pPr algn="ctr"/>
            <a:endParaRPr lang="ru-RU" sz="5400" b="0" dirty="0">
              <a:solidFill>
                <a:srgbClr val="FF9933"/>
              </a:solidFill>
              <a:latin typeface="Garamond" pitchFamily="18" charset="0"/>
            </a:endParaRPr>
          </a:p>
          <a:p>
            <a:pPr algn="r"/>
            <a:r>
              <a:rPr lang="ru-RU" sz="2000" b="0" dirty="0">
                <a:solidFill>
                  <a:srgbClr val="002060"/>
                </a:solidFill>
                <a:latin typeface="Garamond" pitchFamily="18" charset="0"/>
              </a:rPr>
              <a:t>Владимир </a:t>
            </a:r>
            <a:r>
              <a:rPr lang="ru-RU" sz="2000" b="0" dirty="0" smtClean="0">
                <a:solidFill>
                  <a:srgbClr val="002060"/>
                </a:solidFill>
                <a:latin typeface="Garamond" pitchFamily="18" charset="0"/>
              </a:rPr>
              <a:t>Буев</a:t>
            </a:r>
            <a:endParaRPr lang="ru-RU" sz="2000" b="0" dirty="0">
              <a:solidFill>
                <a:srgbClr val="002060"/>
              </a:solidFill>
              <a:latin typeface="Garamond" pitchFamily="18" charset="0"/>
            </a:endParaRPr>
          </a:p>
          <a:p>
            <a:pPr algn="r"/>
            <a:r>
              <a:rPr lang="ru-RU" sz="2000" b="0" dirty="0">
                <a:solidFill>
                  <a:srgbClr val="002060"/>
                </a:solidFill>
                <a:latin typeface="Garamond" pitchFamily="18" charset="0"/>
              </a:rPr>
              <a:t>вице-президент </a:t>
            </a:r>
            <a:r>
              <a:rPr lang="ru-RU" sz="2000" b="0" dirty="0" smtClean="0">
                <a:solidFill>
                  <a:srgbClr val="002060"/>
                </a:solidFill>
                <a:latin typeface="Garamond" pitchFamily="18" charset="0"/>
              </a:rPr>
              <a:t>АНО «НИСИПП»</a:t>
            </a:r>
            <a:endParaRPr lang="ru-RU" sz="2000" b="0" dirty="0">
              <a:solidFill>
                <a:srgbClr val="002060"/>
              </a:solidFill>
              <a:latin typeface="Garamond" pitchFamily="18" charset="0"/>
            </a:endParaRPr>
          </a:p>
        </p:txBody>
      </p:sp>
    </p:spTree>
    <p:extLst>
      <p:ext uri="{BB962C8B-B14F-4D97-AF65-F5344CB8AC3E}">
        <p14:creationId xmlns="" xmlns:p14="http://schemas.microsoft.com/office/powerpoint/2010/main" val="2362449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11188" y="1071563"/>
            <a:ext cx="8229600" cy="5299075"/>
          </a:xfrm>
          <a:prstGeom prst="rect">
            <a:avLst/>
          </a:prstGeom>
          <a:noFill/>
          <a:ln w="9525">
            <a:noFill/>
            <a:miter lim="800000"/>
            <a:headEnd/>
            <a:tailEnd/>
          </a:ln>
        </p:spPr>
        <p:txBody>
          <a:bodyPr/>
          <a:lstStyle/>
          <a:p>
            <a:pPr marL="342900" indent="-342900">
              <a:lnSpc>
                <a:spcPct val="90000"/>
              </a:lnSpc>
              <a:spcBef>
                <a:spcPct val="20000"/>
              </a:spcBef>
            </a:pPr>
            <a:r>
              <a:rPr lang="en-US" sz="2800" b="0">
                <a:cs typeface="Arial" charset="0"/>
              </a:rPr>
              <a:t>   </a:t>
            </a:r>
            <a:endParaRPr lang="ru-RU" sz="2800" b="0">
              <a:cs typeface="Arial" charset="0"/>
            </a:endParaRPr>
          </a:p>
          <a:p>
            <a:pPr marL="342900" indent="-342900">
              <a:lnSpc>
                <a:spcPct val="90000"/>
              </a:lnSpc>
              <a:spcBef>
                <a:spcPct val="20000"/>
              </a:spcBef>
            </a:pPr>
            <a:endParaRPr lang="ru-RU" sz="2800" b="0">
              <a:cs typeface="Arial" charset="0"/>
            </a:endParaRPr>
          </a:p>
          <a:p>
            <a:pPr marL="342900" indent="-342900">
              <a:lnSpc>
                <a:spcPct val="90000"/>
              </a:lnSpc>
              <a:spcBef>
                <a:spcPct val="20000"/>
              </a:spcBef>
            </a:pPr>
            <a:endParaRPr lang="ru-RU" sz="2800" b="0">
              <a:cs typeface="Arial" charset="0"/>
            </a:endParaRPr>
          </a:p>
          <a:p>
            <a:pPr marL="342900" indent="-342900">
              <a:lnSpc>
                <a:spcPct val="90000"/>
              </a:lnSpc>
              <a:spcBef>
                <a:spcPct val="20000"/>
              </a:spcBef>
            </a:pPr>
            <a:endParaRPr lang="ru-RU" sz="2800" b="0">
              <a:cs typeface="Arial" charset="0"/>
            </a:endParaRPr>
          </a:p>
        </p:txBody>
      </p:sp>
      <p:grpSp>
        <p:nvGrpSpPr>
          <p:cNvPr id="2" name="Group 5"/>
          <p:cNvGrpSpPr>
            <a:grpSpLocks/>
          </p:cNvGrpSpPr>
          <p:nvPr/>
        </p:nvGrpSpPr>
        <p:grpSpPr bwMode="auto">
          <a:xfrm>
            <a:off x="755650" y="-24"/>
            <a:ext cx="8186738" cy="863600"/>
            <a:chOff x="476" y="2341"/>
            <a:chExt cx="5157" cy="521"/>
          </a:xfrm>
        </p:grpSpPr>
        <p:pic>
          <p:nvPicPr>
            <p:cNvPr id="5131"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3" name="Group 7"/>
            <p:cNvGrpSpPr>
              <a:grpSpLocks/>
            </p:cNvGrpSpPr>
            <p:nvPr/>
          </p:nvGrpSpPr>
          <p:grpSpPr bwMode="auto">
            <a:xfrm>
              <a:off x="476" y="2840"/>
              <a:ext cx="5157" cy="22"/>
              <a:chOff x="467" y="624"/>
              <a:chExt cx="5044" cy="22"/>
            </a:xfrm>
          </p:grpSpPr>
          <p:sp>
            <p:nvSpPr>
              <p:cNvPr id="5133"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endParaRPr lang="ru-RU"/>
              </a:p>
            </p:txBody>
          </p:sp>
          <p:sp>
            <p:nvSpPr>
              <p:cNvPr id="5134"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endParaRPr lang="ru-RU"/>
              </a:p>
            </p:txBody>
          </p:sp>
        </p:grpSp>
      </p:grpSp>
      <p:sp>
        <p:nvSpPr>
          <p:cNvPr id="5124" name="Rectangle 10"/>
          <p:cNvSpPr>
            <a:spLocks noChangeArrowheads="1"/>
          </p:cNvSpPr>
          <p:nvPr/>
        </p:nvSpPr>
        <p:spPr bwMode="auto">
          <a:xfrm flipH="1">
            <a:off x="0" y="0"/>
            <a:ext cx="609600"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endParaRPr lang="ru-RU" b="0">
              <a:latin typeface="Calibri" pitchFamily="34" charset="0"/>
              <a:cs typeface="Arial" charset="0"/>
            </a:endParaRPr>
          </a:p>
        </p:txBody>
      </p:sp>
      <p:sp>
        <p:nvSpPr>
          <p:cNvPr id="5130" name="Прямоугольник 22"/>
          <p:cNvSpPr>
            <a:spLocks noChangeArrowheads="1"/>
          </p:cNvSpPr>
          <p:nvPr/>
        </p:nvSpPr>
        <p:spPr bwMode="auto">
          <a:xfrm>
            <a:off x="642910" y="220578"/>
            <a:ext cx="5857916" cy="461665"/>
          </a:xfrm>
          <a:prstGeom prst="rect">
            <a:avLst/>
          </a:prstGeom>
          <a:noFill/>
          <a:ln w="9525">
            <a:noFill/>
            <a:miter lim="800000"/>
            <a:headEnd/>
            <a:tailEnd/>
          </a:ln>
        </p:spPr>
        <p:txBody>
          <a:bodyPr wrap="square">
            <a:spAutoFit/>
          </a:bodyPr>
          <a:lstStyle/>
          <a:p>
            <a:r>
              <a:rPr lang="ru-RU" sz="2400" dirty="0" smtClean="0">
                <a:latin typeface="Garamond" pitchFamily="18" charset="0"/>
                <a:cs typeface="Arial" charset="0"/>
              </a:rPr>
              <a:t>Идея проведения мониторинга</a:t>
            </a:r>
          </a:p>
        </p:txBody>
      </p:sp>
      <p:sp>
        <p:nvSpPr>
          <p:cNvPr id="13" name="Прямоугольник 12"/>
          <p:cNvSpPr/>
          <p:nvPr/>
        </p:nvSpPr>
        <p:spPr bwMode="auto">
          <a:xfrm>
            <a:off x="899592" y="1124744"/>
            <a:ext cx="8042796" cy="5472608"/>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algn="just"/>
            <a:r>
              <a:rPr lang="ru-RU" sz="1600" dirty="0" smtClean="0">
                <a:latin typeface="Garamond" pitchFamily="18" charset="0"/>
              </a:rPr>
              <a:t>Предпосылки к организации мониторинга</a:t>
            </a:r>
          </a:p>
          <a:p>
            <a:pPr algn="just"/>
            <a:r>
              <a:rPr lang="ru-RU" sz="1600" b="0" dirty="0" smtClean="0">
                <a:latin typeface="Garamond" pitchFamily="18" charset="0"/>
              </a:rPr>
              <a:t>Саморегулирование предпринимательской и профессиональной деятельности в России имеет более, чем десятилетнюю историю. За это время получили развитие как добровольные, так и делегированные формы, предполагающие обязательное членство или необязательное членство с эксклюзивными правами либо ослаблением государственного регулирования.</a:t>
            </a:r>
          </a:p>
          <a:p>
            <a:pPr algn="just"/>
            <a:endParaRPr lang="ru-RU" sz="1600" b="0" dirty="0" smtClean="0">
              <a:latin typeface="Garamond" pitchFamily="18" charset="0"/>
            </a:endParaRPr>
          </a:p>
          <a:p>
            <a:pPr algn="just"/>
            <a:r>
              <a:rPr lang="ru-RU" sz="1600" b="0" dirty="0" smtClean="0">
                <a:latin typeface="Garamond" pitchFamily="18" charset="0"/>
              </a:rPr>
              <a:t>Интерес к саморегулированию резко повысился в связи с принятием базового Федерального закона «О саморегулируемых организациях». К тому же сильным подспорьем к развитию регионального саморегулирования стало обязательное членство в СРО для строительных организаций.</a:t>
            </a:r>
          </a:p>
          <a:p>
            <a:pPr algn="just"/>
            <a:endParaRPr lang="ru-RU" sz="1600" b="0" dirty="0" smtClean="0">
              <a:latin typeface="Garamond" pitchFamily="18" charset="0"/>
            </a:endParaRPr>
          </a:p>
          <a:p>
            <a:pPr algn="just"/>
            <a:r>
              <a:rPr lang="ru-RU" sz="1600" dirty="0" smtClean="0">
                <a:latin typeface="Garamond" pitchFamily="18" charset="0"/>
              </a:rPr>
              <a:t>Цели и задачи мониторинга</a:t>
            </a:r>
            <a:endParaRPr lang="ru-RU" sz="1600" dirty="0">
              <a:latin typeface="Garamond" pitchFamily="18" charset="0"/>
            </a:endParaRPr>
          </a:p>
          <a:p>
            <a:pPr algn="just"/>
            <a:r>
              <a:rPr lang="ru-RU" sz="1600" b="0" dirty="0" smtClean="0">
                <a:latin typeface="Garamond" pitchFamily="18" charset="0"/>
              </a:rPr>
              <a:t>Основной </a:t>
            </a:r>
            <a:r>
              <a:rPr lang="ru-RU" sz="1600" b="0" dirty="0">
                <a:latin typeface="Garamond" pitchFamily="18" charset="0"/>
              </a:rPr>
              <a:t>задачей мониторинга является оценка степени полноты, последовательности, оперативности и результативности реализации решений по делегированию отдельных полномочий саморегулируемым организациям, а также уровня развития добровольного саморегулирования в регионах России</a:t>
            </a:r>
            <a:r>
              <a:rPr lang="ru-RU" sz="1600" b="0" dirty="0" smtClean="0">
                <a:latin typeface="Garamond" pitchFamily="18" charset="0"/>
              </a:rPr>
              <a:t>.</a:t>
            </a:r>
          </a:p>
          <a:p>
            <a:pPr algn="just"/>
            <a:endParaRPr lang="ru-RU" sz="1400" b="0" dirty="0" smtClean="0">
              <a:latin typeface="Garamond" pitchFamily="18" charset="0"/>
            </a:endParaRPr>
          </a:p>
        </p:txBody>
      </p:sp>
    </p:spTree>
    <p:extLst>
      <p:ext uri="{BB962C8B-B14F-4D97-AF65-F5344CB8AC3E}">
        <p14:creationId xmlns="" xmlns:p14="http://schemas.microsoft.com/office/powerpoint/2010/main" val="2644468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11188" y="1071563"/>
            <a:ext cx="8229600" cy="5299075"/>
          </a:xfrm>
          <a:prstGeom prst="rect">
            <a:avLst/>
          </a:prstGeom>
          <a:noFill/>
          <a:ln w="9525">
            <a:noFill/>
            <a:miter lim="800000"/>
            <a:headEnd/>
            <a:tailEnd/>
          </a:ln>
        </p:spPr>
        <p:txBody>
          <a:bodyPr/>
          <a:lstStyle/>
          <a:p>
            <a:pPr marL="342900" indent="-342900">
              <a:lnSpc>
                <a:spcPct val="90000"/>
              </a:lnSpc>
              <a:spcBef>
                <a:spcPct val="20000"/>
              </a:spcBef>
            </a:pPr>
            <a:r>
              <a:rPr lang="en-US" sz="2800" b="0">
                <a:cs typeface="Arial" charset="0"/>
              </a:rPr>
              <a:t>   </a:t>
            </a:r>
            <a:endParaRPr lang="ru-RU" sz="2800" b="0">
              <a:cs typeface="Arial" charset="0"/>
            </a:endParaRPr>
          </a:p>
          <a:p>
            <a:pPr marL="342900" indent="-342900">
              <a:lnSpc>
                <a:spcPct val="90000"/>
              </a:lnSpc>
              <a:spcBef>
                <a:spcPct val="20000"/>
              </a:spcBef>
            </a:pPr>
            <a:endParaRPr lang="ru-RU" sz="2800" b="0">
              <a:cs typeface="Arial" charset="0"/>
            </a:endParaRPr>
          </a:p>
          <a:p>
            <a:pPr marL="342900" indent="-342900">
              <a:lnSpc>
                <a:spcPct val="90000"/>
              </a:lnSpc>
              <a:spcBef>
                <a:spcPct val="20000"/>
              </a:spcBef>
            </a:pPr>
            <a:endParaRPr lang="ru-RU" sz="2800" b="0">
              <a:cs typeface="Arial" charset="0"/>
            </a:endParaRPr>
          </a:p>
          <a:p>
            <a:pPr marL="342900" indent="-342900">
              <a:lnSpc>
                <a:spcPct val="90000"/>
              </a:lnSpc>
              <a:spcBef>
                <a:spcPct val="20000"/>
              </a:spcBef>
            </a:pPr>
            <a:endParaRPr lang="ru-RU" sz="2800" b="0">
              <a:cs typeface="Arial" charset="0"/>
            </a:endParaRPr>
          </a:p>
        </p:txBody>
      </p:sp>
      <p:grpSp>
        <p:nvGrpSpPr>
          <p:cNvPr id="2" name="Group 5"/>
          <p:cNvGrpSpPr>
            <a:grpSpLocks/>
          </p:cNvGrpSpPr>
          <p:nvPr/>
        </p:nvGrpSpPr>
        <p:grpSpPr bwMode="auto">
          <a:xfrm>
            <a:off x="755650" y="-24"/>
            <a:ext cx="8186738" cy="863600"/>
            <a:chOff x="476" y="2341"/>
            <a:chExt cx="5157" cy="521"/>
          </a:xfrm>
        </p:grpSpPr>
        <p:pic>
          <p:nvPicPr>
            <p:cNvPr id="5131"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3" name="Group 7"/>
            <p:cNvGrpSpPr>
              <a:grpSpLocks/>
            </p:cNvGrpSpPr>
            <p:nvPr/>
          </p:nvGrpSpPr>
          <p:grpSpPr bwMode="auto">
            <a:xfrm>
              <a:off x="476" y="2840"/>
              <a:ext cx="5157" cy="22"/>
              <a:chOff x="467" y="624"/>
              <a:chExt cx="5044" cy="22"/>
            </a:xfrm>
          </p:grpSpPr>
          <p:sp>
            <p:nvSpPr>
              <p:cNvPr id="5133"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endParaRPr lang="ru-RU"/>
              </a:p>
            </p:txBody>
          </p:sp>
          <p:sp>
            <p:nvSpPr>
              <p:cNvPr id="5134"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endParaRPr lang="ru-RU"/>
              </a:p>
            </p:txBody>
          </p:sp>
        </p:grpSp>
      </p:grpSp>
      <p:sp>
        <p:nvSpPr>
          <p:cNvPr id="5124" name="Rectangle 10"/>
          <p:cNvSpPr>
            <a:spLocks noChangeArrowheads="1"/>
          </p:cNvSpPr>
          <p:nvPr/>
        </p:nvSpPr>
        <p:spPr bwMode="auto">
          <a:xfrm flipH="1">
            <a:off x="0" y="0"/>
            <a:ext cx="609600"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endParaRPr lang="ru-RU" b="0">
              <a:latin typeface="Calibri" pitchFamily="34" charset="0"/>
              <a:cs typeface="Arial" charset="0"/>
            </a:endParaRPr>
          </a:p>
        </p:txBody>
      </p:sp>
      <p:sp>
        <p:nvSpPr>
          <p:cNvPr id="5130" name="Прямоугольник 22"/>
          <p:cNvSpPr>
            <a:spLocks noChangeArrowheads="1"/>
          </p:cNvSpPr>
          <p:nvPr/>
        </p:nvSpPr>
        <p:spPr bwMode="auto">
          <a:xfrm>
            <a:off x="642910" y="220578"/>
            <a:ext cx="5857916" cy="461665"/>
          </a:xfrm>
          <a:prstGeom prst="rect">
            <a:avLst/>
          </a:prstGeom>
          <a:noFill/>
          <a:ln w="9525">
            <a:noFill/>
            <a:miter lim="800000"/>
            <a:headEnd/>
            <a:tailEnd/>
          </a:ln>
        </p:spPr>
        <p:txBody>
          <a:bodyPr wrap="square">
            <a:spAutoFit/>
          </a:bodyPr>
          <a:lstStyle/>
          <a:p>
            <a:r>
              <a:rPr lang="ru-RU" sz="2400" dirty="0" smtClean="0">
                <a:latin typeface="Garamond" pitchFamily="18" charset="0"/>
                <a:cs typeface="Arial" charset="0"/>
              </a:rPr>
              <a:t>Методика проведения мониторинга</a:t>
            </a:r>
          </a:p>
        </p:txBody>
      </p:sp>
      <p:sp>
        <p:nvSpPr>
          <p:cNvPr id="13" name="Прямоугольник 12"/>
          <p:cNvSpPr/>
          <p:nvPr/>
        </p:nvSpPr>
        <p:spPr bwMode="auto">
          <a:xfrm>
            <a:off x="899592" y="1052736"/>
            <a:ext cx="8042796" cy="5472608"/>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algn="just"/>
            <a:r>
              <a:rPr lang="ru-RU" sz="1600" dirty="0" smtClean="0">
                <a:latin typeface="Garamond" pitchFamily="18" charset="0"/>
              </a:rPr>
              <a:t>Методика проведения мониторинга</a:t>
            </a:r>
            <a:endParaRPr lang="ru-RU" sz="1600" b="0" dirty="0" smtClean="0">
              <a:latin typeface="Garamond" pitchFamily="18" charset="0"/>
            </a:endParaRPr>
          </a:p>
          <a:p>
            <a:pPr algn="just"/>
            <a:r>
              <a:rPr lang="ru-RU" sz="1600" b="0" dirty="0" smtClean="0">
                <a:latin typeface="Garamond" pitchFamily="18" charset="0"/>
              </a:rPr>
              <a:t>В основу мониторинга был положен относительно простой показательный параметр – количество СРО, осуществляющих свою деятельность на территории региона. При этом в случае наличия соответствующей информации дополнительно учитывается удельная численность членов СРО по регионам, которая корректируется на уровень ВРП субъекта РФ либо иной объективный показатель, позволяющий очистить результаты от влияния «размера» региональной экономики. </a:t>
            </a:r>
          </a:p>
          <a:p>
            <a:pPr algn="just"/>
            <a:endParaRPr lang="ru-RU" sz="1600" b="0" dirty="0" smtClean="0">
              <a:latin typeface="Garamond" pitchFamily="18" charset="0"/>
            </a:endParaRPr>
          </a:p>
          <a:p>
            <a:pPr algn="just"/>
            <a:endParaRPr lang="ru-RU" sz="1600" b="0" dirty="0" smtClean="0">
              <a:latin typeface="Garamond" pitchFamily="18" charset="0"/>
            </a:endParaRPr>
          </a:p>
          <a:p>
            <a:pPr algn="just"/>
            <a:r>
              <a:rPr lang="ru-RU" sz="1600" dirty="0" smtClean="0">
                <a:latin typeface="Garamond" pitchFamily="18" charset="0"/>
              </a:rPr>
              <a:t>Этапы проведения мониторинга</a:t>
            </a:r>
          </a:p>
          <a:p>
            <a:pPr algn="just"/>
            <a:r>
              <a:rPr lang="ru-RU" sz="1600" b="0" dirty="0" smtClean="0">
                <a:latin typeface="Garamond" pitchFamily="18" charset="0"/>
              </a:rPr>
              <a:t>Мониторинг проводился в период с июля 2009 по март 2012 гг.. На данный момент реализовано 5 раундов мониторинга:</a:t>
            </a:r>
          </a:p>
          <a:p>
            <a:pPr algn="just"/>
            <a:endParaRPr lang="ru-RU" sz="1600" b="0" dirty="0" smtClean="0">
              <a:latin typeface="Garamond" pitchFamily="18" charset="0"/>
            </a:endParaRPr>
          </a:p>
          <a:p>
            <a:pPr marL="628650" lvl="1" indent="-171450" algn="just">
              <a:spcAft>
                <a:spcPts val="600"/>
              </a:spcAft>
              <a:buFont typeface="Wingdings" pitchFamily="2" charset="2"/>
              <a:buChar char="q"/>
              <a:defRPr/>
            </a:pPr>
            <a:r>
              <a:rPr lang="ru-RU" sz="1600" b="0" dirty="0" smtClean="0">
                <a:solidFill>
                  <a:schemeClr val="tx1"/>
                </a:solidFill>
                <a:latin typeface="Garamond" pitchFamily="18" charset="0"/>
              </a:rPr>
              <a:t> Раунд 1 – июль 2009 года;</a:t>
            </a:r>
          </a:p>
          <a:p>
            <a:pPr marL="628650" lvl="1" indent="-171450" algn="just">
              <a:spcAft>
                <a:spcPts val="600"/>
              </a:spcAft>
              <a:buFont typeface="Wingdings" pitchFamily="2" charset="2"/>
              <a:buChar char="q"/>
              <a:defRPr/>
            </a:pPr>
            <a:r>
              <a:rPr lang="ru-RU" sz="1600" b="0" dirty="0" smtClean="0">
                <a:solidFill>
                  <a:schemeClr val="tx1"/>
                </a:solidFill>
                <a:latin typeface="Garamond" pitchFamily="18" charset="0"/>
              </a:rPr>
              <a:t> Раунд 2 – февраль 2010 года;</a:t>
            </a:r>
          </a:p>
          <a:p>
            <a:pPr marL="628650" lvl="1" indent="-171450" algn="just">
              <a:spcAft>
                <a:spcPts val="600"/>
              </a:spcAft>
              <a:buFont typeface="Wingdings" pitchFamily="2" charset="2"/>
              <a:buChar char="q"/>
              <a:defRPr/>
            </a:pPr>
            <a:r>
              <a:rPr lang="ru-RU" sz="1600" b="0" dirty="0" smtClean="0">
                <a:solidFill>
                  <a:schemeClr val="tx1"/>
                </a:solidFill>
                <a:latin typeface="Garamond" pitchFamily="18" charset="0"/>
              </a:rPr>
              <a:t> Раунд 3 – февраль 2011 года;</a:t>
            </a:r>
          </a:p>
          <a:p>
            <a:pPr marL="628650" lvl="1" indent="-171450" algn="just">
              <a:spcAft>
                <a:spcPts val="600"/>
              </a:spcAft>
              <a:buFont typeface="Wingdings" pitchFamily="2" charset="2"/>
              <a:buChar char="q"/>
              <a:defRPr/>
            </a:pPr>
            <a:r>
              <a:rPr lang="ru-RU" sz="1600" b="0" dirty="0" smtClean="0">
                <a:solidFill>
                  <a:schemeClr val="tx1"/>
                </a:solidFill>
                <a:latin typeface="Garamond" pitchFamily="18" charset="0"/>
              </a:rPr>
              <a:t> Раунд 4 – июнь 2011 года;</a:t>
            </a:r>
          </a:p>
          <a:p>
            <a:pPr marL="628650" lvl="1" indent="-171450" algn="just">
              <a:spcAft>
                <a:spcPts val="600"/>
              </a:spcAft>
              <a:buFont typeface="Wingdings" pitchFamily="2" charset="2"/>
              <a:buChar char="q"/>
              <a:defRPr/>
            </a:pPr>
            <a:r>
              <a:rPr lang="ru-RU" sz="1600" b="0" dirty="0" smtClean="0">
                <a:solidFill>
                  <a:schemeClr val="tx1"/>
                </a:solidFill>
                <a:latin typeface="Garamond" pitchFamily="18" charset="0"/>
              </a:rPr>
              <a:t> Раунд 5 – март 2012 года.</a:t>
            </a:r>
          </a:p>
          <a:p>
            <a:pPr algn="just"/>
            <a:endParaRPr lang="ru-RU" sz="1600" b="0" dirty="0" smtClean="0">
              <a:latin typeface="Garamond" pitchFamily="18" charset="0"/>
            </a:endParaRPr>
          </a:p>
          <a:p>
            <a:pPr algn="just"/>
            <a:endParaRPr lang="ru-RU" sz="1600" b="0" dirty="0" smtClean="0">
              <a:latin typeface="Garamond" pitchFamily="18" charset="0"/>
            </a:endParaRPr>
          </a:p>
          <a:p>
            <a:pPr algn="just"/>
            <a:endParaRPr lang="ru-RU" sz="1600" b="0" dirty="0" smtClean="0">
              <a:latin typeface="Garamond" pitchFamily="18" charset="0"/>
            </a:endParaRPr>
          </a:p>
          <a:p>
            <a:pPr algn="just"/>
            <a:endParaRPr lang="ru-RU" sz="1600" b="0" dirty="0" smtClean="0">
              <a:latin typeface="Garamond" pitchFamily="18" charset="0"/>
            </a:endParaRPr>
          </a:p>
          <a:p>
            <a:pPr algn="just"/>
            <a:endParaRPr lang="ru-RU" sz="1600" b="0" dirty="0" smtClean="0">
              <a:latin typeface="Garamond" pitchFamily="18" charset="0"/>
            </a:endParaRPr>
          </a:p>
        </p:txBody>
      </p:sp>
    </p:spTree>
    <p:extLst>
      <p:ext uri="{BB962C8B-B14F-4D97-AF65-F5344CB8AC3E}">
        <p14:creationId xmlns="" xmlns:p14="http://schemas.microsoft.com/office/powerpoint/2010/main" val="2362449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11188" y="1071563"/>
            <a:ext cx="8229600" cy="5299075"/>
          </a:xfrm>
          <a:prstGeom prst="rect">
            <a:avLst/>
          </a:prstGeom>
          <a:noFill/>
          <a:ln w="9525">
            <a:noFill/>
            <a:miter lim="800000"/>
            <a:headEnd/>
            <a:tailEnd/>
          </a:ln>
        </p:spPr>
        <p:txBody>
          <a:bodyPr/>
          <a:lstStyle/>
          <a:p>
            <a:pPr marL="342900" indent="-342900">
              <a:lnSpc>
                <a:spcPct val="90000"/>
              </a:lnSpc>
              <a:spcBef>
                <a:spcPct val="20000"/>
              </a:spcBef>
            </a:pPr>
            <a:r>
              <a:rPr lang="en-US" sz="2800" b="0">
                <a:latin typeface="Garamond" pitchFamily="18" charset="0"/>
                <a:cs typeface="Arial" charset="0"/>
              </a:rPr>
              <a:t>   </a:t>
            </a:r>
            <a:endParaRPr lang="ru-RU" sz="2800" b="0">
              <a:latin typeface="Garamond" pitchFamily="18" charset="0"/>
              <a:cs typeface="Arial" charset="0"/>
            </a:endParaRPr>
          </a:p>
          <a:p>
            <a:pPr marL="342900" indent="-342900">
              <a:lnSpc>
                <a:spcPct val="90000"/>
              </a:lnSpc>
              <a:spcBef>
                <a:spcPct val="20000"/>
              </a:spcBef>
            </a:pPr>
            <a:endParaRPr lang="ru-RU" sz="2800" b="0">
              <a:latin typeface="Garamond" pitchFamily="18" charset="0"/>
              <a:cs typeface="Arial" charset="0"/>
            </a:endParaRPr>
          </a:p>
          <a:p>
            <a:pPr marL="342900" indent="-342900">
              <a:lnSpc>
                <a:spcPct val="90000"/>
              </a:lnSpc>
              <a:spcBef>
                <a:spcPct val="20000"/>
              </a:spcBef>
            </a:pPr>
            <a:endParaRPr lang="ru-RU" sz="2800" b="0">
              <a:latin typeface="Garamond" pitchFamily="18" charset="0"/>
              <a:cs typeface="Arial" charset="0"/>
            </a:endParaRPr>
          </a:p>
          <a:p>
            <a:pPr marL="342900" indent="-342900">
              <a:lnSpc>
                <a:spcPct val="90000"/>
              </a:lnSpc>
              <a:spcBef>
                <a:spcPct val="20000"/>
              </a:spcBef>
            </a:pPr>
            <a:endParaRPr lang="ru-RU" sz="2800" b="0">
              <a:latin typeface="Garamond" pitchFamily="18" charset="0"/>
              <a:cs typeface="Arial" charset="0"/>
            </a:endParaRPr>
          </a:p>
        </p:txBody>
      </p:sp>
      <p:grpSp>
        <p:nvGrpSpPr>
          <p:cNvPr id="2" name="Group 5"/>
          <p:cNvGrpSpPr>
            <a:grpSpLocks/>
          </p:cNvGrpSpPr>
          <p:nvPr/>
        </p:nvGrpSpPr>
        <p:grpSpPr bwMode="auto">
          <a:xfrm>
            <a:off x="755650" y="-24"/>
            <a:ext cx="8186738" cy="863600"/>
            <a:chOff x="476" y="2341"/>
            <a:chExt cx="5157" cy="521"/>
          </a:xfrm>
        </p:grpSpPr>
        <p:pic>
          <p:nvPicPr>
            <p:cNvPr id="5131"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3" name="Group 7"/>
            <p:cNvGrpSpPr>
              <a:grpSpLocks/>
            </p:cNvGrpSpPr>
            <p:nvPr/>
          </p:nvGrpSpPr>
          <p:grpSpPr bwMode="auto">
            <a:xfrm>
              <a:off x="476" y="2840"/>
              <a:ext cx="5157" cy="22"/>
              <a:chOff x="467" y="624"/>
              <a:chExt cx="5044" cy="22"/>
            </a:xfrm>
          </p:grpSpPr>
          <p:sp>
            <p:nvSpPr>
              <p:cNvPr id="5133"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endParaRPr lang="ru-RU">
                  <a:latin typeface="Garamond" pitchFamily="18" charset="0"/>
                </a:endParaRPr>
              </a:p>
            </p:txBody>
          </p:sp>
          <p:sp>
            <p:nvSpPr>
              <p:cNvPr id="5134"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endParaRPr lang="ru-RU">
                  <a:latin typeface="Garamond" pitchFamily="18" charset="0"/>
                </a:endParaRPr>
              </a:p>
            </p:txBody>
          </p:sp>
        </p:grpSp>
      </p:grpSp>
      <p:sp>
        <p:nvSpPr>
          <p:cNvPr id="5124" name="Rectangle 10"/>
          <p:cNvSpPr>
            <a:spLocks noChangeArrowheads="1"/>
          </p:cNvSpPr>
          <p:nvPr/>
        </p:nvSpPr>
        <p:spPr bwMode="auto">
          <a:xfrm flipH="1">
            <a:off x="0" y="0"/>
            <a:ext cx="609600"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endParaRPr lang="ru-RU" b="0">
              <a:latin typeface="Garamond" pitchFamily="18" charset="0"/>
              <a:cs typeface="Arial" charset="0"/>
            </a:endParaRPr>
          </a:p>
        </p:txBody>
      </p:sp>
      <p:sp>
        <p:nvSpPr>
          <p:cNvPr id="5130" name="Прямоугольник 22"/>
          <p:cNvSpPr>
            <a:spLocks noChangeArrowheads="1"/>
          </p:cNvSpPr>
          <p:nvPr/>
        </p:nvSpPr>
        <p:spPr bwMode="auto">
          <a:xfrm>
            <a:off x="642910" y="-27384"/>
            <a:ext cx="6305354" cy="830997"/>
          </a:xfrm>
          <a:prstGeom prst="rect">
            <a:avLst/>
          </a:prstGeom>
          <a:noFill/>
          <a:ln w="9525">
            <a:noFill/>
            <a:miter lim="800000"/>
            <a:headEnd/>
            <a:tailEnd/>
          </a:ln>
        </p:spPr>
        <p:txBody>
          <a:bodyPr wrap="square">
            <a:spAutoFit/>
          </a:bodyPr>
          <a:lstStyle/>
          <a:p>
            <a:r>
              <a:rPr lang="ru-RU" sz="2400" dirty="0" smtClean="0">
                <a:latin typeface="Garamond" pitchFamily="18" charset="0"/>
                <a:cs typeface="Arial" charset="0"/>
              </a:rPr>
              <a:t>Основные этапы развития саморегулирования</a:t>
            </a:r>
          </a:p>
        </p:txBody>
      </p:sp>
      <p:sp>
        <p:nvSpPr>
          <p:cNvPr id="13" name="Прямоугольник 12"/>
          <p:cNvSpPr/>
          <p:nvPr/>
        </p:nvSpPr>
        <p:spPr bwMode="auto">
          <a:xfrm>
            <a:off x="899592" y="1196752"/>
            <a:ext cx="8042796" cy="5472608"/>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algn="just"/>
            <a:r>
              <a:rPr lang="ru-RU" sz="1600" b="0" dirty="0" smtClean="0">
                <a:latin typeface="Garamond" pitchFamily="18" charset="0"/>
              </a:rPr>
              <a:t>На момент начала проведения мониторинга в России существовало 3 сферы деятельности с обязательным членством в СРО: </a:t>
            </a:r>
          </a:p>
          <a:p>
            <a:pPr marL="628650" lvl="1" indent="-171450" algn="just">
              <a:spcAft>
                <a:spcPts val="600"/>
              </a:spcAft>
              <a:buFont typeface="Wingdings" pitchFamily="2" charset="2"/>
              <a:buChar char="q"/>
              <a:defRPr/>
            </a:pPr>
            <a:r>
              <a:rPr lang="ru-RU" sz="1600" b="0" dirty="0" smtClean="0">
                <a:solidFill>
                  <a:schemeClr val="tx1"/>
                </a:solidFill>
                <a:latin typeface="Garamond" pitchFamily="18" charset="0"/>
              </a:rPr>
              <a:t> Деятельность а</a:t>
            </a:r>
            <a:r>
              <a:rPr lang="ru-RU" sz="1600" b="0" dirty="0" smtClean="0">
                <a:latin typeface="Garamond" pitchFamily="18" charset="0"/>
              </a:rPr>
              <a:t>рбитражных управляющих;</a:t>
            </a:r>
            <a:endParaRPr lang="ru-RU" sz="1600" b="0" dirty="0" smtClean="0">
              <a:solidFill>
                <a:schemeClr val="tx1"/>
              </a:solidFill>
              <a:latin typeface="Garamond" pitchFamily="18" charset="0"/>
            </a:endParaRPr>
          </a:p>
          <a:p>
            <a:pPr marL="628650" lvl="1" indent="-171450" algn="just">
              <a:spcAft>
                <a:spcPts val="600"/>
              </a:spcAft>
              <a:buFont typeface="Wingdings" pitchFamily="2" charset="2"/>
              <a:buChar char="q"/>
              <a:defRPr/>
            </a:pPr>
            <a:r>
              <a:rPr lang="ru-RU" sz="1600" b="0" dirty="0" smtClean="0">
                <a:latin typeface="Garamond" pitchFamily="18" charset="0"/>
              </a:rPr>
              <a:t> Оценочная деятельность;</a:t>
            </a:r>
            <a:endParaRPr lang="ru-RU" sz="1600" b="0" dirty="0" smtClean="0">
              <a:solidFill>
                <a:schemeClr val="tx1"/>
              </a:solidFill>
              <a:latin typeface="Garamond" pitchFamily="18" charset="0"/>
            </a:endParaRPr>
          </a:p>
          <a:p>
            <a:pPr marL="628650" lvl="1" indent="-171450" algn="just">
              <a:spcAft>
                <a:spcPts val="600"/>
              </a:spcAft>
              <a:buFont typeface="Wingdings" pitchFamily="2" charset="2"/>
              <a:buChar char="q"/>
              <a:defRPr/>
            </a:pPr>
            <a:r>
              <a:rPr lang="ru-RU" sz="1600" b="0" dirty="0" smtClean="0">
                <a:solidFill>
                  <a:schemeClr val="tx1"/>
                </a:solidFill>
                <a:latin typeface="Garamond" pitchFamily="18" charset="0"/>
              </a:rPr>
              <a:t> </a:t>
            </a:r>
            <a:r>
              <a:rPr lang="ru-RU" sz="1600" b="0" dirty="0" smtClean="0">
                <a:latin typeface="Garamond" pitchFamily="18" charset="0"/>
              </a:rPr>
              <a:t>Профессиональная деятельность на рынке ценных бумаг.</a:t>
            </a:r>
            <a:endParaRPr lang="ru-RU" sz="1600" b="0" dirty="0" smtClean="0">
              <a:solidFill>
                <a:schemeClr val="tx1"/>
              </a:solidFill>
              <a:latin typeface="Garamond" pitchFamily="18" charset="0"/>
            </a:endParaRPr>
          </a:p>
          <a:p>
            <a:pPr algn="just"/>
            <a:endParaRPr lang="ru-RU" sz="1600" b="0" dirty="0" smtClean="0">
              <a:latin typeface="Garamond" pitchFamily="18" charset="0"/>
            </a:endParaRPr>
          </a:p>
          <a:p>
            <a:pPr algn="just"/>
            <a:r>
              <a:rPr lang="ru-RU" sz="1600" b="0" dirty="0" smtClean="0">
                <a:latin typeface="Garamond" pitchFamily="18" charset="0"/>
              </a:rPr>
              <a:t>В дальнейшем к сферам деятельности с обязательным членством были также отнесены:</a:t>
            </a:r>
          </a:p>
          <a:p>
            <a:pPr marL="628650" lvl="1" indent="-171450" algn="just">
              <a:spcAft>
                <a:spcPts val="600"/>
              </a:spcAft>
              <a:buFont typeface="Wingdings" pitchFamily="2" charset="2"/>
              <a:buChar char="q"/>
              <a:defRPr/>
            </a:pPr>
            <a:r>
              <a:rPr lang="ru-RU" sz="1600" b="0" dirty="0" smtClean="0">
                <a:solidFill>
                  <a:schemeClr val="tx1"/>
                </a:solidFill>
                <a:latin typeface="Garamond" pitchFamily="18" charset="0"/>
              </a:rPr>
              <a:t> Строительство (с 1 января 2010 года);</a:t>
            </a:r>
          </a:p>
          <a:p>
            <a:pPr marL="628650" lvl="1" indent="-171450" algn="just">
              <a:spcAft>
                <a:spcPts val="600"/>
              </a:spcAft>
              <a:buFont typeface="Wingdings" pitchFamily="2" charset="2"/>
              <a:buChar char="q"/>
              <a:defRPr/>
            </a:pPr>
            <a:r>
              <a:rPr lang="ru-RU" sz="1600" b="0" dirty="0" smtClean="0">
                <a:latin typeface="Garamond" pitchFamily="18" charset="0"/>
              </a:rPr>
              <a:t> Аудиторская деятельность (с 1 января 2010 года);</a:t>
            </a:r>
            <a:endParaRPr lang="ru-RU" sz="1600" b="0" dirty="0" smtClean="0">
              <a:solidFill>
                <a:schemeClr val="tx1"/>
              </a:solidFill>
              <a:latin typeface="Garamond" pitchFamily="18" charset="0"/>
            </a:endParaRPr>
          </a:p>
          <a:p>
            <a:pPr marL="628650" lvl="1" indent="-171450" algn="just">
              <a:spcAft>
                <a:spcPts val="600"/>
              </a:spcAft>
              <a:buFont typeface="Wingdings" pitchFamily="2" charset="2"/>
              <a:buChar char="q"/>
              <a:defRPr/>
            </a:pPr>
            <a:r>
              <a:rPr lang="ru-RU" sz="1600" b="0" dirty="0" smtClean="0">
                <a:solidFill>
                  <a:schemeClr val="tx1"/>
                </a:solidFill>
                <a:latin typeface="Garamond" pitchFamily="18" charset="0"/>
              </a:rPr>
              <a:t> </a:t>
            </a:r>
            <a:r>
              <a:rPr lang="ru-RU" sz="1600" b="0" dirty="0" smtClean="0">
                <a:latin typeface="Garamond" pitchFamily="18" charset="0"/>
              </a:rPr>
              <a:t>Деятельность в области энергетического обследования (с 1 января 2010 года</a:t>
            </a:r>
            <a:r>
              <a:rPr lang="ru-RU" sz="1600" b="0" dirty="0" smtClean="0">
                <a:solidFill>
                  <a:schemeClr val="tx1"/>
                </a:solidFill>
                <a:latin typeface="Garamond" pitchFamily="18" charset="0"/>
              </a:rPr>
              <a:t>).</a:t>
            </a:r>
            <a:endParaRPr lang="ru-RU" sz="1600" b="0" dirty="0" smtClean="0">
              <a:solidFill>
                <a:srgbClr val="FF0000"/>
              </a:solidFill>
              <a:latin typeface="Garamond" pitchFamily="18" charset="0"/>
            </a:endParaRPr>
          </a:p>
          <a:p>
            <a:pPr algn="just">
              <a:spcAft>
                <a:spcPts val="600"/>
              </a:spcAft>
              <a:defRPr/>
            </a:pPr>
            <a:endParaRPr lang="ru-RU" sz="1600" b="0" dirty="0" smtClean="0">
              <a:solidFill>
                <a:schemeClr val="tx1"/>
              </a:solidFill>
              <a:latin typeface="Garamond" pitchFamily="18" charset="0"/>
            </a:endParaRPr>
          </a:p>
          <a:p>
            <a:pPr algn="just">
              <a:spcAft>
                <a:spcPts val="600"/>
              </a:spcAft>
              <a:defRPr/>
            </a:pPr>
            <a:r>
              <a:rPr lang="ru-RU" sz="1600" b="0" dirty="0" smtClean="0">
                <a:solidFill>
                  <a:schemeClr val="tx1"/>
                </a:solidFill>
                <a:latin typeface="Garamond" pitchFamily="18" charset="0"/>
              </a:rPr>
              <a:t>В отдельных сферах деятельности возможность создания саморегулируемых организаций была предусмотрена отраслевым законодательством (реклама, кадастровая деятельность, патентные поверенные и т.д.).</a:t>
            </a:r>
          </a:p>
          <a:p>
            <a:pPr algn="just">
              <a:spcAft>
                <a:spcPts val="600"/>
              </a:spcAft>
              <a:defRPr/>
            </a:pPr>
            <a:endParaRPr lang="ru-RU" sz="1600" b="0" dirty="0" smtClean="0">
              <a:solidFill>
                <a:schemeClr val="tx1"/>
              </a:solidFill>
              <a:latin typeface="Garamond" pitchFamily="18" charset="0"/>
            </a:endParaRPr>
          </a:p>
          <a:p>
            <a:pPr algn="just">
              <a:spcAft>
                <a:spcPts val="600"/>
              </a:spcAft>
              <a:defRPr/>
            </a:pPr>
            <a:r>
              <a:rPr lang="ru-RU" sz="1600" b="0" dirty="0" smtClean="0">
                <a:solidFill>
                  <a:schemeClr val="tx1"/>
                </a:solidFill>
                <a:latin typeface="Garamond" pitchFamily="18" charset="0"/>
              </a:rPr>
              <a:t>Кроме того, с июля 2009 года Росреестр начал регистрацию СРО в различных отраслях экономики, членство в которых не является обязательным.</a:t>
            </a:r>
          </a:p>
          <a:p>
            <a:pPr algn="just"/>
            <a:endParaRPr lang="ru-RU" sz="1600" b="0" dirty="0" smtClean="0">
              <a:latin typeface="Garamond" pitchFamily="18" charset="0"/>
            </a:endParaRPr>
          </a:p>
          <a:p>
            <a:pPr algn="just"/>
            <a:endParaRPr lang="ru-RU" sz="1600" b="0" dirty="0" smtClean="0">
              <a:latin typeface="Garamond" pitchFamily="18" charset="0"/>
            </a:endParaRPr>
          </a:p>
          <a:p>
            <a:pPr algn="just"/>
            <a:endParaRPr lang="ru-RU" sz="1600" b="0" dirty="0" smtClean="0">
              <a:latin typeface="Garamond" pitchFamily="18" charset="0"/>
            </a:endParaRPr>
          </a:p>
          <a:p>
            <a:pPr algn="just"/>
            <a:endParaRPr lang="ru-RU" sz="1600" b="0" dirty="0" smtClean="0">
              <a:latin typeface="Garamond" pitchFamily="18" charset="0"/>
            </a:endParaRPr>
          </a:p>
          <a:p>
            <a:pPr algn="just"/>
            <a:endParaRPr lang="ru-RU" sz="1600" b="0" dirty="0" smtClean="0">
              <a:latin typeface="Garamond" pitchFamily="18" charset="0"/>
            </a:endParaRPr>
          </a:p>
          <a:p>
            <a:pPr algn="just"/>
            <a:endParaRPr lang="ru-RU" sz="1600" b="0" dirty="0" smtClean="0">
              <a:latin typeface="Garamond" pitchFamily="18" charset="0"/>
            </a:endParaRPr>
          </a:p>
          <a:p>
            <a:pPr algn="just"/>
            <a:endParaRPr lang="ru-RU" sz="1600" b="0" dirty="0" smtClean="0">
              <a:latin typeface="Garamond" pitchFamily="18" charset="0"/>
            </a:endParaRPr>
          </a:p>
          <a:p>
            <a:pPr algn="just"/>
            <a:endParaRPr lang="ru-RU" sz="1600" b="0" dirty="0" smtClean="0">
              <a:latin typeface="Garamond" pitchFamily="18" charset="0"/>
            </a:endParaRPr>
          </a:p>
        </p:txBody>
      </p:sp>
    </p:spTree>
    <p:extLst>
      <p:ext uri="{BB962C8B-B14F-4D97-AF65-F5344CB8AC3E}">
        <p14:creationId xmlns="" xmlns:p14="http://schemas.microsoft.com/office/powerpoint/2010/main" val="2362449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755650" y="9625"/>
            <a:ext cx="8186738" cy="827087"/>
            <a:chOff x="476" y="2341"/>
            <a:chExt cx="5157" cy="521"/>
          </a:xfrm>
        </p:grpSpPr>
        <p:pic>
          <p:nvPicPr>
            <p:cNvPr id="6162"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3" name="Group 7"/>
            <p:cNvGrpSpPr>
              <a:grpSpLocks/>
            </p:cNvGrpSpPr>
            <p:nvPr/>
          </p:nvGrpSpPr>
          <p:grpSpPr bwMode="auto">
            <a:xfrm>
              <a:off x="476" y="2840"/>
              <a:ext cx="5157" cy="22"/>
              <a:chOff x="467" y="624"/>
              <a:chExt cx="5044" cy="22"/>
            </a:xfrm>
          </p:grpSpPr>
          <p:sp>
            <p:nvSpPr>
              <p:cNvPr id="6164"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endParaRPr lang="ru-RU">
                  <a:latin typeface="Garamond" pitchFamily="18" charset="0"/>
                </a:endParaRPr>
              </a:p>
            </p:txBody>
          </p:sp>
          <p:sp>
            <p:nvSpPr>
              <p:cNvPr id="6165"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endParaRPr lang="ru-RU">
                  <a:latin typeface="Garamond" pitchFamily="18" charset="0"/>
                </a:endParaRPr>
              </a:p>
            </p:txBody>
          </p:sp>
        </p:grpSp>
      </p:grpSp>
      <p:sp>
        <p:nvSpPr>
          <p:cNvPr id="6147" name="Rectangle 10"/>
          <p:cNvSpPr>
            <a:spLocks noChangeArrowheads="1"/>
          </p:cNvSpPr>
          <p:nvPr/>
        </p:nvSpPr>
        <p:spPr bwMode="auto">
          <a:xfrm flipH="1">
            <a:off x="0" y="0"/>
            <a:ext cx="609600"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endParaRPr lang="ru-RU" b="0">
              <a:latin typeface="Garamond" pitchFamily="18" charset="0"/>
              <a:cs typeface="Arial" charset="0"/>
            </a:endParaRPr>
          </a:p>
        </p:txBody>
      </p:sp>
      <p:sp>
        <p:nvSpPr>
          <p:cNvPr id="6148" name="Rectangle 14"/>
          <p:cNvSpPr>
            <a:spLocks noChangeArrowheads="1"/>
          </p:cNvSpPr>
          <p:nvPr/>
        </p:nvSpPr>
        <p:spPr bwMode="auto">
          <a:xfrm>
            <a:off x="683568" y="-27384"/>
            <a:ext cx="6161908" cy="830997"/>
          </a:xfrm>
          <a:prstGeom prst="rect">
            <a:avLst/>
          </a:prstGeom>
          <a:noFill/>
          <a:ln w="9525">
            <a:noFill/>
            <a:miter lim="800000"/>
            <a:headEnd/>
            <a:tailEnd/>
          </a:ln>
        </p:spPr>
        <p:txBody>
          <a:bodyPr wrap="square" anchor="ctr">
            <a:spAutoFit/>
          </a:bodyPr>
          <a:lstStyle/>
          <a:p>
            <a:r>
              <a:rPr lang="ru-RU" sz="2400" dirty="0" smtClean="0">
                <a:latin typeface="Garamond" pitchFamily="18" charset="0"/>
                <a:cs typeface="Arial" charset="0"/>
              </a:rPr>
              <a:t>Динамика развития саморегулирования по сферам деятельности</a:t>
            </a:r>
            <a:endParaRPr lang="ru-RU" sz="2400" b="0" dirty="0">
              <a:latin typeface="Garamond" pitchFamily="18" charset="0"/>
            </a:endParaRPr>
          </a:p>
        </p:txBody>
      </p:sp>
      <p:sp>
        <p:nvSpPr>
          <p:cNvPr id="6149" name="Rectangle 16"/>
          <p:cNvSpPr>
            <a:spLocks noChangeArrowheads="1"/>
          </p:cNvSpPr>
          <p:nvPr/>
        </p:nvSpPr>
        <p:spPr bwMode="auto">
          <a:xfrm>
            <a:off x="785813" y="1643063"/>
            <a:ext cx="7989887" cy="400110"/>
          </a:xfrm>
          <a:prstGeom prst="rect">
            <a:avLst/>
          </a:prstGeom>
          <a:noFill/>
          <a:ln w="19050">
            <a:noFill/>
            <a:miter lim="800000"/>
            <a:headEnd/>
            <a:tailEnd/>
          </a:ln>
        </p:spPr>
        <p:txBody>
          <a:bodyPr anchor="ctr">
            <a:spAutoFit/>
          </a:bodyPr>
          <a:lstStyle/>
          <a:p>
            <a:pPr algn="ctr"/>
            <a:endParaRPr lang="ru-RU" sz="2000" b="0" dirty="0">
              <a:latin typeface="Garamond" pitchFamily="18" charset="0"/>
            </a:endParaRPr>
          </a:p>
        </p:txBody>
      </p:sp>
      <p:sp>
        <p:nvSpPr>
          <p:cNvPr id="38" name="Прямоугольник 37"/>
          <p:cNvSpPr/>
          <p:nvPr/>
        </p:nvSpPr>
        <p:spPr>
          <a:xfrm>
            <a:off x="611560" y="4077072"/>
            <a:ext cx="8358214" cy="2448272"/>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171450" indent="-171450" algn="just">
              <a:spcAft>
                <a:spcPts val="600"/>
              </a:spcAft>
              <a:buFont typeface="Wingdings" pitchFamily="2" charset="2"/>
              <a:buChar char="q"/>
              <a:defRPr/>
            </a:pPr>
            <a:r>
              <a:rPr lang="ru-RU" sz="1400" b="0" dirty="0" smtClean="0">
                <a:solidFill>
                  <a:schemeClr val="tx1"/>
                </a:solidFill>
                <a:latin typeface="Garamond" pitchFamily="18" charset="0"/>
              </a:rPr>
              <a:t>Количество саморегулируемых организаций за период с июля 2009 года по март 2012 года увеличилось более, чем в 4 раза: с 241 до 1003 СРО в различных сферах деятельности.</a:t>
            </a:r>
          </a:p>
          <a:p>
            <a:pPr marL="171450" indent="-171450" algn="just">
              <a:spcAft>
                <a:spcPts val="600"/>
              </a:spcAft>
              <a:buFont typeface="Wingdings" pitchFamily="2" charset="2"/>
              <a:buChar char="q"/>
              <a:defRPr/>
            </a:pPr>
            <a:r>
              <a:rPr lang="ru-RU" sz="1400" b="0" dirty="0" smtClean="0">
                <a:solidFill>
                  <a:schemeClr val="tx1"/>
                </a:solidFill>
                <a:latin typeface="Garamond" pitchFamily="18" charset="0"/>
              </a:rPr>
              <a:t>На данный момент членами СРО являются около 200 000 субъектов профессионально и предпринимательской деятельности, что также в 4 раза больше этого показателя на начало мониторинга.</a:t>
            </a:r>
          </a:p>
          <a:p>
            <a:pPr marL="171450" indent="-171450" algn="just">
              <a:spcAft>
                <a:spcPts val="600"/>
              </a:spcAft>
              <a:buFont typeface="Wingdings" pitchFamily="2" charset="2"/>
              <a:buChar char="q"/>
              <a:defRPr/>
            </a:pPr>
            <a:r>
              <a:rPr lang="ru-RU" sz="1400" b="0" dirty="0" smtClean="0">
                <a:latin typeface="Garamond" pitchFamily="18" charset="0"/>
              </a:rPr>
              <a:t>В абсолютных значениях больше всего увеличилось количество СРО в сфере строительства: их численность на момент проведения 5 раунда мониторинга составила 442 организации против 78 на момент проведения 1 раунда.</a:t>
            </a:r>
          </a:p>
          <a:p>
            <a:pPr marL="171450" indent="-171450" algn="just">
              <a:spcAft>
                <a:spcPts val="600"/>
              </a:spcAft>
              <a:buFont typeface="Wingdings" pitchFamily="2" charset="2"/>
              <a:buChar char="q"/>
              <a:defRPr/>
            </a:pPr>
            <a:r>
              <a:rPr lang="ru-RU" sz="1400" b="0" dirty="0" smtClean="0">
                <a:solidFill>
                  <a:schemeClr val="tx1"/>
                </a:solidFill>
                <a:latin typeface="Garamond" pitchFamily="18" charset="0"/>
              </a:rPr>
              <a:t>Наибольшее увеличение числа членов СРО произошло в сфере аудиторской деятельности – почти 18-кратный рост, в сфере </a:t>
            </a:r>
            <a:r>
              <a:rPr lang="ru-RU" sz="1400" b="0" dirty="0" err="1" smtClean="0">
                <a:solidFill>
                  <a:schemeClr val="tx1"/>
                </a:solidFill>
                <a:latin typeface="Garamond" pitchFamily="18" charset="0"/>
              </a:rPr>
              <a:t>энергоаудита</a:t>
            </a:r>
            <a:r>
              <a:rPr lang="ru-RU" sz="1400" b="0" dirty="0" smtClean="0">
                <a:solidFill>
                  <a:schemeClr val="tx1"/>
                </a:solidFill>
                <a:latin typeface="Garamond" pitchFamily="18" charset="0"/>
              </a:rPr>
              <a:t> – рост более, чем в 11 раз.</a:t>
            </a:r>
          </a:p>
        </p:txBody>
      </p:sp>
      <p:graphicFrame>
        <p:nvGraphicFramePr>
          <p:cNvPr id="15" name="Таблица 14"/>
          <p:cNvGraphicFramePr>
            <a:graphicFrameLocks noGrp="1"/>
          </p:cNvGraphicFramePr>
          <p:nvPr>
            <p:extLst>
              <p:ext uri="{D42A27DB-BD31-4B8C-83A1-F6EECF244321}">
                <p14:modId xmlns="" xmlns:p14="http://schemas.microsoft.com/office/powerpoint/2010/main" val="3606238321"/>
              </p:ext>
            </p:extLst>
          </p:nvPr>
        </p:nvGraphicFramePr>
        <p:xfrm>
          <a:off x="827585" y="1052736"/>
          <a:ext cx="8109933" cy="2815235"/>
        </p:xfrm>
        <a:graphic>
          <a:graphicData uri="http://schemas.openxmlformats.org/drawingml/2006/table">
            <a:tbl>
              <a:tblPr/>
              <a:tblGrid>
                <a:gridCol w="2732419"/>
                <a:gridCol w="812341"/>
                <a:gridCol w="738493"/>
                <a:gridCol w="738493"/>
                <a:gridCol w="737774"/>
                <a:gridCol w="783471"/>
                <a:gridCol w="783471"/>
                <a:gridCol w="783471"/>
              </a:tblGrid>
              <a:tr h="496956">
                <a:tc rowSpan="2">
                  <a:txBody>
                    <a:bodyPr/>
                    <a:lstStyle/>
                    <a:p>
                      <a:pPr algn="ctr">
                        <a:spcAft>
                          <a:spcPts val="0"/>
                        </a:spcAft>
                      </a:pPr>
                      <a:r>
                        <a:rPr lang="ru-RU" sz="1100" b="0" dirty="0" smtClean="0">
                          <a:latin typeface="Garamond" pitchFamily="18" charset="0"/>
                          <a:ea typeface="Calibri"/>
                          <a:cs typeface="Times New Roman"/>
                        </a:rPr>
                        <a:t>Сфера деятельности</a:t>
                      </a:r>
                      <a:endParaRPr lang="ru-RU" sz="1100" b="0" dirty="0">
                        <a:latin typeface="Garamond"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dirty="0" smtClean="0">
                          <a:latin typeface="Garamond" pitchFamily="18" charset="0"/>
                          <a:ea typeface="Calibri"/>
                          <a:cs typeface="Times New Roman"/>
                        </a:rPr>
                        <a:t>Количество</a:t>
                      </a:r>
                      <a:r>
                        <a:rPr lang="ru-RU" sz="1100" baseline="0" dirty="0" smtClean="0">
                          <a:latin typeface="Garamond" pitchFamily="18" charset="0"/>
                          <a:ea typeface="Calibri"/>
                          <a:cs typeface="Times New Roman"/>
                        </a:rPr>
                        <a:t> действующих СРО на момент проведения мониторинга</a:t>
                      </a:r>
                      <a:endParaRPr lang="ru-RU" sz="1100" dirty="0" smtClean="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c gridSpan="2">
                  <a:txBody>
                    <a:bodyPr/>
                    <a:lstStyle/>
                    <a:p>
                      <a:pPr algn="ctr">
                        <a:spcAft>
                          <a:spcPts val="0"/>
                        </a:spcAft>
                      </a:pPr>
                      <a:r>
                        <a:rPr lang="ru-RU" sz="1100" dirty="0" smtClean="0">
                          <a:latin typeface="Garamond" pitchFamily="18" charset="0"/>
                          <a:ea typeface="Calibri"/>
                          <a:cs typeface="Times New Roman"/>
                        </a:rPr>
                        <a:t>Число членов СРО</a:t>
                      </a:r>
                      <a:r>
                        <a:rPr lang="ru-RU" sz="1100" baseline="0" dirty="0" smtClean="0">
                          <a:latin typeface="Garamond" pitchFamily="18" charset="0"/>
                          <a:ea typeface="Calibri"/>
                          <a:cs typeface="Times New Roman"/>
                        </a:rPr>
                        <a:t> на момент окончания раунда</a:t>
                      </a:r>
                      <a:endParaRPr lang="ru-RU" sz="11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E4D0"/>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E4D0"/>
                    </a:solidFill>
                  </a:tcPr>
                </a:tc>
              </a:tr>
              <a:tr h="183727">
                <a:tc vMerge="1">
                  <a:txBody>
                    <a:bodyPr/>
                    <a:lstStyle/>
                    <a:p>
                      <a:pPr algn="ctr">
                        <a:spcAft>
                          <a:spcPts val="0"/>
                        </a:spcAft>
                      </a:pPr>
                      <a:endParaRPr lang="ru-RU" sz="1100" b="0" dirty="0">
                        <a:latin typeface="Calibri"/>
                        <a:ea typeface="Calibri"/>
                        <a:cs typeface="Times New Roman"/>
                      </a:endParaRPr>
                    </a:p>
                  </a:txBody>
                  <a:tcPr marL="68580" marR="68580" marT="0" marB="0" anchor="ctr">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DE4D0"/>
                    </a:solidFill>
                  </a:tcPr>
                </a:tc>
                <a:tc>
                  <a:txBody>
                    <a:bodyPr/>
                    <a:lstStyle/>
                    <a:p>
                      <a:pPr algn="ctr">
                        <a:spcAft>
                          <a:spcPts val="0"/>
                        </a:spcAft>
                      </a:pPr>
                      <a:r>
                        <a:rPr lang="ru-RU" sz="1100" dirty="0" smtClean="0">
                          <a:latin typeface="Garamond" pitchFamily="18" charset="0"/>
                          <a:ea typeface="Calibri"/>
                          <a:cs typeface="Times New Roman"/>
                        </a:rPr>
                        <a:t>Раунд 1</a:t>
                      </a:r>
                      <a:endParaRPr lang="ru-RU" sz="11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a:spcAft>
                          <a:spcPts val="0"/>
                        </a:spcAft>
                      </a:pPr>
                      <a:r>
                        <a:rPr lang="ru-RU" sz="1100" dirty="0" smtClean="0">
                          <a:latin typeface="Garamond" pitchFamily="18" charset="0"/>
                          <a:ea typeface="Calibri"/>
                          <a:cs typeface="Times New Roman"/>
                        </a:rPr>
                        <a:t>Раунд 2</a:t>
                      </a:r>
                      <a:endParaRPr lang="ru-RU" sz="11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a:spcAft>
                          <a:spcPts val="0"/>
                        </a:spcAft>
                      </a:pPr>
                      <a:r>
                        <a:rPr lang="ru-RU" sz="1100" dirty="0" smtClean="0">
                          <a:latin typeface="Garamond" pitchFamily="18" charset="0"/>
                          <a:ea typeface="Calibri"/>
                          <a:cs typeface="Times New Roman"/>
                        </a:rPr>
                        <a:t>Раунд 3</a:t>
                      </a:r>
                      <a:endParaRPr lang="ru-RU" sz="11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a:spcAft>
                          <a:spcPts val="0"/>
                        </a:spcAft>
                      </a:pPr>
                      <a:r>
                        <a:rPr lang="ru-RU" sz="1100" dirty="0" smtClean="0">
                          <a:latin typeface="Garamond" pitchFamily="18" charset="0"/>
                          <a:ea typeface="Calibri"/>
                          <a:cs typeface="Times New Roman"/>
                        </a:rPr>
                        <a:t>Раунд 4</a:t>
                      </a:r>
                      <a:endParaRPr lang="ru-RU" sz="11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a:spcAft>
                          <a:spcPts val="0"/>
                        </a:spcAft>
                      </a:pPr>
                      <a:r>
                        <a:rPr lang="ru-RU" sz="1100" dirty="0" smtClean="0">
                          <a:latin typeface="Garamond" pitchFamily="18" charset="0"/>
                          <a:ea typeface="Calibri"/>
                          <a:cs typeface="Times New Roman"/>
                        </a:rPr>
                        <a:t>Раунд</a:t>
                      </a:r>
                      <a:r>
                        <a:rPr lang="ru-RU" sz="1100" baseline="0" dirty="0" smtClean="0">
                          <a:latin typeface="Garamond" pitchFamily="18" charset="0"/>
                          <a:ea typeface="Calibri"/>
                          <a:cs typeface="Times New Roman"/>
                        </a:rPr>
                        <a:t> 5</a:t>
                      </a:r>
                      <a:endParaRPr lang="ru-RU" sz="11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a:spcAft>
                          <a:spcPts val="0"/>
                        </a:spcAft>
                      </a:pPr>
                      <a:r>
                        <a:rPr lang="ru-RU" sz="1100" dirty="0" smtClean="0">
                          <a:latin typeface="Garamond" pitchFamily="18" charset="0"/>
                          <a:ea typeface="Calibri"/>
                          <a:cs typeface="Times New Roman"/>
                        </a:rPr>
                        <a:t>Раунд 1</a:t>
                      </a:r>
                      <a:endParaRPr lang="ru-RU" sz="11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E4D0"/>
                    </a:solidFill>
                  </a:tcPr>
                </a:tc>
                <a:tc>
                  <a:txBody>
                    <a:bodyPr/>
                    <a:lstStyle/>
                    <a:p>
                      <a:pPr algn="ctr">
                        <a:spcAft>
                          <a:spcPts val="0"/>
                        </a:spcAft>
                      </a:pPr>
                      <a:r>
                        <a:rPr lang="ru-RU" sz="1100" dirty="0" smtClean="0">
                          <a:latin typeface="Garamond" pitchFamily="18" charset="0"/>
                          <a:ea typeface="Calibri"/>
                          <a:cs typeface="Times New Roman"/>
                        </a:rPr>
                        <a:t>Раунд</a:t>
                      </a:r>
                      <a:r>
                        <a:rPr lang="ru-RU" sz="1100" baseline="0" dirty="0" smtClean="0">
                          <a:latin typeface="Garamond" pitchFamily="18" charset="0"/>
                          <a:ea typeface="Calibri"/>
                          <a:cs typeface="Times New Roman"/>
                        </a:rPr>
                        <a:t> 5</a:t>
                      </a:r>
                      <a:endParaRPr lang="ru-RU" sz="11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E4D0"/>
                    </a:solidFill>
                  </a:tcPr>
                </a:tc>
              </a:tr>
              <a:tr h="175064">
                <a:tc>
                  <a:txBody>
                    <a:bodyPr/>
                    <a:lstStyle/>
                    <a:p>
                      <a:pPr algn="l">
                        <a:spcAft>
                          <a:spcPts val="0"/>
                        </a:spcAft>
                      </a:pPr>
                      <a:r>
                        <a:rPr lang="ru-RU" sz="1050" dirty="0" smtClean="0">
                          <a:latin typeface="Garamond" pitchFamily="18" charset="0"/>
                          <a:ea typeface="Calibri"/>
                          <a:cs typeface="Times New Roman"/>
                        </a:rPr>
                        <a:t>Арбитражные управляющие</a:t>
                      </a:r>
                      <a:endParaRPr lang="ru-RU" sz="105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a:solidFill>
                            <a:srgbClr val="000000"/>
                          </a:solidFill>
                          <a:latin typeface="Garamond" pitchFamily="18" charset="0"/>
                        </a:rPr>
                        <a:t>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a:solidFill>
                            <a:srgbClr val="000000"/>
                          </a:solidFill>
                          <a:latin typeface="Garamond" pitchFamily="18" charset="0"/>
                        </a:rPr>
                        <a:t>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6622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a:solidFill>
                            <a:srgbClr val="000000"/>
                          </a:solidFill>
                          <a:latin typeface="Garamond" pitchFamily="18" charset="0"/>
                        </a:rPr>
                        <a:t>8454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r>
              <a:tr h="175064">
                <a:tc>
                  <a:txBody>
                    <a:bodyPr/>
                    <a:lstStyle/>
                    <a:p>
                      <a:pPr algn="l">
                        <a:spcAft>
                          <a:spcPts val="0"/>
                        </a:spcAft>
                      </a:pPr>
                      <a:r>
                        <a:rPr lang="ru-RU" sz="1050" dirty="0" smtClean="0">
                          <a:latin typeface="Garamond" pitchFamily="18" charset="0"/>
                          <a:ea typeface="Calibri"/>
                          <a:cs typeface="Times New Roman"/>
                        </a:rPr>
                        <a:t>Оценочная</a:t>
                      </a:r>
                      <a:r>
                        <a:rPr lang="ru-RU" sz="1050" baseline="0" dirty="0" smtClean="0">
                          <a:latin typeface="Garamond" pitchFamily="18" charset="0"/>
                          <a:ea typeface="Calibri"/>
                          <a:cs typeface="Times New Roman"/>
                        </a:rPr>
                        <a:t> деятельность</a:t>
                      </a:r>
                      <a:endParaRPr lang="ru-RU" sz="105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5466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17573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r>
              <a:tr h="175064">
                <a:tc>
                  <a:txBody>
                    <a:bodyPr/>
                    <a:lstStyle/>
                    <a:p>
                      <a:pPr algn="l">
                        <a:spcAft>
                          <a:spcPts val="0"/>
                        </a:spcAft>
                      </a:pPr>
                      <a:r>
                        <a:rPr lang="ru-RU" sz="1050" dirty="0" smtClean="0">
                          <a:latin typeface="Garamond" pitchFamily="18" charset="0"/>
                          <a:ea typeface="Calibri"/>
                          <a:cs typeface="Times New Roman"/>
                        </a:rPr>
                        <a:t>Строительство</a:t>
                      </a:r>
                      <a:endParaRPr lang="ru-RU" sz="105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294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smtClean="0">
                          <a:solidFill>
                            <a:schemeClr val="tx1"/>
                          </a:solidFill>
                          <a:latin typeface="Garamond" pitchFamily="18" charset="0"/>
                        </a:rPr>
                        <a:t>392</a:t>
                      </a:r>
                      <a:endParaRPr lang="ru-RU" sz="1100" b="0" i="0" u="none" strike="noStrike" dirty="0">
                        <a:solidFill>
                          <a:schemeClr val="tx1"/>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425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a:solidFill>
                            <a:srgbClr val="000000"/>
                          </a:solidFill>
                          <a:latin typeface="Garamond" pitchFamily="18" charset="0"/>
                        </a:rPr>
                        <a:t>442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30733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118016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r>
              <a:tr h="175064">
                <a:tc>
                  <a:txBody>
                    <a:bodyPr/>
                    <a:lstStyle/>
                    <a:p>
                      <a:pPr algn="l">
                        <a:spcAft>
                          <a:spcPts val="0"/>
                        </a:spcAft>
                      </a:pPr>
                      <a:r>
                        <a:rPr lang="ru-RU" sz="1050" dirty="0" smtClean="0">
                          <a:latin typeface="Garamond" pitchFamily="18" charset="0"/>
                          <a:ea typeface="Calibri"/>
                          <a:cs typeface="Times New Roman"/>
                        </a:rPr>
                        <a:t>Аудиторская деятельность</a:t>
                      </a:r>
                      <a:endParaRPr lang="ru-RU" sz="105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1522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28763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r>
              <a:tr h="175064">
                <a:tc>
                  <a:txBody>
                    <a:bodyPr/>
                    <a:lstStyle/>
                    <a:p>
                      <a:pPr algn="l">
                        <a:spcAft>
                          <a:spcPts val="0"/>
                        </a:spcAft>
                      </a:pPr>
                      <a:r>
                        <a:rPr lang="ru-RU" sz="1050" dirty="0" smtClean="0">
                          <a:latin typeface="Garamond" pitchFamily="18" charset="0"/>
                          <a:ea typeface="Calibri"/>
                          <a:cs typeface="Times New Roman"/>
                        </a:rPr>
                        <a:t>Ценные бумаги</a:t>
                      </a:r>
                      <a:endParaRPr lang="ru-RU" sz="105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smtClean="0">
                          <a:solidFill>
                            <a:srgbClr val="000000"/>
                          </a:solidFill>
                          <a:latin typeface="Garamond" pitchFamily="18" charset="0"/>
                        </a:rPr>
                        <a:t>6</a:t>
                      </a:r>
                      <a:endParaRPr lang="ru-RU" sz="1100" b="0" i="0" u="none" strike="noStrike" dirty="0">
                        <a:solidFill>
                          <a:srgbClr val="000000"/>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chemeClr val="tx1"/>
                          </a:solidFill>
                          <a:latin typeface="Garamond" pitchFamily="18" charset="0"/>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chemeClr val="tx1"/>
                          </a:solidFill>
                          <a:latin typeface="Garamond" pitchFamily="18" charset="0"/>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a:solidFill>
                            <a:srgbClr val="000000"/>
                          </a:solidFill>
                          <a:latin typeface="Garamond" pitchFamily="18" charset="0"/>
                        </a:rPr>
                        <a:t>617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877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r>
              <a:tr h="175064">
                <a:tc>
                  <a:txBody>
                    <a:bodyPr/>
                    <a:lstStyle/>
                    <a:p>
                      <a:pPr algn="l">
                        <a:spcAft>
                          <a:spcPts val="0"/>
                        </a:spcAft>
                      </a:pPr>
                      <a:r>
                        <a:rPr lang="ru-RU" sz="1050" dirty="0" smtClean="0">
                          <a:latin typeface="Garamond" pitchFamily="18" charset="0"/>
                          <a:ea typeface="Calibri"/>
                          <a:cs typeface="Times New Roman"/>
                        </a:rPr>
                        <a:t>Реклама</a:t>
                      </a:r>
                      <a:endParaRPr lang="ru-RU" sz="105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chemeClr val="tx1"/>
                          </a:solidFill>
                          <a:latin typeface="Garamond" pitchFamily="18" charset="0"/>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chemeClr val="tx1"/>
                          </a:solidFill>
                          <a:latin typeface="Garamond" pitchFamily="18" charset="0"/>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chemeClr val="tx1"/>
                          </a:solidFill>
                          <a:latin typeface="Garamond" pitchFamily="18" charset="0"/>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323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r>
              <a:tr h="179773">
                <a:tc>
                  <a:txBody>
                    <a:bodyPr/>
                    <a:lstStyle/>
                    <a:p>
                      <a:pPr algn="l">
                        <a:spcAft>
                          <a:spcPts val="0"/>
                        </a:spcAft>
                      </a:pPr>
                      <a:r>
                        <a:rPr lang="ru-RU" sz="1050" b="0" dirty="0" err="1" smtClean="0">
                          <a:latin typeface="Garamond" pitchFamily="18" charset="0"/>
                          <a:ea typeface="Calibri"/>
                          <a:cs typeface="Times New Roman"/>
                        </a:rPr>
                        <a:t>Энергоаудит</a:t>
                      </a:r>
                      <a:endParaRPr lang="ru-RU" sz="1050" b="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smtClean="0">
                          <a:solidFill>
                            <a:srgbClr val="000000"/>
                          </a:solidFill>
                          <a:latin typeface="Garamond" pitchFamily="18" charset="0"/>
                        </a:rPr>
                        <a:t>-</a:t>
                      </a:r>
                      <a:endParaRPr lang="ru-RU" sz="1100" b="0" i="0" u="none" strike="noStrike" dirty="0">
                        <a:solidFill>
                          <a:srgbClr val="000000"/>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smtClean="0">
                          <a:solidFill>
                            <a:srgbClr val="000000"/>
                          </a:solidFill>
                          <a:latin typeface="Garamond" pitchFamily="18" charset="0"/>
                        </a:rPr>
                        <a:t>-</a:t>
                      </a:r>
                      <a:endParaRPr lang="ru-RU" sz="1100" b="0" i="0" u="none" strike="noStrike" dirty="0">
                        <a:solidFill>
                          <a:srgbClr val="000000"/>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smtClean="0">
                          <a:solidFill>
                            <a:schemeClr val="tx1"/>
                          </a:solidFill>
                          <a:latin typeface="Garamond" pitchFamily="18" charset="0"/>
                        </a:rPr>
                        <a:t>19</a:t>
                      </a:r>
                      <a:endParaRPr lang="ru-RU" sz="1100" b="0" i="0" u="none" strike="noStrike" dirty="0">
                        <a:solidFill>
                          <a:schemeClr val="tx1"/>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chemeClr val="tx1"/>
                          </a:solidFill>
                          <a:latin typeface="Garamond" pitchFamily="18" charset="0"/>
                        </a:rPr>
                        <a:t>88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chemeClr val="tx1"/>
                          </a:solidFill>
                          <a:latin typeface="Garamond" pitchFamily="18" charset="0"/>
                        </a:rPr>
                        <a:t>132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smtClean="0">
                          <a:solidFill>
                            <a:srgbClr val="000000"/>
                          </a:solidFill>
                          <a:latin typeface="Garamond" pitchFamily="18" charset="0"/>
                        </a:rPr>
                        <a:t>550 </a:t>
                      </a:r>
                      <a:r>
                        <a:rPr lang="ru-RU" sz="900" b="0" i="0" u="none" strike="noStrike" dirty="0" smtClean="0">
                          <a:solidFill>
                            <a:srgbClr val="000000"/>
                          </a:solidFill>
                          <a:latin typeface="Garamond" pitchFamily="18" charset="0"/>
                        </a:rPr>
                        <a:t>(р3)</a:t>
                      </a:r>
                      <a:endParaRPr lang="ru-RU" sz="900" b="0" i="0" u="none" strike="noStrike" dirty="0">
                        <a:solidFill>
                          <a:srgbClr val="000000"/>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6803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r>
              <a:tr h="175064">
                <a:tc>
                  <a:txBody>
                    <a:bodyPr/>
                    <a:lstStyle/>
                    <a:p>
                      <a:pPr algn="l">
                        <a:spcAft>
                          <a:spcPts val="0"/>
                        </a:spcAft>
                      </a:pPr>
                      <a:r>
                        <a:rPr lang="ru-RU" sz="1050" dirty="0" smtClean="0">
                          <a:latin typeface="Garamond" pitchFamily="18" charset="0"/>
                          <a:ea typeface="Calibri"/>
                          <a:cs typeface="Times New Roman"/>
                        </a:rPr>
                        <a:t>Кадастровые инженеры</a:t>
                      </a:r>
                      <a:endParaRPr lang="ru-RU" sz="105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smtClean="0">
                          <a:solidFill>
                            <a:schemeClr val="tx1"/>
                          </a:solidFill>
                          <a:latin typeface="Garamond" pitchFamily="18" charset="0"/>
                        </a:rPr>
                        <a:t>13</a:t>
                      </a:r>
                      <a:endParaRPr lang="ru-RU" sz="1100" b="0" i="0" u="none" strike="noStrike" dirty="0">
                        <a:solidFill>
                          <a:schemeClr val="tx1"/>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chemeClr val="tx1"/>
                          </a:solidFill>
                          <a:latin typeface="Garamond" pitchFamily="18" charset="0"/>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smtClean="0">
                          <a:solidFill>
                            <a:schemeClr val="tx1"/>
                          </a:solidFill>
                          <a:latin typeface="Garamond" pitchFamily="18" charset="0"/>
                        </a:rPr>
                        <a:t>19</a:t>
                      </a:r>
                      <a:endParaRPr lang="ru-RU" sz="1100" b="0" i="0" u="none" strike="noStrike" dirty="0">
                        <a:solidFill>
                          <a:schemeClr val="tx1"/>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smtClean="0">
                          <a:solidFill>
                            <a:schemeClr val="tx1"/>
                          </a:solidFill>
                          <a:latin typeface="Garamond" pitchFamily="18" charset="0"/>
                        </a:rPr>
                        <a:t>19</a:t>
                      </a:r>
                      <a:endParaRPr lang="ru-RU" sz="1100" b="0" i="0" u="none" strike="noStrike" dirty="0">
                        <a:solidFill>
                          <a:schemeClr val="tx1"/>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596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2217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r>
              <a:tr h="175064">
                <a:tc>
                  <a:txBody>
                    <a:bodyPr/>
                    <a:lstStyle/>
                    <a:p>
                      <a:pPr algn="l">
                        <a:spcAft>
                          <a:spcPts val="0"/>
                        </a:spcAft>
                      </a:pPr>
                      <a:r>
                        <a:rPr lang="ru-RU" sz="1050" dirty="0" smtClean="0">
                          <a:latin typeface="Garamond" pitchFamily="18" charset="0"/>
                          <a:ea typeface="Calibri"/>
                          <a:cs typeface="Times New Roman"/>
                        </a:rPr>
                        <a:t>Пищевая промышленность</a:t>
                      </a:r>
                      <a:endParaRPr lang="ru-RU" sz="105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a:solidFill>
                            <a:srgbClr val="000000"/>
                          </a:solidFill>
                          <a:latin typeface="Garamond" pitchFamily="18" charset="0"/>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a:solidFill>
                            <a:srgbClr val="000000"/>
                          </a:solidFill>
                          <a:latin typeface="Garamond" pitchFamily="18" charset="0"/>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chemeClr val="tx1"/>
                          </a:solidFill>
                          <a:latin typeface="Garamond" pitchFamily="18" charset="0"/>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a:solidFill>
                            <a:srgbClr val="000000"/>
                          </a:solidFill>
                          <a:latin typeface="Garamond" pitchFamily="18" charset="0"/>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267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1443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r>
              <a:tr h="175064">
                <a:tc>
                  <a:txBody>
                    <a:bodyPr/>
                    <a:lstStyle/>
                    <a:p>
                      <a:pPr marL="0" algn="l" defTabSz="914400" rtl="0" eaLnBrk="1" latinLnBrk="0" hangingPunct="1">
                        <a:spcAft>
                          <a:spcPts val="0"/>
                        </a:spcAft>
                      </a:pPr>
                      <a:r>
                        <a:rPr lang="ru-RU" sz="1050" kern="1200" dirty="0" smtClean="0">
                          <a:solidFill>
                            <a:schemeClr val="tx1"/>
                          </a:solidFill>
                          <a:latin typeface="Garamond" pitchFamily="18" charset="0"/>
                          <a:ea typeface="Calibri"/>
                          <a:cs typeface="Times New Roman"/>
                        </a:rPr>
                        <a:t>Предпринимательская деятельность</a:t>
                      </a:r>
                      <a:endParaRPr lang="ru-RU" sz="1050" kern="1200" dirty="0">
                        <a:solidFill>
                          <a:schemeClr val="tx1"/>
                        </a:solidFill>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67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smtClean="0">
                          <a:solidFill>
                            <a:schemeClr val="tx1"/>
                          </a:solidFill>
                          <a:latin typeface="Garamond" pitchFamily="18" charset="0"/>
                        </a:rPr>
                        <a:t>88</a:t>
                      </a:r>
                      <a:endParaRPr lang="ru-RU" sz="1100" b="0" i="0" u="none" strike="noStrike" dirty="0">
                        <a:solidFill>
                          <a:schemeClr val="tx1"/>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220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a:solidFill>
                            <a:srgbClr val="000000"/>
                          </a:solidFill>
                          <a:latin typeface="Garamond" pitchFamily="18" charset="0"/>
                        </a:rPr>
                        <a:t>260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4102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algn="ctr" fontAlgn="b"/>
                      <a:r>
                        <a:rPr lang="ru-RU" sz="1100" b="0" i="0" u="none" strike="noStrike" dirty="0">
                          <a:solidFill>
                            <a:srgbClr val="000000"/>
                          </a:solidFill>
                          <a:latin typeface="Garamond" pitchFamily="18" charset="0"/>
                        </a:rPr>
                        <a:t>15243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r>
              <a:tr h="175064">
                <a:tc>
                  <a:txBody>
                    <a:bodyPr/>
                    <a:lstStyle/>
                    <a:p>
                      <a:pPr algn="just">
                        <a:spcAft>
                          <a:spcPts val="0"/>
                        </a:spcAft>
                      </a:pPr>
                      <a:r>
                        <a:rPr lang="ru-RU" sz="1050" dirty="0" smtClean="0">
                          <a:latin typeface="Garamond" pitchFamily="18" charset="0"/>
                          <a:ea typeface="Calibri"/>
                          <a:cs typeface="Times New Roman"/>
                        </a:rPr>
                        <a:t>Профессиональная деятельность</a:t>
                      </a:r>
                      <a:endParaRPr lang="ru-RU" sz="105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smtClean="0">
                          <a:solidFill>
                            <a:schemeClr val="tx1"/>
                          </a:solidFill>
                          <a:latin typeface="Garamond" pitchFamily="18" charset="0"/>
                        </a:rPr>
                        <a:t>10</a:t>
                      </a:r>
                      <a:endParaRPr lang="ru-RU" sz="1100" b="0" i="0" u="none" strike="noStrike" dirty="0">
                        <a:solidFill>
                          <a:schemeClr val="tx1"/>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smtClean="0">
                          <a:solidFill>
                            <a:schemeClr val="tx1"/>
                          </a:solidFill>
                          <a:latin typeface="Garamond" pitchFamily="18" charset="0"/>
                        </a:rPr>
                        <a:t>10</a:t>
                      </a:r>
                      <a:endParaRPr lang="ru-RU" sz="1100" b="0" i="0" u="none" strike="noStrike" dirty="0">
                        <a:solidFill>
                          <a:schemeClr val="tx1"/>
                        </a:solidFill>
                        <a:latin typeface="Garamond"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chemeClr val="tx1"/>
                          </a:solidFill>
                          <a:latin typeface="Garamond" pitchFamily="18" charset="0"/>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chemeClr val="tx1"/>
                          </a:solidFill>
                          <a:latin typeface="Garamond" pitchFamily="18" charset="0"/>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c>
                  <a:txBody>
                    <a:bodyPr/>
                    <a:lstStyle/>
                    <a:p>
                      <a:pPr algn="ctr" fontAlgn="b"/>
                      <a:r>
                        <a:rPr lang="ru-RU" sz="1100" b="0" i="0" u="none" strike="noStrike" dirty="0">
                          <a:solidFill>
                            <a:srgbClr val="000000"/>
                          </a:solidFill>
                          <a:latin typeface="Garamond" pitchFamily="18" charset="0"/>
                        </a:rPr>
                        <a:t>243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E4D0"/>
                    </a:solidFill>
                  </a:tcPr>
                </a:tc>
              </a:tr>
              <a:tr h="175064">
                <a:tc>
                  <a:txBody>
                    <a:bodyPr/>
                    <a:lstStyle/>
                    <a:p>
                      <a:pPr algn="l">
                        <a:spcAft>
                          <a:spcPts val="0"/>
                        </a:spcAft>
                      </a:pPr>
                      <a:r>
                        <a:rPr lang="ru-RU" sz="1100" b="1" dirty="0" smtClean="0">
                          <a:latin typeface="Garamond" pitchFamily="18" charset="0"/>
                          <a:ea typeface="Calibri"/>
                          <a:cs typeface="Times New Roman"/>
                        </a:rPr>
                        <a:t>Итого:</a:t>
                      </a:r>
                      <a:endParaRPr lang="ru-RU" sz="1100" b="1"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marL="0" algn="ctr" defTabSz="914400" rtl="0" eaLnBrk="1" fontAlgn="b" latinLnBrk="0" hangingPunct="1"/>
                      <a:r>
                        <a:rPr lang="ru-RU" sz="1100" b="1" i="0" u="none" strike="noStrike" kern="1200" dirty="0" smtClean="0">
                          <a:solidFill>
                            <a:srgbClr val="000000"/>
                          </a:solidFill>
                          <a:latin typeface="Garamond" pitchFamily="18" charset="0"/>
                          <a:ea typeface="+mn-ea"/>
                          <a:cs typeface="+mn-cs"/>
                        </a:rPr>
                        <a:t>241</a:t>
                      </a:r>
                      <a:endParaRPr lang="ru-RU" sz="1100" b="1" i="0" u="none" strike="noStrike" kern="1200" dirty="0">
                        <a:solidFill>
                          <a:srgbClr val="000000"/>
                        </a:solidFill>
                        <a:latin typeface="Garamond" pitchFamily="18"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marL="0" algn="ctr" defTabSz="914400" rtl="0" eaLnBrk="1" fontAlgn="b" latinLnBrk="0" hangingPunct="1"/>
                      <a:r>
                        <a:rPr lang="ru-RU" sz="1100" b="1" i="0" u="none" strike="noStrike" kern="1200" dirty="0" smtClean="0">
                          <a:solidFill>
                            <a:srgbClr val="000000"/>
                          </a:solidFill>
                          <a:latin typeface="Garamond" pitchFamily="18" charset="0"/>
                          <a:ea typeface="+mn-ea"/>
                          <a:cs typeface="+mn-cs"/>
                        </a:rPr>
                        <a:t>481</a:t>
                      </a:r>
                      <a:endParaRPr lang="ru-RU" sz="1100" b="1" i="0" u="none" strike="noStrike" kern="1200" dirty="0">
                        <a:solidFill>
                          <a:srgbClr val="000000"/>
                        </a:solidFill>
                        <a:latin typeface="Garamond" pitchFamily="18"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marL="0" algn="ctr" defTabSz="914400" rtl="0" eaLnBrk="1" fontAlgn="b" latinLnBrk="0" hangingPunct="1"/>
                      <a:r>
                        <a:rPr lang="ru-RU" sz="1100" b="1" i="0" u="none" strike="noStrike" kern="1200" dirty="0" smtClean="0">
                          <a:solidFill>
                            <a:srgbClr val="000000"/>
                          </a:solidFill>
                          <a:latin typeface="Garamond" pitchFamily="18" charset="0"/>
                          <a:ea typeface="+mn-ea"/>
                          <a:cs typeface="+mn-cs"/>
                        </a:rPr>
                        <a:t>627</a:t>
                      </a:r>
                      <a:endParaRPr lang="ru-RU" sz="1100" b="1" i="0" u="none" strike="noStrike" kern="1200" dirty="0">
                        <a:solidFill>
                          <a:srgbClr val="000000"/>
                        </a:solidFill>
                        <a:latin typeface="Garamond" pitchFamily="18"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marL="0" algn="ctr" defTabSz="914400" rtl="0" eaLnBrk="1" fontAlgn="b" latinLnBrk="0" hangingPunct="1"/>
                      <a:r>
                        <a:rPr lang="ru-RU" sz="1100" b="1" i="0" u="none" strike="noStrike" kern="1200" dirty="0" smtClean="0">
                          <a:solidFill>
                            <a:srgbClr val="000000"/>
                          </a:solidFill>
                          <a:latin typeface="Garamond" pitchFamily="18" charset="0"/>
                          <a:ea typeface="+mn-ea"/>
                          <a:cs typeface="+mn-cs"/>
                        </a:rPr>
                        <a:t>878</a:t>
                      </a:r>
                      <a:endParaRPr lang="ru-RU" sz="1100" b="1" i="0" u="none" strike="noStrike" kern="1200" dirty="0">
                        <a:solidFill>
                          <a:srgbClr val="000000"/>
                        </a:solidFill>
                        <a:latin typeface="Garamond" pitchFamily="18"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marL="0" algn="ctr" defTabSz="914400" rtl="0" eaLnBrk="1" fontAlgn="b" latinLnBrk="0" hangingPunct="1"/>
                      <a:r>
                        <a:rPr lang="ru-RU" sz="1100" b="1" i="0" u="none" strike="noStrike" kern="1200" dirty="0" smtClean="0">
                          <a:solidFill>
                            <a:srgbClr val="000000"/>
                          </a:solidFill>
                          <a:latin typeface="Garamond" pitchFamily="18" charset="0"/>
                          <a:ea typeface="+mn-ea"/>
                          <a:cs typeface="+mn-cs"/>
                        </a:rPr>
                        <a:t>100</a:t>
                      </a:r>
                      <a:r>
                        <a:rPr lang="ru-RU" sz="1100" b="1" i="0" u="none" strike="noStrike" kern="1200" dirty="0">
                          <a:solidFill>
                            <a:srgbClr val="000000"/>
                          </a:solidFill>
                          <a:latin typeface="Garamond" pitchFamily="18" charset="0"/>
                          <a:ea typeface="+mn-ea"/>
                          <a:cs typeface="+mn-cs"/>
                        </a:rPr>
                        <a:t>3</a:t>
                      </a:r>
                      <a:endParaRPr lang="ru-RU" sz="1100" b="1" i="0" u="none" strike="noStrike" kern="1200" dirty="0" smtClean="0">
                        <a:solidFill>
                          <a:srgbClr val="000000"/>
                        </a:solidFill>
                        <a:latin typeface="Garamond" pitchFamily="18"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marL="0" algn="ctr" defTabSz="914400" rtl="0" eaLnBrk="1" fontAlgn="b" latinLnBrk="0" hangingPunct="1"/>
                      <a:r>
                        <a:rPr lang="ru-RU" sz="1100" b="1" i="0" u="none" strike="noStrike" kern="1200" dirty="0" smtClean="0">
                          <a:solidFill>
                            <a:srgbClr val="000000"/>
                          </a:solidFill>
                          <a:latin typeface="Garamond" pitchFamily="18" charset="0"/>
                          <a:ea typeface="+mn-ea"/>
                          <a:cs typeface="+mn-cs"/>
                        </a:rPr>
                        <a:t>50617</a:t>
                      </a:r>
                      <a:endParaRPr lang="ru-RU" sz="1100" b="1" i="0" u="none" strike="noStrike" kern="1200" dirty="0">
                        <a:solidFill>
                          <a:srgbClr val="000000"/>
                        </a:solidFill>
                        <a:latin typeface="Garamond" pitchFamily="18"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c>
                  <a:txBody>
                    <a:bodyPr/>
                    <a:lstStyle/>
                    <a:p>
                      <a:pPr marL="0" algn="ctr" defTabSz="914400" rtl="0" eaLnBrk="1" fontAlgn="b" latinLnBrk="0" hangingPunct="1"/>
                      <a:r>
                        <a:rPr lang="ru-RU" sz="1100" b="1" i="0" u="none" strike="noStrike" kern="1200" dirty="0">
                          <a:solidFill>
                            <a:srgbClr val="000000"/>
                          </a:solidFill>
                          <a:latin typeface="Garamond" pitchFamily="18" charset="0"/>
                          <a:ea typeface="+mn-ea"/>
                          <a:cs typeface="+mn-cs"/>
                        </a:rPr>
                        <a:t>199955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AA2"/>
                    </a:solidFill>
                  </a:tcPr>
                </a:tc>
              </a:tr>
            </a:tbl>
          </a:graphicData>
        </a:graphic>
      </p:graphicFrame>
    </p:spTree>
    <p:extLst>
      <p:ext uri="{BB962C8B-B14F-4D97-AF65-F5344CB8AC3E}">
        <p14:creationId xmlns="" xmlns:p14="http://schemas.microsoft.com/office/powerpoint/2010/main" val="64282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755650" y="44624"/>
            <a:ext cx="8186738" cy="827087"/>
            <a:chOff x="476" y="2341"/>
            <a:chExt cx="5157" cy="521"/>
          </a:xfrm>
        </p:grpSpPr>
        <p:pic>
          <p:nvPicPr>
            <p:cNvPr id="6162"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3" name="Group 7"/>
            <p:cNvGrpSpPr>
              <a:grpSpLocks/>
            </p:cNvGrpSpPr>
            <p:nvPr/>
          </p:nvGrpSpPr>
          <p:grpSpPr bwMode="auto">
            <a:xfrm>
              <a:off x="476" y="2840"/>
              <a:ext cx="5157" cy="22"/>
              <a:chOff x="467" y="624"/>
              <a:chExt cx="5044" cy="22"/>
            </a:xfrm>
          </p:grpSpPr>
          <p:sp>
            <p:nvSpPr>
              <p:cNvPr id="6164"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endParaRPr lang="ru-RU">
                  <a:latin typeface="Garamond" pitchFamily="18" charset="0"/>
                </a:endParaRPr>
              </a:p>
            </p:txBody>
          </p:sp>
          <p:sp>
            <p:nvSpPr>
              <p:cNvPr id="6165"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endParaRPr lang="ru-RU">
                  <a:latin typeface="Garamond" pitchFamily="18" charset="0"/>
                </a:endParaRPr>
              </a:p>
            </p:txBody>
          </p:sp>
        </p:grpSp>
      </p:grpSp>
      <p:sp>
        <p:nvSpPr>
          <p:cNvPr id="6147" name="Rectangle 10"/>
          <p:cNvSpPr>
            <a:spLocks noChangeArrowheads="1"/>
          </p:cNvSpPr>
          <p:nvPr/>
        </p:nvSpPr>
        <p:spPr bwMode="auto">
          <a:xfrm flipH="1">
            <a:off x="0" y="0"/>
            <a:ext cx="609600"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endParaRPr lang="ru-RU" b="0">
              <a:latin typeface="Garamond" pitchFamily="18" charset="0"/>
              <a:cs typeface="Arial" charset="0"/>
            </a:endParaRPr>
          </a:p>
        </p:txBody>
      </p:sp>
      <p:sp>
        <p:nvSpPr>
          <p:cNvPr id="6148" name="Rectangle 14"/>
          <p:cNvSpPr>
            <a:spLocks noChangeArrowheads="1"/>
          </p:cNvSpPr>
          <p:nvPr/>
        </p:nvSpPr>
        <p:spPr bwMode="auto">
          <a:xfrm>
            <a:off x="714348" y="-27384"/>
            <a:ext cx="6161908" cy="830997"/>
          </a:xfrm>
          <a:prstGeom prst="rect">
            <a:avLst/>
          </a:prstGeom>
          <a:noFill/>
          <a:ln w="9525">
            <a:noFill/>
            <a:miter lim="800000"/>
            <a:headEnd/>
            <a:tailEnd/>
          </a:ln>
        </p:spPr>
        <p:txBody>
          <a:bodyPr wrap="square" anchor="ctr">
            <a:spAutoFit/>
          </a:bodyPr>
          <a:lstStyle/>
          <a:p>
            <a:r>
              <a:rPr lang="ru-RU" sz="2400" dirty="0" smtClean="0">
                <a:latin typeface="Garamond" pitchFamily="18" charset="0"/>
                <a:cs typeface="Arial" charset="0"/>
              </a:rPr>
              <a:t>Развитие СРО в сферах деятельности с добровольным членством</a:t>
            </a:r>
            <a:endParaRPr lang="ru-RU" sz="2400" b="0" dirty="0">
              <a:latin typeface="Garamond" pitchFamily="18" charset="0"/>
            </a:endParaRPr>
          </a:p>
        </p:txBody>
      </p:sp>
      <p:sp>
        <p:nvSpPr>
          <p:cNvPr id="6149" name="Rectangle 16"/>
          <p:cNvSpPr>
            <a:spLocks noChangeArrowheads="1"/>
          </p:cNvSpPr>
          <p:nvPr/>
        </p:nvSpPr>
        <p:spPr bwMode="auto">
          <a:xfrm>
            <a:off x="785813" y="1643063"/>
            <a:ext cx="7989887" cy="400110"/>
          </a:xfrm>
          <a:prstGeom prst="rect">
            <a:avLst/>
          </a:prstGeom>
          <a:noFill/>
          <a:ln w="19050">
            <a:noFill/>
            <a:miter lim="800000"/>
            <a:headEnd/>
            <a:tailEnd/>
          </a:ln>
        </p:spPr>
        <p:txBody>
          <a:bodyPr anchor="ctr">
            <a:spAutoFit/>
          </a:bodyPr>
          <a:lstStyle/>
          <a:p>
            <a:pPr algn="ctr"/>
            <a:endParaRPr lang="ru-RU" sz="2000" b="0" dirty="0">
              <a:latin typeface="Garamond" pitchFamily="18" charset="0"/>
            </a:endParaRPr>
          </a:p>
        </p:txBody>
      </p:sp>
      <p:sp>
        <p:nvSpPr>
          <p:cNvPr id="38" name="Прямоугольник 37"/>
          <p:cNvSpPr/>
          <p:nvPr/>
        </p:nvSpPr>
        <p:spPr>
          <a:xfrm>
            <a:off x="678282" y="4653136"/>
            <a:ext cx="8358214" cy="2088232"/>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171450" indent="-171450" algn="just">
              <a:spcAft>
                <a:spcPts val="600"/>
              </a:spcAft>
              <a:buFont typeface="Wingdings" pitchFamily="2" charset="2"/>
              <a:buChar char="q"/>
              <a:defRPr/>
            </a:pPr>
            <a:r>
              <a:rPr lang="ru-RU" sz="1400" b="0" dirty="0" smtClean="0">
                <a:solidFill>
                  <a:schemeClr val="tx1"/>
                </a:solidFill>
                <a:latin typeface="Garamond" pitchFamily="18" charset="0"/>
              </a:rPr>
              <a:t>С начала регистрации СРО в сферах деятельности, членство в которых не предусматривается специальным законодательством, Росреестром было зарегистрировано 245 таких организаций.</a:t>
            </a:r>
          </a:p>
          <a:p>
            <a:pPr marL="171450" indent="-171450" algn="just">
              <a:spcAft>
                <a:spcPts val="600"/>
              </a:spcAft>
              <a:buFont typeface="Wingdings" pitchFamily="2" charset="2"/>
              <a:buChar char="q"/>
              <a:defRPr/>
            </a:pPr>
            <a:r>
              <a:rPr lang="ru-RU" sz="1400" b="0" dirty="0" smtClean="0">
                <a:solidFill>
                  <a:schemeClr val="tx1"/>
                </a:solidFill>
                <a:latin typeface="Garamond" pitchFamily="18" charset="0"/>
              </a:rPr>
              <a:t>С февраля 2010 года по март 2012 года</a:t>
            </a:r>
            <a:r>
              <a:rPr lang="en-US" sz="1400" b="0" dirty="0" smtClean="0">
                <a:solidFill>
                  <a:schemeClr val="tx1"/>
                </a:solidFill>
                <a:latin typeface="Garamond" pitchFamily="18" charset="0"/>
              </a:rPr>
              <a:t> </a:t>
            </a:r>
            <a:r>
              <a:rPr lang="ru-RU" sz="1400" b="0" dirty="0" smtClean="0">
                <a:solidFill>
                  <a:schemeClr val="tx1"/>
                </a:solidFill>
                <a:latin typeface="Garamond" pitchFamily="18" charset="0"/>
              </a:rPr>
              <a:t>число зарегистрированных СРО в иных сферах деятельности выросло почти в 8 раз.</a:t>
            </a:r>
          </a:p>
          <a:p>
            <a:pPr marL="171450" indent="-171450" algn="just">
              <a:spcAft>
                <a:spcPts val="600"/>
              </a:spcAft>
              <a:buFont typeface="Wingdings" pitchFamily="2" charset="2"/>
              <a:buChar char="q"/>
              <a:defRPr/>
            </a:pPr>
            <a:r>
              <a:rPr lang="ru-RU" sz="1400" b="0" dirty="0" smtClean="0">
                <a:solidFill>
                  <a:schemeClr val="tx1"/>
                </a:solidFill>
                <a:latin typeface="Garamond" pitchFamily="18" charset="0"/>
              </a:rPr>
              <a:t>В добровольных сферах деятельности:</a:t>
            </a:r>
          </a:p>
          <a:p>
            <a:pPr marL="628650" lvl="1" indent="-171450" algn="just">
              <a:spcAft>
                <a:spcPts val="600"/>
              </a:spcAft>
              <a:buFont typeface="Wingdings" pitchFamily="2" charset="2"/>
              <a:buChar char="§"/>
              <a:defRPr/>
            </a:pPr>
            <a:r>
              <a:rPr lang="ru-RU" sz="1400" b="0" dirty="0" smtClean="0">
                <a:solidFill>
                  <a:schemeClr val="tx1"/>
                </a:solidFill>
                <a:latin typeface="Garamond" pitchFamily="18" charset="0"/>
              </a:rPr>
              <a:t>29% организаций, включенных в государственный реестр СРО, действуют в сфере управления недвижимостью и ЖКХ, </a:t>
            </a:r>
          </a:p>
          <a:p>
            <a:pPr marL="628650" lvl="1" indent="-171450" algn="just">
              <a:spcAft>
                <a:spcPts val="600"/>
              </a:spcAft>
              <a:buFont typeface="Wingdings" pitchFamily="2" charset="2"/>
              <a:buChar char="§"/>
              <a:defRPr/>
            </a:pPr>
            <a:r>
              <a:rPr lang="ru-RU" sz="1400" b="0" dirty="0" smtClean="0">
                <a:solidFill>
                  <a:schemeClr val="tx1"/>
                </a:solidFill>
                <a:latin typeface="Garamond" pitchFamily="18" charset="0"/>
              </a:rPr>
              <a:t>13,5% СРО объединяют субъектов предпринимательской деятельности в сфере обеспечения промышленной и пожарной безопасности.</a:t>
            </a:r>
          </a:p>
          <a:p>
            <a:pPr marL="171450" indent="-171450" algn="just">
              <a:spcAft>
                <a:spcPts val="600"/>
              </a:spcAft>
              <a:buFont typeface="Wingdings" pitchFamily="2" charset="2"/>
              <a:buChar char="q"/>
              <a:defRPr/>
            </a:pPr>
            <a:endParaRPr lang="ru-RU" sz="1400" b="0" dirty="0" smtClean="0">
              <a:solidFill>
                <a:schemeClr val="tx1"/>
              </a:solidFill>
              <a:latin typeface="Garamond" pitchFamily="18" charset="0"/>
            </a:endParaRPr>
          </a:p>
        </p:txBody>
      </p:sp>
      <p:pic>
        <p:nvPicPr>
          <p:cNvPr id="21506" name="Picture 2"/>
          <p:cNvPicPr>
            <a:picLocks noChangeAspect="1" noChangeArrowheads="1"/>
          </p:cNvPicPr>
          <p:nvPr/>
        </p:nvPicPr>
        <p:blipFill>
          <a:blip r:embed="rId3" cstate="print"/>
          <a:srcRect/>
          <a:stretch>
            <a:fillRect/>
          </a:stretch>
        </p:blipFill>
        <p:spPr bwMode="auto">
          <a:xfrm>
            <a:off x="1719738" y="1412776"/>
            <a:ext cx="5804590" cy="2902296"/>
          </a:xfrm>
          <a:prstGeom prst="rect">
            <a:avLst/>
          </a:prstGeom>
          <a:noFill/>
          <a:ln w="9525">
            <a:noFill/>
            <a:miter lim="800000"/>
            <a:headEnd/>
            <a:tailEnd/>
          </a:ln>
          <a:effectLst/>
        </p:spPr>
      </p:pic>
      <p:sp>
        <p:nvSpPr>
          <p:cNvPr id="13" name="Прямоугольник 12"/>
          <p:cNvSpPr/>
          <p:nvPr/>
        </p:nvSpPr>
        <p:spPr bwMode="auto">
          <a:xfrm>
            <a:off x="971600" y="908720"/>
            <a:ext cx="7858180" cy="504056"/>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ru-RU" sz="1600" dirty="0" smtClean="0">
                <a:latin typeface="Garamond" pitchFamily="18" charset="0"/>
              </a:rPr>
              <a:t>Число СРО в сферах деятельности, членство в которых не предусмотрено специальным законодательством</a:t>
            </a:r>
            <a:endParaRPr kumimoji="0" lang="ru-RU" sz="1600" b="1" i="0" u="none" strike="noStrike" cap="none" normalizeH="0" baseline="0" dirty="0" smtClean="0">
              <a:ln>
                <a:noFill/>
              </a:ln>
              <a:solidFill>
                <a:schemeClr val="tx1"/>
              </a:solidFill>
              <a:effectLst/>
              <a:latin typeface="Garamond" pitchFamily="18" charset="0"/>
              <a:cs typeface="Times New Roman" pitchFamily="18" charset="0"/>
            </a:endParaRPr>
          </a:p>
        </p:txBody>
      </p:sp>
    </p:spTree>
    <p:extLst>
      <p:ext uri="{BB962C8B-B14F-4D97-AF65-F5344CB8AC3E}">
        <p14:creationId xmlns="" xmlns:p14="http://schemas.microsoft.com/office/powerpoint/2010/main" val="64282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755650" y="116632"/>
            <a:ext cx="8186738" cy="827087"/>
            <a:chOff x="476" y="2341"/>
            <a:chExt cx="5157" cy="521"/>
          </a:xfrm>
        </p:grpSpPr>
        <p:pic>
          <p:nvPicPr>
            <p:cNvPr id="6162"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3" name="Group 7"/>
            <p:cNvGrpSpPr>
              <a:grpSpLocks/>
            </p:cNvGrpSpPr>
            <p:nvPr/>
          </p:nvGrpSpPr>
          <p:grpSpPr bwMode="auto">
            <a:xfrm>
              <a:off x="476" y="2840"/>
              <a:ext cx="5157" cy="22"/>
              <a:chOff x="467" y="624"/>
              <a:chExt cx="5044" cy="22"/>
            </a:xfrm>
          </p:grpSpPr>
          <p:sp>
            <p:nvSpPr>
              <p:cNvPr id="6164"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endParaRPr lang="ru-RU">
                  <a:latin typeface="Garamond" pitchFamily="18" charset="0"/>
                </a:endParaRPr>
              </a:p>
            </p:txBody>
          </p:sp>
          <p:sp>
            <p:nvSpPr>
              <p:cNvPr id="6165"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endParaRPr lang="ru-RU">
                  <a:latin typeface="Garamond" pitchFamily="18" charset="0"/>
                </a:endParaRPr>
              </a:p>
            </p:txBody>
          </p:sp>
        </p:grpSp>
      </p:grpSp>
      <p:sp>
        <p:nvSpPr>
          <p:cNvPr id="6147" name="Rectangle 10"/>
          <p:cNvSpPr>
            <a:spLocks noChangeArrowheads="1"/>
          </p:cNvSpPr>
          <p:nvPr/>
        </p:nvSpPr>
        <p:spPr bwMode="auto">
          <a:xfrm flipH="1">
            <a:off x="0" y="0"/>
            <a:ext cx="609600"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endParaRPr lang="ru-RU" b="0">
              <a:latin typeface="Garamond" pitchFamily="18" charset="0"/>
              <a:cs typeface="Arial" charset="0"/>
            </a:endParaRPr>
          </a:p>
        </p:txBody>
      </p:sp>
      <p:sp>
        <p:nvSpPr>
          <p:cNvPr id="6148" name="Rectangle 14"/>
          <p:cNvSpPr>
            <a:spLocks noChangeArrowheads="1"/>
          </p:cNvSpPr>
          <p:nvPr/>
        </p:nvSpPr>
        <p:spPr bwMode="auto">
          <a:xfrm>
            <a:off x="714348" y="-34935"/>
            <a:ext cx="6089900" cy="1015663"/>
          </a:xfrm>
          <a:prstGeom prst="rect">
            <a:avLst/>
          </a:prstGeom>
          <a:noFill/>
          <a:ln w="9525">
            <a:noFill/>
            <a:miter lim="800000"/>
            <a:headEnd/>
            <a:tailEnd/>
          </a:ln>
        </p:spPr>
        <p:txBody>
          <a:bodyPr wrap="square" anchor="ctr">
            <a:spAutoFit/>
          </a:bodyPr>
          <a:lstStyle/>
          <a:p>
            <a:r>
              <a:rPr lang="ru-RU" sz="2000" dirty="0" smtClean="0">
                <a:latin typeface="Garamond" pitchFamily="18" charset="0"/>
                <a:cs typeface="Arial" charset="0"/>
              </a:rPr>
              <a:t>Региональный разрез развития саморегулирования  за период проведения мониторинга (регионы-лидеры 5 раунда)</a:t>
            </a:r>
            <a:endParaRPr lang="ru-RU" b="0" dirty="0">
              <a:latin typeface="Garamond" pitchFamily="18" charset="0"/>
            </a:endParaRPr>
          </a:p>
        </p:txBody>
      </p:sp>
      <p:sp>
        <p:nvSpPr>
          <p:cNvPr id="6149" name="Rectangle 16"/>
          <p:cNvSpPr>
            <a:spLocks noChangeArrowheads="1"/>
          </p:cNvSpPr>
          <p:nvPr/>
        </p:nvSpPr>
        <p:spPr bwMode="auto">
          <a:xfrm>
            <a:off x="785813" y="1643063"/>
            <a:ext cx="7989887" cy="400110"/>
          </a:xfrm>
          <a:prstGeom prst="rect">
            <a:avLst/>
          </a:prstGeom>
          <a:noFill/>
          <a:ln w="19050">
            <a:noFill/>
            <a:miter lim="800000"/>
            <a:headEnd/>
            <a:tailEnd/>
          </a:ln>
        </p:spPr>
        <p:txBody>
          <a:bodyPr anchor="ctr">
            <a:spAutoFit/>
          </a:bodyPr>
          <a:lstStyle/>
          <a:p>
            <a:pPr algn="ctr"/>
            <a:endParaRPr lang="ru-RU" sz="2000" b="0" dirty="0">
              <a:latin typeface="Garamond" pitchFamily="18" charset="0"/>
            </a:endParaRPr>
          </a:p>
        </p:txBody>
      </p:sp>
      <p:sp>
        <p:nvSpPr>
          <p:cNvPr id="18" name="Прямоугольник 17"/>
          <p:cNvSpPr/>
          <p:nvPr/>
        </p:nvSpPr>
        <p:spPr bwMode="auto">
          <a:xfrm>
            <a:off x="827584" y="980728"/>
            <a:ext cx="7858180" cy="35719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ru-RU" sz="1600" dirty="0" smtClean="0">
                <a:latin typeface="Garamond" pitchFamily="18" charset="0"/>
              </a:rPr>
              <a:t>Динамика изменения позиций 20 регионов-лидеров по результатам </a:t>
            </a:r>
          </a:p>
          <a:p>
            <a:pPr algn="ctr"/>
            <a:r>
              <a:rPr lang="ru-RU" sz="1600" dirty="0" smtClean="0">
                <a:latin typeface="Garamond" pitchFamily="18" charset="0"/>
              </a:rPr>
              <a:t>5-го раунда мониторинга</a:t>
            </a:r>
            <a:endParaRPr kumimoji="0" lang="ru-RU" sz="1600" b="1" i="0" u="none" strike="noStrike" cap="none" normalizeH="0" baseline="0" dirty="0" smtClean="0">
              <a:ln>
                <a:noFill/>
              </a:ln>
              <a:solidFill>
                <a:schemeClr val="tx1"/>
              </a:solidFill>
              <a:effectLst/>
              <a:latin typeface="Garamond" pitchFamily="18" charset="0"/>
              <a:cs typeface="Times New Roman" pitchFamily="18" charset="0"/>
            </a:endParaRPr>
          </a:p>
        </p:txBody>
      </p:sp>
      <p:graphicFrame>
        <p:nvGraphicFramePr>
          <p:cNvPr id="15" name="Таблица 14"/>
          <p:cNvGraphicFramePr>
            <a:graphicFrameLocks noGrp="1"/>
          </p:cNvGraphicFramePr>
          <p:nvPr>
            <p:extLst>
              <p:ext uri="{D42A27DB-BD31-4B8C-83A1-F6EECF244321}">
                <p14:modId xmlns="" xmlns:p14="http://schemas.microsoft.com/office/powerpoint/2010/main" val="3732431235"/>
              </p:ext>
            </p:extLst>
          </p:nvPr>
        </p:nvGraphicFramePr>
        <p:xfrm>
          <a:off x="1475656" y="1556792"/>
          <a:ext cx="6696744" cy="4562183"/>
        </p:xfrm>
        <a:graphic>
          <a:graphicData uri="http://schemas.openxmlformats.org/drawingml/2006/table">
            <a:tbl>
              <a:tblPr/>
              <a:tblGrid>
                <a:gridCol w="1951564"/>
                <a:gridCol w="928756"/>
                <a:gridCol w="1080120"/>
                <a:gridCol w="864096"/>
                <a:gridCol w="864096"/>
                <a:gridCol w="1008112"/>
              </a:tblGrid>
              <a:tr h="211163">
                <a:tc rowSpan="2">
                  <a:txBody>
                    <a:bodyPr/>
                    <a:lstStyle/>
                    <a:p>
                      <a:pPr algn="ctr">
                        <a:spcAft>
                          <a:spcPts val="0"/>
                        </a:spcAft>
                      </a:pPr>
                      <a:r>
                        <a:rPr lang="ru-RU" sz="1300" b="0" dirty="0" smtClean="0">
                          <a:latin typeface="Garamond" pitchFamily="18" charset="0"/>
                          <a:ea typeface="Calibri"/>
                          <a:cs typeface="Times New Roman"/>
                        </a:rPr>
                        <a:t>Регион</a:t>
                      </a:r>
                      <a:endParaRPr lang="ru-RU" sz="1300" b="0" dirty="0">
                        <a:latin typeface="Garamond"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rowSpan="2">
                  <a:txBody>
                    <a:bodyPr/>
                    <a:lstStyle/>
                    <a:p>
                      <a:pPr algn="ctr">
                        <a:spcAft>
                          <a:spcPts val="0"/>
                        </a:spcAft>
                      </a:pPr>
                      <a:r>
                        <a:rPr lang="ru-RU" sz="1300" b="0" dirty="0" smtClean="0">
                          <a:latin typeface="Garamond" pitchFamily="18" charset="0"/>
                          <a:ea typeface="Calibri"/>
                          <a:cs typeface="Times New Roman"/>
                        </a:rPr>
                        <a:t>Раунд</a:t>
                      </a:r>
                      <a:r>
                        <a:rPr lang="ru-RU" sz="1300" b="0" baseline="0" dirty="0" smtClean="0">
                          <a:latin typeface="Garamond" pitchFamily="18" charset="0"/>
                          <a:ea typeface="Calibri"/>
                          <a:cs typeface="Times New Roman"/>
                        </a:rPr>
                        <a:t> 5</a:t>
                      </a:r>
                      <a:endParaRPr lang="ru-RU" sz="1300" b="0" dirty="0">
                        <a:latin typeface="Garamond"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gridSpan="4">
                  <a:txBody>
                    <a:bodyPr/>
                    <a:lstStyle/>
                    <a:p>
                      <a:pPr algn="ctr">
                        <a:spcAft>
                          <a:spcPts val="0"/>
                        </a:spcAft>
                      </a:pPr>
                      <a:r>
                        <a:rPr lang="ru-RU" sz="1300" dirty="0" smtClean="0">
                          <a:latin typeface="Garamond" pitchFamily="18" charset="0"/>
                          <a:ea typeface="Calibri"/>
                          <a:cs typeface="Times New Roman"/>
                        </a:rPr>
                        <a:t>Место, занимаемое регионом</a:t>
                      </a:r>
                      <a:r>
                        <a:rPr lang="ru-RU" sz="1300" baseline="0" dirty="0" smtClean="0">
                          <a:latin typeface="Garamond" pitchFamily="18" charset="0"/>
                          <a:ea typeface="Calibri"/>
                          <a:cs typeface="Times New Roman"/>
                        </a:rPr>
                        <a:t> по итогам раунда</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r>
              <a:tr h="35401">
                <a:tc vMerge="1">
                  <a:txBody>
                    <a:bodyPr/>
                    <a:lstStyle/>
                    <a:p>
                      <a:pPr algn="ctr">
                        <a:spcAft>
                          <a:spcPts val="0"/>
                        </a:spcAft>
                      </a:pPr>
                      <a:endParaRPr lang="ru-RU" sz="1100" b="0" dirty="0">
                        <a:latin typeface="Calibri"/>
                        <a:ea typeface="Calibri"/>
                        <a:cs typeface="Times New Roman"/>
                      </a:endParaRPr>
                    </a:p>
                  </a:txBody>
                  <a:tcPr marL="68580" marR="68580" marT="0" marB="0" anchor="ctr">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DE4D0"/>
                    </a:solidFill>
                  </a:tcPr>
                </a:tc>
                <a:tc vMerge="1">
                  <a:txBody>
                    <a:bodyPr/>
                    <a:lstStyle/>
                    <a:p>
                      <a:endParaRPr lang="ru-RU"/>
                    </a:p>
                  </a:txBody>
                  <a:tcPr/>
                </a:tc>
                <a:tc>
                  <a:txBody>
                    <a:bodyPr/>
                    <a:lstStyle/>
                    <a:p>
                      <a:pPr algn="ctr">
                        <a:spcAft>
                          <a:spcPts val="0"/>
                        </a:spcAft>
                      </a:pPr>
                      <a:r>
                        <a:rPr lang="ru-RU" sz="1300" dirty="0" smtClean="0">
                          <a:latin typeface="Garamond" pitchFamily="18" charset="0"/>
                          <a:ea typeface="Calibri"/>
                          <a:cs typeface="Times New Roman"/>
                        </a:rPr>
                        <a:t>Раунд 1</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a:spcAft>
                          <a:spcPts val="0"/>
                        </a:spcAft>
                      </a:pPr>
                      <a:r>
                        <a:rPr lang="ru-RU" sz="1300" dirty="0" smtClean="0">
                          <a:latin typeface="Garamond" pitchFamily="18" charset="0"/>
                          <a:ea typeface="Calibri"/>
                          <a:cs typeface="Times New Roman"/>
                        </a:rPr>
                        <a:t>Раунд 2</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a:spcAft>
                          <a:spcPts val="0"/>
                        </a:spcAft>
                      </a:pPr>
                      <a:r>
                        <a:rPr lang="ru-RU" sz="1300" dirty="0" smtClean="0">
                          <a:latin typeface="Garamond" pitchFamily="18" charset="0"/>
                          <a:ea typeface="Calibri"/>
                          <a:cs typeface="Times New Roman"/>
                        </a:rPr>
                        <a:t>Раунд 3</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a:spcAft>
                          <a:spcPts val="0"/>
                        </a:spcAft>
                      </a:pPr>
                      <a:r>
                        <a:rPr lang="ru-RU" sz="1300" dirty="0" smtClean="0">
                          <a:latin typeface="Garamond" pitchFamily="18" charset="0"/>
                          <a:ea typeface="Calibri"/>
                          <a:cs typeface="Times New Roman"/>
                        </a:rPr>
                        <a:t>Раунд 4</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r>
              <a:tr h="198324">
                <a:tc>
                  <a:txBody>
                    <a:bodyPr/>
                    <a:lstStyle/>
                    <a:p>
                      <a:pPr marL="87313" indent="0" algn="l" fontAlgn="b"/>
                      <a:r>
                        <a:rPr lang="ru-RU" sz="1300" b="0" i="0" u="none" strike="noStrike" dirty="0" smtClean="0">
                          <a:solidFill>
                            <a:srgbClr val="000000"/>
                          </a:solidFill>
                          <a:latin typeface="Garamond" pitchFamily="18" charset="0"/>
                        </a:rPr>
                        <a:t>г. Москва</a:t>
                      </a:r>
                      <a:endParaRPr lang="ru-RU" sz="1300" b="0" i="0" u="none" strike="noStrike" dirty="0">
                        <a:solidFill>
                          <a:srgbClr val="000000"/>
                        </a:solidFill>
                        <a:latin typeface="Garamond"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Московская область</a:t>
                      </a:r>
                      <a:endParaRPr lang="ru-RU" sz="1300" b="0" i="0" u="none" strike="noStrike" kern="1200" dirty="0">
                        <a:solidFill>
                          <a:srgbClr val="000000"/>
                        </a:solidFill>
                        <a:latin typeface="Garamond" pitchFamily="18"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60713">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Ростовская область</a:t>
                      </a:r>
                      <a:endParaRPr lang="ru-RU" sz="1300" b="0" i="0" u="none" strike="noStrike" kern="1200" dirty="0">
                        <a:solidFill>
                          <a:srgbClr val="000000"/>
                        </a:solidFill>
                        <a:latin typeface="Garamond" pitchFamily="18"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г. Санкт-Петербург</a:t>
                      </a:r>
                      <a:endParaRPr lang="ru-RU" sz="1300" b="0" i="0" u="none" strike="noStrike" kern="1200" dirty="0">
                        <a:solidFill>
                          <a:srgbClr val="000000"/>
                        </a:solidFill>
                        <a:latin typeface="Garamond" pitchFamily="18"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Краснодарский край</a:t>
                      </a:r>
                      <a:endParaRPr lang="ru-RU" sz="1300" b="0" i="0" u="none" strike="noStrike" kern="1200" dirty="0">
                        <a:solidFill>
                          <a:srgbClr val="000000"/>
                        </a:solidFill>
                        <a:latin typeface="Garamond" pitchFamily="18"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Самарская область</a:t>
                      </a:r>
                      <a:endParaRPr lang="ru-RU" sz="1300" b="0" i="0" u="none" strike="noStrike" kern="1200" dirty="0">
                        <a:solidFill>
                          <a:srgbClr val="000000"/>
                        </a:solidFill>
                        <a:latin typeface="Garamond" pitchFamily="18"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smtClean="0">
                          <a:solidFill>
                            <a:srgbClr val="000000"/>
                          </a:solidFill>
                          <a:latin typeface="Garamond" pitchFamily="18" charset="0"/>
                          <a:ea typeface="+mn-ea"/>
                          <a:cs typeface="+mn-cs"/>
                        </a:rPr>
                        <a:t>13-14</a:t>
                      </a:r>
                      <a:endParaRPr lang="ru-RU" sz="1300" b="0" i="0" u="none" strike="noStrike" kern="1200" dirty="0">
                        <a:solidFill>
                          <a:srgbClr val="000000"/>
                        </a:solidFill>
                        <a:latin typeface="Garamond" pitchFamily="18"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Свердловская область</a:t>
                      </a:r>
                      <a:endParaRPr lang="ru-RU" sz="1300" b="0" i="0" u="none" strike="noStrike" kern="1200" dirty="0">
                        <a:solidFill>
                          <a:srgbClr val="000000"/>
                        </a:solidFill>
                        <a:latin typeface="Garamond" pitchFamily="18"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Ярославская область</a:t>
                      </a:r>
                      <a:endParaRPr lang="ru-RU" sz="1300" b="0" i="0" u="none" strike="noStrike" kern="1200" dirty="0">
                        <a:solidFill>
                          <a:srgbClr val="000000"/>
                        </a:solidFill>
                        <a:latin typeface="Garamond" pitchFamily="18"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smtClean="0">
                          <a:solidFill>
                            <a:srgbClr val="000000"/>
                          </a:solidFill>
                          <a:latin typeface="Garamond" pitchFamily="18" charset="0"/>
                          <a:ea typeface="+mn-ea"/>
                          <a:cs typeface="+mn-cs"/>
                        </a:rPr>
                        <a:t>8</a:t>
                      </a:r>
                      <a:endParaRPr lang="ru-RU" sz="1300" b="0" i="0" u="none" strike="noStrike" kern="1200" dirty="0">
                        <a:solidFill>
                          <a:srgbClr val="000000"/>
                        </a:solidFill>
                        <a:latin typeface="Garamond" pitchFamily="18"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smtClean="0">
                          <a:solidFill>
                            <a:srgbClr val="000000"/>
                          </a:solidFill>
                          <a:latin typeface="Garamond" pitchFamily="18" charset="0"/>
                          <a:ea typeface="+mn-ea"/>
                          <a:cs typeface="+mn-cs"/>
                        </a:rPr>
                        <a:t>13-14</a:t>
                      </a:r>
                      <a:endParaRPr lang="ru-RU" sz="1300" b="0" i="0" u="none" strike="noStrike" kern="1200" dirty="0">
                        <a:solidFill>
                          <a:srgbClr val="000000"/>
                        </a:solidFill>
                        <a:latin typeface="Garamond" pitchFamily="18" charset="0"/>
                        <a:ea typeface="+mn-ea"/>
                        <a:cs typeface="+mn-cs"/>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Воронежская область</a:t>
                      </a:r>
                      <a:endParaRPr lang="ru-RU" sz="1300" b="0" i="0" u="none" strike="noStrike" kern="1200" dirty="0">
                        <a:solidFill>
                          <a:srgbClr val="000000"/>
                        </a:solidFill>
                        <a:latin typeface="Garamond" pitchFamily="18"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56708">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Красноярский край</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smtClean="0">
                          <a:solidFill>
                            <a:srgbClr val="000000"/>
                          </a:solidFill>
                          <a:latin typeface="Garamond" pitchFamily="18" charset="0"/>
                          <a:ea typeface="+mn-ea"/>
                          <a:cs typeface="+mn-cs"/>
                        </a:rPr>
                        <a:t>10</a:t>
                      </a:r>
                      <a:endParaRPr lang="ru-RU" sz="1300" b="0" i="0" u="none" strike="noStrike" kern="1200" dirty="0">
                        <a:solidFill>
                          <a:srgbClr val="000000"/>
                        </a:solidFill>
                        <a:latin typeface="Garamond" pitchFamily="18"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37095">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Рязанская область</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Волгоградская область</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8,5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Пермский край</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Ставропольский край</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Удмуртская Республика</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Новосибирская область</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Саратовская область</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Ульяновская область</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41,5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Оренбургская область</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98324">
                <a:tc>
                  <a:txBody>
                    <a:bodyPr/>
                    <a:lstStyle/>
                    <a:p>
                      <a:pPr marL="87313" indent="0" algn="l" defTabSz="914400" rtl="0" eaLnBrk="1" fontAlgn="b" latinLnBrk="0" hangingPunct="1"/>
                      <a:r>
                        <a:rPr lang="ru-RU" sz="1300" b="0" i="0" u="none" strike="noStrike" kern="1200" dirty="0" smtClean="0">
                          <a:solidFill>
                            <a:srgbClr val="000000"/>
                          </a:solidFill>
                          <a:latin typeface="Garamond" pitchFamily="18" charset="0"/>
                          <a:ea typeface="+mn-ea"/>
                          <a:cs typeface="+mn-cs"/>
                        </a:rPr>
                        <a:t>Брянская область</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b" latinLnBrk="0" hangingPunct="1"/>
                      <a:r>
                        <a:rPr lang="ru-RU" sz="1300" b="0" i="0" u="none" strike="noStrike" kern="1200" dirty="0">
                          <a:solidFill>
                            <a:srgbClr val="000000"/>
                          </a:solidFill>
                          <a:latin typeface="Garamond" pitchFamily="18" charset="0"/>
                          <a:ea typeface="+mn-ea"/>
                          <a:cs typeface="+mn-cs"/>
                        </a:rPr>
                        <a:t>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sp>
        <p:nvSpPr>
          <p:cNvPr id="12" name="Прямоугольник 11"/>
          <p:cNvSpPr/>
          <p:nvPr/>
        </p:nvSpPr>
        <p:spPr>
          <a:xfrm>
            <a:off x="683568" y="6237312"/>
            <a:ext cx="8358214" cy="43204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just">
              <a:spcAft>
                <a:spcPts val="600"/>
              </a:spcAft>
              <a:defRPr/>
            </a:pPr>
            <a:r>
              <a:rPr lang="ru-RU" sz="1400" dirty="0" smtClean="0">
                <a:solidFill>
                  <a:srgbClr val="92D050"/>
                </a:solidFill>
                <a:latin typeface="Garamond" pitchFamily="18" charset="0"/>
              </a:rPr>
              <a:t>Зеленой</a:t>
            </a:r>
            <a:r>
              <a:rPr lang="ru-RU" sz="1400" b="0" dirty="0" smtClean="0">
                <a:solidFill>
                  <a:schemeClr val="tx1"/>
                </a:solidFill>
                <a:latin typeface="Garamond" pitchFamily="18" charset="0"/>
              </a:rPr>
              <a:t> заливкой отмечено повышение места региона в мониторинге по сравнению с предыдущим раундом, </a:t>
            </a:r>
            <a:r>
              <a:rPr lang="ru-RU" sz="1400" dirty="0" smtClean="0">
                <a:solidFill>
                  <a:srgbClr val="FF0000"/>
                </a:solidFill>
                <a:latin typeface="Garamond" pitchFamily="18" charset="0"/>
              </a:rPr>
              <a:t>красной</a:t>
            </a:r>
            <a:r>
              <a:rPr lang="ru-RU" sz="1400" b="0" dirty="0" smtClean="0">
                <a:solidFill>
                  <a:schemeClr val="tx1"/>
                </a:solidFill>
                <a:latin typeface="Garamond" pitchFamily="18" charset="0"/>
              </a:rPr>
              <a:t> – понижение, </a:t>
            </a:r>
            <a:r>
              <a:rPr lang="ru-RU" sz="1400" dirty="0" smtClean="0">
                <a:solidFill>
                  <a:srgbClr val="FFC000"/>
                </a:solidFill>
                <a:latin typeface="Garamond" pitchFamily="18" charset="0"/>
              </a:rPr>
              <a:t>желтой</a:t>
            </a:r>
            <a:r>
              <a:rPr lang="ru-RU" sz="1400" b="0" dirty="0" smtClean="0">
                <a:solidFill>
                  <a:schemeClr val="tx1"/>
                </a:solidFill>
                <a:latin typeface="Garamond" pitchFamily="18" charset="0"/>
              </a:rPr>
              <a:t> – сохранение места.</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11188" y="1071563"/>
            <a:ext cx="8229600" cy="5299075"/>
          </a:xfrm>
          <a:prstGeom prst="rect">
            <a:avLst/>
          </a:prstGeom>
          <a:noFill/>
          <a:ln w="9525">
            <a:noFill/>
            <a:miter lim="800000"/>
            <a:headEnd/>
            <a:tailEnd/>
          </a:ln>
        </p:spPr>
        <p:txBody>
          <a:bodyPr/>
          <a:lstStyle/>
          <a:p>
            <a:pPr marL="342900" indent="-342900">
              <a:lnSpc>
                <a:spcPct val="90000"/>
              </a:lnSpc>
              <a:spcBef>
                <a:spcPct val="20000"/>
              </a:spcBef>
            </a:pPr>
            <a:r>
              <a:rPr lang="en-US" sz="2800" b="0">
                <a:latin typeface="Garamond" pitchFamily="18" charset="0"/>
                <a:cs typeface="Arial" charset="0"/>
              </a:rPr>
              <a:t>   </a:t>
            </a:r>
            <a:endParaRPr lang="ru-RU" sz="2800" b="0">
              <a:latin typeface="Garamond" pitchFamily="18" charset="0"/>
              <a:cs typeface="Arial" charset="0"/>
            </a:endParaRPr>
          </a:p>
          <a:p>
            <a:pPr marL="342900" indent="-342900">
              <a:lnSpc>
                <a:spcPct val="90000"/>
              </a:lnSpc>
              <a:spcBef>
                <a:spcPct val="20000"/>
              </a:spcBef>
            </a:pPr>
            <a:endParaRPr lang="ru-RU" sz="2800" b="0">
              <a:latin typeface="Garamond" pitchFamily="18" charset="0"/>
              <a:cs typeface="Arial" charset="0"/>
            </a:endParaRPr>
          </a:p>
          <a:p>
            <a:pPr marL="342900" indent="-342900">
              <a:lnSpc>
                <a:spcPct val="90000"/>
              </a:lnSpc>
              <a:spcBef>
                <a:spcPct val="20000"/>
              </a:spcBef>
            </a:pPr>
            <a:endParaRPr lang="ru-RU" sz="2800" b="0">
              <a:latin typeface="Garamond" pitchFamily="18" charset="0"/>
              <a:cs typeface="Arial" charset="0"/>
            </a:endParaRPr>
          </a:p>
          <a:p>
            <a:pPr marL="342900" indent="-342900">
              <a:lnSpc>
                <a:spcPct val="90000"/>
              </a:lnSpc>
              <a:spcBef>
                <a:spcPct val="20000"/>
              </a:spcBef>
            </a:pPr>
            <a:endParaRPr lang="ru-RU" sz="2800" b="0">
              <a:latin typeface="Garamond" pitchFamily="18" charset="0"/>
              <a:cs typeface="Arial" charset="0"/>
            </a:endParaRPr>
          </a:p>
        </p:txBody>
      </p:sp>
      <p:grpSp>
        <p:nvGrpSpPr>
          <p:cNvPr id="2" name="Group 5"/>
          <p:cNvGrpSpPr>
            <a:grpSpLocks/>
          </p:cNvGrpSpPr>
          <p:nvPr/>
        </p:nvGrpSpPr>
        <p:grpSpPr bwMode="auto">
          <a:xfrm>
            <a:off x="755650" y="116632"/>
            <a:ext cx="8186738" cy="863600"/>
            <a:chOff x="476" y="2341"/>
            <a:chExt cx="5157" cy="521"/>
          </a:xfrm>
        </p:grpSpPr>
        <p:pic>
          <p:nvPicPr>
            <p:cNvPr id="5131"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3" name="Group 7"/>
            <p:cNvGrpSpPr>
              <a:grpSpLocks/>
            </p:cNvGrpSpPr>
            <p:nvPr/>
          </p:nvGrpSpPr>
          <p:grpSpPr bwMode="auto">
            <a:xfrm>
              <a:off x="476" y="2840"/>
              <a:ext cx="5157" cy="22"/>
              <a:chOff x="467" y="624"/>
              <a:chExt cx="5044" cy="22"/>
            </a:xfrm>
          </p:grpSpPr>
          <p:sp>
            <p:nvSpPr>
              <p:cNvPr id="5133"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endParaRPr lang="ru-RU">
                  <a:latin typeface="Garamond" pitchFamily="18" charset="0"/>
                </a:endParaRPr>
              </a:p>
            </p:txBody>
          </p:sp>
          <p:sp>
            <p:nvSpPr>
              <p:cNvPr id="5134"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endParaRPr lang="ru-RU">
                  <a:latin typeface="Garamond" pitchFamily="18" charset="0"/>
                </a:endParaRPr>
              </a:p>
            </p:txBody>
          </p:sp>
        </p:grpSp>
      </p:grpSp>
      <p:sp>
        <p:nvSpPr>
          <p:cNvPr id="5124" name="Rectangle 10"/>
          <p:cNvSpPr>
            <a:spLocks noChangeArrowheads="1"/>
          </p:cNvSpPr>
          <p:nvPr/>
        </p:nvSpPr>
        <p:spPr bwMode="auto">
          <a:xfrm flipH="1">
            <a:off x="0" y="0"/>
            <a:ext cx="609600"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endParaRPr lang="ru-RU" b="0">
              <a:latin typeface="Garamond" pitchFamily="18" charset="0"/>
              <a:cs typeface="Arial" charset="0"/>
            </a:endParaRPr>
          </a:p>
        </p:txBody>
      </p:sp>
      <p:sp>
        <p:nvSpPr>
          <p:cNvPr id="13" name="Прямоугольник 12"/>
          <p:cNvSpPr/>
          <p:nvPr/>
        </p:nvSpPr>
        <p:spPr bwMode="auto">
          <a:xfrm>
            <a:off x="827584" y="1484784"/>
            <a:ext cx="8042796" cy="2952328"/>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171450" indent="-171450" algn="just">
              <a:spcAft>
                <a:spcPts val="600"/>
              </a:spcAft>
              <a:buFont typeface="Wingdings" pitchFamily="2" charset="2"/>
              <a:buChar char="q"/>
              <a:defRPr/>
            </a:pPr>
            <a:r>
              <a:rPr lang="ru-RU" b="0" dirty="0" smtClean="0">
                <a:latin typeface="Garamond" pitchFamily="18" charset="0"/>
              </a:rPr>
              <a:t> Москва ожидаемо занимала </a:t>
            </a:r>
            <a:r>
              <a:rPr lang="ru-RU" b="0" dirty="0">
                <a:latin typeface="Garamond" pitchFamily="18" charset="0"/>
              </a:rPr>
              <a:t>первые места рейтинга по итогам всех раундов и является самым стабильным регионом в </a:t>
            </a:r>
            <a:r>
              <a:rPr lang="ru-RU" b="0" dirty="0" smtClean="0">
                <a:latin typeface="Garamond" pitchFamily="18" charset="0"/>
              </a:rPr>
              <a:t>отношении </a:t>
            </a:r>
            <a:r>
              <a:rPr lang="ru-RU" b="0" dirty="0">
                <a:latin typeface="Garamond" pitchFamily="18" charset="0"/>
              </a:rPr>
              <a:t>уровня развития </a:t>
            </a:r>
            <a:r>
              <a:rPr lang="ru-RU" b="0" dirty="0" smtClean="0">
                <a:latin typeface="Garamond" pitchFamily="18" charset="0"/>
              </a:rPr>
              <a:t>саморегулирования.</a:t>
            </a:r>
          </a:p>
          <a:p>
            <a:pPr marL="171450" indent="-171450" algn="just">
              <a:spcAft>
                <a:spcPts val="600"/>
              </a:spcAft>
              <a:buFont typeface="Wingdings" pitchFamily="2" charset="2"/>
              <a:buChar char="q"/>
              <a:defRPr/>
            </a:pPr>
            <a:endParaRPr lang="ru-RU" b="0" dirty="0">
              <a:latin typeface="Garamond" pitchFamily="18" charset="0"/>
            </a:endParaRPr>
          </a:p>
          <a:p>
            <a:pPr marL="171450" indent="-171450" algn="just">
              <a:spcAft>
                <a:spcPts val="600"/>
              </a:spcAft>
              <a:buFont typeface="Wingdings" pitchFamily="2" charset="2"/>
              <a:buChar char="q"/>
              <a:defRPr/>
            </a:pPr>
            <a:r>
              <a:rPr lang="ru-RU" b="0" dirty="0" smtClean="0">
                <a:latin typeface="Garamond" pitchFamily="18" charset="0"/>
              </a:rPr>
              <a:t> Московская, Ростовская и Оренбургская области достаточно стабильно улучшали свои позиции за период проведения мониторинга.</a:t>
            </a:r>
          </a:p>
          <a:p>
            <a:pPr marL="171450" indent="-171450" algn="just">
              <a:spcAft>
                <a:spcPts val="600"/>
              </a:spcAft>
              <a:buFont typeface="Wingdings" pitchFamily="2" charset="2"/>
              <a:buChar char="q"/>
              <a:defRPr/>
            </a:pPr>
            <a:endParaRPr lang="ru-RU" b="0" dirty="0" smtClean="0">
              <a:latin typeface="Garamond" pitchFamily="18" charset="0"/>
            </a:endParaRPr>
          </a:p>
          <a:p>
            <a:pPr marL="171450" indent="-171450" algn="just">
              <a:spcAft>
                <a:spcPts val="600"/>
              </a:spcAft>
              <a:buFont typeface="Wingdings" pitchFamily="2" charset="2"/>
              <a:buChar char="q"/>
              <a:defRPr/>
            </a:pPr>
            <a:r>
              <a:rPr lang="ru-RU" b="0" dirty="0" smtClean="0">
                <a:latin typeface="Garamond" pitchFamily="18" charset="0"/>
              </a:rPr>
              <a:t> Для </a:t>
            </a:r>
            <a:r>
              <a:rPr lang="ru-RU" b="0" dirty="0">
                <a:latin typeface="Garamond" pitchFamily="18" charset="0"/>
              </a:rPr>
              <a:t>Республики </a:t>
            </a:r>
            <a:r>
              <a:rPr lang="ru-RU" b="0" dirty="0" smtClean="0">
                <a:latin typeface="Garamond" pitchFamily="18" charset="0"/>
              </a:rPr>
              <a:t>Удмуртия, Ставропольского края и Ульяновской области характерны значительные колебания рейтинга и, следовательно, неравномерное по сравнению с другими регионами развитие саморегулирования.</a:t>
            </a:r>
          </a:p>
          <a:p>
            <a:pPr marL="171450" indent="-171450" algn="just">
              <a:spcAft>
                <a:spcPts val="600"/>
              </a:spcAft>
              <a:buFont typeface="Wingdings" pitchFamily="2" charset="2"/>
              <a:buChar char="q"/>
              <a:defRPr/>
            </a:pPr>
            <a:endParaRPr lang="ru-RU" b="0" dirty="0" smtClean="0">
              <a:latin typeface="Garamond" pitchFamily="18" charset="0"/>
            </a:endParaRPr>
          </a:p>
          <a:p>
            <a:pPr marL="171450" indent="-171450" algn="just">
              <a:spcAft>
                <a:spcPts val="600"/>
              </a:spcAft>
              <a:buFont typeface="Wingdings" pitchFamily="2" charset="2"/>
              <a:buChar char="q"/>
              <a:defRPr/>
            </a:pPr>
            <a:endParaRPr lang="ru-RU" b="0" dirty="0" smtClean="0">
              <a:solidFill>
                <a:schemeClr val="tx1"/>
              </a:solidFill>
              <a:latin typeface="Garamond" pitchFamily="18" charset="0"/>
            </a:endParaRPr>
          </a:p>
          <a:p>
            <a:pPr algn="just"/>
            <a:endParaRPr lang="ru-RU" b="0" dirty="0" smtClean="0">
              <a:latin typeface="Garamond" pitchFamily="18" charset="0"/>
            </a:endParaRPr>
          </a:p>
          <a:p>
            <a:pPr algn="just"/>
            <a:endParaRPr lang="ru-RU" b="0" dirty="0" smtClean="0">
              <a:latin typeface="Garamond" pitchFamily="18" charset="0"/>
            </a:endParaRPr>
          </a:p>
          <a:p>
            <a:pPr algn="just"/>
            <a:endParaRPr lang="ru-RU" b="0" dirty="0" smtClean="0">
              <a:latin typeface="Garamond" pitchFamily="18" charset="0"/>
            </a:endParaRPr>
          </a:p>
          <a:p>
            <a:pPr algn="just"/>
            <a:endParaRPr lang="ru-RU" b="0" dirty="0" smtClean="0">
              <a:latin typeface="Garamond" pitchFamily="18" charset="0"/>
            </a:endParaRPr>
          </a:p>
          <a:p>
            <a:pPr algn="just"/>
            <a:endParaRPr lang="ru-RU" b="0" dirty="0" smtClean="0">
              <a:latin typeface="Garamond" pitchFamily="18" charset="0"/>
            </a:endParaRPr>
          </a:p>
          <a:p>
            <a:pPr algn="just"/>
            <a:endParaRPr lang="ru-RU" b="0" dirty="0" smtClean="0">
              <a:latin typeface="Garamond" pitchFamily="18" charset="0"/>
            </a:endParaRPr>
          </a:p>
          <a:p>
            <a:pPr algn="just"/>
            <a:endParaRPr lang="ru-RU" b="0" dirty="0" smtClean="0">
              <a:latin typeface="Garamond" pitchFamily="18" charset="0"/>
            </a:endParaRPr>
          </a:p>
          <a:p>
            <a:pPr algn="just"/>
            <a:endParaRPr lang="ru-RU" b="0" dirty="0" smtClean="0">
              <a:latin typeface="Garamond" pitchFamily="18" charset="0"/>
            </a:endParaRPr>
          </a:p>
          <a:p>
            <a:pPr algn="just"/>
            <a:endParaRPr lang="ru-RU" b="0" dirty="0" smtClean="0">
              <a:latin typeface="Garamond" pitchFamily="18" charset="0"/>
            </a:endParaRPr>
          </a:p>
          <a:p>
            <a:pPr algn="just"/>
            <a:endParaRPr lang="ru-RU" b="0" dirty="0" smtClean="0">
              <a:latin typeface="Garamond" pitchFamily="18" charset="0"/>
            </a:endParaRPr>
          </a:p>
        </p:txBody>
      </p:sp>
      <p:sp>
        <p:nvSpPr>
          <p:cNvPr id="11" name="Rectangle 14"/>
          <p:cNvSpPr>
            <a:spLocks noChangeArrowheads="1"/>
          </p:cNvSpPr>
          <p:nvPr/>
        </p:nvSpPr>
        <p:spPr bwMode="auto">
          <a:xfrm>
            <a:off x="714348" y="-34935"/>
            <a:ext cx="6089900" cy="1015663"/>
          </a:xfrm>
          <a:prstGeom prst="rect">
            <a:avLst/>
          </a:prstGeom>
          <a:noFill/>
          <a:ln w="9525">
            <a:noFill/>
            <a:miter lim="800000"/>
            <a:headEnd/>
            <a:tailEnd/>
          </a:ln>
        </p:spPr>
        <p:txBody>
          <a:bodyPr wrap="square" anchor="ctr">
            <a:spAutoFit/>
          </a:bodyPr>
          <a:lstStyle/>
          <a:p>
            <a:r>
              <a:rPr lang="ru-RU" sz="2000" dirty="0" smtClean="0">
                <a:latin typeface="Garamond" pitchFamily="18" charset="0"/>
                <a:cs typeface="Arial" charset="0"/>
              </a:rPr>
              <a:t>Региональный разрез развития саморегулирования  за период проведения мониторинга (основные выводы)</a:t>
            </a:r>
            <a:endParaRPr lang="ru-RU" b="0" dirty="0">
              <a:latin typeface="Garamond" pitchFamily="18" charset="0"/>
            </a:endParaRPr>
          </a:p>
        </p:txBody>
      </p:sp>
    </p:spTree>
    <p:extLst>
      <p:ext uri="{BB962C8B-B14F-4D97-AF65-F5344CB8AC3E}">
        <p14:creationId xmlns="" xmlns:p14="http://schemas.microsoft.com/office/powerpoint/2010/main" val="2362449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a:grpSpLocks/>
          </p:cNvGrpSpPr>
          <p:nvPr/>
        </p:nvGrpSpPr>
        <p:grpSpPr bwMode="auto">
          <a:xfrm>
            <a:off x="755650" y="116632"/>
            <a:ext cx="8186738" cy="827087"/>
            <a:chOff x="476" y="2341"/>
            <a:chExt cx="5157" cy="521"/>
          </a:xfrm>
        </p:grpSpPr>
        <p:pic>
          <p:nvPicPr>
            <p:cNvPr id="6162"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3" name="Group 7"/>
            <p:cNvGrpSpPr>
              <a:grpSpLocks/>
            </p:cNvGrpSpPr>
            <p:nvPr/>
          </p:nvGrpSpPr>
          <p:grpSpPr bwMode="auto">
            <a:xfrm>
              <a:off x="476" y="2840"/>
              <a:ext cx="5157" cy="22"/>
              <a:chOff x="467" y="624"/>
              <a:chExt cx="5044" cy="22"/>
            </a:xfrm>
          </p:grpSpPr>
          <p:sp>
            <p:nvSpPr>
              <p:cNvPr id="6164"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endParaRPr lang="ru-RU">
                  <a:latin typeface="Garamond" pitchFamily="18" charset="0"/>
                </a:endParaRPr>
              </a:p>
            </p:txBody>
          </p:sp>
          <p:sp>
            <p:nvSpPr>
              <p:cNvPr id="6165"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endParaRPr lang="ru-RU">
                  <a:latin typeface="Garamond" pitchFamily="18" charset="0"/>
                </a:endParaRPr>
              </a:p>
            </p:txBody>
          </p:sp>
        </p:grpSp>
      </p:grpSp>
      <p:sp>
        <p:nvSpPr>
          <p:cNvPr id="6147" name="Rectangle 10"/>
          <p:cNvSpPr>
            <a:spLocks noChangeArrowheads="1"/>
          </p:cNvSpPr>
          <p:nvPr/>
        </p:nvSpPr>
        <p:spPr bwMode="auto">
          <a:xfrm flipH="1">
            <a:off x="0" y="0"/>
            <a:ext cx="609600"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endParaRPr lang="ru-RU" b="0">
              <a:latin typeface="Garamond" pitchFamily="18" charset="0"/>
              <a:cs typeface="Arial" charset="0"/>
            </a:endParaRPr>
          </a:p>
        </p:txBody>
      </p:sp>
      <p:sp>
        <p:nvSpPr>
          <p:cNvPr id="6148" name="Rectangle 14"/>
          <p:cNvSpPr>
            <a:spLocks noChangeArrowheads="1"/>
          </p:cNvSpPr>
          <p:nvPr/>
        </p:nvSpPr>
        <p:spPr bwMode="auto">
          <a:xfrm>
            <a:off x="714348" y="-34935"/>
            <a:ext cx="6089900" cy="1015663"/>
          </a:xfrm>
          <a:prstGeom prst="rect">
            <a:avLst/>
          </a:prstGeom>
          <a:noFill/>
          <a:ln w="9525">
            <a:noFill/>
            <a:miter lim="800000"/>
            <a:headEnd/>
            <a:tailEnd/>
          </a:ln>
        </p:spPr>
        <p:txBody>
          <a:bodyPr wrap="square" anchor="ctr">
            <a:spAutoFit/>
          </a:bodyPr>
          <a:lstStyle/>
          <a:p>
            <a:r>
              <a:rPr lang="ru-RU" sz="2000" dirty="0" smtClean="0">
                <a:latin typeface="Garamond" pitchFamily="18" charset="0"/>
                <a:cs typeface="Arial" charset="0"/>
              </a:rPr>
              <a:t>Региональный разрез развития саморегулирования  за период проведения мониторинга (</a:t>
            </a:r>
          </a:p>
          <a:p>
            <a:r>
              <a:rPr lang="ru-RU" sz="2000" dirty="0" smtClean="0">
                <a:latin typeface="Garamond" pitchFamily="18" charset="0"/>
                <a:cs typeface="Arial" charset="0"/>
              </a:rPr>
              <a:t>регионы-лидеры 1-5 раунды)</a:t>
            </a:r>
            <a:endParaRPr lang="ru-RU" b="0" dirty="0">
              <a:latin typeface="Garamond" pitchFamily="18" charset="0"/>
            </a:endParaRPr>
          </a:p>
        </p:txBody>
      </p:sp>
      <p:sp>
        <p:nvSpPr>
          <p:cNvPr id="6149" name="Rectangle 16"/>
          <p:cNvSpPr>
            <a:spLocks noChangeArrowheads="1"/>
          </p:cNvSpPr>
          <p:nvPr/>
        </p:nvSpPr>
        <p:spPr bwMode="auto">
          <a:xfrm>
            <a:off x="785813" y="1643063"/>
            <a:ext cx="7989887" cy="400110"/>
          </a:xfrm>
          <a:prstGeom prst="rect">
            <a:avLst/>
          </a:prstGeom>
          <a:noFill/>
          <a:ln w="19050">
            <a:noFill/>
            <a:miter lim="800000"/>
            <a:headEnd/>
            <a:tailEnd/>
          </a:ln>
        </p:spPr>
        <p:txBody>
          <a:bodyPr anchor="ctr">
            <a:spAutoFit/>
          </a:bodyPr>
          <a:lstStyle/>
          <a:p>
            <a:pPr algn="ctr"/>
            <a:endParaRPr lang="ru-RU" sz="2000" b="0" dirty="0">
              <a:latin typeface="Garamond" pitchFamily="18" charset="0"/>
            </a:endParaRPr>
          </a:p>
        </p:txBody>
      </p:sp>
      <p:sp>
        <p:nvSpPr>
          <p:cNvPr id="38" name="Прямоугольник 37"/>
          <p:cNvSpPr/>
          <p:nvPr/>
        </p:nvSpPr>
        <p:spPr>
          <a:xfrm>
            <a:off x="683568" y="4525104"/>
            <a:ext cx="8358214" cy="2000240"/>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285750" indent="-285750" algn="just">
              <a:spcAft>
                <a:spcPts val="600"/>
              </a:spcAft>
              <a:buFont typeface="Wingdings" pitchFamily="2" charset="2"/>
              <a:buChar char="q"/>
              <a:defRPr/>
            </a:pPr>
            <a:r>
              <a:rPr lang="ru-RU" sz="1600" b="0" dirty="0" smtClean="0">
                <a:solidFill>
                  <a:schemeClr val="tx1"/>
                </a:solidFill>
                <a:latin typeface="Garamond" pitchFamily="18" charset="0"/>
              </a:rPr>
              <a:t>Только 4 региона, попавших в число 10 регионов-лидеров по результатам 5 раундов мониторинга, всегда занимали первые позиции рейтинга: г. Москва, г. Санкт-Петербург, Свердловская область и Краснодарский край (не покидали первую десятку).</a:t>
            </a:r>
          </a:p>
          <a:p>
            <a:pPr marL="285750" indent="-285750" algn="just">
              <a:spcAft>
                <a:spcPts val="600"/>
              </a:spcAft>
              <a:buFont typeface="Wingdings" pitchFamily="2" charset="2"/>
              <a:buChar char="q"/>
              <a:defRPr/>
            </a:pPr>
            <a:r>
              <a:rPr lang="ru-RU" sz="1600" b="0" dirty="0" smtClean="0">
                <a:solidFill>
                  <a:schemeClr val="tx1"/>
                </a:solidFill>
                <a:latin typeface="Garamond" pitchFamily="18" charset="0"/>
              </a:rPr>
              <a:t>Московская и Ростовская области показали наибольший рост развития саморегулирования с момента начала мониторинга.</a:t>
            </a:r>
          </a:p>
          <a:p>
            <a:pPr marL="285750" indent="-285750" algn="just">
              <a:spcAft>
                <a:spcPts val="600"/>
              </a:spcAft>
              <a:buFont typeface="Wingdings" pitchFamily="2" charset="2"/>
              <a:buChar char="q"/>
              <a:defRPr/>
            </a:pPr>
            <a:r>
              <a:rPr lang="ru-RU" sz="1600" b="0" dirty="0" smtClean="0">
                <a:solidFill>
                  <a:schemeClr val="tx1"/>
                </a:solidFill>
                <a:latin typeface="Garamond" pitchFamily="18" charset="0"/>
              </a:rPr>
              <a:t>В Пермском Крае, занимавшем 2 место рейтинга по результатам 1 и 2 раундов мониторинга, развитие саморегулирования замедлилось, что сказалось на общем рейтинге региона.</a:t>
            </a:r>
          </a:p>
        </p:txBody>
      </p:sp>
      <p:sp>
        <p:nvSpPr>
          <p:cNvPr id="18" name="Прямоугольник 17"/>
          <p:cNvSpPr/>
          <p:nvPr/>
        </p:nvSpPr>
        <p:spPr bwMode="auto">
          <a:xfrm>
            <a:off x="857224" y="1124744"/>
            <a:ext cx="7858180" cy="71438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ru-RU" sz="1600" dirty="0" smtClean="0">
                <a:latin typeface="Garamond" pitchFamily="18" charset="0"/>
              </a:rPr>
              <a:t>Сводная таблица 10 регионов-лидеров по результатам 5 раундов мониторинга</a:t>
            </a:r>
            <a:endParaRPr kumimoji="0" lang="ru-RU" sz="1600" b="1" i="0" u="none" strike="noStrike" cap="none" normalizeH="0" baseline="0" dirty="0" smtClean="0">
              <a:ln>
                <a:noFill/>
              </a:ln>
              <a:solidFill>
                <a:schemeClr val="tx1"/>
              </a:solidFill>
              <a:effectLst/>
              <a:latin typeface="Garamond" pitchFamily="18" charset="0"/>
              <a:cs typeface="Times New Roman" pitchFamily="18" charset="0"/>
            </a:endParaRPr>
          </a:p>
        </p:txBody>
      </p:sp>
      <p:graphicFrame>
        <p:nvGraphicFramePr>
          <p:cNvPr id="15" name="Таблица 14"/>
          <p:cNvGraphicFramePr>
            <a:graphicFrameLocks noGrp="1"/>
          </p:cNvGraphicFramePr>
          <p:nvPr>
            <p:extLst>
              <p:ext uri="{D42A27DB-BD31-4B8C-83A1-F6EECF244321}">
                <p14:modId xmlns="" xmlns:p14="http://schemas.microsoft.com/office/powerpoint/2010/main" val="493602225"/>
              </p:ext>
            </p:extLst>
          </p:nvPr>
        </p:nvGraphicFramePr>
        <p:xfrm>
          <a:off x="1619672" y="1588570"/>
          <a:ext cx="6624735" cy="2776534"/>
        </p:xfrm>
        <a:graphic>
          <a:graphicData uri="http://schemas.openxmlformats.org/drawingml/2006/table">
            <a:tbl>
              <a:tblPr/>
              <a:tblGrid>
                <a:gridCol w="2766557"/>
                <a:gridCol w="822490"/>
                <a:gridCol w="747718"/>
                <a:gridCol w="747718"/>
                <a:gridCol w="746991"/>
                <a:gridCol w="793261"/>
              </a:tblGrid>
              <a:tr h="396647">
                <a:tc rowSpan="2">
                  <a:txBody>
                    <a:bodyPr/>
                    <a:lstStyle/>
                    <a:p>
                      <a:pPr algn="ctr">
                        <a:spcAft>
                          <a:spcPts val="0"/>
                        </a:spcAft>
                      </a:pPr>
                      <a:r>
                        <a:rPr lang="ru-RU" sz="1300" b="0" dirty="0" smtClean="0">
                          <a:latin typeface="Garamond" pitchFamily="18" charset="0"/>
                          <a:ea typeface="Calibri"/>
                          <a:cs typeface="Times New Roman"/>
                        </a:rPr>
                        <a:t>Регион</a:t>
                      </a:r>
                      <a:endParaRPr lang="ru-RU" sz="1300" b="0" dirty="0">
                        <a:latin typeface="Garamond" pitchFamily="18"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gridSpan="5">
                  <a:txBody>
                    <a:bodyPr/>
                    <a:lstStyle/>
                    <a:p>
                      <a:pPr algn="ctr">
                        <a:spcAft>
                          <a:spcPts val="0"/>
                        </a:spcAft>
                      </a:pPr>
                      <a:r>
                        <a:rPr lang="ru-RU" sz="1300" dirty="0" smtClean="0">
                          <a:latin typeface="Garamond" pitchFamily="18" charset="0"/>
                          <a:ea typeface="Calibri"/>
                          <a:cs typeface="Times New Roman"/>
                        </a:rPr>
                        <a:t>Место, занимаемое регионом</a:t>
                      </a:r>
                      <a:r>
                        <a:rPr lang="ru-RU" sz="1300" baseline="0" dirty="0" smtClean="0">
                          <a:latin typeface="Garamond" pitchFamily="18" charset="0"/>
                          <a:ea typeface="Calibri"/>
                          <a:cs typeface="Times New Roman"/>
                        </a:rPr>
                        <a:t> по итогам раунда</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c hMerge="1">
                  <a:txBody>
                    <a:bodyPr/>
                    <a:lstStyle/>
                    <a:p>
                      <a:pPr algn="ctr">
                        <a:spcAft>
                          <a:spcPts val="0"/>
                        </a:spcAft>
                      </a:pPr>
                      <a:endParaRPr lang="ru-RU" sz="1100" dirty="0">
                        <a:latin typeface="Calibri"/>
                        <a:ea typeface="Calibri"/>
                        <a:cs typeface="Times New Roman"/>
                      </a:endParaRPr>
                    </a:p>
                  </a:txBody>
                  <a:tcPr marL="68580" marR="68580" marT="0" marB="0">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BCAA2"/>
                    </a:solidFill>
                  </a:tcPr>
                </a:tc>
              </a:tr>
              <a:tr h="396647">
                <a:tc vMerge="1">
                  <a:txBody>
                    <a:bodyPr/>
                    <a:lstStyle/>
                    <a:p>
                      <a:pPr algn="ctr">
                        <a:spcAft>
                          <a:spcPts val="0"/>
                        </a:spcAft>
                      </a:pPr>
                      <a:endParaRPr lang="ru-RU" sz="1100" b="0" dirty="0">
                        <a:latin typeface="Calibri"/>
                        <a:ea typeface="Calibri"/>
                        <a:cs typeface="Times New Roman"/>
                      </a:endParaRPr>
                    </a:p>
                  </a:txBody>
                  <a:tcPr marL="68580" marR="68580" marT="0" marB="0" anchor="ctr">
                    <a:lnL w="12700" cap="flat" cmpd="sng" algn="ctr">
                      <a:solidFill>
                        <a:srgbClr val="F9B074"/>
                      </a:solidFill>
                      <a:prstDash val="solid"/>
                      <a:round/>
                      <a:headEnd type="none" w="med" len="med"/>
                      <a:tailEnd type="none" w="med" len="med"/>
                    </a:lnL>
                    <a:lnR w="12700" cap="flat" cmpd="sng" algn="ctr">
                      <a:solidFill>
                        <a:srgbClr val="F9B074"/>
                      </a:solidFill>
                      <a:prstDash val="solid"/>
                      <a:round/>
                      <a:headEnd type="none" w="med" len="med"/>
                      <a:tailEnd type="none" w="med" len="med"/>
                    </a:lnR>
                    <a:lnT w="12700" cap="flat" cmpd="sng" algn="ctr">
                      <a:solidFill>
                        <a:srgbClr val="F9B074"/>
                      </a:solidFill>
                      <a:prstDash val="solid"/>
                      <a:round/>
                      <a:headEnd type="none" w="med" len="med"/>
                      <a:tailEnd type="none" w="med" len="med"/>
                    </a:lnT>
                    <a:lnB w="12700" cap="flat" cmpd="sng" algn="ctr">
                      <a:solidFill>
                        <a:srgbClr val="F9B074"/>
                      </a:solidFill>
                      <a:prstDash val="solid"/>
                      <a:round/>
                      <a:headEnd type="none" w="med" len="med"/>
                      <a:tailEnd type="none" w="med" len="med"/>
                    </a:lnB>
                    <a:solidFill>
                      <a:srgbClr val="FDE4D0"/>
                    </a:solidFill>
                  </a:tcPr>
                </a:tc>
                <a:tc>
                  <a:txBody>
                    <a:bodyPr/>
                    <a:lstStyle/>
                    <a:p>
                      <a:pPr algn="ctr">
                        <a:spcAft>
                          <a:spcPts val="0"/>
                        </a:spcAft>
                      </a:pPr>
                      <a:r>
                        <a:rPr lang="ru-RU" sz="1300" dirty="0" smtClean="0">
                          <a:latin typeface="Garamond" pitchFamily="18" charset="0"/>
                          <a:ea typeface="Calibri"/>
                          <a:cs typeface="Times New Roman"/>
                        </a:rPr>
                        <a:t>Раунд 1</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a:spcAft>
                          <a:spcPts val="0"/>
                        </a:spcAft>
                      </a:pPr>
                      <a:r>
                        <a:rPr lang="ru-RU" sz="1300" dirty="0" smtClean="0">
                          <a:latin typeface="Garamond" pitchFamily="18" charset="0"/>
                          <a:ea typeface="Calibri"/>
                          <a:cs typeface="Times New Roman"/>
                        </a:rPr>
                        <a:t>Раунд 2</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a:spcAft>
                          <a:spcPts val="0"/>
                        </a:spcAft>
                      </a:pPr>
                      <a:r>
                        <a:rPr lang="ru-RU" sz="1300" dirty="0" smtClean="0">
                          <a:latin typeface="Garamond" pitchFamily="18" charset="0"/>
                          <a:ea typeface="Calibri"/>
                          <a:cs typeface="Times New Roman"/>
                        </a:rPr>
                        <a:t>Раунд 3</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a:spcAft>
                          <a:spcPts val="0"/>
                        </a:spcAft>
                      </a:pPr>
                      <a:r>
                        <a:rPr lang="ru-RU" sz="1300" dirty="0" smtClean="0">
                          <a:latin typeface="Garamond" pitchFamily="18" charset="0"/>
                          <a:ea typeface="Calibri"/>
                          <a:cs typeface="Times New Roman"/>
                        </a:rPr>
                        <a:t>Раунд 4</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a:spcAft>
                          <a:spcPts val="0"/>
                        </a:spcAft>
                      </a:pPr>
                      <a:r>
                        <a:rPr lang="ru-RU" sz="1300" dirty="0" smtClean="0">
                          <a:latin typeface="Garamond" pitchFamily="18" charset="0"/>
                          <a:ea typeface="Calibri"/>
                          <a:cs typeface="Times New Roman"/>
                        </a:rPr>
                        <a:t>Раунд</a:t>
                      </a:r>
                      <a:r>
                        <a:rPr lang="ru-RU" sz="1300" baseline="0" dirty="0" smtClean="0">
                          <a:latin typeface="Garamond" pitchFamily="18" charset="0"/>
                          <a:ea typeface="Calibri"/>
                          <a:cs typeface="Times New Roman"/>
                        </a:rPr>
                        <a:t> 5</a:t>
                      </a:r>
                      <a:endParaRPr lang="ru-RU" sz="1300" dirty="0">
                        <a:latin typeface="Garamond"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r>
              <a:tr h="198324">
                <a:tc>
                  <a:txBody>
                    <a:bodyPr/>
                    <a:lstStyle/>
                    <a:p>
                      <a:pPr marL="87313" indent="0" algn="l" fontAlgn="b"/>
                      <a:r>
                        <a:rPr lang="ru-RU" sz="1300" b="0" i="0" u="none" strike="noStrike" dirty="0">
                          <a:solidFill>
                            <a:srgbClr val="000000"/>
                          </a:solidFill>
                          <a:latin typeface="Garamond" pitchFamily="18" charset="0"/>
                        </a:rPr>
                        <a:t>г. Москва</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r>
              <a:tr h="198324">
                <a:tc>
                  <a:txBody>
                    <a:bodyPr/>
                    <a:lstStyle/>
                    <a:p>
                      <a:pPr marL="87313" indent="0" algn="l" defTabSz="914400" rtl="0" eaLnBrk="1" fontAlgn="b" latinLnBrk="0" hangingPunct="1"/>
                      <a:r>
                        <a:rPr lang="ru-RU" sz="1300" b="0" i="0" u="none" strike="noStrike" kern="1200" dirty="0">
                          <a:solidFill>
                            <a:srgbClr val="000000"/>
                          </a:solidFill>
                          <a:latin typeface="Garamond" pitchFamily="18" charset="0"/>
                          <a:ea typeface="+mn-ea"/>
                          <a:cs typeface="+mn-cs"/>
                        </a:rPr>
                        <a:t>г. Санкт-Петербург</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a:solidFill>
                            <a:srgbClr val="000000"/>
                          </a:solidFill>
                          <a:latin typeface="Garamond" pitchFamily="18"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a:solidFill>
                            <a:srgbClr val="000000"/>
                          </a:solidFill>
                          <a:latin typeface="Garamond" pitchFamily="18"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r>
              <a:tr h="198324">
                <a:tc>
                  <a:txBody>
                    <a:bodyPr/>
                    <a:lstStyle/>
                    <a:p>
                      <a:pPr marL="87313" indent="0" algn="l" defTabSz="914400" rtl="0" eaLnBrk="1" fontAlgn="b" latinLnBrk="0" hangingPunct="1"/>
                      <a:r>
                        <a:rPr lang="ru-RU" sz="1300" b="0" i="0" u="none" strike="noStrike" kern="1200" dirty="0">
                          <a:solidFill>
                            <a:srgbClr val="000000"/>
                          </a:solidFill>
                          <a:latin typeface="Garamond" pitchFamily="18" charset="0"/>
                          <a:ea typeface="+mn-ea"/>
                          <a:cs typeface="+mn-cs"/>
                        </a:rPr>
                        <a:t>Свердловская область</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r>
              <a:tr h="198324">
                <a:tc>
                  <a:txBody>
                    <a:bodyPr/>
                    <a:lstStyle/>
                    <a:p>
                      <a:pPr marL="87313" indent="0" algn="l" defTabSz="914400" rtl="0" eaLnBrk="1" fontAlgn="b" latinLnBrk="0" hangingPunct="1"/>
                      <a:r>
                        <a:rPr lang="ru-RU" sz="1300" b="0" i="0" u="none" strike="noStrike" kern="1200" dirty="0">
                          <a:solidFill>
                            <a:srgbClr val="000000"/>
                          </a:solidFill>
                          <a:latin typeface="Garamond" pitchFamily="18" charset="0"/>
                          <a:ea typeface="+mn-ea"/>
                          <a:cs typeface="+mn-cs"/>
                        </a:rPr>
                        <a:t>Московская область</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a:solidFill>
                            <a:srgbClr val="000000"/>
                          </a:solidFill>
                          <a:latin typeface="Garamond" pitchFamily="18" charset="0"/>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a:solidFill>
                            <a:srgbClr val="000000"/>
                          </a:solidFill>
                          <a:latin typeface="Garamond" pitchFamily="18" charset="0"/>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r>
              <a:tr h="198324">
                <a:tc>
                  <a:txBody>
                    <a:bodyPr/>
                    <a:lstStyle/>
                    <a:p>
                      <a:pPr marL="87313" indent="0" algn="l" defTabSz="914400" rtl="0" eaLnBrk="1" fontAlgn="b" latinLnBrk="0" hangingPunct="1"/>
                      <a:r>
                        <a:rPr lang="ru-RU" sz="1300" b="0" i="0" u="none" strike="noStrike" kern="1200" dirty="0">
                          <a:solidFill>
                            <a:srgbClr val="000000"/>
                          </a:solidFill>
                          <a:latin typeface="Garamond" pitchFamily="18" charset="0"/>
                          <a:ea typeface="+mn-ea"/>
                          <a:cs typeface="+mn-cs"/>
                        </a:rPr>
                        <a:t>Краснодарский край</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r>
              <a:tr h="198324">
                <a:tc>
                  <a:txBody>
                    <a:bodyPr/>
                    <a:lstStyle/>
                    <a:p>
                      <a:pPr marL="87313" indent="0" algn="l" defTabSz="914400" rtl="0" eaLnBrk="1" fontAlgn="b" latinLnBrk="0" hangingPunct="1"/>
                      <a:r>
                        <a:rPr lang="ru-RU" sz="1300" b="0" i="0" u="none" strike="noStrike" kern="1200" dirty="0">
                          <a:solidFill>
                            <a:srgbClr val="000000"/>
                          </a:solidFill>
                          <a:latin typeface="Garamond" pitchFamily="18" charset="0"/>
                          <a:ea typeface="+mn-ea"/>
                          <a:cs typeface="+mn-cs"/>
                        </a:rPr>
                        <a:t>Ростовская область</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16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a:solidFill>
                            <a:srgbClr val="000000"/>
                          </a:solidFill>
                          <a:latin typeface="Garamond" pitchFamily="18" charset="0"/>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a:solidFill>
                            <a:srgbClr val="000000"/>
                          </a:solidFill>
                          <a:latin typeface="Garamond" pitchFamily="18"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r>
              <a:tr h="198324">
                <a:tc>
                  <a:txBody>
                    <a:bodyPr/>
                    <a:lstStyle/>
                    <a:p>
                      <a:pPr marL="87313" indent="0" algn="l" defTabSz="914400" rtl="0" eaLnBrk="1" fontAlgn="b" latinLnBrk="0" hangingPunct="1"/>
                      <a:r>
                        <a:rPr lang="ru-RU" sz="1300" b="0" i="0" u="none" strike="noStrike" kern="1200" dirty="0">
                          <a:solidFill>
                            <a:srgbClr val="000000"/>
                          </a:solidFill>
                          <a:latin typeface="Garamond" pitchFamily="18" charset="0"/>
                          <a:ea typeface="+mn-ea"/>
                          <a:cs typeface="+mn-cs"/>
                        </a:rPr>
                        <a:t>Самарская область</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smtClean="0">
                          <a:solidFill>
                            <a:srgbClr val="000000"/>
                          </a:solidFill>
                          <a:latin typeface="Garamond" pitchFamily="18" charset="0"/>
                        </a:rPr>
                        <a:t>13-14</a:t>
                      </a:r>
                      <a:endParaRPr lang="ru-RU" sz="1300" b="0" i="0" u="none" strike="noStrike" dirty="0">
                        <a:solidFill>
                          <a:srgbClr val="000000"/>
                        </a:solidFill>
                        <a:latin typeface="Garamond"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r>
              <a:tr h="198324">
                <a:tc>
                  <a:txBody>
                    <a:bodyPr/>
                    <a:lstStyle/>
                    <a:p>
                      <a:pPr marL="87313" indent="0" algn="l" defTabSz="914400" rtl="0" eaLnBrk="1" fontAlgn="b" latinLnBrk="0" hangingPunct="1"/>
                      <a:r>
                        <a:rPr lang="ru-RU" sz="1300" b="0" i="0" u="none" strike="noStrike" kern="1200" dirty="0">
                          <a:solidFill>
                            <a:srgbClr val="000000"/>
                          </a:solidFill>
                          <a:latin typeface="Garamond" pitchFamily="18" charset="0"/>
                          <a:ea typeface="+mn-ea"/>
                          <a:cs typeface="+mn-cs"/>
                        </a:rPr>
                        <a:t>Пермский край</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smtClean="0">
                          <a:solidFill>
                            <a:srgbClr val="000000"/>
                          </a:solidFill>
                          <a:latin typeface="Garamond" pitchFamily="18" charset="0"/>
                        </a:rPr>
                        <a:t>2</a:t>
                      </a:r>
                      <a:endParaRPr lang="ru-RU" sz="1300" b="0" i="0" u="none" strike="noStrike" dirty="0">
                        <a:solidFill>
                          <a:srgbClr val="000000"/>
                        </a:solidFill>
                        <a:latin typeface="Garamond"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a:solidFill>
                            <a:srgbClr val="000000"/>
                          </a:solidFill>
                          <a:latin typeface="Garamond" pitchFamily="18" charset="0"/>
                        </a:rPr>
                        <a:t>13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a:solidFill>
                            <a:srgbClr val="000000"/>
                          </a:solidFill>
                          <a:latin typeface="Garamond" pitchFamily="18" charset="0"/>
                        </a:rPr>
                        <a:t>14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a:solidFill>
                            <a:srgbClr val="000000"/>
                          </a:solidFill>
                          <a:latin typeface="Garamond" pitchFamily="18" charset="0"/>
                        </a:rPr>
                        <a:t>13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r>
              <a:tr h="198324">
                <a:tc>
                  <a:txBody>
                    <a:bodyPr/>
                    <a:lstStyle/>
                    <a:p>
                      <a:pPr marL="87313" indent="0" algn="l" defTabSz="914400" rtl="0" eaLnBrk="1" fontAlgn="b" latinLnBrk="0" hangingPunct="1"/>
                      <a:r>
                        <a:rPr lang="ru-RU" sz="1300" b="0" i="0" u="none" strike="noStrike" kern="1200" dirty="0">
                          <a:solidFill>
                            <a:srgbClr val="000000"/>
                          </a:solidFill>
                          <a:latin typeface="Garamond" pitchFamily="18" charset="0"/>
                          <a:ea typeface="+mn-ea"/>
                          <a:cs typeface="+mn-cs"/>
                        </a:rPr>
                        <a:t>Ярославская область</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smtClean="0">
                          <a:solidFill>
                            <a:srgbClr val="000000"/>
                          </a:solidFill>
                          <a:latin typeface="Garamond" pitchFamily="18" charset="0"/>
                        </a:rPr>
                        <a:t>13-14</a:t>
                      </a:r>
                      <a:endParaRPr lang="ru-RU" sz="1300" b="0" i="0" u="none" strike="noStrike" dirty="0">
                        <a:solidFill>
                          <a:srgbClr val="000000"/>
                        </a:solidFill>
                        <a:latin typeface="Garamond"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a:solidFill>
                            <a:srgbClr val="000000"/>
                          </a:solidFill>
                          <a:latin typeface="Garamond" pitchFamily="18" charset="0"/>
                        </a:rPr>
                        <a:t>11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c>
                  <a:txBody>
                    <a:bodyPr/>
                    <a:lstStyle/>
                    <a:p>
                      <a:pPr algn="ctr" fontAlgn="b"/>
                      <a:r>
                        <a:rPr lang="ru-RU" sz="1300" b="0" i="0" u="none" strike="noStrike" dirty="0">
                          <a:solidFill>
                            <a:srgbClr val="000000"/>
                          </a:solidFill>
                          <a:latin typeface="Garamond" pitchFamily="18" charset="0"/>
                        </a:rPr>
                        <a:t>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4D0"/>
                    </a:solidFill>
                  </a:tcPr>
                </a:tc>
              </a:tr>
              <a:tr h="198324">
                <a:tc>
                  <a:txBody>
                    <a:bodyPr/>
                    <a:lstStyle/>
                    <a:p>
                      <a:pPr marL="87313" indent="0" algn="l" defTabSz="914400" rtl="0" eaLnBrk="1" fontAlgn="b" latinLnBrk="0" hangingPunct="1"/>
                      <a:r>
                        <a:rPr lang="ru-RU" sz="1300" b="0" i="0" u="none" strike="noStrike" kern="1200" dirty="0">
                          <a:solidFill>
                            <a:srgbClr val="000000"/>
                          </a:solidFill>
                          <a:latin typeface="Garamond" pitchFamily="18" charset="0"/>
                          <a:ea typeface="+mn-ea"/>
                          <a:cs typeface="+mn-cs"/>
                        </a:rPr>
                        <a:t>Волгоградская область</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13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15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smtClean="0">
                          <a:solidFill>
                            <a:srgbClr val="000000"/>
                          </a:solidFill>
                          <a:latin typeface="Garamond" pitchFamily="18" charset="0"/>
                        </a:rPr>
                        <a:t>8-9</a:t>
                      </a:r>
                      <a:endParaRPr lang="ru-RU" sz="1300" b="0" i="0" u="none" strike="noStrike" dirty="0">
                        <a:solidFill>
                          <a:srgbClr val="000000"/>
                        </a:solidFill>
                        <a:latin typeface="Garamond"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a:solidFill>
                            <a:srgbClr val="000000"/>
                          </a:solidFill>
                          <a:latin typeface="Garamond" pitchFamily="18" charset="0"/>
                        </a:rPr>
                        <a:t>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c>
                  <a:txBody>
                    <a:bodyPr/>
                    <a:lstStyle/>
                    <a:p>
                      <a:pPr algn="ctr" fontAlgn="b"/>
                      <a:r>
                        <a:rPr lang="ru-RU" sz="1300" b="0" i="0" u="none" strike="noStrike" dirty="0">
                          <a:solidFill>
                            <a:srgbClr val="000000"/>
                          </a:solidFill>
                          <a:latin typeface="Garamond" pitchFamily="18" charset="0"/>
                        </a:rPr>
                        <a:t>12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CAA2"/>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0" u="none" strike="noStrike" cap="none" normalizeH="0" baseline="0" smtClean="0">
            <a:ln>
              <a:noFill/>
            </a:ln>
            <a:solidFill>
              <a:schemeClr val="tx1"/>
            </a:solidFill>
            <a:effectLst/>
            <a:latin typeface="Arial"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1500</TotalTime>
  <Words>1250</Words>
  <Application>Microsoft Office PowerPoint</Application>
  <PresentationFormat>Экран (4:3)</PresentationFormat>
  <Paragraphs>402</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Оформление по умолчанию</vt:lpstr>
      <vt:lpstr>МОНИТОРИНГ РАЗВИТИЯ САМОРЕГУЛИРОВАНИЯ  В РЕГИОНАХ РОССИИ  В 2009-2012 ГОДАХ</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nisse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5 раундов</dc:title>
  <dc:subject>Мониторинг СРО</dc:subject>
  <dc:creator>Закускина А.С.</dc:creator>
  <cp:keywords>Мониторинг, СРО, регионы, развитие</cp:keywords>
  <cp:lastModifiedBy>s_fs</cp:lastModifiedBy>
  <cp:revision>140</cp:revision>
  <dcterms:created xsi:type="dcterms:W3CDTF">2010-04-27T16:22:00Z</dcterms:created>
  <dcterms:modified xsi:type="dcterms:W3CDTF">2012-05-03T13:51:11Z</dcterms:modified>
  <cp:category>Саморегулирование</cp:category>
  <cp:contentStatus>Итог</cp:contentStatus>
</cp:coreProperties>
</file>