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341" r:id="rId4"/>
    <p:sldId id="342" r:id="rId5"/>
    <p:sldId id="347" r:id="rId6"/>
    <p:sldId id="346" r:id="rId7"/>
    <p:sldId id="343" r:id="rId8"/>
    <p:sldId id="344" r:id="rId9"/>
    <p:sldId id="345" r:id="rId10"/>
    <p:sldId id="32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4458" autoAdjust="0"/>
  </p:normalViewPr>
  <p:slideViewPr>
    <p:cSldViewPr>
      <p:cViewPr varScale="1">
        <p:scale>
          <a:sx n="70" d="100"/>
          <a:sy n="70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602"/>
    </p:cViewPr>
  </p:sorterViewPr>
  <p:notesViewPr>
    <p:cSldViewPr>
      <p:cViewPr varScale="1">
        <p:scale>
          <a:sx n="77" d="100"/>
          <a:sy n="77" d="100"/>
        </p:scale>
        <p:origin x="-20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18A4A-5AA1-4D94-9F4C-46516074F34C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8685331"/>
            <a:ext cx="297254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36A2-4FB4-44A4-9623-4E62135050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5EBD-789D-40F6-8C45-725C499BB5F9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343401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6BD16-C57B-4149-A2D5-ED2D8AFB3E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6"/>
          <p:cNvGraphicFramePr>
            <a:graphicFrameLocks noChangeAspect="1"/>
          </p:cNvGraphicFramePr>
          <p:nvPr userDrawn="1"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1026" name="Рисунок" r:id="rId3" imgW="1846465" imgH="638644" progId="Word.Picture.8">
              <p:embed/>
            </p:oleObj>
          </a:graphicData>
        </a:graphic>
      </p:graphicFrame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 b="1" i="1"/>
            </a:lvl1pPr>
            <a:lvl2pPr marL="0" indent="0">
              <a:lnSpc>
                <a:spcPct val="100000"/>
              </a:lnSpc>
              <a:buFont typeface="Arial" pitchFamily="34" charset="0"/>
              <a:buChar char="•"/>
              <a:defRPr sz="1600">
                <a:latin typeface="+mn-lt"/>
              </a:defRPr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1"/>
            <a:endParaRPr lang="ru-RU" dirty="0" smtClean="0"/>
          </a:p>
          <a:p>
            <a:pPr lvl="1"/>
            <a:r>
              <a:rPr lang="ru-RU" sz="1200" i="1" dirty="0" smtClean="0"/>
              <a:t>Список</a:t>
            </a:r>
            <a:endParaRPr lang="ru-RU" dirty="0" smtClean="0"/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5" name="Стрелка влево 14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15716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000372"/>
            <a:ext cx="8215370" cy="164307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Текст 5"/>
          <p:cNvSpPr>
            <a:spLocks noGrp="1"/>
          </p:cNvSpPr>
          <p:nvPr>
            <p:ph type="body" sz="quarter" idx="13"/>
          </p:nvPr>
        </p:nvSpPr>
        <p:spPr>
          <a:xfrm>
            <a:off x="571472" y="4857760"/>
            <a:ext cx="8215370" cy="178595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6" name="Стрелка влево 15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х строковый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70" cy="250033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3857628"/>
            <a:ext cx="8215370" cy="2714644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9" name="Стрелка влево 18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/>
          <a:lstStyle/>
          <a:p>
            <a:endParaRPr lang="ru-RU"/>
          </a:p>
        </p:txBody>
      </p:sp>
      <p:sp>
        <p:nvSpPr>
          <p:cNvPr id="1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grpSp>
        <p:nvGrpSpPr>
          <p:cNvPr id="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7" name="Стрелка влево 16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0" name="Стрелка влево 9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Стрелка влево 10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с подзаг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3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7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2" name="Стрелка влево 11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лево 2">
            <a:hlinkClick r:id="rId2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2" name="Номер слайда 1"/>
          <p:cNvSpPr txBox="1">
            <a:spLocks/>
          </p:cNvSpPr>
          <p:nvPr userDrawn="1"/>
        </p:nvSpPr>
        <p:spPr>
          <a:xfrm>
            <a:off x="0" y="6356350"/>
            <a:ext cx="428628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7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5" name="Стрелка влево 14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8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2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4" name="Стрелка влево 13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18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Стрелка влево 11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600"/>
              </a:lnSpc>
              <a:spcAft>
                <a:spcPts val="0"/>
              </a:spcAft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9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23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>
            <a:normAutofit/>
          </a:bodyPr>
          <a:lstStyle>
            <a:lvl1pPr marL="0" indent="0">
              <a:lnSpc>
                <a:spcPts val="1600"/>
              </a:lnSpc>
              <a:buNone/>
              <a:defRPr sz="1600" b="1" i="1"/>
            </a:lvl1pPr>
            <a:lvl2pPr marL="0" indent="0">
              <a:lnSpc>
                <a:spcPts val="1600"/>
              </a:lnSpc>
              <a:buNone/>
              <a:defRPr sz="16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9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шоловок и ссыл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ctr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</a:t>
            </a:r>
            <a:br>
              <a:rPr lang="ru-RU" dirty="0" smtClean="0"/>
            </a:br>
            <a:r>
              <a:rPr lang="ru-RU" dirty="0" smtClean="0"/>
              <a:t>заголовка</a:t>
            </a:r>
            <a:endParaRPr lang="ru-RU" dirty="0"/>
          </a:p>
        </p:txBody>
      </p:sp>
      <p:grpSp>
        <p:nvGrpSpPr>
          <p:cNvPr id="2" name="Group 5"/>
          <p:cNvGrpSpPr>
            <a:grpSpLocks/>
          </p:cNvGrpSpPr>
          <p:nvPr userDrawn="1"/>
        </p:nvGrpSpPr>
        <p:grpSpPr bwMode="auto">
          <a:xfrm>
            <a:off x="571472" y="214290"/>
            <a:ext cx="8186738" cy="827087"/>
            <a:chOff x="476" y="2341"/>
            <a:chExt cx="5157" cy="521"/>
          </a:xfrm>
        </p:grpSpPr>
        <p:pic>
          <p:nvPicPr>
            <p:cNvPr id="10" name="Picture 6" descr="niss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ru-RU"/>
              </a:p>
            </p:txBody>
          </p:sp>
        </p:grpSp>
      </p:grpSp>
      <p:sp>
        <p:nvSpPr>
          <p:cNvPr id="14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5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11" name="Стрелка влево 10">
            <a:hlinkClick r:id="rId3" action="ppaction://hlinksldjump"/>
          </p:cNvPr>
          <p:cNvSpPr/>
          <p:nvPr userDrawn="1"/>
        </p:nvSpPr>
        <p:spPr>
          <a:xfrm>
            <a:off x="0" y="4857760"/>
            <a:ext cx="357158" cy="1643074"/>
          </a:xfrm>
          <a:prstGeom prst="leftArrow">
            <a:avLst>
              <a:gd name="adj1" fmla="val 100000"/>
              <a:gd name="adj2" fmla="val 27738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ru-RU" sz="900" u="sng" dirty="0" smtClean="0">
                <a:solidFill>
                  <a:schemeClr val="tx1"/>
                </a:solidFill>
              </a:rPr>
              <a:t>К списку</a:t>
            </a:r>
            <a:r>
              <a:rPr lang="ru-RU" sz="900" u="sng" baseline="0" dirty="0" smtClean="0">
                <a:solidFill>
                  <a:schemeClr val="tx1"/>
                </a:solidFill>
              </a:rPr>
              <a:t> направлений проектов</a:t>
            </a:r>
            <a:endParaRPr lang="ru-RU" sz="900" u="sng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0" y="6611803"/>
            <a:ext cx="357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D6E557-8F4C-4AD2-BCD6-D54B424ACC47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7952-4B19-4434-AC6B-C20153A94D0B}" type="datetimeFigureOut">
              <a:rPr lang="ru-RU" smtClean="0"/>
              <a:pPr/>
              <a:t>18.03.2010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6E557-8F4C-4AD2-BCD6-D54B424ACC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58" r:id="rId3"/>
    <p:sldLayoutId id="2147483674" r:id="rId4"/>
    <p:sldLayoutId id="2147483659" r:id="rId5"/>
    <p:sldLayoutId id="2147483661" r:id="rId6"/>
    <p:sldLayoutId id="2147483672" r:id="rId7"/>
    <p:sldLayoutId id="2147483664" r:id="rId8"/>
    <p:sldLayoutId id="2147483676" r:id="rId9"/>
    <p:sldLayoutId id="2147483667" r:id="rId10"/>
    <p:sldLayoutId id="2147483673" r:id="rId11"/>
    <p:sldLayoutId id="2147483670" r:id="rId12"/>
    <p:sldLayoutId id="2147483671" r:id="rId13"/>
    <p:sldLayoutId id="2147483662" r:id="rId14"/>
    <p:sldLayoutId id="2147483665" r:id="rId15"/>
    <p:sldLayoutId id="2147483666" r:id="rId16"/>
    <p:sldLayoutId id="2147483663" r:id="rId17"/>
    <p:sldLayoutId id="2147483668" r:id="rId18"/>
    <p:sldLayoutId id="2147483669" r:id="rId19"/>
    <p:sldLayoutId id="2147483652" r:id="rId20"/>
    <p:sldLayoutId id="2147483660" r:id="rId21"/>
    <p:sldLayoutId id="2147483655" r:id="rId22"/>
    <p:sldLayoutId id="2147483657" r:id="rId2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1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ts val="1600"/>
        </a:lnSpc>
        <a:spcBef>
          <a:spcPct val="20000"/>
        </a:spcBef>
        <a:spcAft>
          <a:spcPts val="0"/>
        </a:spcAft>
        <a:buFont typeface="Arial" pitchFamily="34" charset="0"/>
        <a:buNone/>
        <a:defRPr sz="1600" b="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140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Clr>
          <a:schemeClr val="accent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1200"/>
        </a:lnSpc>
        <a:spcBef>
          <a:spcPct val="20000"/>
        </a:spcBef>
        <a:spcAft>
          <a:spcPts val="0"/>
        </a:spcAft>
        <a:buFont typeface="Arial" pitchFamily="34" charset="0"/>
        <a:buChar char="»"/>
        <a:defRPr sz="12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5500702"/>
            <a:ext cx="6429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chemeClr val="accent2"/>
                </a:solidFill>
              </a:rPr>
              <a:t>Наш адрес: </a:t>
            </a:r>
            <a:r>
              <a:rPr lang="ru-RU" sz="1400" b="1" i="1" dirty="0" smtClean="0"/>
              <a:t>107031, Москва, ул. Рождественка,  д.6/9/20,  строение 1 </a:t>
            </a:r>
            <a:endParaRPr lang="en-US" sz="1400" b="1" i="1" dirty="0" smtClean="0"/>
          </a:p>
          <a:p>
            <a:r>
              <a:rPr lang="ru-RU" sz="1400" b="1" i="1" dirty="0" smtClean="0">
                <a:solidFill>
                  <a:schemeClr val="accent2"/>
                </a:solidFill>
              </a:rPr>
              <a:t>Тел./факс: </a:t>
            </a:r>
            <a:r>
              <a:rPr lang="ru-RU" sz="1400" b="1" i="1" dirty="0" smtClean="0"/>
              <a:t>+7 (495) 624-65-93, +7 (495) 625-48-15</a:t>
            </a:r>
          </a:p>
          <a:p>
            <a:r>
              <a:rPr lang="ru-RU" sz="1400" b="1" i="1" dirty="0" smtClean="0">
                <a:solidFill>
                  <a:schemeClr val="accent2"/>
                </a:solidFill>
              </a:rPr>
              <a:t>Электронная почта: </a:t>
            </a:r>
            <a:r>
              <a:rPr lang="ru-RU" sz="1400" b="1" i="1" dirty="0" err="1" smtClean="0"/>
              <a:t>office@nisse.ru</a:t>
            </a:r>
            <a:r>
              <a:rPr lang="ru-RU" sz="1400" b="1" i="1" dirty="0" smtClean="0"/>
              <a:t> </a:t>
            </a: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500298" y="571480"/>
            <a:ext cx="3500462" cy="1021556"/>
          </a:xfrm>
          <a:prstGeom prst="round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/>
                </a:solidFill>
              </a:rPr>
              <a:t>Спасибо</a:t>
            </a:r>
            <a:r>
              <a:rPr lang="en-US" sz="5400" b="1" i="1" dirty="0" smtClean="0">
                <a:solidFill>
                  <a:schemeClr val="accent2"/>
                </a:solidFill>
              </a:rPr>
              <a:t>!</a:t>
            </a:r>
            <a:endParaRPr lang="ru-RU" sz="5400" b="1" i="1" dirty="0">
              <a:solidFill>
                <a:schemeClr val="accent2"/>
              </a:solidFill>
            </a:endParaRPr>
          </a:p>
        </p:txBody>
      </p:sp>
      <p:pic>
        <p:nvPicPr>
          <p:cNvPr id="5" name="Picture 7" descr="nis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5715016"/>
            <a:ext cx="461443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9"/>
          <p:cNvSpPr txBox="1">
            <a:spLocks/>
          </p:cNvSpPr>
          <p:nvPr/>
        </p:nvSpPr>
        <p:spPr>
          <a:xfrm>
            <a:off x="2214546" y="1785926"/>
            <a:ext cx="6072229" cy="500066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Смирнов Николай Валериевич</a:t>
            </a:r>
          </a:p>
          <a:p>
            <a:pPr marL="342900" marR="0" lvl="0" indent="-342900" algn="r" defTabSz="914400" rtl="0" eaLnBrk="1" fontAlgn="auto" latinLnBrk="0" hangingPunct="1">
              <a:lnSpc>
                <a:spcPts val="1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E-mail: Smirnoff@nisse.ru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785818"/>
          </a:xfrm>
        </p:spPr>
        <p:txBody>
          <a:bodyPr/>
          <a:lstStyle/>
          <a:p>
            <a:r>
              <a:rPr/>
              <a:t>Автономная некоммерческая организация </a:t>
            </a:r>
            <a:r>
              <a:rPr smtClean="0"/>
              <a:t> «</a:t>
            </a:r>
            <a:r>
              <a:rPr/>
              <a:t>Национальный институт системных исследований проблем предпринимательства» (НИСИПП) создана в 2001 году.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НИСИПП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71472" y="2000240"/>
            <a:ext cx="8215370" cy="464347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3600" b="1" i="1" dirty="0" smtClean="0"/>
              <a:t>Основные направления деятельности:</a:t>
            </a:r>
          </a:p>
          <a:p>
            <a:pPr>
              <a:buClr>
                <a:schemeClr val="accent1"/>
              </a:buClr>
              <a:buNone/>
            </a:pPr>
            <a:r>
              <a:rPr lang="ru-RU" sz="2400" dirty="0" smtClean="0"/>
              <a:t>Экономические и социологические исследования, в том числе: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dirty="0" smtClean="0"/>
              <a:t>исследования проблем </a:t>
            </a:r>
            <a:r>
              <a:rPr lang="ru-RU" sz="2000" dirty="0" smtClean="0"/>
              <a:t>государственного управления</a:t>
            </a:r>
            <a:r>
              <a:rPr lang="ru-RU" sz="2000" b="0" dirty="0" smtClean="0"/>
              <a:t>, включая внедрение новых технологий управления, регламентацию и стандартизацию деятельности орган, размещение заказа для государственных и муниципальных нужд; 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dirty="0" smtClean="0"/>
              <a:t>исследования в области </a:t>
            </a:r>
            <a:r>
              <a:rPr lang="ru-RU" sz="2000" dirty="0" smtClean="0"/>
              <a:t>малого и среднего предпринимательства</a:t>
            </a:r>
            <a:r>
              <a:rPr lang="ru-RU" sz="2000" b="0" dirty="0" smtClean="0"/>
              <a:t> и улучшения среды его развития в России и регионах;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dirty="0" smtClean="0"/>
              <a:t>выработка </a:t>
            </a:r>
            <a:r>
              <a:rPr lang="ru-RU" sz="2000" dirty="0" smtClean="0"/>
              <a:t>рекомендаций</a:t>
            </a:r>
            <a:r>
              <a:rPr lang="ru-RU" sz="2000" b="0" dirty="0" smtClean="0"/>
              <a:t>, разработка проектов законов и других </a:t>
            </a:r>
            <a:r>
              <a:rPr lang="ru-RU" sz="2000" dirty="0" smtClean="0"/>
              <a:t>нормативных актов</a:t>
            </a:r>
            <a:r>
              <a:rPr lang="ru-RU" sz="2000" b="0" dirty="0" smtClean="0"/>
              <a:t>, экспертиза проектов законов и нормативных актов, </a:t>
            </a:r>
            <a:r>
              <a:rPr lang="ru-RU" sz="2000" dirty="0" smtClean="0"/>
              <a:t>анализ эффективности </a:t>
            </a:r>
            <a:r>
              <a:rPr lang="ru-RU" sz="2000" b="0" dirty="0" smtClean="0"/>
              <a:t>реализации комплексных и целевых программ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78581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400" smtClean="0"/>
              <a:t>Итоги </a:t>
            </a:r>
            <a:r>
              <a:rPr sz="2400"/>
              <a:t>мониторинга антикоррупционной деятельности субъектов Российской Федерации в 2009 году</a:t>
            </a:r>
            <a:r>
              <a:rPr sz="2400" smtClean="0"/>
              <a:t>.</a:t>
            </a:r>
            <a:endParaRPr sz="24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5929354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Мониторинг противодействия коррупции в регионах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00034" y="2285992"/>
            <a:ext cx="8215370" cy="4143404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/>
              </a:buClr>
            </a:pPr>
            <a:r>
              <a:rPr lang="ru-RU" sz="2400" dirty="0" smtClean="0"/>
              <a:t>Высокая оценка приложенным усилиям по реализации Национального плана противодействия коррупции в регионах:</a:t>
            </a:r>
          </a:p>
          <a:p>
            <a:pPr>
              <a:buClr>
                <a:schemeClr val="accent1"/>
              </a:buClr>
            </a:pPr>
            <a:endParaRPr lang="ru-RU" sz="2400" dirty="0" smtClean="0"/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существенно расширена </a:t>
            </a:r>
            <a:r>
              <a:rPr lang="ru-RU" sz="2400" i="0" dirty="0" smtClean="0">
                <a:solidFill>
                  <a:srgbClr val="000000"/>
                </a:solidFill>
                <a:latin typeface="Times New Roman"/>
              </a:rPr>
              <a:t>нормативно-правовая основа </a:t>
            </a:r>
            <a:r>
              <a:rPr lang="ru-RU" sz="2400" b="0" i="0" dirty="0" err="1" smtClean="0">
                <a:solidFill>
                  <a:srgbClr val="000000"/>
                </a:solidFill>
                <a:latin typeface="Times New Roman"/>
              </a:rPr>
              <a:t>антикоррупционной</a:t>
            </a: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 политики,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созданы </a:t>
            </a:r>
            <a:r>
              <a:rPr lang="ru-RU" sz="2400" i="0" dirty="0" smtClean="0">
                <a:solidFill>
                  <a:srgbClr val="000000"/>
                </a:solidFill>
                <a:latin typeface="Times New Roman"/>
              </a:rPr>
              <a:t>специализированные органы</a:t>
            </a: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 по противодействию коррупции,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проведено значительное количество иных </a:t>
            </a:r>
            <a:r>
              <a:rPr lang="ru-RU" sz="2400" b="0" i="0" dirty="0" err="1" smtClean="0">
                <a:solidFill>
                  <a:srgbClr val="000000"/>
                </a:solidFill>
                <a:latin typeface="Times New Roman"/>
              </a:rPr>
              <a:t>антикоррупционных</a:t>
            </a: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 мероприятий</a:t>
            </a:r>
            <a:r>
              <a:rPr lang="ru-RU" sz="2400" b="0" i="0" dirty="0" smtClean="0"/>
              <a:t>.</a:t>
            </a:r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endParaRPr lang="ru-RU" sz="2000" dirty="0" smtClean="0"/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r>
              <a:rPr lang="ru-RU" sz="2000" b="0" i="0" dirty="0" smtClean="0"/>
              <a:t>Всего в регионах принято </a:t>
            </a:r>
            <a:r>
              <a:rPr lang="ru-RU" sz="2000" i="0" dirty="0" smtClean="0"/>
              <a:t>более 300 </a:t>
            </a:r>
            <a:r>
              <a:rPr lang="ru-RU" sz="2000" i="0" dirty="0" err="1" smtClean="0"/>
              <a:t>антикоррупционных</a:t>
            </a:r>
            <a:r>
              <a:rPr lang="ru-RU" sz="2000" i="0" dirty="0" smtClean="0"/>
              <a:t> 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5929354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Противодействие коррупции в </a:t>
            </a:r>
            <a:r>
              <a:rPr lang="ru-RU" sz="2800" dirty="0" smtClean="0"/>
              <a:t>Курганской </a:t>
            </a:r>
            <a:r>
              <a:rPr lang="ru-RU" sz="2800" dirty="0" smtClean="0"/>
              <a:t>области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71472" y="1357298"/>
            <a:ext cx="8215370" cy="5143536"/>
          </a:xfrm>
        </p:spPr>
        <p:txBody>
          <a:bodyPr>
            <a:noAutofit/>
          </a:bodyPr>
          <a:lstStyle/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Закон Курганской области от 03.03.2009 г. № 439 «О противодействии коррупции в Курганской области»;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Указ губернатора Курганской области от 12.09.2008 г. № 406 «О мерах по противодействию коррупции в Курганской области» (в ред. от 18.02.2009);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Постановление Правительства Курганской области от 31.03.2009 г. № 177 «О целевой программе Курганской области «Противодействие коррупции в Курганской области в 2009 - 2011 годах»;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Постановление  Правительства Курганской области от 31.03.2009 г. № 148 «Об утверждении порядка проведения </a:t>
            </a:r>
            <a:r>
              <a:rPr lang="ru-RU" sz="2000" b="0" i="0" dirty="0" err="1" smtClean="0">
                <a:solidFill>
                  <a:srgbClr val="000000"/>
                </a:solidFill>
                <a:latin typeface="Times New Roman"/>
              </a:rPr>
              <a:t>антикоррупционной</a:t>
            </a: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 экспертизы нормативных правовых актов Курганской области, принимаемых губернатором Курганской области, Правительством Курганской области, исполнительными органами государственной власти Курганской области, осуществляющими отраслевое либо межотраслевое управление, и их проектов».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endParaRPr lang="ru-RU" sz="2000" b="0" i="0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5929354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Противодействие коррупции в </a:t>
            </a:r>
            <a:r>
              <a:rPr lang="ru-RU" sz="2800" dirty="0" smtClean="0"/>
              <a:t>Курганской </a:t>
            </a:r>
            <a:r>
              <a:rPr lang="ru-RU" sz="2800" dirty="0" smtClean="0"/>
              <a:t>области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71472" y="1357298"/>
            <a:ext cx="8215370" cy="5143536"/>
          </a:xfrm>
        </p:spPr>
        <p:txBody>
          <a:bodyPr>
            <a:noAutofit/>
          </a:bodyPr>
          <a:lstStyle/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800" dirty="0" smtClean="0">
                <a:solidFill>
                  <a:schemeClr val="accent2"/>
                </a:solidFill>
              </a:rPr>
              <a:t>Положение в рейтинге регионов по принятым мерам противодействия </a:t>
            </a:r>
            <a:r>
              <a:rPr lang="ru-RU" sz="2800" dirty="0" smtClean="0">
                <a:solidFill>
                  <a:schemeClr val="accent2"/>
                </a:solidFill>
              </a:rPr>
              <a:t>коррупции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endParaRPr lang="ru-RU" sz="2800" b="0" i="0" dirty="0" smtClean="0">
              <a:solidFill>
                <a:srgbClr val="000000"/>
              </a:solidFill>
              <a:latin typeface="Times New Roman"/>
            </a:endParaRP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По </a:t>
            </a:r>
            <a:r>
              <a:rPr lang="ru-RU" sz="2800" i="0" dirty="0" smtClean="0">
                <a:solidFill>
                  <a:srgbClr val="000000"/>
                </a:solidFill>
                <a:latin typeface="Times New Roman"/>
              </a:rPr>
              <a:t>наличию и открытости </a:t>
            </a: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организационно-законодательной </a:t>
            </a: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базы: ВХОДИТ В ПЕРВУЮ ДЕСЯТКУ 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По </a:t>
            </a:r>
            <a:r>
              <a:rPr lang="ru-RU" sz="2800" i="0" dirty="0" smtClean="0">
                <a:solidFill>
                  <a:srgbClr val="000000"/>
                </a:solidFill>
                <a:latin typeface="Times New Roman"/>
              </a:rPr>
              <a:t>качеству </a:t>
            </a: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организационно-законодательной </a:t>
            </a: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базы: занимает 14 место.</a:t>
            </a:r>
          </a:p>
          <a:p>
            <a:pPr marL="360000" lvl="1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800" b="0" i="0" dirty="0" smtClean="0">
                <a:solidFill>
                  <a:srgbClr val="000000"/>
                </a:solidFill>
                <a:latin typeface="Times New Roman"/>
              </a:rPr>
              <a:t>Основной потенциал совершенствования – </a:t>
            </a:r>
            <a:r>
              <a:rPr lang="ru-RU" sz="2800" b="1" i="0" dirty="0" smtClean="0">
                <a:solidFill>
                  <a:srgbClr val="000000"/>
                </a:solidFill>
                <a:latin typeface="Times New Roman"/>
              </a:rPr>
              <a:t>порядок </a:t>
            </a:r>
            <a:r>
              <a:rPr lang="ru-RU" sz="2800" b="1" i="0" dirty="0" err="1" smtClean="0">
                <a:solidFill>
                  <a:srgbClr val="000000"/>
                </a:solidFill>
                <a:latin typeface="Times New Roman"/>
              </a:rPr>
              <a:t>антикоррупционной</a:t>
            </a:r>
            <a:r>
              <a:rPr lang="ru-RU" sz="2800" b="1" i="0" dirty="0" smtClean="0">
                <a:solidFill>
                  <a:srgbClr val="000000"/>
                </a:solidFill>
                <a:latin typeface="Times New Roman"/>
              </a:rPr>
              <a:t> экспертизы.</a:t>
            </a:r>
          </a:p>
          <a:p>
            <a:pPr marL="360000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endParaRPr lang="ru-RU" sz="2000" b="0" i="0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71504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400" smtClean="0"/>
              <a:t>Главный результат </a:t>
            </a:r>
            <a:r>
              <a:rPr lang="ru-RU" sz="2400" dirty="0" smtClean="0"/>
              <a:t>–</a:t>
            </a:r>
            <a:r>
              <a:rPr sz="2400" smtClean="0"/>
              <a:t> снижение уровня коррупции.</a:t>
            </a:r>
            <a:endParaRPr sz="24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5929354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Возможности мониторинга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00034" y="1928802"/>
            <a:ext cx="8429684" cy="4643470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ru-RU" sz="2400" b="0" dirty="0" smtClean="0"/>
              <a:t>Возможности мониторинга противодействия коррупции: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Выявление принимаемых мер,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000" b="0" i="0" dirty="0" smtClean="0">
                <a:solidFill>
                  <a:srgbClr val="000000"/>
                </a:solidFill>
                <a:latin typeface="Times New Roman"/>
              </a:rPr>
              <a:t>Оценка качества принимаемых мер,</a:t>
            </a:r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endParaRPr lang="ru-RU" sz="2000" dirty="0" smtClean="0"/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r>
              <a:rPr lang="ru-RU" sz="2400" b="0" dirty="0" smtClean="0"/>
              <a:t>Необходим анализ </a:t>
            </a:r>
            <a:r>
              <a:rPr lang="ru-RU" sz="2400" dirty="0" smtClean="0"/>
              <a:t>целесообразности</a:t>
            </a:r>
            <a:r>
              <a:rPr lang="ru-RU" sz="2400" b="0" dirty="0" smtClean="0"/>
              <a:t> принимаемых мер:</a:t>
            </a:r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endParaRPr lang="ru-RU" sz="2400" dirty="0" smtClean="0"/>
          </a:p>
          <a:p>
            <a:pPr marL="814388" indent="-457200">
              <a:spcAft>
                <a:spcPts val="600"/>
              </a:spcAft>
              <a:buClr>
                <a:schemeClr val="tx1"/>
              </a:buClr>
              <a:buAutoNum type="arabicParenR"/>
            </a:pPr>
            <a:r>
              <a:rPr lang="ru-RU" sz="2400" dirty="0" smtClean="0"/>
              <a:t>Структурный и количественный анализ коррупции;</a:t>
            </a:r>
          </a:p>
          <a:p>
            <a:pPr marL="814388" indent="-457200">
              <a:spcAft>
                <a:spcPts val="600"/>
              </a:spcAft>
              <a:buClr>
                <a:schemeClr val="tx1"/>
              </a:buClr>
              <a:buAutoNum type="arabicParenR"/>
            </a:pPr>
            <a:r>
              <a:rPr lang="ru-RU" sz="2400" dirty="0" smtClean="0"/>
              <a:t>Разработка дифференцированной политики противодействия.</a:t>
            </a:r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endParaRPr lang="ru-RU" sz="2000" b="0" i="0" dirty="0" smtClean="0"/>
          </a:p>
          <a:p>
            <a:pPr marL="804863" indent="-447675" algn="ctr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000" b="0" i="0" dirty="0" smtClean="0"/>
              <a:t>Основа </a:t>
            </a:r>
            <a:r>
              <a:rPr lang="ru-RU" sz="2000" b="0" i="0" dirty="0" err="1" smtClean="0"/>
              <a:t>антикоррупционной</a:t>
            </a:r>
            <a:r>
              <a:rPr lang="ru-RU" sz="2000" b="0" i="0" dirty="0" smtClean="0"/>
              <a:t> политики – комплексное исследование и оценка уровня коррупции в регионе!</a:t>
            </a:r>
            <a:endParaRPr lang="ru-RU" sz="2000" i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714348" y="1214422"/>
            <a:ext cx="8001056" cy="1357322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000" smtClean="0"/>
              <a:t>"Корни </a:t>
            </a:r>
            <a:r>
              <a:rPr sz="2000"/>
              <a:t>коррупции находятся в самих изъянах устройства экономической и административной жизни государства, подпитываются некачественным </a:t>
            </a:r>
            <a:r>
              <a:rPr sz="2000" smtClean="0"/>
              <a:t>законодательством</a:t>
            </a:r>
            <a:r>
              <a:rPr lang="ru-RU" sz="2000" dirty="0" smtClean="0"/>
              <a:t>…»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sz="2000" smtClean="0"/>
              <a:t>В. Путин, 2004 г.</a:t>
            </a:r>
            <a:endParaRPr sz="2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5929354" cy="8572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Основные причины коррупции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00002" y="2714620"/>
            <a:ext cx="8215402" cy="3143272"/>
          </a:xfrm>
        </p:spPr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ru-RU" sz="2400" dirty="0" smtClean="0"/>
              <a:t>Решение проблемы не только в </a:t>
            </a:r>
            <a:r>
              <a:rPr lang="ru-RU" sz="2400" dirty="0" err="1" smtClean="0"/>
              <a:t>антикоррупционной</a:t>
            </a:r>
            <a:r>
              <a:rPr lang="ru-RU" sz="2400" dirty="0" smtClean="0"/>
              <a:t> экспертизе: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Ведомственная информация слишком ограничена для принятия правильных государственных решений,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Государственное регулирование в чистом виде легко поддается внешнему частному (или узко групповому) влиянию, а интересы граждан, предпринимателей и государства различаются объективно.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714348" y="1214422"/>
            <a:ext cx="8001056" cy="114300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000"/>
              <a:t>Модернизация не возможна без решения проблемы коррупции, то есть без учета интересов граждан и предпринимателей при разработке и принятии законодательства!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6072230" cy="8572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Необходимое условие модернизации по курсу Д. Медведева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00034" y="2214554"/>
            <a:ext cx="8215402" cy="4500594"/>
          </a:xfrm>
        </p:spPr>
        <p:txBody>
          <a:bodyPr>
            <a:normAutofit fontScale="92500"/>
          </a:bodyPr>
          <a:lstStyle/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Только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совместная </a:t>
            </a:r>
            <a:r>
              <a:rPr lang="ru-RU" sz="2400" dirty="0" err="1" smtClean="0">
                <a:solidFill>
                  <a:srgbClr val="000000"/>
                </a:solidFill>
                <a:latin typeface="Times New Roman"/>
              </a:rPr>
              <a:t>антикоррупционная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 стратегия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, позволяющая достичь компромисса, создает возможность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согласовывать различные интересы 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не кулуарным (частным или коррупционным) образом, а открыто и публично –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в официальном порядке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Принятие законов и государственное регулирование, основанное не только на весьма ограниченной ведомственной информации, но и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информации бизнеса и общественности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, способно существенно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</a:rPr>
              <a:t>повысить качество государственных и муниципальных решений</a:t>
            </a:r>
            <a:r>
              <a:rPr lang="ru-RU" sz="2400" b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804863" indent="-447675">
              <a:spcAft>
                <a:spcPts val="600"/>
              </a:spcAft>
              <a:buClr>
                <a:schemeClr val="tx1"/>
              </a:buClr>
            </a:pPr>
            <a:r>
              <a:rPr lang="ru-RU" sz="2000" dirty="0" smtClean="0"/>
              <a:t>(Пока такие возможности весьма ограничены)</a:t>
            </a:r>
            <a:endParaRPr lang="ru-RU" sz="2000" b="0" i="0" dirty="0" smtClean="0"/>
          </a:p>
          <a:p>
            <a:pPr marL="804863" indent="-447675" algn="ctr">
              <a:lnSpc>
                <a:spcPct val="11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400" b="0" i="0" dirty="0" smtClean="0">
                <a:latin typeface="Times New Roman" pitchFamily="18" charset="0"/>
                <a:cs typeface="Times New Roman" pitchFamily="18" charset="0"/>
              </a:rPr>
              <a:t>В Курганской области есть соответствующий потенциал!</a:t>
            </a:r>
            <a:endParaRPr lang="ru-RU" sz="2400" b="0" i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>
          <a:xfrm>
            <a:off x="714348" y="1214422"/>
            <a:ext cx="8001056" cy="1143008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000"/>
              <a:t>Модернизация не возможна без решения проблемы коррупции, то есть без учета интересов граждан и предпринимателей при разработке и принятии законодательства!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6072230" cy="85725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accent2"/>
                </a:solidFill>
              </a:rPr>
              <a:t>Функции и задачи для всех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500034" y="2285992"/>
            <a:ext cx="8215402" cy="4143404"/>
          </a:xfrm>
        </p:spPr>
        <p:txBody>
          <a:bodyPr>
            <a:normAutofit fontScale="85000" lnSpcReduction="20000"/>
          </a:bodyPr>
          <a:lstStyle/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Задача Правительства области - создавать профессионально организованные и уполномоченные </a:t>
            </a:r>
            <a:r>
              <a:rPr lang="ru-RU" sz="2400" i="0" dirty="0" smtClean="0">
                <a:solidFill>
                  <a:srgbClr val="000000"/>
                </a:solidFill>
                <a:latin typeface="Times New Roman"/>
              </a:rPr>
              <a:t>переговорные площадки </a:t>
            </a: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с легитимными представителями </a:t>
            </a:r>
            <a:r>
              <a:rPr lang="ru-RU" sz="2400" i="0" dirty="0" smtClean="0">
                <a:solidFill>
                  <a:srgbClr val="000000"/>
                </a:solidFill>
                <a:latin typeface="Times New Roman"/>
              </a:rPr>
              <a:t>общества, бизнеса и власти</a:t>
            </a: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! Необходимо вовлечение муниципалитетов, например, на основе конкурса.</a:t>
            </a:r>
          </a:p>
          <a:p>
            <a:pPr marL="804863" indent="-447675" algn="ctr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200" b="0" dirty="0" smtClean="0">
                <a:solidFill>
                  <a:srgbClr val="000000"/>
                </a:solidFill>
                <a:latin typeface="Times New Roman"/>
              </a:rPr>
              <a:t>(существуют регионально-специфические примеры)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b="0" i="0" dirty="0" smtClean="0">
                <a:solidFill>
                  <a:srgbClr val="000000"/>
                </a:solidFill>
                <a:latin typeface="Times New Roman"/>
              </a:rPr>
              <a:t>Задача общественности и бизнеса - организовать и регулярно доносить свою позицию понятным и публичным образом, проявлять активное участие!</a:t>
            </a:r>
          </a:p>
          <a:p>
            <a:pPr marL="804863" indent="-447675" algn="ctr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</a:pPr>
            <a:r>
              <a:rPr lang="ru-RU" sz="2200" b="0" dirty="0" smtClean="0">
                <a:solidFill>
                  <a:srgbClr val="000000"/>
                </a:solidFill>
                <a:latin typeface="Times New Roman"/>
              </a:rPr>
              <a:t>(коллективное действие – залог защиты прав и интересов)</a:t>
            </a:r>
          </a:p>
          <a:p>
            <a:pPr marL="804863" indent="-447675">
              <a:lnSpc>
                <a:spcPct val="100000"/>
              </a:lnSpc>
              <a:spcAft>
                <a:spcPts val="600"/>
              </a:spcAft>
              <a:buClr>
                <a:schemeClr val="tx1"/>
              </a:buClr>
              <a:buFont typeface="Calibri" pitchFamily="34" charset="0"/>
              <a:buChar char="—"/>
            </a:pPr>
            <a:r>
              <a:rPr lang="ru-RU" sz="2400" i="0" dirty="0" smtClean="0"/>
              <a:t>Задача экспертного сообщества - предлагать варианты решения актуальных проблем общества, бизнеса и власти, трансформировать их предпочтения и интересы в компромиссные государственные решения!</a:t>
            </a:r>
            <a:endParaRPr lang="ru-RU" sz="2400" b="0" i="0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729</Words>
  <Application>Microsoft Office PowerPoint</Application>
  <PresentationFormat>Экран (4:3)</PresentationFormat>
  <Paragraphs>73</Paragraphs>
  <Slides>10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нисип_шаблон</vt:lpstr>
      <vt:lpstr>Рисунок</vt:lpstr>
      <vt:lpstr>Слайд 1</vt:lpstr>
      <vt:lpstr>НИСИПП</vt:lpstr>
      <vt:lpstr>Мониторинг противодействия коррупции в регионах</vt:lpstr>
      <vt:lpstr>Противодействие коррупции в Курганской области</vt:lpstr>
      <vt:lpstr>Противодействие коррупции в Курганской области</vt:lpstr>
      <vt:lpstr>Возможности мониторинга</vt:lpstr>
      <vt:lpstr>Основные причины коррупции</vt:lpstr>
      <vt:lpstr>Необходимое условие модернизации по курсу Д. Медведева</vt:lpstr>
      <vt:lpstr>Функции и задачи для всех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Смирнов</cp:lastModifiedBy>
  <cp:revision>1510</cp:revision>
  <dcterms:created xsi:type="dcterms:W3CDTF">2010-02-01T10:58:48Z</dcterms:created>
  <dcterms:modified xsi:type="dcterms:W3CDTF">2010-03-18T04:27:58Z</dcterms:modified>
</cp:coreProperties>
</file>