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9" r:id="rId1"/>
  </p:sldMasterIdLst>
  <p:notesMasterIdLst>
    <p:notesMasterId r:id="rId11"/>
  </p:notesMasterIdLst>
  <p:sldIdLst>
    <p:sldId id="270" r:id="rId2"/>
    <p:sldId id="271" r:id="rId3"/>
    <p:sldId id="284" r:id="rId4"/>
    <p:sldId id="301" r:id="rId5"/>
    <p:sldId id="302" r:id="rId6"/>
    <p:sldId id="303" r:id="rId7"/>
    <p:sldId id="304" r:id="rId8"/>
    <p:sldId id="305" r:id="rId9"/>
    <p:sldId id="298" r:id="rId10"/>
  </p:sldIdLst>
  <p:sldSz cx="9144000" cy="6858000" type="screen4x3"/>
  <p:notesSz cx="6858000" cy="9144000"/>
  <p:defaultTextStyle>
    <a:defPPr>
      <a:defRPr lang="ru-RU"/>
    </a:defPPr>
    <a:lvl1pPr algn="ctr" rtl="0" fontAlgn="base">
      <a:lnSpc>
        <a:spcPct val="65000"/>
      </a:lnSpc>
      <a:spcBef>
        <a:spcPct val="0"/>
      </a:spcBef>
      <a:spcAft>
        <a:spcPct val="0"/>
      </a:spcAft>
      <a:defRPr kumimoji="1" kern="1200">
        <a:solidFill>
          <a:schemeClr val="tx2"/>
        </a:solidFill>
        <a:latin typeface="Times New Roman" pitchFamily="18" charset="0"/>
        <a:ea typeface="+mn-ea"/>
        <a:cs typeface="+mn-cs"/>
      </a:defRPr>
    </a:lvl1pPr>
    <a:lvl2pPr marL="457200" algn="ctr" rtl="0" fontAlgn="base">
      <a:lnSpc>
        <a:spcPct val="65000"/>
      </a:lnSpc>
      <a:spcBef>
        <a:spcPct val="0"/>
      </a:spcBef>
      <a:spcAft>
        <a:spcPct val="0"/>
      </a:spcAft>
      <a:defRPr kumimoji="1" kern="1200">
        <a:solidFill>
          <a:schemeClr val="tx2"/>
        </a:solidFill>
        <a:latin typeface="Times New Roman" pitchFamily="18" charset="0"/>
        <a:ea typeface="+mn-ea"/>
        <a:cs typeface="+mn-cs"/>
      </a:defRPr>
    </a:lvl2pPr>
    <a:lvl3pPr marL="914400" algn="ctr" rtl="0" fontAlgn="base">
      <a:lnSpc>
        <a:spcPct val="65000"/>
      </a:lnSpc>
      <a:spcBef>
        <a:spcPct val="0"/>
      </a:spcBef>
      <a:spcAft>
        <a:spcPct val="0"/>
      </a:spcAft>
      <a:defRPr kumimoji="1" kern="1200">
        <a:solidFill>
          <a:schemeClr val="tx2"/>
        </a:solidFill>
        <a:latin typeface="Times New Roman" pitchFamily="18" charset="0"/>
        <a:ea typeface="+mn-ea"/>
        <a:cs typeface="+mn-cs"/>
      </a:defRPr>
    </a:lvl3pPr>
    <a:lvl4pPr marL="1371600" algn="ctr" rtl="0" fontAlgn="base">
      <a:lnSpc>
        <a:spcPct val="65000"/>
      </a:lnSpc>
      <a:spcBef>
        <a:spcPct val="0"/>
      </a:spcBef>
      <a:spcAft>
        <a:spcPct val="0"/>
      </a:spcAft>
      <a:defRPr kumimoji="1" kern="1200">
        <a:solidFill>
          <a:schemeClr val="tx2"/>
        </a:solidFill>
        <a:latin typeface="Times New Roman" pitchFamily="18" charset="0"/>
        <a:ea typeface="+mn-ea"/>
        <a:cs typeface="+mn-cs"/>
      </a:defRPr>
    </a:lvl4pPr>
    <a:lvl5pPr marL="1828800" algn="ctr" rtl="0" fontAlgn="base">
      <a:lnSpc>
        <a:spcPct val="65000"/>
      </a:lnSpc>
      <a:spcBef>
        <a:spcPct val="0"/>
      </a:spcBef>
      <a:spcAft>
        <a:spcPct val="0"/>
      </a:spcAft>
      <a:defRPr kumimoji="1" kern="1200">
        <a:solidFill>
          <a:schemeClr val="tx2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kumimoji="1" kern="1200">
        <a:solidFill>
          <a:schemeClr val="tx2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kumimoji="1" kern="1200">
        <a:solidFill>
          <a:schemeClr val="tx2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kumimoji="1" kern="1200">
        <a:solidFill>
          <a:schemeClr val="tx2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kumimoji="1" kern="1200">
        <a:solidFill>
          <a:schemeClr val="tx2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690" autoAdjust="0"/>
    <p:restoredTop sz="94660"/>
  </p:normalViewPr>
  <p:slideViewPr>
    <p:cSldViewPr>
      <p:cViewPr>
        <p:scale>
          <a:sx n="80" d="100"/>
          <a:sy n="80" d="100"/>
        </p:scale>
        <p:origin x="-348" y="-72"/>
      </p:cViewPr>
      <p:guideLst>
        <p:guide orient="horz" pos="2160"/>
        <p:guide orient="horz" pos="709"/>
        <p:guide pos="2880"/>
        <p:guide pos="204"/>
        <p:guide pos="5556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lnSpc>
                <a:spcPct val="100000"/>
              </a:lnSpc>
              <a:defRPr kumimoji="0" sz="120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defRPr kumimoji="0" sz="120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43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2048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lnSpc>
                <a:spcPct val="100000"/>
              </a:lnSpc>
              <a:defRPr kumimoji="0" sz="120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048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defRPr kumimoji="0" sz="120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fld id="{32788B6A-7C0A-4138-89B9-ACE6A61F89D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3"/>
          <p:cNvSpPr>
            <a:spLocks noChangeShapeType="1"/>
          </p:cNvSpPr>
          <p:nvPr/>
        </p:nvSpPr>
        <p:spPr bwMode="auto">
          <a:xfrm>
            <a:off x="0" y="2057400"/>
            <a:ext cx="9144000" cy="0"/>
          </a:xfrm>
          <a:prstGeom prst="line">
            <a:avLst/>
          </a:prstGeom>
          <a:noFill/>
          <a:ln w="76200" cmpd="tri">
            <a:solidFill>
              <a:srgbClr val="3065A6"/>
            </a:solidFill>
            <a:miter lim="800000"/>
            <a:headEnd/>
            <a:tailEnd/>
          </a:ln>
          <a:effectLst/>
        </p:spPr>
        <p:txBody>
          <a:bodyPr wrap="none"/>
          <a:lstStyle/>
          <a:p>
            <a:pPr>
              <a:defRPr/>
            </a:pPr>
            <a:endParaRPr lang="ru-RU"/>
          </a:p>
        </p:txBody>
      </p:sp>
      <p:sp>
        <p:nvSpPr>
          <p:cNvPr id="17418" name="Rectangle 10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2286000"/>
            <a:ext cx="7772400" cy="1600200"/>
          </a:xfrm>
          <a:effectLst>
            <a:outerShdw dist="35921" dir="2700000" algn="ctr" rotWithShape="0">
              <a:srgbClr val="D6D6D8">
                <a:alpha val="50000"/>
              </a:srgbClr>
            </a:outerShdw>
          </a:effectLst>
        </p:spPr>
        <p:txBody>
          <a:bodyPr anchor="ctr" anchorCtr="1"/>
          <a:lstStyle>
            <a:lvl1pPr algn="ctr">
              <a:defRPr sz="4400"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7419" name="Rectangle 11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5410200"/>
            <a:ext cx="6400800" cy="533400"/>
          </a:xfrm>
        </p:spPr>
        <p:txBody>
          <a:bodyPr anchorCtr="1"/>
          <a:lstStyle>
            <a:lvl1pPr marL="0" indent="0" algn="ctr">
              <a:buFontTx/>
              <a:buNone/>
              <a:defRPr>
                <a:solidFill>
                  <a:srgbClr val="1F4081"/>
                </a:solidFill>
                <a:latin typeface="Monotype Corsiva" pitchFamily="66" charset="0"/>
              </a:defRPr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6553200" y="6348413"/>
            <a:ext cx="1905000" cy="457200"/>
          </a:xfrm>
        </p:spPr>
        <p:txBody>
          <a:bodyPr/>
          <a:lstStyle>
            <a:lvl1pPr>
              <a:defRPr sz="1400">
                <a:latin typeface="Times New Roman" pitchFamily="18" charset="0"/>
              </a:defRPr>
            </a:lvl1pPr>
          </a:lstStyle>
          <a:p>
            <a:pPr>
              <a:defRPr/>
            </a:pPr>
            <a:fld id="{37EAED58-A188-45A5-83C9-315D217C887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dt" sz="quarter" idx="11"/>
          </p:nvPr>
        </p:nvSpPr>
        <p:spPr>
          <a:xfrm>
            <a:off x="685800" y="6348413"/>
            <a:ext cx="1905000" cy="457200"/>
          </a:xfrm>
        </p:spPr>
        <p:txBody>
          <a:bodyPr/>
          <a:lstStyle>
            <a:lvl1pPr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ftr" sz="quarter" idx="12"/>
          </p:nvPr>
        </p:nvSpPr>
        <p:spPr>
          <a:xfrm>
            <a:off x="3124200" y="6348413"/>
            <a:ext cx="2895600" cy="457200"/>
          </a:xfrm>
        </p:spPr>
        <p:txBody>
          <a:bodyPr/>
          <a:lstStyle>
            <a:lvl1pPr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Стр. </a:t>
            </a:r>
            <a:fld id="{CC7FA362-E06E-4D05-A968-369DF1B080B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05600" y="0"/>
            <a:ext cx="2209800" cy="6324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76200" y="0"/>
            <a:ext cx="6477000" cy="63246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Стр. </a:t>
            </a:r>
            <a:fld id="{332132AF-0F7A-45EF-A87C-B8C5F44C815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Стр. </a:t>
            </a:r>
            <a:fld id="{C73171EA-BE5C-4F78-B828-C1D18D475C5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Стр. </a:t>
            </a:r>
            <a:fld id="{34CF2C3E-23F5-4BA6-A7E2-BFE145367EE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33400" y="990600"/>
            <a:ext cx="4114800" cy="5334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800600" y="990600"/>
            <a:ext cx="4114800" cy="5334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Стр. </a:t>
            </a:r>
            <a:fld id="{40DA68D2-DAED-44DE-98FF-64F7184BB51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Стр. </a:t>
            </a:r>
            <a:fld id="{AFC0F4CC-7B0F-4AEA-A8D4-F077BA1E213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Стр. </a:t>
            </a:r>
            <a:fld id="{2FC8FCC3-E817-4027-8F4F-5C93BAB0C8F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Стр. </a:t>
            </a:r>
            <a:fld id="{A15DFF74-EC50-4E90-BA36-18F9A265DD8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Стр. </a:t>
            </a:r>
            <a:fld id="{33B7C264-0C13-4718-8A84-13C3C6BC3C6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Стр. </a:t>
            </a:r>
            <a:fld id="{5D943790-26F5-4E4B-9F9A-A6B0F893137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154863" y="6308725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defRPr kumimoji="0" sz="1600">
                <a:solidFill>
                  <a:srgbClr val="3065A6"/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ru-RU"/>
              <a:t>Стр. </a:t>
            </a:r>
            <a:fld id="{DACE3A9F-C7CA-45EA-A4E4-C22A9946BE3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6387" name="Line 3"/>
          <p:cNvSpPr>
            <a:spLocks noChangeShapeType="1"/>
          </p:cNvSpPr>
          <p:nvPr/>
        </p:nvSpPr>
        <p:spPr bwMode="auto">
          <a:xfrm>
            <a:off x="0" y="965200"/>
            <a:ext cx="9144000" cy="0"/>
          </a:xfrm>
          <a:prstGeom prst="line">
            <a:avLst/>
          </a:prstGeom>
          <a:noFill/>
          <a:ln w="57150" cmpd="thickThin">
            <a:solidFill>
              <a:srgbClr val="3065A6"/>
            </a:solidFill>
            <a:miter lim="800000"/>
            <a:headEnd/>
            <a:tailEnd/>
          </a:ln>
          <a:effectLst/>
        </p:spPr>
        <p:txBody>
          <a:bodyPr wrap="none"/>
          <a:lstStyle/>
          <a:p>
            <a:pPr>
              <a:defRPr/>
            </a:pPr>
            <a:endParaRPr lang="ru-RU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76200" y="0"/>
            <a:ext cx="73914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</a:t>
            </a:r>
            <a:r>
              <a:rPr lang="en-US" smtClean="0"/>
              <a:t> </a:t>
            </a:r>
            <a:r>
              <a:rPr lang="ru-RU" smtClean="0"/>
              <a:t>заголовка</a:t>
            </a:r>
          </a:p>
        </p:txBody>
      </p:sp>
      <p:sp>
        <p:nvSpPr>
          <p:cNvPr id="1638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65163" y="6367463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lnSpc>
                <a:spcPct val="100000"/>
              </a:lnSpc>
              <a:defRPr kumimoji="0" sz="1400">
                <a:solidFill>
                  <a:srgbClr val="3065A6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639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03563" y="6367463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lnSpc>
                <a:spcPct val="100000"/>
              </a:lnSpc>
              <a:defRPr kumimoji="0" sz="1400">
                <a:solidFill>
                  <a:srgbClr val="3065A6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533400" y="990600"/>
            <a:ext cx="8382000" cy="533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1F408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1F4081"/>
          </a:solidFill>
          <a:latin typeface="Arial Unicode MS" pitchFamily="34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1F4081"/>
          </a:solidFill>
          <a:latin typeface="Arial Unicode MS" pitchFamily="34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1F4081"/>
          </a:solidFill>
          <a:latin typeface="Arial Unicode MS" pitchFamily="34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1F4081"/>
          </a:solidFill>
          <a:latin typeface="Arial Unicode MS" pitchFamily="34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2800" b="1">
          <a:solidFill>
            <a:srgbClr val="1F4081"/>
          </a:solidFill>
          <a:latin typeface="Arial Unicode MS" pitchFamily="34" charset="-128"/>
        </a:defRPr>
      </a:lvl6pPr>
      <a:lvl7pPr marL="914400" algn="l" rtl="0" fontAlgn="base">
        <a:spcBef>
          <a:spcPct val="0"/>
        </a:spcBef>
        <a:spcAft>
          <a:spcPct val="0"/>
        </a:spcAft>
        <a:defRPr sz="2800" b="1">
          <a:solidFill>
            <a:srgbClr val="1F4081"/>
          </a:solidFill>
          <a:latin typeface="Arial Unicode MS" pitchFamily="34" charset="-128"/>
        </a:defRPr>
      </a:lvl7pPr>
      <a:lvl8pPr marL="1371600" algn="l" rtl="0" fontAlgn="base">
        <a:spcBef>
          <a:spcPct val="0"/>
        </a:spcBef>
        <a:spcAft>
          <a:spcPct val="0"/>
        </a:spcAft>
        <a:defRPr sz="2800" b="1">
          <a:solidFill>
            <a:srgbClr val="1F4081"/>
          </a:solidFill>
          <a:latin typeface="Arial Unicode MS" pitchFamily="34" charset="-128"/>
        </a:defRPr>
      </a:lvl8pPr>
      <a:lvl9pPr marL="1828800" algn="l" rtl="0" fontAlgn="base">
        <a:spcBef>
          <a:spcPct val="0"/>
        </a:spcBef>
        <a:spcAft>
          <a:spcPct val="0"/>
        </a:spcAft>
        <a:defRPr sz="2800" b="1">
          <a:solidFill>
            <a:srgbClr val="1F4081"/>
          </a:solidFill>
          <a:latin typeface="Arial Unicode MS" pitchFamily="34" charset="-128"/>
        </a:defRPr>
      </a:lvl9pPr>
    </p:titleStyle>
    <p:bodyStyle>
      <a:lvl1pPr marL="342900" indent="-342900" algn="just" rtl="0" eaLnBrk="0" fontAlgn="base" hangingPunct="0">
        <a:spcBef>
          <a:spcPct val="20000"/>
        </a:spcBef>
        <a:spcAft>
          <a:spcPct val="0"/>
        </a:spcAft>
        <a:buClr>
          <a:srgbClr val="3065A6"/>
        </a:buClr>
        <a:buSzPct val="60000"/>
        <a:buBlip>
          <a:blip r:embed="rId13"/>
        </a:buBlip>
        <a:defRPr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just" rtl="0" eaLnBrk="0" fontAlgn="base" hangingPunct="0">
        <a:spcBef>
          <a:spcPct val="20000"/>
        </a:spcBef>
        <a:spcAft>
          <a:spcPct val="0"/>
        </a:spcAft>
        <a:buClr>
          <a:srgbClr val="005DAA"/>
        </a:buClr>
        <a:buSzPct val="80000"/>
        <a:buChar char="–"/>
        <a:defRPr>
          <a:solidFill>
            <a:srgbClr val="000000"/>
          </a:solidFill>
          <a:latin typeface="+mn-lt"/>
        </a:defRPr>
      </a:lvl2pPr>
      <a:lvl3pPr marL="1143000" indent="-228600" algn="just" rtl="0" eaLnBrk="0" fontAlgn="base" hangingPunct="0">
        <a:spcBef>
          <a:spcPct val="20000"/>
        </a:spcBef>
        <a:spcAft>
          <a:spcPct val="0"/>
        </a:spcAft>
        <a:buClr>
          <a:srgbClr val="005DAA"/>
        </a:buClr>
        <a:buSzPct val="60000"/>
        <a:buFont typeface="Wingdings" pitchFamily="2" charset="2"/>
        <a:buChar char="v"/>
        <a:defRPr sz="1600">
          <a:solidFill>
            <a:srgbClr val="000000"/>
          </a:solidFill>
          <a:latin typeface="+mn-lt"/>
        </a:defRPr>
      </a:lvl3pPr>
      <a:lvl4pPr marL="1600200" indent="-228600" algn="just" rtl="0" eaLnBrk="0" fontAlgn="base" hangingPunct="0">
        <a:spcBef>
          <a:spcPct val="20000"/>
        </a:spcBef>
        <a:spcAft>
          <a:spcPct val="0"/>
        </a:spcAft>
        <a:buClr>
          <a:srgbClr val="005DAA"/>
        </a:buClr>
        <a:buSzPct val="70000"/>
        <a:buFont typeface="Wingdings" pitchFamily="2" charset="2"/>
        <a:buChar char="§"/>
        <a:defRPr sz="1600">
          <a:solidFill>
            <a:srgbClr val="000000"/>
          </a:solidFill>
          <a:latin typeface="+mn-lt"/>
        </a:defRPr>
      </a:lvl4pPr>
      <a:lvl5pPr marL="2057400" indent="-228600" algn="just" rtl="0" eaLnBrk="0" fontAlgn="base" hangingPunct="0">
        <a:spcBef>
          <a:spcPct val="20000"/>
        </a:spcBef>
        <a:spcAft>
          <a:spcPct val="0"/>
        </a:spcAft>
        <a:buClr>
          <a:srgbClr val="005DAA"/>
        </a:buClr>
        <a:buSzPct val="80000"/>
        <a:buChar char="*"/>
        <a:defRPr sz="1400">
          <a:solidFill>
            <a:srgbClr val="000000"/>
          </a:solidFill>
          <a:latin typeface="+mn-lt"/>
        </a:defRPr>
      </a:lvl5pPr>
      <a:lvl6pPr marL="2514600" indent="-228600" algn="just" rtl="0" fontAlgn="base">
        <a:spcBef>
          <a:spcPct val="20000"/>
        </a:spcBef>
        <a:spcAft>
          <a:spcPct val="0"/>
        </a:spcAft>
        <a:buClr>
          <a:srgbClr val="005DAA"/>
        </a:buClr>
        <a:buSzPct val="80000"/>
        <a:buChar char="*"/>
        <a:defRPr sz="1400">
          <a:solidFill>
            <a:srgbClr val="000000"/>
          </a:solidFill>
          <a:latin typeface="+mn-lt"/>
        </a:defRPr>
      </a:lvl6pPr>
      <a:lvl7pPr marL="2971800" indent="-228600" algn="just" rtl="0" fontAlgn="base">
        <a:spcBef>
          <a:spcPct val="20000"/>
        </a:spcBef>
        <a:spcAft>
          <a:spcPct val="0"/>
        </a:spcAft>
        <a:buClr>
          <a:srgbClr val="005DAA"/>
        </a:buClr>
        <a:buSzPct val="80000"/>
        <a:buChar char="*"/>
        <a:defRPr sz="1400">
          <a:solidFill>
            <a:srgbClr val="000000"/>
          </a:solidFill>
          <a:latin typeface="+mn-lt"/>
        </a:defRPr>
      </a:lvl7pPr>
      <a:lvl8pPr marL="3429000" indent="-228600" algn="just" rtl="0" fontAlgn="base">
        <a:spcBef>
          <a:spcPct val="20000"/>
        </a:spcBef>
        <a:spcAft>
          <a:spcPct val="0"/>
        </a:spcAft>
        <a:buClr>
          <a:srgbClr val="005DAA"/>
        </a:buClr>
        <a:buSzPct val="80000"/>
        <a:buChar char="*"/>
        <a:defRPr sz="1400">
          <a:solidFill>
            <a:srgbClr val="000000"/>
          </a:solidFill>
          <a:latin typeface="+mn-lt"/>
        </a:defRPr>
      </a:lvl8pPr>
      <a:lvl9pPr marL="3886200" indent="-228600" algn="just" rtl="0" fontAlgn="base">
        <a:spcBef>
          <a:spcPct val="20000"/>
        </a:spcBef>
        <a:spcAft>
          <a:spcPct val="0"/>
        </a:spcAft>
        <a:buClr>
          <a:srgbClr val="005DAA"/>
        </a:buClr>
        <a:buSzPct val="80000"/>
        <a:buChar char="*"/>
        <a:defRPr sz="1400">
          <a:solidFill>
            <a:srgbClr val="000000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27088" y="2286000"/>
            <a:ext cx="7848600" cy="2582863"/>
          </a:xfrm>
        </p:spPr>
        <p:txBody>
          <a:bodyPr/>
          <a:lstStyle/>
          <a:p>
            <a:pPr eaLnBrk="1" hangingPunct="1">
              <a:defRPr/>
            </a:pPr>
            <a:r>
              <a:rPr lang="ru-RU" sz="2400" dirty="0" smtClean="0"/>
              <a:t>Законодательство  </a:t>
            </a:r>
            <a:br>
              <a:rPr lang="ru-RU" sz="2400" dirty="0" smtClean="0"/>
            </a:br>
            <a:r>
              <a:rPr lang="ru-RU" sz="2400" dirty="0" smtClean="0"/>
              <a:t>о промышленной экологии:</a:t>
            </a:r>
            <a:br>
              <a:rPr lang="ru-RU" sz="2400" dirty="0" smtClean="0"/>
            </a:br>
            <a:r>
              <a:rPr lang="ru-RU" sz="2400" dirty="0" smtClean="0"/>
              <a:t>основные проблемы и пути решения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755650" y="5410200"/>
            <a:ext cx="7632700" cy="898525"/>
          </a:xfrm>
        </p:spPr>
        <p:txBody>
          <a:bodyPr/>
          <a:lstStyle/>
          <a:p>
            <a:pPr eaLnBrk="1" hangingPunct="1"/>
            <a:r>
              <a:rPr lang="ru-RU" sz="1400" dirty="0" smtClean="0">
                <a:latin typeface="Lucida Sans" pitchFamily="34" charset="0"/>
              </a:rPr>
              <a:t>Заместитель председателя </a:t>
            </a:r>
          </a:p>
          <a:p>
            <a:pPr eaLnBrk="1" hangingPunct="1"/>
            <a:r>
              <a:rPr lang="ru-RU" sz="1400" dirty="0" smtClean="0">
                <a:latin typeface="Lucida Sans" pitchFamily="34" charset="0"/>
              </a:rPr>
              <a:t>комитета РСПП по экологической, промышленной и технологической безопасности</a:t>
            </a:r>
          </a:p>
          <a:p>
            <a:pPr eaLnBrk="1" hangingPunct="1"/>
            <a:r>
              <a:rPr lang="ru-RU" sz="1400" smtClean="0">
                <a:latin typeface="Lucida Sans" pitchFamily="34" charset="0"/>
              </a:rPr>
              <a:t>Максименко Юрий Леонидович</a:t>
            </a:r>
            <a:endParaRPr lang="ru-RU" sz="1400" dirty="0" smtClean="0">
              <a:latin typeface="Lucida Sans" pitchFamily="34" charset="0"/>
            </a:endParaRP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827088" y="476250"/>
            <a:ext cx="7772400" cy="1223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D6D6D8">
                <a:alpha val="50000"/>
              </a:srgbClr>
            </a:outerShdw>
          </a:effectLst>
        </p:spPr>
        <p:txBody>
          <a:bodyPr anchor="ctr" anchorCtr="1"/>
          <a:lstStyle/>
          <a:p>
            <a:pPr>
              <a:lnSpc>
                <a:spcPct val="100000"/>
              </a:lnSpc>
              <a:defRPr/>
            </a:pPr>
            <a:r>
              <a:rPr kumimoji="0" lang="ru-RU" b="1" dirty="0">
                <a:solidFill>
                  <a:srgbClr val="1F408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Unicode MS" pitchFamily="34" charset="-128"/>
              </a:rPr>
              <a:t>РОССИЙСКИЙ СОЮЗ ПРОМЫШЛЕННИКОВ И ПРЕДПРИНИМАТЕЛЕЙ</a:t>
            </a:r>
            <a:br>
              <a:rPr kumimoji="0" lang="ru-RU" b="1" dirty="0">
                <a:solidFill>
                  <a:srgbClr val="1F408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Unicode MS" pitchFamily="34" charset="-128"/>
              </a:rPr>
            </a:br>
            <a:endParaRPr kumimoji="0" lang="ru-RU" b="1" dirty="0">
              <a:solidFill>
                <a:srgbClr val="1F408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 Unicode MS" pitchFamily="34" charset="-128"/>
            </a:endParaRPr>
          </a:p>
        </p:txBody>
      </p:sp>
      <p:sp>
        <p:nvSpPr>
          <p:cNvPr id="3077" name="AutoShape 5" descr="image001"/>
          <p:cNvSpPr>
            <a:spLocks noChangeAspect="1" noChangeArrowheads="1"/>
          </p:cNvSpPr>
          <p:nvPr/>
        </p:nvSpPr>
        <p:spPr bwMode="auto">
          <a:xfrm>
            <a:off x="4048125" y="2890838"/>
            <a:ext cx="1047750" cy="107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3371850" y="3005138"/>
            <a:ext cx="2400300" cy="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lIns="90000" tIns="152352" rIns="90000" bIns="38088">
            <a:spAutoFit/>
          </a:bodyPr>
          <a:lstStyle/>
          <a:p>
            <a:endParaRPr lang="ru-RU"/>
          </a:p>
        </p:txBody>
      </p:sp>
      <p:pic>
        <p:nvPicPr>
          <p:cNvPr id="3079" name="Picture 7" descr="log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288" y="476250"/>
            <a:ext cx="1022350" cy="992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6" name="Rectangle 4"/>
          <p:cNvSpPr>
            <a:spLocks noChangeArrowheads="1"/>
          </p:cNvSpPr>
          <p:nvPr/>
        </p:nvSpPr>
        <p:spPr bwMode="auto">
          <a:xfrm>
            <a:off x="1403350" y="476250"/>
            <a:ext cx="7196138" cy="1223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D6D6D8">
                <a:alpha val="50000"/>
              </a:srgbClr>
            </a:outerShdw>
          </a:effectLst>
        </p:spPr>
        <p:txBody>
          <a:bodyPr anchor="ctr" anchorCtr="1"/>
          <a:lstStyle/>
          <a:p>
            <a:pPr>
              <a:defRPr/>
            </a:pPr>
            <a:r>
              <a:rPr lang="ru-RU" b="1" dirty="0" smtClean="0">
                <a:solidFill>
                  <a:srgbClr val="1F408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Законодательство </a:t>
            </a:r>
            <a:r>
              <a:rPr lang="ru-RU" b="1" dirty="0">
                <a:solidFill>
                  <a:srgbClr val="1F408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о промышленной </a:t>
            </a:r>
            <a:r>
              <a:rPr lang="ru-RU" b="1" dirty="0" smtClean="0">
                <a:solidFill>
                  <a:srgbClr val="1F408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экологии:</a:t>
            </a:r>
            <a:endParaRPr lang="ru-RU" b="1" dirty="0">
              <a:solidFill>
                <a:srgbClr val="1F408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+mj-ea"/>
              <a:cs typeface="+mj-cs"/>
            </a:endParaRPr>
          </a:p>
          <a:p>
            <a:pPr>
              <a:lnSpc>
                <a:spcPct val="150000"/>
              </a:lnSpc>
              <a:defRPr/>
            </a:pPr>
            <a:r>
              <a:rPr lang="ru-RU" b="1" dirty="0" smtClean="0">
                <a:solidFill>
                  <a:srgbClr val="1F408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основные проблемы и пути решения</a:t>
            </a:r>
            <a:endParaRPr lang="ru-RU" b="1" dirty="0">
              <a:solidFill>
                <a:srgbClr val="1F408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4100" name="AutoShape 5" descr="image001"/>
          <p:cNvSpPr>
            <a:spLocks noChangeAspect="1" noChangeArrowheads="1"/>
          </p:cNvSpPr>
          <p:nvPr/>
        </p:nvSpPr>
        <p:spPr bwMode="auto">
          <a:xfrm>
            <a:off x="4048125" y="2890838"/>
            <a:ext cx="1047750" cy="107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101" name="Rectangle 6"/>
          <p:cNvSpPr>
            <a:spLocks noChangeArrowheads="1"/>
          </p:cNvSpPr>
          <p:nvPr/>
        </p:nvSpPr>
        <p:spPr bwMode="auto">
          <a:xfrm>
            <a:off x="3371850" y="3005138"/>
            <a:ext cx="2400300" cy="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lIns="90000" tIns="152352" rIns="90000" bIns="38088">
            <a:spAutoFit/>
          </a:bodyPr>
          <a:lstStyle/>
          <a:p>
            <a:endParaRPr lang="ru-RU"/>
          </a:p>
        </p:txBody>
      </p:sp>
      <p:pic>
        <p:nvPicPr>
          <p:cNvPr id="4102" name="Picture 7" descr="log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288" y="476250"/>
            <a:ext cx="1022350" cy="992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Скругленная прямоугольная выноска 7"/>
          <p:cNvSpPr/>
          <p:nvPr/>
        </p:nvSpPr>
        <p:spPr bwMode="auto">
          <a:xfrm>
            <a:off x="285720" y="3429000"/>
            <a:ext cx="4143404" cy="2000264"/>
          </a:xfrm>
          <a:prstGeom prst="wedgeRoundRectCallout">
            <a:avLst>
              <a:gd name="adj1" fmla="val 376"/>
              <a:gd name="adj2" fmla="val -67518"/>
              <a:gd name="adj3" fmla="val 16667"/>
            </a:avLst>
          </a:prstGeom>
          <a:solidFill>
            <a:schemeClr val="accent1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</a:rPr>
              <a:t>Несовершенство</a:t>
            </a:r>
            <a:r>
              <a:rPr kumimoji="1" lang="ru-RU" sz="2000" b="1" i="0" u="none" strike="noStrike" cap="none" normalizeH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</a:rPr>
              <a:t> системы </a:t>
            </a:r>
          </a:p>
          <a:p>
            <a:pPr marL="0" marR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ru-RU" sz="2000" b="1" i="0" u="none" strike="noStrike" cap="none" normalizeH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</a:rPr>
              <a:t>правовых отношений</a:t>
            </a:r>
          </a:p>
          <a:p>
            <a:pPr marL="0" marR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b="1" dirty="0" smtClean="0">
                <a:solidFill>
                  <a:srgbClr val="002060"/>
                </a:solidFill>
              </a:rPr>
              <a:t>в сфере регулирования воздействия</a:t>
            </a:r>
          </a:p>
          <a:p>
            <a:pPr marL="0" marR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</a:rPr>
              <a:t>на окружающую среду</a:t>
            </a:r>
          </a:p>
        </p:txBody>
      </p:sp>
      <p:sp>
        <p:nvSpPr>
          <p:cNvPr id="9" name="Скругленная прямоугольная выноска 8"/>
          <p:cNvSpPr/>
          <p:nvPr/>
        </p:nvSpPr>
        <p:spPr bwMode="auto">
          <a:xfrm>
            <a:off x="4857752" y="3357562"/>
            <a:ext cx="4143404" cy="2143140"/>
          </a:xfrm>
          <a:prstGeom prst="wedgeRoundRectCallout">
            <a:avLst/>
          </a:prstGeom>
          <a:solidFill>
            <a:schemeClr val="accent1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1" lang="ru-RU" sz="18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</a:rPr>
              <a:t>вопросы нормирования воздействия;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lang="ru-RU" dirty="0" smtClean="0">
                <a:solidFill>
                  <a:srgbClr val="002060"/>
                </a:solidFill>
              </a:rPr>
              <a:t> экономическое стимулирование;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lang="ru-RU" dirty="0" smtClean="0">
                <a:solidFill>
                  <a:srgbClr val="002060"/>
                </a:solidFill>
              </a:rPr>
              <a:t> обращение с отходами;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1" lang="ru-RU" sz="1800" b="0" i="0" u="none" strike="noStrike" cap="none" normalizeH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</a:rPr>
              <a:t> ликвидация накопленного ущерба;</a:t>
            </a:r>
            <a:endParaRPr kumimoji="1" lang="ru-RU" sz="18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214414" y="2643182"/>
            <a:ext cx="2555315" cy="3445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Общая проблема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786314" y="5929330"/>
            <a:ext cx="2681632" cy="3445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Частные вопросы</a:t>
            </a:r>
            <a:endParaRPr lang="ru-RU" sz="24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AutoShape 5" descr="image001"/>
          <p:cNvSpPr>
            <a:spLocks noChangeAspect="1" noChangeArrowheads="1"/>
          </p:cNvSpPr>
          <p:nvPr/>
        </p:nvSpPr>
        <p:spPr bwMode="auto">
          <a:xfrm>
            <a:off x="4048125" y="2890838"/>
            <a:ext cx="1047750" cy="107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125" name="Rectangle 6"/>
          <p:cNvSpPr>
            <a:spLocks noChangeArrowheads="1"/>
          </p:cNvSpPr>
          <p:nvPr/>
        </p:nvSpPr>
        <p:spPr bwMode="auto">
          <a:xfrm>
            <a:off x="3371850" y="3005138"/>
            <a:ext cx="2400300" cy="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lIns="90000" tIns="152352" rIns="90000" bIns="38088">
            <a:spAutoFit/>
          </a:bodyPr>
          <a:lstStyle/>
          <a:p>
            <a:endParaRPr lang="ru-RU"/>
          </a:p>
        </p:txBody>
      </p:sp>
      <p:pic>
        <p:nvPicPr>
          <p:cNvPr id="5126" name="Picture 7" descr="log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288" y="476250"/>
            <a:ext cx="1022350" cy="992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285720" y="2428868"/>
          <a:ext cx="8429684" cy="3215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14842"/>
                <a:gridCol w="4214842"/>
              </a:tblGrid>
              <a:tr h="370840">
                <a:tc gridSpan="2"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002060"/>
                          </a:solidFill>
                        </a:rPr>
                        <a:t>Регулирование воздействия на окружающую</a:t>
                      </a:r>
                      <a:r>
                        <a:rPr lang="ru-RU" baseline="0" dirty="0" smtClean="0">
                          <a:solidFill>
                            <a:srgbClr val="002060"/>
                          </a:solidFill>
                        </a:rPr>
                        <a:t> среду</a:t>
                      </a:r>
                      <a:endParaRPr lang="ru-RU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002060"/>
                          </a:solidFill>
                        </a:rPr>
                        <a:t>Промышленная экология</a:t>
                      </a:r>
                      <a:endParaRPr lang="ru-RU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002060"/>
                          </a:solidFill>
                        </a:rPr>
                        <a:t>Охрана природной среды</a:t>
                      </a:r>
                      <a:endParaRPr lang="ru-RU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- антропогенная</a:t>
                      </a:r>
                      <a:r>
                        <a:rPr lang="ru-RU" baseline="0" dirty="0" smtClean="0"/>
                        <a:t> среда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- естественная природная</a:t>
                      </a:r>
                      <a:r>
                        <a:rPr lang="ru-RU" baseline="0" dirty="0" smtClean="0"/>
                        <a:t> среда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- необходимость снижения существующего</a:t>
                      </a:r>
                      <a:r>
                        <a:rPr lang="ru-RU" baseline="0" dirty="0" smtClean="0"/>
                        <a:t> негативного воздействия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- запрет</a:t>
                      </a:r>
                      <a:r>
                        <a:rPr lang="ru-RU" baseline="0" dirty="0" smtClean="0"/>
                        <a:t> на негативное воздействие;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- задача снижения абсолютного объёма</a:t>
                      </a:r>
                      <a:r>
                        <a:rPr lang="ru-RU" baseline="0" dirty="0" smtClean="0"/>
                        <a:t> загрязнений до уровней, безопасных для здоровья человека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- задача</a:t>
                      </a:r>
                      <a:r>
                        <a:rPr lang="ru-RU" baseline="0" dirty="0" smtClean="0"/>
                        <a:t> сохранения качества окружающей среды, обеспечивающего её естественное функционирование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1403350" y="476250"/>
            <a:ext cx="7196138" cy="1223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D6D6D8">
                <a:alpha val="50000"/>
              </a:srgbClr>
            </a:outerShdw>
          </a:effectLst>
        </p:spPr>
        <p:txBody>
          <a:bodyPr anchor="ctr" anchorCtr="1"/>
          <a:lstStyle/>
          <a:p>
            <a:pPr>
              <a:defRPr/>
            </a:pPr>
            <a:r>
              <a:rPr lang="ru-RU" b="1" dirty="0" smtClean="0">
                <a:solidFill>
                  <a:srgbClr val="1F408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Законодательство </a:t>
            </a:r>
            <a:r>
              <a:rPr lang="ru-RU" b="1" dirty="0">
                <a:solidFill>
                  <a:srgbClr val="1F408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о промышленной </a:t>
            </a:r>
            <a:r>
              <a:rPr lang="ru-RU" b="1" dirty="0" smtClean="0">
                <a:solidFill>
                  <a:srgbClr val="1F408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экологии:</a:t>
            </a:r>
            <a:endParaRPr lang="ru-RU" b="1" dirty="0">
              <a:solidFill>
                <a:srgbClr val="1F408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+mj-ea"/>
              <a:cs typeface="+mj-cs"/>
            </a:endParaRPr>
          </a:p>
          <a:p>
            <a:pPr>
              <a:lnSpc>
                <a:spcPct val="150000"/>
              </a:lnSpc>
              <a:defRPr/>
            </a:pPr>
            <a:r>
              <a:rPr lang="ru-RU" b="1" dirty="0" smtClean="0">
                <a:solidFill>
                  <a:srgbClr val="1F408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основные проблемы и пути решения</a:t>
            </a:r>
            <a:endParaRPr lang="ru-RU" b="1" dirty="0">
              <a:solidFill>
                <a:srgbClr val="1F408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AutoShape 5" descr="image001"/>
          <p:cNvSpPr>
            <a:spLocks noChangeAspect="1" noChangeArrowheads="1"/>
          </p:cNvSpPr>
          <p:nvPr/>
        </p:nvSpPr>
        <p:spPr bwMode="auto">
          <a:xfrm>
            <a:off x="4048125" y="2890838"/>
            <a:ext cx="1047750" cy="107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125" name="Rectangle 6"/>
          <p:cNvSpPr>
            <a:spLocks noChangeArrowheads="1"/>
          </p:cNvSpPr>
          <p:nvPr/>
        </p:nvSpPr>
        <p:spPr bwMode="auto">
          <a:xfrm>
            <a:off x="3371850" y="3005138"/>
            <a:ext cx="2400300" cy="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lIns="90000" tIns="152352" rIns="90000" bIns="38088">
            <a:spAutoFit/>
          </a:bodyPr>
          <a:lstStyle/>
          <a:p>
            <a:endParaRPr lang="ru-RU"/>
          </a:p>
        </p:txBody>
      </p:sp>
      <p:pic>
        <p:nvPicPr>
          <p:cNvPr id="5126" name="Picture 7" descr="log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288" y="476250"/>
            <a:ext cx="1022350" cy="992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27088" y="2205038"/>
            <a:ext cx="7848600" cy="3816350"/>
          </a:xfrm>
        </p:spPr>
        <p:txBody>
          <a:bodyPr/>
          <a:lstStyle/>
          <a:p>
            <a:pPr algn="l" eaLnBrk="1" hangingPunct="1">
              <a:defRPr/>
            </a:pPr>
            <a:r>
              <a:rPr lang="ru-RU" sz="1800" dirty="0" smtClean="0"/>
              <a:t>Проблема мониторинга негативного воздействия:</a:t>
            </a:r>
            <a:br>
              <a:rPr lang="ru-RU" sz="1800" dirty="0" smtClean="0"/>
            </a:br>
            <a:r>
              <a:rPr lang="ru-RU" sz="1800" b="0" dirty="0" smtClean="0"/>
              <a:t>- непрерывный инструментальный контроль на источниках выбросов и сбросов;</a:t>
            </a:r>
            <a:br>
              <a:rPr lang="ru-RU" sz="1800" b="0" dirty="0" smtClean="0"/>
            </a:br>
            <a:r>
              <a:rPr lang="ru-RU" sz="1800" b="0" dirty="0" smtClean="0"/>
              <a:t>- ограниченный перечень контролируемых («маркерных») веществ – не более 2-3 на объект;</a:t>
            </a:r>
            <a:br>
              <a:rPr lang="ru-RU" sz="1800" b="0" dirty="0" smtClean="0"/>
            </a:br>
            <a:r>
              <a:rPr lang="ru-RU" sz="1800" b="0" dirty="0" smtClean="0"/>
              <a:t>- признание  разрешёнными объёмов выбросов, выявленных при помощи внедрённых систем непрерывного инструментального контроля;</a:t>
            </a:r>
            <a:br>
              <a:rPr lang="ru-RU" sz="1800" b="0" dirty="0" smtClean="0"/>
            </a:br>
            <a:r>
              <a:rPr lang="ru-RU" sz="1800" b="0" dirty="0" smtClean="0"/>
              <a:t>- общественная доступность результатов инструментального контроля.</a:t>
            </a:r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1403350" y="476250"/>
            <a:ext cx="7196138" cy="1223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D6D6D8">
                <a:alpha val="50000"/>
              </a:srgbClr>
            </a:outerShdw>
          </a:effectLst>
        </p:spPr>
        <p:txBody>
          <a:bodyPr anchor="ctr" anchorCtr="1"/>
          <a:lstStyle/>
          <a:p>
            <a:pPr>
              <a:defRPr/>
            </a:pPr>
            <a:r>
              <a:rPr lang="ru-RU" b="1" dirty="0" smtClean="0">
                <a:solidFill>
                  <a:srgbClr val="1F408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Законодательство </a:t>
            </a:r>
            <a:r>
              <a:rPr lang="ru-RU" b="1" dirty="0">
                <a:solidFill>
                  <a:srgbClr val="1F408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о промышленной </a:t>
            </a:r>
            <a:r>
              <a:rPr lang="ru-RU" b="1" dirty="0" smtClean="0">
                <a:solidFill>
                  <a:srgbClr val="1F408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экологии:</a:t>
            </a:r>
            <a:endParaRPr lang="ru-RU" b="1" dirty="0">
              <a:solidFill>
                <a:srgbClr val="1F408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+mj-ea"/>
              <a:cs typeface="+mj-cs"/>
            </a:endParaRPr>
          </a:p>
          <a:p>
            <a:pPr>
              <a:lnSpc>
                <a:spcPct val="150000"/>
              </a:lnSpc>
              <a:defRPr/>
            </a:pPr>
            <a:r>
              <a:rPr lang="ru-RU" b="1" dirty="0" smtClean="0">
                <a:solidFill>
                  <a:srgbClr val="1F408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основные проблемы и пути решения</a:t>
            </a:r>
            <a:endParaRPr lang="ru-RU" b="1" dirty="0">
              <a:solidFill>
                <a:srgbClr val="1F408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AutoShape 5" descr="image001"/>
          <p:cNvSpPr>
            <a:spLocks noChangeAspect="1" noChangeArrowheads="1"/>
          </p:cNvSpPr>
          <p:nvPr/>
        </p:nvSpPr>
        <p:spPr bwMode="auto">
          <a:xfrm>
            <a:off x="4048125" y="2890838"/>
            <a:ext cx="1047750" cy="107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125" name="Rectangle 6"/>
          <p:cNvSpPr>
            <a:spLocks noChangeArrowheads="1"/>
          </p:cNvSpPr>
          <p:nvPr/>
        </p:nvSpPr>
        <p:spPr bwMode="auto">
          <a:xfrm>
            <a:off x="3371850" y="3005138"/>
            <a:ext cx="2400300" cy="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lIns="90000" tIns="152352" rIns="90000" bIns="38088">
            <a:spAutoFit/>
          </a:bodyPr>
          <a:lstStyle/>
          <a:p>
            <a:endParaRPr lang="ru-RU"/>
          </a:p>
        </p:txBody>
      </p:sp>
      <p:pic>
        <p:nvPicPr>
          <p:cNvPr id="5126" name="Picture 7" descr="log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288" y="476250"/>
            <a:ext cx="1022350" cy="992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27088" y="2205038"/>
            <a:ext cx="7848600" cy="3816350"/>
          </a:xfrm>
        </p:spPr>
        <p:txBody>
          <a:bodyPr/>
          <a:lstStyle/>
          <a:p>
            <a:pPr algn="l" eaLnBrk="1" hangingPunct="1">
              <a:defRPr/>
            </a:pPr>
            <a:r>
              <a:rPr lang="ru-RU" sz="1800" dirty="0" smtClean="0"/>
              <a:t>Принцип «наилучших доступных технологий» (НДТ):</a:t>
            </a:r>
            <a:br>
              <a:rPr lang="ru-RU" sz="1800" dirty="0" smtClean="0"/>
            </a:br>
            <a:r>
              <a:rPr lang="ru-RU" sz="1800" b="0" dirty="0" smtClean="0"/>
              <a:t>- НДТ – не предмет для внедрения, а параметры управления конкретным предприятием;</a:t>
            </a:r>
            <a:br>
              <a:rPr lang="ru-RU" sz="1800" b="0" dirty="0" smtClean="0"/>
            </a:br>
            <a:r>
              <a:rPr lang="ru-RU" sz="1800" b="0" dirty="0" smtClean="0"/>
              <a:t>- комплексные разрешения как необходимый инструмент регулирования с использованием принципа НДТ – т.е. с учётом географических, экономических и технологических особенностей конкретного предприятия;</a:t>
            </a:r>
            <a:br>
              <a:rPr lang="ru-RU" sz="1800" b="0" dirty="0" smtClean="0"/>
            </a:br>
            <a:r>
              <a:rPr lang="ru-RU" sz="1800" b="0" dirty="0" smtClean="0"/>
              <a:t>- справочники НДТ – как ориентир для государственного регулирования и информационная база для расстановки приоритетов.</a:t>
            </a:r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1403350" y="476250"/>
            <a:ext cx="7196138" cy="1223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D6D6D8">
                <a:alpha val="50000"/>
              </a:srgbClr>
            </a:outerShdw>
          </a:effectLst>
        </p:spPr>
        <p:txBody>
          <a:bodyPr anchor="ctr" anchorCtr="1"/>
          <a:lstStyle/>
          <a:p>
            <a:pPr>
              <a:defRPr/>
            </a:pPr>
            <a:r>
              <a:rPr lang="ru-RU" b="1" dirty="0" smtClean="0">
                <a:solidFill>
                  <a:srgbClr val="1F408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Законодательство </a:t>
            </a:r>
            <a:r>
              <a:rPr lang="ru-RU" b="1" dirty="0">
                <a:solidFill>
                  <a:srgbClr val="1F408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о промышленной </a:t>
            </a:r>
            <a:r>
              <a:rPr lang="ru-RU" b="1" dirty="0" smtClean="0">
                <a:solidFill>
                  <a:srgbClr val="1F408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экологии:</a:t>
            </a:r>
            <a:endParaRPr lang="ru-RU" b="1" dirty="0">
              <a:solidFill>
                <a:srgbClr val="1F408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+mj-ea"/>
              <a:cs typeface="+mj-cs"/>
            </a:endParaRPr>
          </a:p>
          <a:p>
            <a:pPr>
              <a:lnSpc>
                <a:spcPct val="150000"/>
              </a:lnSpc>
              <a:defRPr/>
            </a:pPr>
            <a:r>
              <a:rPr lang="ru-RU" b="1" dirty="0" smtClean="0">
                <a:solidFill>
                  <a:srgbClr val="1F408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основные проблемы и пути решения</a:t>
            </a:r>
            <a:endParaRPr lang="ru-RU" b="1" dirty="0">
              <a:solidFill>
                <a:srgbClr val="1F408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AutoShape 5" descr="image001"/>
          <p:cNvSpPr>
            <a:spLocks noChangeAspect="1" noChangeArrowheads="1"/>
          </p:cNvSpPr>
          <p:nvPr/>
        </p:nvSpPr>
        <p:spPr bwMode="auto">
          <a:xfrm>
            <a:off x="4048125" y="2890838"/>
            <a:ext cx="1047750" cy="107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125" name="Rectangle 6"/>
          <p:cNvSpPr>
            <a:spLocks noChangeArrowheads="1"/>
          </p:cNvSpPr>
          <p:nvPr/>
        </p:nvSpPr>
        <p:spPr bwMode="auto">
          <a:xfrm>
            <a:off x="3371850" y="3005138"/>
            <a:ext cx="2400300" cy="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lIns="90000" tIns="152352" rIns="90000" bIns="38088">
            <a:spAutoFit/>
          </a:bodyPr>
          <a:lstStyle/>
          <a:p>
            <a:endParaRPr lang="ru-RU"/>
          </a:p>
        </p:txBody>
      </p:sp>
      <p:pic>
        <p:nvPicPr>
          <p:cNvPr id="5126" name="Picture 7" descr="log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288" y="476250"/>
            <a:ext cx="1022350" cy="992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27088" y="2205038"/>
            <a:ext cx="7848600" cy="3816350"/>
          </a:xfrm>
        </p:spPr>
        <p:txBody>
          <a:bodyPr/>
          <a:lstStyle/>
          <a:p>
            <a:pPr algn="l" eaLnBrk="1" hangingPunct="1">
              <a:defRPr/>
            </a:pPr>
            <a:r>
              <a:rPr lang="ru-RU" sz="1800" dirty="0" smtClean="0"/>
              <a:t>Экономическое стимулирование:</a:t>
            </a:r>
            <a:br>
              <a:rPr lang="ru-RU" sz="1800" dirty="0" smtClean="0"/>
            </a:br>
            <a:r>
              <a:rPr lang="ru-RU" sz="1800" b="0" dirty="0" smtClean="0"/>
              <a:t>- «экологических инвестиций» в чистом виде не существует, снижение  негативного воздействия достигается в ходе реализации общих инвестиционных проектов;</a:t>
            </a:r>
            <a:br>
              <a:rPr lang="ru-RU" sz="1800" b="0" dirty="0" smtClean="0"/>
            </a:br>
            <a:r>
              <a:rPr lang="ru-RU" sz="1800" b="0" dirty="0" smtClean="0"/>
              <a:t>- необходимы все разумные и доступные меры, стимулирующие процесс модернизации предприятий, обеспечивающий снижение негативного воздействия:</a:t>
            </a:r>
            <a:br>
              <a:rPr lang="ru-RU" sz="1800" b="0" dirty="0" smtClean="0"/>
            </a:br>
            <a:r>
              <a:rPr lang="ru-RU" sz="1800" b="0" dirty="0" smtClean="0"/>
              <a:t>	- льготное целевое кредитование;</a:t>
            </a:r>
            <a:br>
              <a:rPr lang="ru-RU" sz="1800" b="0" dirty="0" smtClean="0"/>
            </a:br>
            <a:r>
              <a:rPr lang="ru-RU" sz="1800" b="0" dirty="0" smtClean="0"/>
              <a:t>	- компенсация процентных ставок по </a:t>
            </a:r>
            <a:r>
              <a:rPr lang="ru-RU" sz="1800" b="0" dirty="0" err="1" smtClean="0"/>
              <a:t>инвесткредитам</a:t>
            </a:r>
            <a:r>
              <a:rPr lang="ru-RU" sz="1800" b="0" dirty="0" smtClean="0"/>
              <a:t>;</a:t>
            </a:r>
            <a:br>
              <a:rPr lang="ru-RU" sz="1800" b="0" dirty="0" smtClean="0"/>
            </a:br>
            <a:r>
              <a:rPr lang="ru-RU" sz="1800" b="0" dirty="0" smtClean="0"/>
              <a:t>	- налоговые льготы и каникулы;</a:t>
            </a:r>
            <a:br>
              <a:rPr lang="ru-RU" sz="1800" b="0" dirty="0" smtClean="0"/>
            </a:br>
            <a:r>
              <a:rPr lang="ru-RU" sz="1800" b="0" dirty="0" smtClean="0"/>
              <a:t>	- ускоренная амортизация;</a:t>
            </a:r>
            <a:br>
              <a:rPr lang="ru-RU" sz="1800" b="0" dirty="0" smtClean="0"/>
            </a:br>
            <a:r>
              <a:rPr lang="ru-RU" sz="1800" b="0" dirty="0" smtClean="0"/>
              <a:t>	- зачёт расходов на природоохранные мероприятия в счёт 	платы за негативное воздействие.</a:t>
            </a:r>
            <a:br>
              <a:rPr lang="ru-RU" sz="1800" b="0" dirty="0" smtClean="0"/>
            </a:br>
            <a:endParaRPr lang="ru-RU" sz="1800" b="0" dirty="0" smtClean="0"/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1403350" y="476250"/>
            <a:ext cx="7196138" cy="1223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D6D6D8">
                <a:alpha val="50000"/>
              </a:srgbClr>
            </a:outerShdw>
          </a:effectLst>
        </p:spPr>
        <p:txBody>
          <a:bodyPr anchor="ctr" anchorCtr="1"/>
          <a:lstStyle/>
          <a:p>
            <a:pPr>
              <a:defRPr/>
            </a:pPr>
            <a:r>
              <a:rPr lang="ru-RU" b="1" dirty="0" smtClean="0">
                <a:solidFill>
                  <a:srgbClr val="1F408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Законодательство </a:t>
            </a:r>
            <a:r>
              <a:rPr lang="ru-RU" b="1" dirty="0">
                <a:solidFill>
                  <a:srgbClr val="1F408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о промышленной </a:t>
            </a:r>
            <a:r>
              <a:rPr lang="ru-RU" b="1" dirty="0" smtClean="0">
                <a:solidFill>
                  <a:srgbClr val="1F408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экологии:</a:t>
            </a:r>
            <a:endParaRPr lang="ru-RU" b="1" dirty="0">
              <a:solidFill>
                <a:srgbClr val="1F408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+mj-ea"/>
              <a:cs typeface="+mj-cs"/>
            </a:endParaRPr>
          </a:p>
          <a:p>
            <a:pPr>
              <a:lnSpc>
                <a:spcPct val="150000"/>
              </a:lnSpc>
              <a:defRPr/>
            </a:pPr>
            <a:r>
              <a:rPr lang="ru-RU" b="1" dirty="0" smtClean="0">
                <a:solidFill>
                  <a:srgbClr val="1F408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основные проблемы и пути решения</a:t>
            </a:r>
            <a:endParaRPr lang="ru-RU" b="1" dirty="0">
              <a:solidFill>
                <a:srgbClr val="1F408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AutoShape 5" descr="image001"/>
          <p:cNvSpPr>
            <a:spLocks noChangeAspect="1" noChangeArrowheads="1"/>
          </p:cNvSpPr>
          <p:nvPr/>
        </p:nvSpPr>
        <p:spPr bwMode="auto">
          <a:xfrm>
            <a:off x="4048125" y="2890838"/>
            <a:ext cx="1047750" cy="107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125" name="Rectangle 6"/>
          <p:cNvSpPr>
            <a:spLocks noChangeArrowheads="1"/>
          </p:cNvSpPr>
          <p:nvPr/>
        </p:nvSpPr>
        <p:spPr bwMode="auto">
          <a:xfrm>
            <a:off x="3371850" y="3005138"/>
            <a:ext cx="2400300" cy="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lIns="90000" tIns="152352" rIns="90000" bIns="38088">
            <a:spAutoFit/>
          </a:bodyPr>
          <a:lstStyle/>
          <a:p>
            <a:endParaRPr lang="ru-RU"/>
          </a:p>
        </p:txBody>
      </p:sp>
      <p:pic>
        <p:nvPicPr>
          <p:cNvPr id="5126" name="Picture 7" descr="log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288" y="476250"/>
            <a:ext cx="1022350" cy="992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27088" y="2205038"/>
            <a:ext cx="7848600" cy="3816350"/>
          </a:xfrm>
        </p:spPr>
        <p:txBody>
          <a:bodyPr/>
          <a:lstStyle/>
          <a:p>
            <a:pPr algn="l" eaLnBrk="1" hangingPunct="1">
              <a:defRPr/>
            </a:pPr>
            <a:r>
              <a:rPr lang="ru-RU" sz="1800" dirty="0" smtClean="0"/>
              <a:t>Совершенствование системы государственного регулирования:</a:t>
            </a:r>
            <a:br>
              <a:rPr lang="ru-RU" sz="1800" dirty="0" smtClean="0"/>
            </a:br>
            <a:r>
              <a:rPr lang="ru-RU" sz="1800" b="0" dirty="0" smtClean="0"/>
              <a:t>- реальное разделение полномочий по установлению обязательных требований и по контрою их исполнения;</a:t>
            </a:r>
            <a:br>
              <a:rPr lang="ru-RU" sz="1800" b="0" dirty="0" smtClean="0"/>
            </a:br>
            <a:r>
              <a:rPr lang="ru-RU" sz="1800" b="0" dirty="0" smtClean="0"/>
              <a:t>- ликвидация дублирования функций органов государственной власти; создание единого надзорного органа в сфере промышленной экологии.</a:t>
            </a:r>
            <a:br>
              <a:rPr lang="ru-RU" sz="1800" b="0" dirty="0" smtClean="0"/>
            </a:br>
            <a:endParaRPr lang="ru-RU" sz="1800" b="0" dirty="0" smtClean="0"/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1403350" y="476250"/>
            <a:ext cx="7196138" cy="1223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D6D6D8">
                <a:alpha val="50000"/>
              </a:srgbClr>
            </a:outerShdw>
          </a:effectLst>
        </p:spPr>
        <p:txBody>
          <a:bodyPr anchor="ctr" anchorCtr="1"/>
          <a:lstStyle/>
          <a:p>
            <a:pPr>
              <a:defRPr/>
            </a:pPr>
            <a:r>
              <a:rPr lang="ru-RU" b="1" dirty="0" smtClean="0">
                <a:solidFill>
                  <a:srgbClr val="1F408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Законодательство </a:t>
            </a:r>
            <a:r>
              <a:rPr lang="ru-RU" b="1" dirty="0">
                <a:solidFill>
                  <a:srgbClr val="1F408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о промышленной </a:t>
            </a:r>
            <a:r>
              <a:rPr lang="ru-RU" b="1" dirty="0" smtClean="0">
                <a:solidFill>
                  <a:srgbClr val="1F408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экологии:</a:t>
            </a:r>
            <a:endParaRPr lang="ru-RU" b="1" dirty="0">
              <a:solidFill>
                <a:srgbClr val="1F408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+mj-ea"/>
              <a:cs typeface="+mj-cs"/>
            </a:endParaRPr>
          </a:p>
          <a:p>
            <a:pPr>
              <a:lnSpc>
                <a:spcPct val="150000"/>
              </a:lnSpc>
              <a:defRPr/>
            </a:pPr>
            <a:r>
              <a:rPr lang="ru-RU" b="1" dirty="0" smtClean="0">
                <a:solidFill>
                  <a:srgbClr val="1F408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основные проблемы и пути решения</a:t>
            </a:r>
            <a:endParaRPr lang="ru-RU" b="1" dirty="0">
              <a:solidFill>
                <a:srgbClr val="1F408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AutoShape 5" descr="image001"/>
          <p:cNvSpPr>
            <a:spLocks noChangeAspect="1" noChangeArrowheads="1"/>
          </p:cNvSpPr>
          <p:nvPr/>
        </p:nvSpPr>
        <p:spPr bwMode="auto">
          <a:xfrm>
            <a:off x="4048125" y="2890838"/>
            <a:ext cx="1047750" cy="107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125" name="Rectangle 6"/>
          <p:cNvSpPr>
            <a:spLocks noChangeArrowheads="1"/>
          </p:cNvSpPr>
          <p:nvPr/>
        </p:nvSpPr>
        <p:spPr bwMode="auto">
          <a:xfrm>
            <a:off x="3371850" y="3005138"/>
            <a:ext cx="2400300" cy="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lIns="90000" tIns="152352" rIns="90000" bIns="38088">
            <a:spAutoFit/>
          </a:bodyPr>
          <a:lstStyle/>
          <a:p>
            <a:endParaRPr lang="ru-RU"/>
          </a:p>
        </p:txBody>
      </p:sp>
      <p:pic>
        <p:nvPicPr>
          <p:cNvPr id="5126" name="Picture 7" descr="log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288" y="476250"/>
            <a:ext cx="1022350" cy="992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27088" y="2205038"/>
            <a:ext cx="7848600" cy="3816350"/>
          </a:xfrm>
        </p:spPr>
        <p:txBody>
          <a:bodyPr/>
          <a:lstStyle/>
          <a:p>
            <a:pPr algn="l"/>
            <a:r>
              <a:rPr lang="ru-RU" sz="1800" dirty="0" smtClean="0"/>
              <a:t>Пять шагов к новому законодательству о промышленной экологии:</a:t>
            </a:r>
            <a:br>
              <a:rPr lang="ru-RU" sz="1800" dirty="0" smtClean="0"/>
            </a:b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b="0" dirty="0" smtClean="0"/>
              <a:t>1. Разделение проблем охраны природной среды и промышленной экологии</a:t>
            </a:r>
            <a:br>
              <a:rPr lang="ru-RU" sz="1800" b="0" dirty="0" smtClean="0"/>
            </a:br>
            <a:r>
              <a:rPr lang="ru-RU" sz="1800" b="0" dirty="0" smtClean="0"/>
              <a:t>2. Решение проблемы мониторинга и внедрение непрерывного инструментального контроля с признанием выявленных объёмов эмиссий базовыми для дальнейшего регулирования.</a:t>
            </a:r>
            <a:br>
              <a:rPr lang="ru-RU" sz="1800" b="0" dirty="0" smtClean="0"/>
            </a:br>
            <a:r>
              <a:rPr lang="ru-RU" sz="1800" b="0" dirty="0" smtClean="0"/>
              <a:t>3. Создание системы комплексных разрешений, учитывающей реальное состояние конкретного предприятия и его возможности.</a:t>
            </a:r>
            <a:br>
              <a:rPr lang="ru-RU" sz="1800" b="0" dirty="0" smtClean="0"/>
            </a:br>
            <a:r>
              <a:rPr lang="ru-RU" sz="1800" b="0" dirty="0" smtClean="0"/>
              <a:t>4. Всемерное развитие экономических механизмов, стимулирующих модернизацию предприятий, обеспечивающую снижение негативного воздействия на окружающую среду. </a:t>
            </a:r>
            <a:br>
              <a:rPr lang="ru-RU" sz="1800" b="0" dirty="0" smtClean="0"/>
            </a:br>
            <a:r>
              <a:rPr lang="ru-RU" sz="1800" b="0" dirty="0" smtClean="0"/>
              <a:t>5. Разделение функций </a:t>
            </a:r>
            <a:r>
              <a:rPr lang="ru-RU" sz="1800" b="0" dirty="0" err="1" smtClean="0"/>
              <a:t>правоустановления</a:t>
            </a:r>
            <a:r>
              <a:rPr lang="ru-RU" sz="1800" b="0" dirty="0" smtClean="0"/>
              <a:t> и надзора. Создание единого органа надзора.</a:t>
            </a:r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1403350" y="476250"/>
            <a:ext cx="7196138" cy="1223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D6D6D8">
                <a:alpha val="50000"/>
              </a:srgbClr>
            </a:outerShdw>
          </a:effectLst>
        </p:spPr>
        <p:txBody>
          <a:bodyPr anchor="ctr" anchorCtr="1"/>
          <a:lstStyle/>
          <a:p>
            <a:pPr>
              <a:defRPr/>
            </a:pPr>
            <a:r>
              <a:rPr lang="ru-RU" b="1" dirty="0" smtClean="0">
                <a:solidFill>
                  <a:srgbClr val="1F408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Законодательство </a:t>
            </a:r>
            <a:r>
              <a:rPr lang="ru-RU" b="1" dirty="0">
                <a:solidFill>
                  <a:srgbClr val="1F408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о промышленной </a:t>
            </a:r>
            <a:r>
              <a:rPr lang="ru-RU" b="1" dirty="0" smtClean="0">
                <a:solidFill>
                  <a:srgbClr val="1F408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экологии:</a:t>
            </a:r>
            <a:endParaRPr lang="ru-RU" b="1" dirty="0">
              <a:solidFill>
                <a:srgbClr val="1F408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+mj-ea"/>
              <a:cs typeface="+mj-cs"/>
            </a:endParaRPr>
          </a:p>
          <a:p>
            <a:pPr>
              <a:lnSpc>
                <a:spcPct val="150000"/>
              </a:lnSpc>
              <a:defRPr/>
            </a:pPr>
            <a:r>
              <a:rPr lang="ru-RU" b="1" dirty="0" smtClean="0">
                <a:solidFill>
                  <a:srgbClr val="1F408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основные проблемы и пути решения</a:t>
            </a:r>
            <a:endParaRPr lang="ru-RU" b="1" dirty="0">
              <a:solidFill>
                <a:srgbClr val="1F408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27088" y="2205038"/>
            <a:ext cx="7848600" cy="3816350"/>
          </a:xfrm>
        </p:spPr>
        <p:txBody>
          <a:bodyPr/>
          <a:lstStyle/>
          <a:p>
            <a:pPr algn="l" eaLnBrk="1" hangingPunct="1">
              <a:defRPr/>
            </a:pPr>
            <a:r>
              <a:rPr lang="ru-RU" sz="1800" dirty="0" smtClean="0"/>
              <a:t>Спасибо за внимание!</a:t>
            </a:r>
          </a:p>
        </p:txBody>
      </p:sp>
      <p:sp>
        <p:nvSpPr>
          <p:cNvPr id="17412" name="AutoShape 5" descr="image001"/>
          <p:cNvSpPr>
            <a:spLocks noChangeAspect="1" noChangeArrowheads="1"/>
          </p:cNvSpPr>
          <p:nvPr/>
        </p:nvSpPr>
        <p:spPr bwMode="auto">
          <a:xfrm>
            <a:off x="4048125" y="2890838"/>
            <a:ext cx="1047750" cy="107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7413" name="Rectangle 6"/>
          <p:cNvSpPr>
            <a:spLocks noChangeArrowheads="1"/>
          </p:cNvSpPr>
          <p:nvPr/>
        </p:nvSpPr>
        <p:spPr bwMode="auto">
          <a:xfrm>
            <a:off x="3371850" y="3005138"/>
            <a:ext cx="2400300" cy="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lIns="90000" tIns="152352" rIns="90000" bIns="38088">
            <a:spAutoFit/>
          </a:bodyPr>
          <a:lstStyle/>
          <a:p>
            <a:endParaRPr lang="ru-RU"/>
          </a:p>
        </p:txBody>
      </p:sp>
      <p:pic>
        <p:nvPicPr>
          <p:cNvPr id="17414" name="Picture 7" descr="log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288" y="476250"/>
            <a:ext cx="1022350" cy="992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1403350" y="476250"/>
            <a:ext cx="7196138" cy="1223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D6D6D8">
                <a:alpha val="50000"/>
              </a:srgbClr>
            </a:outerShdw>
          </a:effectLst>
        </p:spPr>
        <p:txBody>
          <a:bodyPr anchor="ctr" anchorCtr="1"/>
          <a:lstStyle/>
          <a:p>
            <a:pPr>
              <a:defRPr/>
            </a:pPr>
            <a:r>
              <a:rPr lang="ru-RU" b="1" dirty="0" smtClean="0">
                <a:solidFill>
                  <a:srgbClr val="1F408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Законодательство </a:t>
            </a:r>
            <a:r>
              <a:rPr lang="ru-RU" b="1" dirty="0">
                <a:solidFill>
                  <a:srgbClr val="1F408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о промышленной </a:t>
            </a:r>
            <a:r>
              <a:rPr lang="ru-RU" b="1" dirty="0" smtClean="0">
                <a:solidFill>
                  <a:srgbClr val="1F408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экологии:</a:t>
            </a:r>
            <a:endParaRPr lang="ru-RU" b="1" dirty="0">
              <a:solidFill>
                <a:srgbClr val="1F408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+mj-ea"/>
              <a:cs typeface="+mj-cs"/>
            </a:endParaRPr>
          </a:p>
          <a:p>
            <a:pPr>
              <a:lnSpc>
                <a:spcPct val="150000"/>
              </a:lnSpc>
              <a:defRPr/>
            </a:pPr>
            <a:r>
              <a:rPr lang="ru-RU" b="1" dirty="0" smtClean="0">
                <a:solidFill>
                  <a:srgbClr val="1F408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основные проблемы и пути решения</a:t>
            </a:r>
            <a:endParaRPr lang="ru-RU" b="1" dirty="0">
              <a:solidFill>
                <a:srgbClr val="1F408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NN piskul">
  <a:themeElements>
    <a:clrScheme name="NN piskul 1">
      <a:dk1>
        <a:srgbClr val="545472"/>
      </a:dk1>
      <a:lt1>
        <a:srgbClr val="FFFFFF"/>
      </a:lt1>
      <a:dk2>
        <a:srgbClr val="660066"/>
      </a:dk2>
      <a:lt2>
        <a:srgbClr val="9797B7"/>
      </a:lt2>
      <a:accent1>
        <a:srgbClr val="A7CCD9"/>
      </a:accent1>
      <a:accent2>
        <a:srgbClr val="C7C7DF"/>
      </a:accent2>
      <a:accent3>
        <a:srgbClr val="FFFFFF"/>
      </a:accent3>
      <a:accent4>
        <a:srgbClr val="464660"/>
      </a:accent4>
      <a:accent5>
        <a:srgbClr val="D0E2E9"/>
      </a:accent5>
      <a:accent6>
        <a:srgbClr val="B4B4CA"/>
      </a:accent6>
      <a:hlink>
        <a:srgbClr val="9595FF"/>
      </a:hlink>
      <a:folHlink>
        <a:srgbClr val="8888AE"/>
      </a:folHlink>
    </a:clrScheme>
    <a:fontScheme name="NN piskul">
      <a:majorFont>
        <a:latin typeface="Arial Unicode MS"/>
        <a:ea typeface=""/>
        <a:cs typeface=""/>
      </a:majorFont>
      <a:minorFont>
        <a:latin typeface="Arial Unicode MS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0000" tIns="46800" rIns="90000" bIns="46800" numCol="1" anchor="ctr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65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ru-RU" sz="1800" b="0" i="0" u="none" strike="noStrike" cap="none" normalizeH="0" baseline="0" smtClean="0">
            <a:ln>
              <a:noFill/>
            </a:ln>
            <a:solidFill>
              <a:schemeClr val="tx2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0000" tIns="46800" rIns="90000" bIns="46800" numCol="1" anchor="ctr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65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ru-RU" sz="1800" b="0" i="0" u="none" strike="noStrike" cap="none" normalizeH="0" baseline="0" smtClean="0">
            <a:ln>
              <a:noFill/>
            </a:ln>
            <a:solidFill>
              <a:schemeClr val="tx2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NN piskul 1">
        <a:dk1>
          <a:srgbClr val="545472"/>
        </a:dk1>
        <a:lt1>
          <a:srgbClr val="FFFFFF"/>
        </a:lt1>
        <a:dk2>
          <a:srgbClr val="660066"/>
        </a:dk2>
        <a:lt2>
          <a:srgbClr val="9797B7"/>
        </a:lt2>
        <a:accent1>
          <a:srgbClr val="A7CCD9"/>
        </a:accent1>
        <a:accent2>
          <a:srgbClr val="C7C7DF"/>
        </a:accent2>
        <a:accent3>
          <a:srgbClr val="FFFFFF"/>
        </a:accent3>
        <a:accent4>
          <a:srgbClr val="464660"/>
        </a:accent4>
        <a:accent5>
          <a:srgbClr val="D0E2E9"/>
        </a:accent5>
        <a:accent6>
          <a:srgbClr val="B4B4CA"/>
        </a:accent6>
        <a:hlink>
          <a:srgbClr val="9595FF"/>
        </a:hlink>
        <a:folHlink>
          <a:srgbClr val="8888A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N piskul 2">
        <a:dk1>
          <a:srgbClr val="545472"/>
        </a:dk1>
        <a:lt1>
          <a:srgbClr val="FFFFFF"/>
        </a:lt1>
        <a:dk2>
          <a:srgbClr val="892D5B"/>
        </a:dk2>
        <a:lt2>
          <a:srgbClr val="68A7BE"/>
        </a:lt2>
        <a:accent1>
          <a:srgbClr val="CAACCC"/>
        </a:accent1>
        <a:accent2>
          <a:srgbClr val="A7CCD9"/>
        </a:accent2>
        <a:accent3>
          <a:srgbClr val="FFFFFF"/>
        </a:accent3>
        <a:accent4>
          <a:srgbClr val="464660"/>
        </a:accent4>
        <a:accent5>
          <a:srgbClr val="E1D2E2"/>
        </a:accent5>
        <a:accent6>
          <a:srgbClr val="97B9C4"/>
        </a:accent6>
        <a:hlink>
          <a:srgbClr val="9595FF"/>
        </a:hlink>
        <a:folHlink>
          <a:srgbClr val="8888A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N piskul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B2B2B2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D5D5D5"/>
        </a:accent5>
        <a:accent6>
          <a:srgbClr val="C8C8C8"/>
        </a:accent6>
        <a:hlink>
          <a:srgbClr val="4D4D4D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N piskul 4">
        <a:dk1>
          <a:srgbClr val="545472"/>
        </a:dk1>
        <a:lt1>
          <a:srgbClr val="FFFFFF"/>
        </a:lt1>
        <a:dk2>
          <a:srgbClr val="892D5B"/>
        </a:dk2>
        <a:lt2>
          <a:srgbClr val="AC3872"/>
        </a:lt2>
        <a:accent1>
          <a:srgbClr val="660066"/>
        </a:accent1>
        <a:accent2>
          <a:srgbClr val="E2A6C4"/>
        </a:accent2>
        <a:accent3>
          <a:srgbClr val="FFFFFF"/>
        </a:accent3>
        <a:accent4>
          <a:srgbClr val="464660"/>
        </a:accent4>
        <a:accent5>
          <a:srgbClr val="B8AAB8"/>
        </a:accent5>
        <a:accent6>
          <a:srgbClr val="CD96B1"/>
        </a:accent6>
        <a:hlink>
          <a:srgbClr val="8585FF"/>
        </a:hlink>
        <a:folHlink>
          <a:srgbClr val="563EE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N piskul 5">
        <a:dk1>
          <a:srgbClr val="545472"/>
        </a:dk1>
        <a:lt1>
          <a:srgbClr val="FFFFFF"/>
        </a:lt1>
        <a:dk2>
          <a:srgbClr val="892D5B"/>
        </a:dk2>
        <a:lt2>
          <a:srgbClr val="515BA7"/>
        </a:lt2>
        <a:accent1>
          <a:srgbClr val="8BD8E7"/>
        </a:accent1>
        <a:accent2>
          <a:srgbClr val="A5AAD3"/>
        </a:accent2>
        <a:accent3>
          <a:srgbClr val="FFFFFF"/>
        </a:accent3>
        <a:accent4>
          <a:srgbClr val="464660"/>
        </a:accent4>
        <a:accent5>
          <a:srgbClr val="C4E9F1"/>
        </a:accent5>
        <a:accent6>
          <a:srgbClr val="959ABF"/>
        </a:accent6>
        <a:hlink>
          <a:srgbClr val="B78AFA"/>
        </a:hlink>
        <a:folHlink>
          <a:srgbClr val="A0A5D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N piskul 6">
        <a:dk1>
          <a:srgbClr val="545472"/>
        </a:dk1>
        <a:lt1>
          <a:srgbClr val="FFFFFF"/>
        </a:lt1>
        <a:dk2>
          <a:srgbClr val="37467F"/>
        </a:dk2>
        <a:lt2>
          <a:srgbClr val="547A3C"/>
        </a:lt2>
        <a:accent1>
          <a:srgbClr val="8BD8E7"/>
        </a:accent1>
        <a:accent2>
          <a:srgbClr val="B7D3A5"/>
        </a:accent2>
        <a:accent3>
          <a:srgbClr val="FFFFFF"/>
        </a:accent3>
        <a:accent4>
          <a:srgbClr val="464660"/>
        </a:accent4>
        <a:accent5>
          <a:srgbClr val="C4E9F1"/>
        </a:accent5>
        <a:accent6>
          <a:srgbClr val="A6BF95"/>
        </a:accent6>
        <a:hlink>
          <a:srgbClr val="619147"/>
        </a:hlink>
        <a:folHlink>
          <a:srgbClr val="94BE7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N piskul 7">
        <a:dk1>
          <a:srgbClr val="545472"/>
        </a:dk1>
        <a:lt1>
          <a:srgbClr val="FFFFFF"/>
        </a:lt1>
        <a:dk2>
          <a:srgbClr val="655851"/>
        </a:dk2>
        <a:lt2>
          <a:srgbClr val="B49234"/>
        </a:lt2>
        <a:accent1>
          <a:srgbClr val="F8C684"/>
        </a:accent1>
        <a:accent2>
          <a:srgbClr val="E1CE97"/>
        </a:accent2>
        <a:accent3>
          <a:srgbClr val="FFFFFF"/>
        </a:accent3>
        <a:accent4>
          <a:srgbClr val="464660"/>
        </a:accent4>
        <a:accent5>
          <a:srgbClr val="FBDFC2"/>
        </a:accent5>
        <a:accent6>
          <a:srgbClr val="CCBA88"/>
        </a:accent6>
        <a:hlink>
          <a:srgbClr val="7C6148"/>
        </a:hlink>
        <a:folHlink>
          <a:srgbClr val="8E856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Ocean</Template>
  <TotalTime>1202</TotalTime>
  <Words>221</Words>
  <Application>Microsoft Office PowerPoint</Application>
  <PresentationFormat>Экран (4:3)</PresentationFormat>
  <Paragraphs>46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NN piskul</vt:lpstr>
      <vt:lpstr>Законодательство   о промышленной экологии: основные проблемы и пути решения</vt:lpstr>
      <vt:lpstr>Слайд 2</vt:lpstr>
      <vt:lpstr>Слайд 3</vt:lpstr>
      <vt:lpstr>Проблема мониторинга негативного воздействия: - непрерывный инструментальный контроль на источниках выбросов и сбросов; - ограниченный перечень контролируемых («маркерных») веществ – не более 2-3 на объект; - признание  разрешёнными объёмов выбросов, выявленных при помощи внедрённых систем непрерывного инструментального контроля; - общественная доступность результатов инструментального контроля.</vt:lpstr>
      <vt:lpstr>Принцип «наилучших доступных технологий» (НДТ): - НДТ – не предмет для внедрения, а параметры управления конкретным предприятием; - комплексные разрешения как необходимый инструмент регулирования с использованием принципа НДТ – т.е. с учётом географических, экономических и технологических особенностей конкретного предприятия; - справочники НДТ – как ориентир для государственного регулирования и информационная база для расстановки приоритетов.</vt:lpstr>
      <vt:lpstr>Экономическое стимулирование: - «экологических инвестиций» в чистом виде не существует, снижение  негативного воздействия достигается в ходе реализации общих инвестиционных проектов; - необходимы все разумные и доступные меры, стимулирующие процесс модернизации предприятий, обеспечивающий снижение негативного воздействия:  - льготное целевое кредитование;  - компенсация процентных ставок по инвесткредитам;  - налоговые льготы и каникулы;  - ускоренная амортизация;  - зачёт расходов на природоохранные мероприятия в счёт  платы за негативное воздействие. </vt:lpstr>
      <vt:lpstr>Совершенствование системы государственного регулирования: - реальное разделение полномочий по установлению обязательных требований и по контрою их исполнения; - ликвидация дублирования функций органов государственной власти; создание единого надзорного органа в сфере промышленной экологии. </vt:lpstr>
      <vt:lpstr>Пять шагов к новому законодательству о промышленной экологии:  1. Разделение проблем охраны природной среды и промышленной экологии 2. Решение проблемы мониторинга и внедрение непрерывного инструментального контроля с признанием выявленных объёмов эмиссий базовыми для дальнейшего регулирования. 3. Создание системы комплексных разрешений, учитывающей реальное состояние конкретного предприятия и его возможности. 4. Всемерное развитие экономических механизмов, стимулирующих модернизацию предприятий, обеспечивающую снижение негативного воздействия на окружающую среду.  5. Разделение функций правоустановления и надзора. Создание единого органа надзора.</vt:lpstr>
      <vt:lpstr>Спасибо за внимание!</vt:lpstr>
    </vt:vector>
  </TitlesOfParts>
  <Company>MO GMK NN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Основные положения Концепции законопроекта РСПП о плате </dc:title>
  <dc:creator>ShataylovVV</dc:creator>
  <cp:lastModifiedBy>delya</cp:lastModifiedBy>
  <cp:revision>142</cp:revision>
  <dcterms:created xsi:type="dcterms:W3CDTF">2009-07-21T07:12:19Z</dcterms:created>
  <dcterms:modified xsi:type="dcterms:W3CDTF">2011-05-19T14:46:08Z</dcterms:modified>
</cp:coreProperties>
</file>