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5" r:id="rId3"/>
    <p:sldId id="291" r:id="rId4"/>
    <p:sldId id="292" r:id="rId5"/>
    <p:sldId id="281" r:id="rId6"/>
    <p:sldId id="267" r:id="rId7"/>
    <p:sldId id="282" r:id="rId8"/>
    <p:sldId id="283" r:id="rId9"/>
    <p:sldId id="285" r:id="rId10"/>
    <p:sldId id="286" r:id="rId11"/>
    <p:sldId id="287" r:id="rId12"/>
    <p:sldId id="289" r:id="rId13"/>
    <p:sldId id="288" r:id="rId14"/>
    <p:sldId id="290" r:id="rId15"/>
    <p:sldId id="293" r:id="rId16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tus" initials="v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34" autoAdjust="0"/>
  </p:normalViewPr>
  <p:slideViewPr>
    <p:cSldViewPr>
      <p:cViewPr varScale="1">
        <p:scale>
          <a:sx n="100" d="100"/>
          <a:sy n="100" d="100"/>
        </p:scale>
        <p:origin x="-122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58096-5321-48FC-91B5-45C8F98DEB55}" type="datetimeFigureOut">
              <a:rPr lang="ru-RU" smtClean="0"/>
              <a:pPr/>
              <a:t>25.03.2010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49975-83A2-4DDC-A467-8676E369B1A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FFAEDC-C9C2-44BD-9583-BBA9D9B8FFB1}" type="datetimeFigureOut">
              <a:rPr lang="ru-RU" smtClean="0"/>
              <a:pPr/>
              <a:t>25.03.2010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88C47-5873-4EC0-B218-662951A6C7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88C47-5873-4EC0-B218-662951A6C70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6BD16-C57B-4149-A2D5-ED2D8AFB3E5D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6"/>
          <p:cNvGraphicFramePr>
            <a:graphicFrameLocks noChangeAspect="1"/>
          </p:cNvGraphicFramePr>
          <p:nvPr/>
        </p:nvGraphicFramePr>
        <p:xfrm>
          <a:off x="1908175" y="404813"/>
          <a:ext cx="5256213" cy="1817687"/>
        </p:xfrm>
        <a:graphic>
          <a:graphicData uri="http://schemas.openxmlformats.org/presentationml/2006/ole">
            <p:oleObj spid="_x0000_s41986" name="Рисунок" r:id="rId3" imgW="1846465" imgH="638644" progId="Word.Picture.8">
              <p:embed/>
            </p:oleObj>
          </a:graphicData>
        </a:graphic>
      </p:graphicFrame>
      <p:sp>
        <p:nvSpPr>
          <p:cNvPr id="3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331913" y="3284538"/>
            <a:ext cx="6811962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Национальный Институт Системных Исследований </a:t>
            </a:r>
            <a:b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</a:br>
            <a:r>
              <a:rPr lang="ru-RU" sz="3200" b="1" i="1" dirty="0">
                <a:solidFill>
                  <a:schemeClr val="bg1"/>
                </a:solidFill>
                <a:latin typeface="+mn-lt"/>
                <a:cs typeface="+mn-cs"/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4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8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большой  без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4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6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7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8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14282" y="1600200"/>
            <a:ext cx="428151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3438" y="1571612"/>
            <a:ext cx="421484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214282" y="1071546"/>
            <a:ext cx="8643998" cy="357190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ctr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072494" cy="42862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2000"/>
              </a:lnSpc>
              <a:spcAft>
                <a:spcPts val="0"/>
              </a:spcAft>
              <a:defRPr sz="2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214313" y="1428736"/>
            <a:ext cx="8643967" cy="5143536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оследний_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8"/>
          <p:cNvSpPr>
            <a:spLocks noChangeArrowheads="1"/>
          </p:cNvSpPr>
          <p:nvPr userDrawn="1"/>
        </p:nvSpPr>
        <p:spPr bwMode="auto">
          <a:xfrm>
            <a:off x="0" y="2714620"/>
            <a:ext cx="9144000" cy="2500330"/>
          </a:xfrm>
          <a:prstGeom prst="rect">
            <a:avLst/>
          </a:prstGeom>
          <a:gradFill flip="none" rotWithShape="1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path path="circle">
              <a:fillToRect l="100000" t="100000"/>
            </a:path>
            <a:tileRect r="-100000" b="-1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l" eaLnBrk="1" hangingPunct="1">
              <a:buFontTx/>
              <a:buNone/>
              <a:defRPr/>
            </a:pPr>
            <a:endParaRPr lang="ru-RU" sz="1800">
              <a:latin typeface="Calibri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 userDrawn="1"/>
        </p:nvSpPr>
        <p:spPr bwMode="auto">
          <a:xfrm>
            <a:off x="1331912" y="3284538"/>
            <a:ext cx="6811987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50000"/>
              </a:prstClr>
            </a:outerShdw>
          </a:effectLst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ru-RU" sz="3200" b="1" i="1" dirty="0" smtClean="0">
                <a:solidFill>
                  <a:schemeClr val="bg1"/>
                </a:solidFill>
              </a:rPr>
              <a:t>Национальный</a:t>
            </a:r>
            <a:r>
              <a:rPr lang="ru-RU" sz="3200" b="1" i="1" baseline="0" dirty="0" smtClean="0">
                <a:solidFill>
                  <a:schemeClr val="bg1"/>
                </a:solidFill>
              </a:rPr>
              <a:t> </a:t>
            </a:r>
            <a:r>
              <a:rPr lang="ru-RU" sz="3200" b="1" i="1" dirty="0" smtClean="0">
                <a:solidFill>
                  <a:schemeClr val="bg1"/>
                </a:solidFill>
              </a:rPr>
              <a:t>Институт Системных Исследований </a:t>
            </a:r>
            <a:br>
              <a:rPr lang="ru-RU" sz="3200" b="1" i="1" dirty="0" smtClean="0">
                <a:solidFill>
                  <a:schemeClr val="bg1"/>
                </a:solidFill>
              </a:rPr>
            </a:br>
            <a:r>
              <a:rPr lang="ru-RU" sz="3200" b="1" i="1" dirty="0" smtClean="0">
                <a:solidFill>
                  <a:schemeClr val="bg1"/>
                </a:solidFill>
              </a:rPr>
              <a:t>Проблем Предпринимательства</a:t>
            </a:r>
            <a:endParaRPr lang="ru-RU" sz="2800" b="1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тандар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3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7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25" name="Текст 5"/>
          <p:cNvSpPr>
            <a:spLocks noGrp="1"/>
          </p:cNvSpPr>
          <p:nvPr>
            <p:ph type="body" sz="quarter" idx="12"/>
          </p:nvPr>
        </p:nvSpPr>
        <p:spPr>
          <a:xfrm>
            <a:off x="571472" y="1928802"/>
            <a:ext cx="8215370" cy="4643470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и подзаголовок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6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8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9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0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1" name="Текст 5"/>
          <p:cNvSpPr>
            <a:spLocks noGrp="1"/>
          </p:cNvSpPr>
          <p:nvPr>
            <p:ph type="body" sz="quarter" idx="11"/>
          </p:nvPr>
        </p:nvSpPr>
        <p:spPr>
          <a:xfrm>
            <a:off x="571472" y="1928802"/>
            <a:ext cx="8215370" cy="4643470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5" name="Текст 9"/>
          <p:cNvSpPr>
            <a:spLocks noGrp="1"/>
          </p:cNvSpPr>
          <p:nvPr>
            <p:ph type="body" sz="quarter" idx="12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0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6143668" cy="857256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>
            <a:normAutofit/>
          </a:bodyPr>
          <a:lstStyle>
            <a:lvl1pPr algn="l">
              <a:lnSpc>
                <a:spcPts val="3500"/>
              </a:lnSpc>
              <a:spcAft>
                <a:spcPts val="0"/>
              </a:spcAft>
              <a:defRPr sz="40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7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8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9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12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428736"/>
            <a:ext cx="8143903" cy="5072077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7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8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6" name="Текст 9"/>
          <p:cNvSpPr>
            <a:spLocks noGrp="1"/>
          </p:cNvSpPr>
          <p:nvPr>
            <p:ph type="body" sz="quarter" idx="11"/>
          </p:nvPr>
        </p:nvSpPr>
        <p:spPr>
          <a:xfrm>
            <a:off x="571472" y="1214422"/>
            <a:ext cx="8215341" cy="500066"/>
          </a:xfrm>
        </p:spPr>
        <p:txBody>
          <a:bodyPr>
            <a:noAutofit/>
          </a:bodyPr>
          <a:lstStyle>
            <a:lvl1pPr marL="0" indent="0">
              <a:lnSpc>
                <a:spcPts val="1700"/>
              </a:lnSpc>
              <a:buNone/>
              <a:defRPr lang="ru-RU" sz="1800" b="1" i="1" baseline="0" dirty="0" smtClean="0">
                <a:solidFill>
                  <a:schemeClr val="accent2"/>
                </a:solidFill>
              </a:defRPr>
            </a:lvl1pPr>
          </a:lstStyle>
          <a:p>
            <a:pPr lvl="0"/>
            <a:r>
              <a:rPr lang="ru-RU" dirty="0" smtClean="0"/>
              <a:t>Образец </a:t>
            </a:r>
          </a:p>
          <a:p>
            <a:pPr lvl="0"/>
            <a:r>
              <a:rPr lang="ru-RU" dirty="0" smtClean="0"/>
              <a:t>подзаголовка</a:t>
            </a:r>
          </a:p>
        </p:txBody>
      </p:sp>
      <p:sp>
        <p:nvSpPr>
          <p:cNvPr id="13" name="Таблица 9"/>
          <p:cNvSpPr>
            <a:spLocks noGrp="1"/>
          </p:cNvSpPr>
          <p:nvPr>
            <p:ph type="tbl" sz="quarter" idx="10"/>
          </p:nvPr>
        </p:nvSpPr>
        <p:spPr>
          <a:xfrm>
            <a:off x="571472" y="1785926"/>
            <a:ext cx="8143903" cy="4714887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льшой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 userDrawn="1"/>
        </p:nvGrpSpPr>
        <p:grpSpPr bwMode="auto">
          <a:xfrm>
            <a:off x="571500" y="214313"/>
            <a:ext cx="8186738" cy="827087"/>
            <a:chOff x="476" y="2341"/>
            <a:chExt cx="5157" cy="521"/>
          </a:xfrm>
        </p:grpSpPr>
        <p:pic>
          <p:nvPicPr>
            <p:cNvPr id="5" name="Picture 6" descr="niss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32" y="2341"/>
              <a:ext cx="1301" cy="4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476" y="2840"/>
              <a:ext cx="5157" cy="22"/>
              <a:chOff x="467" y="624"/>
              <a:chExt cx="5044" cy="22"/>
            </a:xfrm>
          </p:grpSpPr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469" y="646"/>
                <a:ext cx="5042" cy="0"/>
              </a:xfrm>
              <a:prstGeom prst="line">
                <a:avLst/>
              </a:prstGeom>
              <a:noFill/>
              <a:ln w="222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>
                <a:off x="467" y="624"/>
                <a:ext cx="5041" cy="0"/>
              </a:xfrm>
              <a:prstGeom prst="line">
                <a:avLst/>
              </a:prstGeom>
              <a:noFill/>
              <a:ln w="22225">
                <a:solidFill>
                  <a:srgbClr val="FFCC00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  <a:cs typeface="+mn-cs"/>
                </a:endParaRPr>
              </a:p>
            </p:txBody>
          </p:sp>
        </p:grpSp>
      </p:grp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 flipH="1">
            <a:off x="0" y="0"/>
            <a:ext cx="357188" cy="6858000"/>
          </a:xfrm>
          <a:prstGeom prst="rect">
            <a:avLst/>
          </a:prstGeom>
          <a:gradFill rotWithShape="0">
            <a:gsLst>
              <a:gs pos="0">
                <a:srgbClr val="FFC000"/>
              </a:gs>
              <a:gs pos="13000">
                <a:srgbClr val="FFA800"/>
              </a:gs>
              <a:gs pos="28000">
                <a:srgbClr val="825600"/>
              </a:gs>
              <a:gs pos="42999">
                <a:srgbClr val="FFA800"/>
              </a:gs>
              <a:gs pos="58000">
                <a:srgbClr val="825600"/>
              </a:gs>
              <a:gs pos="72000">
                <a:srgbClr val="FFA800"/>
              </a:gs>
              <a:gs pos="87000">
                <a:srgbClr val="825600"/>
              </a:gs>
              <a:gs pos="100000">
                <a:srgbClr val="FFA800"/>
              </a:gs>
            </a:gsLst>
            <a:lin ang="5400000"/>
          </a:gradFill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Calibri" pitchFamily="34" charset="0"/>
              <a:cs typeface="+mn-cs"/>
            </a:endParaRPr>
          </a:p>
        </p:txBody>
      </p:sp>
      <p:sp>
        <p:nvSpPr>
          <p:cNvPr id="7" name="Текст 5"/>
          <p:cNvSpPr>
            <a:spLocks noGrp="1"/>
          </p:cNvSpPr>
          <p:nvPr>
            <p:ph type="body" sz="quarter" idx="10"/>
          </p:nvPr>
        </p:nvSpPr>
        <p:spPr>
          <a:xfrm>
            <a:off x="571472" y="1428736"/>
            <a:ext cx="8215370" cy="5143536"/>
          </a:xfrm>
        </p:spPr>
        <p:txBody>
          <a:bodyPr/>
          <a:lstStyle>
            <a:lvl1pPr marL="0" indent="0">
              <a:buNone/>
              <a:defRPr sz="2000" b="1" i="1"/>
            </a:lvl1pPr>
            <a:lvl2pPr marL="0" indent="0">
              <a:buNone/>
              <a:defRPr sz="2000"/>
            </a:lvl2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71472" y="0"/>
            <a:ext cx="6143668" cy="1000108"/>
          </a:xfr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spcAft>
                <a:spcPts val="0"/>
              </a:spcAft>
              <a:defRPr sz="2400" b="1" i="1" baseline="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D04C97-BF5A-40CA-8B79-4E8FFF96B0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1785938" y="5500688"/>
            <a:ext cx="6429375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i="1" dirty="0">
                <a:solidFill>
                  <a:schemeClr val="accent2"/>
                </a:solidFill>
                <a:latin typeface="Calibri" pitchFamily="34" charset="0"/>
              </a:rPr>
              <a:t>Наш адрес: </a:t>
            </a:r>
            <a:r>
              <a:rPr lang="ru-RU" sz="1400" b="1" i="1" dirty="0">
                <a:latin typeface="Calibri" pitchFamily="34" charset="0"/>
              </a:rPr>
              <a:t>107031, Москва, ул. Рождественка,  д.6/9/20,  строение 1 </a:t>
            </a:r>
            <a:endParaRPr lang="en-US" sz="1400" b="1" i="1" dirty="0">
              <a:latin typeface="Calibri" pitchFamily="34" charset="0"/>
            </a:endParaRPr>
          </a:p>
          <a:p>
            <a:r>
              <a:rPr lang="ru-RU" sz="1400" b="1" i="1" dirty="0">
                <a:solidFill>
                  <a:schemeClr val="accent2"/>
                </a:solidFill>
                <a:latin typeface="Calibri" pitchFamily="34" charset="0"/>
              </a:rPr>
              <a:t>Тел./факс: </a:t>
            </a:r>
            <a:r>
              <a:rPr lang="ru-RU" sz="1400" b="1" i="1" dirty="0">
                <a:latin typeface="Calibri" pitchFamily="34" charset="0"/>
              </a:rPr>
              <a:t>+7 (495) 624-65-93, +7 (495) 625-48-15</a:t>
            </a:r>
          </a:p>
          <a:p>
            <a:r>
              <a:rPr lang="ru-RU" sz="1400" b="1" i="1" dirty="0">
                <a:solidFill>
                  <a:schemeClr val="accent2"/>
                </a:solidFill>
                <a:latin typeface="Calibri" pitchFamily="34" charset="0"/>
              </a:rPr>
              <a:t>Электронная почта: </a:t>
            </a:r>
            <a:r>
              <a:rPr lang="ru-RU" sz="1400" b="1" i="1" dirty="0" err="1">
                <a:latin typeface="Calibri" pitchFamily="34" charset="0"/>
              </a:rPr>
              <a:t>office@nisse.ru</a:t>
            </a:r>
            <a:r>
              <a:rPr lang="ru-RU" sz="1400" b="1" i="1" dirty="0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400" dirty="0" smtClean="0"/>
              <a:t>К недостаткам внедрения Закона можно отнести (продолжение):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642911" y="1142984"/>
          <a:ext cx="8215369" cy="326136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983020"/>
                <a:gridCol w="2845311"/>
                <a:gridCol w="3387038"/>
              </a:tblGrid>
              <a:tr h="257176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предполагает изменение/отмену множества нормативных правовых и нормативных актов (продолжение)</a:t>
                      </a:r>
                    </a:p>
                    <a:p>
                      <a:pPr lvl="0"/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Изменение ответственности за нарушение Закона о торговле одновременно с его принятием не была введена</a:t>
                      </a:r>
                    </a:p>
                    <a:p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Изменения в КОАП РФ планируются только к июлю 2010 г.</a:t>
                      </a:r>
                    </a:p>
                    <a:p>
                      <a:endParaRPr lang="ru-R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Каково может быть внедрение Закона, вводящего правила административного (государственного) управления в сфере торговли, вводящего новые правила и нормы ведения торговой деятельности, антимонопольный контроль, без нормативного  утверждения санкций за нарушение этих правил?</a:t>
                      </a:r>
                      <a:endParaRPr lang="ru-R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4643446"/>
            <a:ext cx="8286808" cy="2000264"/>
          </a:xfrm>
          <a:ln>
            <a:solidFill>
              <a:schemeClr val="accent1"/>
            </a:solidFill>
          </a:ln>
        </p:spPr>
        <p:txBody>
          <a:bodyPr/>
          <a:lstStyle/>
          <a:p>
            <a:pPr marL="180975" lvl="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/>
              <a:t>Пока действуют старые </a:t>
            </a:r>
            <a:r>
              <a:rPr sz="1600" smtClean="0"/>
              <a:t>санкции</a:t>
            </a:r>
            <a:endParaRPr sz="1600"/>
          </a:p>
          <a:p>
            <a:pPr marL="180975" lvl="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/>
              <a:t>При этом непонятны санкции за наказание хозяйствующих субъектов, осуществляющих торговую деятельность, и хозяйствующих субъектов, осуществляющих поставки товаров, за нарушения статей нового </a:t>
            </a:r>
            <a:r>
              <a:rPr sz="1600" smtClean="0"/>
              <a:t>Закона</a:t>
            </a:r>
            <a:r>
              <a:rPr sz="1600"/>
              <a:t>, касающихся </a:t>
            </a:r>
            <a:r>
              <a:rPr sz="1600" smtClean="0"/>
              <a:t>утвержденных новых торговых правил и оснований </a:t>
            </a:r>
            <a:r>
              <a:rPr sz="1600"/>
              <a:t>для проведения антимонопольного </a:t>
            </a:r>
            <a:r>
              <a:rPr sz="1600" smtClean="0"/>
              <a:t>контроля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214695" y="4429132"/>
            <a:ext cx="2500313" cy="142874"/>
          </a:xfrm>
          <a:prstGeom prst="downArrow">
            <a:avLst>
              <a:gd name="adj1" fmla="val 74017"/>
              <a:gd name="adj2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10" y="4429132"/>
            <a:ext cx="8286808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400" dirty="0" smtClean="0"/>
              <a:t>К недостаткам внедрения Закона можно отнести (завершение):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642911" y="1142984"/>
          <a:ext cx="8215368" cy="385572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983019"/>
                <a:gridCol w="2845311"/>
                <a:gridCol w="3387038"/>
              </a:tblGrid>
              <a:tr h="37147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Распределение компетенции по уровням власти более или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менее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установлено: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endParaRPr lang="ru-RU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Федеральный уровень:</a:t>
                      </a:r>
                    </a:p>
                    <a:p>
                      <a:pPr marL="180975" marR="0" lvl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проведения государственной политики в области торговой деятельности;</a:t>
                      </a:r>
                    </a:p>
                    <a:p>
                      <a:pPr marL="180975" marR="0" lvl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разработка</a:t>
                      </a: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методик и методических рекомендаций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Региональный уровень</a:t>
                      </a:r>
                    </a:p>
                    <a:p>
                      <a:pPr marL="0" marR="0" lvl="0" indent="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sz="13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реализация программ поддержки</a:t>
                      </a:r>
                    </a:p>
                    <a:p>
                      <a:pPr marL="180975" marR="0" lvl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lang="ru-RU" sz="13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информационно-аналитические исследования</a:t>
                      </a:r>
                      <a:endParaRPr lang="ru-RU" sz="1300" b="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marR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lang="ru-RU" sz="13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установление минимальной обеспеченности населения площадью торговых объектов нормативов</a:t>
                      </a:r>
                    </a:p>
                    <a:p>
                      <a:pPr marL="180975" indent="-180975" algn="ctr">
                        <a:buFont typeface="Arial" pitchFamily="34" charset="0"/>
                        <a:buNone/>
                        <a:tabLst>
                          <a:tab pos="180975" algn="l"/>
                        </a:tabLst>
                      </a:pPr>
                      <a:r>
                        <a:rPr lang="ru-RU" sz="1300" b="0" u="sng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Муниципальный уровень:</a:t>
                      </a:r>
                    </a:p>
                    <a:p>
                      <a:pPr marL="180975" marR="0" lvl="0" indent="-1809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>
                          <a:tab pos="180975" algn="l"/>
                        </a:tabLst>
                        <a:defRPr/>
                      </a:pPr>
                      <a:r>
                        <a:rPr lang="ru-RU" sz="1300" b="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обеспечения жителей муниципального образования услугами торговли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None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Вместе с тем: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Необходимость поддержки региональным властям вменена, но без привязки к располагаемому бюджету, его передачи с федерального уровня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 конкретного плана работы для регионов, предлагаемого на уровне Федерации, предусматривающего ожидания от региональных властей по развитию торговой деятельности</a:t>
                      </a:r>
                    </a:p>
                    <a:p>
                      <a:pPr marL="180975" indent="-180975">
                        <a:spcBef>
                          <a:spcPts val="600"/>
                        </a:spcBef>
                        <a:spcAft>
                          <a:spcPts val="600"/>
                        </a:spcAft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Нет рекомендаций по взаимной увязке с уже существующими и реализуемыми либо разрабатываемыми программами, в частности программами развития МСБ и развития конкуренции  </a:t>
                      </a:r>
                      <a:endParaRPr lang="ru-RU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5357826"/>
            <a:ext cx="8286808" cy="1357322"/>
          </a:xfrm>
          <a:ln>
            <a:solidFill>
              <a:schemeClr val="accent1"/>
            </a:solidFill>
          </a:ln>
        </p:spPr>
        <p:txBody>
          <a:bodyPr/>
          <a:lstStyle/>
          <a:p>
            <a:pPr marL="180975" lvl="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 dirty="0" err="1" smtClean="0"/>
              <a:t>План</a:t>
            </a:r>
            <a:r>
              <a:rPr sz="1600" dirty="0" smtClean="0"/>
              <a:t> </a:t>
            </a:r>
            <a:r>
              <a:rPr sz="1600" dirty="0" err="1" smtClean="0"/>
              <a:t>работы</a:t>
            </a:r>
            <a:r>
              <a:rPr sz="1600" dirty="0" smtClean="0"/>
              <a:t> </a:t>
            </a:r>
            <a:r>
              <a:rPr sz="1600" dirty="0" err="1" smtClean="0"/>
              <a:t>должен</a:t>
            </a:r>
            <a:r>
              <a:rPr sz="1600" dirty="0" smtClean="0"/>
              <a:t> </a:t>
            </a:r>
            <a:r>
              <a:rPr sz="1600" dirty="0" err="1" smtClean="0"/>
              <a:t>быть</a:t>
            </a:r>
            <a:r>
              <a:rPr sz="1600" dirty="0" smtClean="0"/>
              <a:t> </a:t>
            </a:r>
            <a:r>
              <a:rPr sz="1600" dirty="0" err="1" smtClean="0"/>
              <a:t>хотя</a:t>
            </a:r>
            <a:r>
              <a:rPr sz="1600" dirty="0" smtClean="0"/>
              <a:t> </a:t>
            </a:r>
            <a:r>
              <a:rPr sz="1600" dirty="0" err="1" smtClean="0"/>
              <a:t>бы</a:t>
            </a:r>
            <a:r>
              <a:rPr sz="1600" dirty="0" smtClean="0"/>
              <a:t> </a:t>
            </a:r>
            <a:r>
              <a:rPr sz="1600" dirty="0" err="1" smtClean="0"/>
              <a:t>на</a:t>
            </a:r>
            <a:r>
              <a:rPr sz="1600" dirty="0" smtClean="0"/>
              <a:t> </a:t>
            </a:r>
            <a:r>
              <a:rPr sz="1600" dirty="0" err="1" smtClean="0"/>
              <a:t>уровне</a:t>
            </a:r>
            <a:r>
              <a:rPr sz="1600" dirty="0" smtClean="0"/>
              <a:t> </a:t>
            </a:r>
            <a:r>
              <a:rPr sz="1600" dirty="0" err="1" smtClean="0"/>
              <a:t>отдельных</a:t>
            </a:r>
            <a:r>
              <a:rPr sz="1600" dirty="0" smtClean="0"/>
              <a:t> </a:t>
            </a:r>
            <a:r>
              <a:rPr sz="1600" dirty="0" err="1" smtClean="0"/>
              <a:t>регионов</a:t>
            </a:r>
            <a:endParaRPr sz="1600" dirty="0" smtClean="0"/>
          </a:p>
          <a:p>
            <a:pPr marL="180975" lvl="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 dirty="0" err="1" smtClean="0"/>
              <a:t>Применение</a:t>
            </a:r>
            <a:r>
              <a:rPr sz="1600" dirty="0" smtClean="0"/>
              <a:t> </a:t>
            </a:r>
            <a:r>
              <a:rPr sz="1600" dirty="0" err="1" smtClean="0"/>
              <a:t>программного</a:t>
            </a:r>
            <a:r>
              <a:rPr sz="1600" dirty="0" smtClean="0"/>
              <a:t> </a:t>
            </a:r>
            <a:r>
              <a:rPr sz="1600" dirty="0" err="1" smtClean="0"/>
              <a:t>метода</a:t>
            </a:r>
            <a:r>
              <a:rPr sz="1600" dirty="0" smtClean="0"/>
              <a:t> к </a:t>
            </a:r>
            <a:r>
              <a:rPr sz="1600" dirty="0" err="1" smtClean="0"/>
              <a:t>развитию</a:t>
            </a:r>
            <a:r>
              <a:rPr sz="1600" dirty="0" smtClean="0"/>
              <a:t> </a:t>
            </a:r>
            <a:r>
              <a:rPr sz="1600" dirty="0" err="1" smtClean="0"/>
              <a:t>торговой</a:t>
            </a:r>
            <a:r>
              <a:rPr sz="1600" dirty="0" smtClean="0"/>
              <a:t> </a:t>
            </a:r>
            <a:r>
              <a:rPr sz="1600" err="1" smtClean="0"/>
              <a:t>сферы</a:t>
            </a:r>
            <a:r>
              <a:rPr sz="1600" smtClean="0"/>
              <a:t> должно </a:t>
            </a:r>
            <a:r>
              <a:rPr sz="1600" dirty="0" err="1" smtClean="0"/>
              <a:t>учитывать</a:t>
            </a:r>
            <a:r>
              <a:rPr sz="1600" dirty="0" smtClean="0"/>
              <a:t> </a:t>
            </a:r>
            <a:r>
              <a:rPr sz="1600" dirty="0" err="1" smtClean="0"/>
              <a:t>лучший</a:t>
            </a:r>
            <a:r>
              <a:rPr sz="1600" dirty="0" smtClean="0"/>
              <a:t> </a:t>
            </a:r>
            <a:r>
              <a:rPr sz="1600" dirty="0" err="1" smtClean="0"/>
              <a:t>опыт</a:t>
            </a:r>
            <a:r>
              <a:rPr sz="1600" dirty="0" smtClean="0"/>
              <a:t> </a:t>
            </a:r>
            <a:r>
              <a:rPr sz="1600" dirty="0" err="1" smtClean="0"/>
              <a:t>регионов</a:t>
            </a:r>
            <a:r>
              <a:rPr sz="1600" dirty="0" smtClean="0"/>
              <a:t> </a:t>
            </a:r>
          </a:p>
          <a:p>
            <a:pPr marL="180975" lvl="0" indent="-180975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 dirty="0" err="1" smtClean="0"/>
              <a:t>Пакет</a:t>
            </a:r>
            <a:r>
              <a:rPr sz="1600" dirty="0" smtClean="0"/>
              <a:t> </a:t>
            </a:r>
            <a:r>
              <a:rPr sz="1600" dirty="0" err="1" smtClean="0"/>
              <a:t>необходимых</a:t>
            </a:r>
            <a:r>
              <a:rPr sz="1600" dirty="0" smtClean="0"/>
              <a:t> </a:t>
            </a:r>
            <a:r>
              <a:rPr sz="1600" dirty="0" err="1" smtClean="0"/>
              <a:t>рекомендательных</a:t>
            </a:r>
            <a:r>
              <a:rPr sz="1600" dirty="0" smtClean="0"/>
              <a:t> </a:t>
            </a:r>
            <a:r>
              <a:rPr sz="1600" dirty="0" err="1" smtClean="0"/>
              <a:t>документов</a:t>
            </a:r>
            <a:r>
              <a:rPr sz="1600" dirty="0" smtClean="0"/>
              <a:t> </a:t>
            </a:r>
            <a:r>
              <a:rPr sz="1600" dirty="0" err="1" smtClean="0"/>
              <a:t>следует</a:t>
            </a:r>
            <a:r>
              <a:rPr sz="1600" dirty="0" smtClean="0"/>
              <a:t> </a:t>
            </a:r>
            <a:r>
              <a:rPr sz="1600" dirty="0" err="1" smtClean="0"/>
              <a:t>разработать</a:t>
            </a:r>
            <a:r>
              <a:rPr sz="1600" dirty="0" smtClean="0"/>
              <a:t> </a:t>
            </a:r>
            <a:r>
              <a:rPr sz="1600" dirty="0" err="1" smtClean="0"/>
              <a:t>на</a:t>
            </a:r>
            <a:r>
              <a:rPr sz="1600" dirty="0" smtClean="0"/>
              <a:t> </a:t>
            </a:r>
            <a:r>
              <a:rPr sz="1600" err="1" smtClean="0"/>
              <a:t>уровне</a:t>
            </a:r>
            <a:r>
              <a:rPr sz="1600" smtClean="0"/>
              <a:t> Федерации в возможно короткие сроки</a:t>
            </a:r>
            <a:endParaRPr sz="1600" dirty="0" smtClean="0"/>
          </a:p>
        </p:txBody>
      </p:sp>
      <p:sp>
        <p:nvSpPr>
          <p:cNvPr id="7" name="Стрелка вниз 6"/>
          <p:cNvSpPr/>
          <p:nvPr/>
        </p:nvSpPr>
        <p:spPr>
          <a:xfrm>
            <a:off x="3214695" y="5000636"/>
            <a:ext cx="2500313" cy="214314"/>
          </a:xfrm>
          <a:prstGeom prst="downArrow">
            <a:avLst>
              <a:gd name="adj1" fmla="val 74017"/>
              <a:gd name="adj2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71472" y="5284800"/>
            <a:ext cx="8286808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200" dirty="0" smtClean="0"/>
              <a:t>Риски, связанные с реализацией Закона о торговле, для разных сторон: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642910" y="1199296"/>
          <a:ext cx="8143932" cy="5591666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336955"/>
                <a:gridCol w="2053687"/>
                <a:gridCol w="3753290"/>
              </a:tblGrid>
              <a:tr h="183397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tx1"/>
                          </a:solidFill>
                        </a:rPr>
                        <a:t>ФАС России  - основной инструмент по приложению усилий предпринимателей по использованию Закона о торговле в своих интересах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 сокращения качества исполнения новой функции со стороны антимонопольного органа и его территориальных по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дразделений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0" i="0" dirty="0" smtClean="0">
                          <a:solidFill>
                            <a:schemeClr val="tx1"/>
                          </a:solidFill>
                        </a:rPr>
                        <a:t>Законом возложена дополнительная ответственность на ФАС России , качество исполнения которой может снизиться от вала жалоб и обращений в </a:t>
                      </a:r>
                      <a:r>
                        <a:rPr lang="ru-RU" sz="1200" b="0" i="0" dirty="0" err="1" smtClean="0">
                          <a:solidFill>
                            <a:schemeClr val="tx1"/>
                          </a:solidFill>
                        </a:rPr>
                        <a:t>терорганы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</a:rPr>
                        <a:t> и центральный аппарат Службы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ru-RU" sz="1100" b="0" i="1" dirty="0" smtClean="0">
                          <a:solidFill>
                            <a:schemeClr val="tx1"/>
                          </a:solidFill>
                        </a:rPr>
                        <a:t>Такое уже проходили в виду увеличения массы жалоб на государственных и муниципальных заказчиков по ФЗ 94 (О государственных и муниципальных закупках). Вал фактически вызвал предложение ФАС России по внедрению платы за их рассмотрение</a:t>
                      </a:r>
                      <a:r>
                        <a:rPr lang="ru-RU" sz="1100" b="0" i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ru-RU" sz="11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34411">
                <a:tc vMerge="1">
                  <a:txBody>
                    <a:bodyPr/>
                    <a:lstStyle/>
                    <a:p>
                      <a:pPr lvl="0"/>
                      <a:endParaRPr lang="ru-RU" sz="12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Риск,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что сетевые торговые организации учтут свои интересы в подзаконных актах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Сети обладают серьезным потенциалом по привлечению экспертов, это может привести к учету их интересов в разрабатываемых методиках, связанных с антимонопольным контролем </a:t>
                      </a:r>
                    </a:p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Сети обладают возможностью влияния на различные ведомства, участвующие в подготовке необходимых документов, подзаконных актов  </a:t>
                      </a:r>
                      <a:endParaRPr lang="ru-RU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76026">
                <a:tc>
                  <a:txBody>
                    <a:bodyPr/>
                    <a:lstStyle/>
                    <a:p>
                      <a:pPr lvl="0"/>
                      <a:r>
                        <a:rPr lang="ru-RU" sz="14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Росстат  - ключевой</a:t>
                      </a:r>
                      <a:r>
                        <a:rPr lang="ru-RU" sz="14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информационный источник для реализации Закона о торговле</a:t>
                      </a:r>
                      <a:endParaRPr lang="ru-RU" sz="14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Риск,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что информация о статистических показателях Росстатом, его </a:t>
                      </a:r>
                      <a:r>
                        <a:rPr lang="ru-RU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терорганами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другими органами статистики будет собираться не вовремя и не в полном объеме</a:t>
                      </a:r>
                    </a:p>
                    <a:p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 отсутствия методик необходимых для внедрения Закона о торговле </a:t>
                      </a:r>
                      <a:r>
                        <a:rPr lang="ru-RU" sz="12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статобследований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расчета долей отдельных торговых сетей в общем продуктовом товарообороте регионов, муниципальных районов и городских округов  будет позднее намеченных сроков</a:t>
                      </a:r>
                      <a:endParaRPr lang="ru-RU" sz="12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Реестр торговых организаций  будет создан позднее намеченных сроков</a:t>
                      </a:r>
                      <a:endParaRPr lang="ru-RU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429377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200" dirty="0" smtClean="0"/>
              <a:t>Риски, связанные с реализацией Закона о торговле, для разных сторон (продолжение):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571472" y="1209746"/>
          <a:ext cx="8286807" cy="5219649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962665"/>
                <a:gridCol w="2074497"/>
                <a:gridCol w="4249645"/>
              </a:tblGrid>
              <a:tr h="1515835">
                <a:tc rowSpan="2">
                  <a:txBody>
                    <a:bodyPr/>
                    <a:lstStyle/>
                    <a:p>
                      <a:pPr lvl="0"/>
                      <a:r>
                        <a:rPr lang="ru-RU" sz="14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Региональные органы власти – ключевые проводники мер поддержки торговой сферы</a:t>
                      </a:r>
                      <a:endParaRPr lang="ru-RU" sz="14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усиления ответственности за развитие торговой сферы на своей территории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Вероятно введение дополнительных показателей, оценивающих деятельность органов власти субъектов РФ по развитию торговой сферы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этой связи есть и риск </a:t>
                      </a:r>
                      <a:r>
                        <a:rPr lang="ru-RU" sz="13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неутверждения</a:t>
                      </a: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собственных программ развития торговли как отдельного показателя эффективности, если такой показатель будет введен</a:t>
                      </a:r>
                      <a:endParaRPr lang="ru-RU" sz="1300" b="0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77831">
                <a:tc vMerge="1">
                  <a:txBody>
                    <a:bodyPr/>
                    <a:lstStyle/>
                    <a:p>
                      <a:pPr lvl="0"/>
                      <a:endParaRPr lang="ru-RU" sz="12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Методические риски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Разработка региональных и муниципальных программ сильно зависит от методических документов, разрабатываемых Правительством РФ и федеральными органами власти, а  они будут разработаны позднее намеченных сроков </a:t>
                      </a:r>
                    </a:p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Отсутствие предложений и рекомендаций о взаимной увязке различных программ </a:t>
                      </a:r>
                      <a:endParaRPr lang="ru-RU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5983">
                <a:tc>
                  <a:txBody>
                    <a:bodyPr/>
                    <a:lstStyle/>
                    <a:p>
                      <a:pPr lvl="0"/>
                      <a:r>
                        <a:rPr lang="ru-RU" sz="14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Местные органы власти – проводник мер поддержки торговой сферы региональных органов власти</a:t>
                      </a:r>
                      <a:endParaRPr lang="ru-RU" sz="14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 недоучета специфики территории, управляемой местными органами власти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Необходимость разрабатывать схемы размещения нестационарных объектов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3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Нормативы обеспеченности могут стать  универсальными по  всей территории региона. Уже такое уже проходили – вспомним вмененный налог и его изменения, которые выделили одни территории, а в других наоборот поставили чрезмерно высокий налог </a:t>
                      </a:r>
                      <a:endParaRPr lang="ru-RU" sz="13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200" dirty="0" smtClean="0"/>
              <a:t>Риски, связанные с реализацией Закона о торговле, для разных сторон (продолжение):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571472" y="1209747"/>
          <a:ext cx="8358246" cy="5076773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1928826"/>
                <a:gridCol w="2143140"/>
                <a:gridCol w="4286280"/>
              </a:tblGrid>
              <a:tr h="825839">
                <a:tc rowSpan="2">
                  <a:txBody>
                    <a:bodyPr/>
                    <a:lstStyle/>
                    <a:p>
                      <a:pPr lvl="0"/>
                      <a:r>
                        <a:rPr lang="ru-RU" sz="16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Предприниматели</a:t>
                      </a:r>
                      <a:endParaRPr lang="ru-RU" sz="16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 ожиданий применения статей Закона о торговле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Без методик применения статей, на которые могут сослаться предприниматели Закон работать не будет</a:t>
                      </a:r>
                      <a:endParaRPr lang="ru-RU" sz="1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25059">
                <a:tc vMerge="1">
                  <a:txBody>
                    <a:bodyPr/>
                    <a:lstStyle/>
                    <a:p>
                      <a:pPr lvl="0"/>
                      <a:endParaRPr lang="ru-RU" sz="12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 увеличения бюрократии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виду новой нагрузки региональные и местные органы власти требуют увеличения штатов и создания новых структур. Это грозит дополнительным разрастанием контрольного штата, как это часто бывает при утверждении нового закона по регулированию предпринимательской деятельности , не обеспеченного одновременно изменениями смежных норм и подзаконными и рекомендательными актами</a:t>
                      </a:r>
                      <a:endParaRPr lang="ru-RU" sz="14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5875">
                <a:tc>
                  <a:txBody>
                    <a:bodyPr/>
                    <a:lstStyle/>
                    <a:p>
                      <a:pPr lvl="0"/>
                      <a:r>
                        <a:rPr lang="ru-RU" sz="1600" b="1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Население</a:t>
                      </a:r>
                      <a:endParaRPr lang="ru-RU" sz="1600" b="1" i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Риск перекладывая издержек на исполнение Закона о торговле на конечную цену продукта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Отдельные представители сетей уже заявили, что эта затея может означать увеличение цен на продукты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1428728" y="500042"/>
            <a:ext cx="6000792" cy="1940957"/>
          </a:xfrm>
          <a:prstGeom prst="roundRect">
            <a:avLst/>
          </a:prstGeom>
          <a:ln w="28575"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sz="5400" b="1" i="1" dirty="0" smtClean="0">
                <a:solidFill>
                  <a:schemeClr val="accent2"/>
                </a:solidFill>
              </a:rPr>
              <a:t>Спасибо</a:t>
            </a:r>
            <a:r>
              <a:rPr lang="en-US" sz="5400" b="1" i="1" dirty="0" smtClean="0">
                <a:solidFill>
                  <a:schemeClr val="accent2"/>
                </a:solidFill>
              </a:rPr>
              <a:t> </a:t>
            </a:r>
            <a:r>
              <a:rPr lang="ru-RU" sz="5400" b="1" i="1" dirty="0" smtClean="0">
                <a:solidFill>
                  <a:schemeClr val="accent2"/>
                </a:solidFill>
              </a:rPr>
              <a:t>за внимание</a:t>
            </a:r>
            <a:endParaRPr lang="ru-RU" sz="5400" b="1" i="1" dirty="0">
              <a:solidFill>
                <a:schemeClr val="accent2"/>
              </a:solidFill>
            </a:endParaRPr>
          </a:p>
        </p:txBody>
      </p:sp>
      <p:sp>
        <p:nvSpPr>
          <p:cNvPr id="4" name="Текст 3"/>
          <p:cNvSpPr txBox="1">
            <a:spLocks/>
          </p:cNvSpPr>
          <p:nvPr/>
        </p:nvSpPr>
        <p:spPr>
          <a:xfrm>
            <a:off x="500034" y="5429264"/>
            <a:ext cx="8358246" cy="1143008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pPr marL="180975" marR="0" lvl="0" indent="-180975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Отдельные слайды презентации подготовлены по информации,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представленной </a:t>
            </a: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компанией </a:t>
            </a:r>
          </a:p>
          <a:p>
            <a:pPr marL="180975" marR="0" lvl="0" indent="-180975" algn="ct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«Бизнес Решения»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/>
              <a:t>Межрегиональный конгресс руководителей среднего и малого бизнеса «БИЗНЕС КОНГРЕСС» 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(</a:t>
            </a:r>
            <a:r>
              <a:rPr lang="ru-RU" sz="1600" u="sng" dirty="0" smtClean="0"/>
              <a:t>Екатеринбург, 24-25 марта 2010 г.</a:t>
            </a:r>
            <a:r>
              <a:rPr lang="ru-RU" sz="1600" dirty="0" smtClean="0"/>
              <a:t>)</a:t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5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1428736"/>
            <a:ext cx="8001056" cy="1357322"/>
          </a:xfrm>
        </p:spPr>
        <p:txBody>
          <a:bodyPr vert="horz" lIns="91440" tIns="45720" rIns="91440" bIns="45720" rtlCol="0" anchor="ctr" anchorCtr="0"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4000">
                <a:solidFill>
                  <a:schemeClr val="tx1"/>
                </a:solidFill>
              </a:rPr>
              <a:t>Закон о торговле </a:t>
            </a:r>
            <a:r>
              <a:rPr sz="4000" smtClean="0">
                <a:solidFill>
                  <a:schemeClr val="tx1"/>
                </a:solidFill>
              </a:rPr>
              <a:t>и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риски его внедрения</a:t>
            </a:r>
            <a:endParaRPr sz="400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3071810"/>
            <a:ext cx="814393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dirty="0" smtClean="0"/>
              <a:t>Федеральный закон от 28 декабря 2009 года N 381-ФЗ «Об основах государственного регулирования торговой деятельности в РФ» </a:t>
            </a:r>
            <a:r>
              <a:rPr lang="ru-RU" dirty="0" smtClean="0">
                <a:solidFill>
                  <a:schemeClr val="bg1">
                    <a:lumMod val="50000"/>
                  </a:schemeClr>
                </a:solidFill>
              </a:rPr>
              <a:t>(Закон о торговле) </a:t>
            </a:r>
            <a:r>
              <a:rPr lang="ru-RU" b="1" dirty="0" smtClean="0"/>
              <a:t>вступил в силу 1 февраля 2010 года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ru-RU" dirty="0" smtClean="0"/>
              <a:t>Сможет ли он помочь развитию торговой сферы?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ru-RU" dirty="0" smtClean="0"/>
              <a:t>Кто ответственный за реализацию закона?</a:t>
            </a:r>
          </a:p>
          <a:p>
            <a:pPr marL="457200" indent="-457200">
              <a:spcAft>
                <a:spcPts val="1200"/>
              </a:spcAft>
              <a:buFont typeface="Wingdings" pitchFamily="2" charset="2"/>
              <a:buChar char="ü"/>
            </a:pPr>
            <a:r>
              <a:rPr lang="ru-RU" dirty="0" smtClean="0"/>
              <a:t>Полезен ли он предпринимателям – поставщиками продукции и провайдерам торговых услуг?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200" dirty="0" smtClean="0"/>
              <a:t>Ключевые показатели торговой сферы: Свердловская область</a:t>
            </a:r>
            <a:endParaRPr lang="ru-RU" sz="2200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857284" y="1214422"/>
          <a:ext cx="7858120" cy="1612392"/>
        </p:xfrm>
        <a:graphic>
          <a:graphicData uri="http://schemas.openxmlformats.org/drawingml/2006/table">
            <a:tbl>
              <a:tblPr/>
              <a:tblGrid>
                <a:gridCol w="3500402"/>
                <a:gridCol w="1285884"/>
                <a:gridCol w="1000132"/>
                <a:gridCol w="928694"/>
                <a:gridCol w="1143008"/>
              </a:tblGrid>
              <a:tr h="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Оценка доли торговли в ВВП (ВРП), %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(на основе данных Росстата)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2006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2007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Российская Федерация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Уральский федеральный округ (УФО)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 данных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Свердловская область</a:t>
                      </a:r>
                      <a:endParaRPr kumimoji="0" lang="ru-RU" sz="15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22,3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22,1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20,6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20,1</a:t>
                      </a: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1472" y="2928934"/>
            <a:ext cx="8286778" cy="38472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950" indent="-361950"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Роль торговли в структуре ВРП Свердловской области выше чем в УФО – </a:t>
            </a:r>
            <a:r>
              <a:rPr lang="ru-RU" sz="1600" i="1" dirty="0" smtClean="0">
                <a:latin typeface="Times New Roman" pitchFamily="18" charset="0"/>
                <a:ea typeface="+mj-ea"/>
                <a:cs typeface="Times New Roman" pitchFamily="18" charset="0"/>
              </a:rPr>
              <a:t>пятая часть валового регионального продукта обеспечена торговлей</a:t>
            </a:r>
          </a:p>
          <a:p>
            <a:pPr marL="361950" indent="-361950"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Свердловская область занимает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9 место в России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 объему оборота розничной торговли на душу населения,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4 место в УФО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(впереди только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недиверсифицированные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регионы – ХМАО, ЯНАО, Тюменская область)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361950" indent="-361950"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Динамика </a:t>
            </a: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оборота розничной торговли в Свердловской области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носила хоть и снижающийся характер, но все же положительный: в 2007/2006 </a:t>
            </a: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гг.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рост 17,3</a:t>
            </a: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%, в 2008 г.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- на 15,0</a:t>
            </a: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%, в 2009 г. –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на том же уровне. В</a:t>
            </a:r>
            <a:r>
              <a:rPr lang="en-US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то же время </a:t>
            </a: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России в 2009 г.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оборот </a:t>
            </a:r>
            <a:r>
              <a:rPr lang="ru-RU" sz="1600" dirty="0">
                <a:latin typeface="Times New Roman" pitchFamily="18" charset="0"/>
                <a:ea typeface="+mj-ea"/>
                <a:cs typeface="Times New Roman" pitchFamily="18" charset="0"/>
              </a:rPr>
              <a:t>розничной торговли сократился, составив 94,5% от уровня 2008 г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.</a:t>
            </a:r>
            <a:endParaRPr lang="en-US" sz="16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361950" indent="-361950"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Оборот оптовой торговли в Свердловской области между тем сокращается:</a:t>
            </a:r>
            <a:r>
              <a:rPr lang="en-US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ea typeface="+mj-ea"/>
                <a:cs typeface="Times New Roman" pitchFamily="18" charset="0"/>
              </a:rPr>
              <a:t>в 2008 г. показатель уменьшился на 0,7%, по 2009 г. нет оснований говорить, что ситуация выправилась</a:t>
            </a:r>
          </a:p>
          <a:p>
            <a:pPr marL="361950" indent="-36195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200" dirty="0" smtClean="0">
                <a:latin typeface="Times New Roman" pitchFamily="18" charset="0"/>
                <a:ea typeface="+mj-ea"/>
                <a:cs typeface="Times New Roman" pitchFamily="18" charset="0"/>
              </a:rPr>
              <a:t>* Расчеты по динамике приведены с корректировкой на индекс потребительских цен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4348" y="1102429"/>
          <a:ext cx="8072465" cy="2292274"/>
        </p:xfrm>
        <a:graphic>
          <a:graphicData uri="http://schemas.openxmlformats.org/drawingml/2006/table">
            <a:tbl>
              <a:tblPr/>
              <a:tblGrid>
                <a:gridCol w="2214578"/>
                <a:gridCol w="1571636"/>
                <a:gridCol w="1214446"/>
                <a:gridCol w="1714512"/>
                <a:gridCol w="1357293"/>
              </a:tblGrid>
              <a:tr h="277393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Распределение оборота розничной торговли по формам торговли, %</a:t>
                      </a: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65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2008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023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 организаций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ragmaticaC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Продажа на розничных рынках</a:t>
                      </a:r>
                      <a:b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ярмарках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ragmaticaC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Оборот розничной торговли </a:t>
                      </a:r>
                      <a:b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организаций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ragmaticaC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Продажа на розничных рынках</a:t>
                      </a:r>
                      <a:b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 ярмарках</a:t>
                      </a: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ragmaticaC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3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РФ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84,8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15,2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86,8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13,2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УФО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84,4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15,6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88,2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11,8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81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Свердловская область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85,2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14,8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87,7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12,3</a:t>
                      </a:r>
                      <a:endParaRPr kumimoji="0" lang="ru-RU" sz="16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6982" marR="6698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714348" y="3500438"/>
          <a:ext cx="8072465" cy="1555628"/>
        </p:xfrm>
        <a:graphic>
          <a:graphicData uri="http://schemas.openxmlformats.org/drawingml/2006/table">
            <a:tbl>
              <a:tblPr/>
              <a:tblGrid>
                <a:gridCol w="2214578"/>
                <a:gridCol w="1643045"/>
                <a:gridCol w="4214842"/>
              </a:tblGrid>
              <a:tr h="33947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Calibri"/>
                          <a:cs typeface="Times New Roman"/>
                        </a:rPr>
                        <a:t>Оборот розничной торговли по торговым сетям в </a:t>
                      </a:r>
                      <a:r>
                        <a:rPr lang="ru-RU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2008 г.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49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Млн. руб.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 % к обороту розничной торговли </a:t>
                      </a:r>
                      <a:r>
                        <a:rPr lang="ru-RU" sz="13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организаций</a:t>
                      </a:r>
                      <a:endParaRPr lang="ru-RU" sz="13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РФ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1 965 800,0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26,8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УФО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114 893,1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17,3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8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Свердловская область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52 724,0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latin typeface="Times New Roman" pitchFamily="18" charset="0"/>
                          <a:cs typeface="Times New Roman" pitchFamily="18" charset="0"/>
                        </a:rPr>
                        <a:t>26,2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2910" y="5166382"/>
            <a:ext cx="821537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6700" indent="-266700"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Доля оборота розничной торговли по торговым сетям в общем обороте розничной торговли в Свердловской области находится на общероссийском уровне и выше, чем доля по УФО </a:t>
            </a:r>
          </a:p>
          <a:p>
            <a:pPr marL="266700" indent="-266700" algn="just">
              <a:spcBef>
                <a:spcPts val="600"/>
              </a:spcBef>
              <a:spcAft>
                <a:spcPts val="600"/>
              </a:spcAft>
              <a:buClr>
                <a:schemeClr val="bg2"/>
              </a:buClr>
              <a:buFont typeface="Wingdings" pitchFamily="2" charset="2"/>
              <a:buChar char="Ø"/>
              <a:defRPr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оборота розничной торговли по торговым сетям в Свердловской области составляет порядка 50% от объема оборота розничной торговли по торговым сетям УФО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 bwMode="auto">
          <a:xfrm>
            <a:off x="571472" y="142852"/>
            <a:ext cx="61436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Ключевые показатели торговой сферы: Свердловская область</a:t>
            </a:r>
            <a:endParaRPr kumimoji="0" lang="ru-RU" sz="2200" b="1" i="1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rmAutofit/>
          </a:bodyPr>
          <a:lstStyle/>
          <a:p>
            <a:pPr eaLnBrk="1" fontAlgn="auto" hangingPunct="1">
              <a:defRPr/>
            </a:pPr>
            <a:r>
              <a:rPr lang="ru-RU" sz="2800" dirty="0" smtClean="0"/>
              <a:t>Цели Закона о торговле</a:t>
            </a:r>
            <a:endParaRPr lang="ru-RU" sz="2800" dirty="0"/>
          </a:p>
        </p:txBody>
      </p:sp>
      <p:sp>
        <p:nvSpPr>
          <p:cNvPr id="19460" name="Текст 3"/>
          <p:cNvSpPr>
            <a:spLocks noGrp="1"/>
          </p:cNvSpPr>
          <p:nvPr>
            <p:ph type="body" sz="quarter" idx="11"/>
          </p:nvPr>
        </p:nvSpPr>
        <p:spPr>
          <a:xfrm>
            <a:off x="714349" y="1214422"/>
            <a:ext cx="8143932" cy="5429288"/>
          </a:xfrm>
        </p:spPr>
        <p:txBody>
          <a:bodyPr/>
          <a:lstStyle/>
          <a:p>
            <a:pPr eaLnBrk="1" hangingPunct="1"/>
            <a:r>
              <a:rPr sz="2000" i="0" smtClean="0"/>
              <a:t>ЦЕЛИ ЗАКОНА О ТОРГОВЛЕ (статья 1):</a:t>
            </a:r>
            <a:endParaRPr sz="2000" i="0"/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1700" b="0" i="0" smtClean="0">
                <a:solidFill>
                  <a:schemeClr val="tx1"/>
                </a:solidFill>
              </a:rPr>
              <a:t>1</a:t>
            </a:r>
            <a:r>
              <a:rPr sz="1700" b="0" i="0">
                <a:solidFill>
                  <a:schemeClr val="tx1"/>
                </a:solidFill>
              </a:rPr>
              <a:t>) </a:t>
            </a:r>
            <a:r>
              <a:rPr sz="1700" b="0" i="0" smtClean="0">
                <a:solidFill>
                  <a:schemeClr val="tx1"/>
                </a:solidFill>
              </a:rPr>
              <a:t>обеспечение </a:t>
            </a:r>
            <a:r>
              <a:rPr sz="1700" b="0" i="0">
                <a:solidFill>
                  <a:schemeClr val="tx1"/>
                </a:solidFill>
              </a:rPr>
              <a:t>единства </a:t>
            </a:r>
            <a:r>
              <a:rPr sz="1700" b="0" i="0" smtClean="0">
                <a:solidFill>
                  <a:schemeClr val="tx1"/>
                </a:solidFill>
              </a:rPr>
              <a:t>экономического пространства в Российской Федерации путем установления требований к организации и осуществлению торговой деятельности;</a:t>
            </a:r>
            <a:endParaRPr sz="1700" b="0" i="0">
              <a:solidFill>
                <a:schemeClr val="tx1"/>
              </a:solidFill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1700" b="0" i="0">
                <a:solidFill>
                  <a:schemeClr val="tx1"/>
                </a:solidFill>
              </a:rPr>
              <a:t>2) развитие торговой деятельности в целях удовлетворения потребностей отраслей экономики в произведенной продукции, обеспечения доступности товаров для населения, формирования конкурентной среды, поддержки российских производителей товаров;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1700" b="0" i="0">
                <a:solidFill>
                  <a:schemeClr val="tx1"/>
                </a:solidFill>
              </a:rPr>
              <a:t>3) обеспечение соблюдения прав и законных </a:t>
            </a:r>
            <a:r>
              <a:rPr sz="1700" b="0" i="0" smtClean="0">
                <a:solidFill>
                  <a:schemeClr val="tx1"/>
                </a:solidFill>
              </a:rPr>
              <a:t>интересов: </a:t>
            </a:r>
          </a:p>
          <a:p>
            <a:pPr marL="361950" indent="-3619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sz="1700" b="0" i="0" smtClean="0">
                <a:solidFill>
                  <a:schemeClr val="tx1"/>
                </a:solidFill>
              </a:rPr>
              <a:t>а) </a:t>
            </a:r>
            <a:r>
              <a:rPr sz="1700" b="0" smtClean="0">
                <a:solidFill>
                  <a:schemeClr val="tx1"/>
                </a:solidFill>
              </a:rPr>
              <a:t>хозяйствующих </a:t>
            </a:r>
            <a:r>
              <a:rPr sz="1700" b="0">
                <a:solidFill>
                  <a:schemeClr val="tx1"/>
                </a:solidFill>
              </a:rPr>
              <a:t>субъектов, осуществляющих торговую </a:t>
            </a:r>
            <a:r>
              <a:rPr sz="1700" b="0" smtClean="0">
                <a:solidFill>
                  <a:schemeClr val="tx1"/>
                </a:solidFill>
              </a:rPr>
              <a:t>деятельность</a:t>
            </a:r>
            <a:r>
              <a:rPr sz="1700" b="0" i="0" smtClean="0">
                <a:solidFill>
                  <a:schemeClr val="tx1"/>
                </a:solidFill>
              </a:rPr>
              <a:t>, б) </a:t>
            </a:r>
            <a:r>
              <a:rPr sz="1700" b="0" smtClean="0">
                <a:solidFill>
                  <a:schemeClr val="tx1"/>
                </a:solidFill>
              </a:rPr>
              <a:t>хозяйствующих субъектов, осуществляющих </a:t>
            </a:r>
            <a:r>
              <a:rPr sz="1700" b="0">
                <a:solidFill>
                  <a:schemeClr val="tx1"/>
                </a:solidFill>
              </a:rPr>
              <a:t>поставки </a:t>
            </a:r>
            <a:r>
              <a:rPr sz="1700" b="0" smtClean="0">
                <a:solidFill>
                  <a:schemeClr val="tx1"/>
                </a:solidFill>
              </a:rPr>
              <a:t>товаров</a:t>
            </a:r>
            <a:r>
              <a:rPr sz="1700" b="0" i="0" smtClean="0">
                <a:solidFill>
                  <a:schemeClr val="tx1"/>
                </a:solidFill>
              </a:rPr>
              <a:t>, </a:t>
            </a:r>
            <a:br>
              <a:rPr sz="1700" b="0" i="0" smtClean="0">
                <a:solidFill>
                  <a:schemeClr val="tx1"/>
                </a:solidFill>
              </a:rPr>
            </a:br>
            <a:r>
              <a:rPr sz="1700" b="0" i="0" u="sng" smtClean="0">
                <a:solidFill>
                  <a:schemeClr val="tx1"/>
                </a:solidFill>
              </a:rPr>
              <a:t>баланса </a:t>
            </a:r>
            <a:r>
              <a:rPr sz="1700" b="0" i="0" u="sng">
                <a:solidFill>
                  <a:schemeClr val="tx1"/>
                </a:solidFill>
              </a:rPr>
              <a:t>экономических интересов указанных хозяйствующих субъектов</a:t>
            </a:r>
            <a:r>
              <a:rPr sz="1700" b="0" i="0">
                <a:solidFill>
                  <a:schemeClr val="tx1"/>
                </a:solidFill>
              </a:rPr>
              <a:t>, </a:t>
            </a:r>
            <a:endParaRPr sz="1700" b="0" i="0" smtClean="0">
              <a:solidFill>
                <a:schemeClr val="tx1"/>
              </a:solidFill>
            </a:endParaRPr>
          </a:p>
          <a:p>
            <a:pPr marL="361950" indent="-361950"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sz="1700" b="0" i="0">
                <a:solidFill>
                  <a:schemeClr val="tx1"/>
                </a:solidFill>
              </a:rPr>
              <a:t> </a:t>
            </a:r>
            <a:r>
              <a:rPr sz="1700" b="0" i="0" smtClean="0">
                <a:solidFill>
                  <a:schemeClr val="tx1"/>
                </a:solidFill>
              </a:rPr>
              <a:t>обеспечение </a:t>
            </a:r>
            <a:r>
              <a:rPr sz="1700" b="0" i="0">
                <a:solidFill>
                  <a:schemeClr val="tx1"/>
                </a:solidFill>
              </a:rPr>
              <a:t>при этом соблюдения прав и законных интересов населения;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1700" b="0" i="0">
                <a:solidFill>
                  <a:schemeClr val="tx1"/>
                </a:solidFill>
              </a:rPr>
              <a:t>4) разграничение полномочий между федеральными органами государственной власти, органами государственной власти субъектов </a:t>
            </a:r>
            <a:r>
              <a:rPr sz="1700" b="0" i="0" smtClean="0">
                <a:solidFill>
                  <a:schemeClr val="tx1"/>
                </a:solidFill>
              </a:rPr>
              <a:t>РФ, </a:t>
            </a:r>
            <a:r>
              <a:rPr sz="1700" b="0" i="0">
                <a:solidFill>
                  <a:schemeClr val="tx1"/>
                </a:solidFill>
              </a:rPr>
              <a:t>органами местного самоуправления в области регулирования торговой </a:t>
            </a:r>
            <a:r>
              <a:rPr sz="1700" b="0" i="0" smtClean="0">
                <a:solidFill>
                  <a:schemeClr val="tx1"/>
                </a:solidFill>
              </a:rPr>
              <a:t>деятельности.</a:t>
            </a:r>
            <a:endParaRPr sz="1700" b="0" i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Текст 3"/>
          <p:cNvSpPr>
            <a:spLocks noGrp="1"/>
          </p:cNvSpPr>
          <p:nvPr>
            <p:ph type="body" sz="quarter" idx="11"/>
          </p:nvPr>
        </p:nvSpPr>
        <p:spPr>
          <a:xfrm>
            <a:off x="571501" y="1214438"/>
            <a:ext cx="8286779" cy="5000644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i="0" smtClean="0">
                <a:solidFill>
                  <a:schemeClr val="tx1"/>
                </a:solidFill>
              </a:rPr>
              <a:t>Пресса </a:t>
            </a:r>
            <a:r>
              <a:rPr i="0">
                <a:solidFill>
                  <a:schemeClr val="tx1"/>
                </a:solidFill>
              </a:rPr>
              <a:t>и эксперты говорят, что это один из самых </a:t>
            </a:r>
            <a:r>
              <a:rPr i="0" smtClean="0">
                <a:solidFill>
                  <a:schemeClr val="tx1"/>
                </a:solidFill>
              </a:rPr>
              <a:t>скандальных законов последних лет: </a:t>
            </a:r>
          </a:p>
          <a:p>
            <a:pPr marL="361950" indent="-361950" eaLnBrk="1" hangingPunct="1">
              <a:buFont typeface="Wingdings" pitchFamily="2" charset="2"/>
              <a:buChar char="Ø"/>
            </a:pPr>
            <a:r>
              <a:rPr sz="1600" b="0" i="0" smtClean="0">
                <a:solidFill>
                  <a:schemeClr val="tx1"/>
                </a:solidFill>
              </a:rPr>
              <a:t>Более 70 </a:t>
            </a:r>
            <a:r>
              <a:rPr sz="1600" b="0" i="0">
                <a:solidFill>
                  <a:schemeClr val="tx1"/>
                </a:solidFill>
              </a:rPr>
              <a:t>статей в СМИ после утверждения </a:t>
            </a:r>
            <a:r>
              <a:rPr sz="1600" b="0" i="0" smtClean="0">
                <a:solidFill>
                  <a:schemeClr val="tx1"/>
                </a:solidFill>
              </a:rPr>
              <a:t>Закона</a:t>
            </a:r>
            <a:r>
              <a:rPr sz="1600" b="0" i="0">
                <a:solidFill>
                  <a:schemeClr val="tx1"/>
                </a:solidFill>
              </a:rPr>
              <a:t>, свыше 70% из </a:t>
            </a:r>
            <a:r>
              <a:rPr sz="1600" b="0" i="0" smtClean="0">
                <a:solidFill>
                  <a:schemeClr val="tx1"/>
                </a:solidFill>
              </a:rPr>
              <a:t>них -  </a:t>
            </a:r>
            <a:r>
              <a:rPr sz="1600" b="0" i="0">
                <a:solidFill>
                  <a:schemeClr val="tx1"/>
                </a:solidFill>
              </a:rPr>
              <a:t>негативный </a:t>
            </a:r>
            <a:r>
              <a:rPr sz="1600" b="0" i="0" smtClean="0">
                <a:solidFill>
                  <a:schemeClr val="tx1"/>
                </a:solidFill>
              </a:rPr>
              <a:t> характер </a:t>
            </a:r>
            <a:r>
              <a:rPr sz="1600" b="0" i="0">
                <a:solidFill>
                  <a:schemeClr val="tx1"/>
                </a:solidFill>
              </a:rPr>
              <a:t>и </a:t>
            </a:r>
            <a:r>
              <a:rPr sz="1600" b="0" i="0" smtClean="0">
                <a:solidFill>
                  <a:schemeClr val="tx1"/>
                </a:solidFill>
              </a:rPr>
              <a:t>критика, приведение проблем его полноценной реализации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</a:pPr>
            <a:r>
              <a:rPr lang="ru-RU" i="0" dirty="0" smtClean="0">
                <a:solidFill>
                  <a:schemeClr val="tx1"/>
                </a:solidFill>
              </a:rPr>
              <a:t>…</a:t>
            </a:r>
            <a:r>
              <a:rPr i="0" smtClean="0">
                <a:solidFill>
                  <a:schemeClr val="tx1"/>
                </a:solidFill>
              </a:rPr>
              <a:t> </a:t>
            </a:r>
            <a:r>
              <a:rPr i="0">
                <a:solidFill>
                  <a:schemeClr val="tx1"/>
                </a:solidFill>
              </a:rPr>
              <a:t>Но и самых обсуждаемых </a:t>
            </a:r>
            <a:r>
              <a:rPr i="0" smtClean="0">
                <a:solidFill>
                  <a:schemeClr val="tx1"/>
                </a:solidFill>
              </a:rPr>
              <a:t>законов </a:t>
            </a:r>
            <a:r>
              <a:rPr i="0">
                <a:solidFill>
                  <a:schemeClr val="tx1"/>
                </a:solidFill>
              </a:rPr>
              <a:t>с большим числом альтернатив и участвующих в обсуждении сторон</a:t>
            </a:r>
          </a:p>
          <a:p>
            <a:pPr marL="361950" indent="-361950" eaLnBrk="1" hangingPunct="1">
              <a:buFont typeface="Wingdings" pitchFamily="2" charset="2"/>
              <a:buChar char="Ø"/>
            </a:pPr>
            <a:r>
              <a:rPr sz="1600" b="0" i="0" smtClean="0">
                <a:solidFill>
                  <a:schemeClr val="tx1"/>
                </a:solidFill>
              </a:rPr>
              <a:t>Болеее 150 статей в СМИ в ходе обсуждения законопроекта</a:t>
            </a:r>
          </a:p>
          <a:p>
            <a:pPr eaLnBrk="1" hangingPunct="1"/>
            <a:endParaRPr i="0" smtClean="0"/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400" i="0"/>
              <a:t>Закон, несмотря на активные обсуждения и давно высказанные идеи о необходимости регулирования торговли и приведения в баланс интересов поставщиков, торговых предприятий (включая сети) и населения был принят поспешно, в укороченные сроки…</a:t>
            </a:r>
          </a:p>
          <a:p>
            <a:pPr algn="ctr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sz="2400" i="0"/>
              <a:t>…Но то, что он нацелен на баланс уже является пользой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142875"/>
            <a:ext cx="6143625" cy="857250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800" dirty="0" smtClean="0"/>
              <a:t>Закон уже обозвали «скандальным». Почему?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400" dirty="0" smtClean="0"/>
              <a:t>К недостаткам внедрения Закона можно отнести: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642910" y="1142984"/>
          <a:ext cx="8286808" cy="359664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266477"/>
                <a:gridCol w="3541371"/>
                <a:gridCol w="2478960"/>
              </a:tblGrid>
              <a:tr h="150858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распространяется не на весь сектор торговли, а есть исключения</a:t>
                      </a:r>
                      <a:endParaRPr lang="ru-RU" sz="2000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lvl="0" indent="276225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Char char="Ø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1, пункт 4:</a:t>
                      </a:r>
                    </a:p>
                    <a:p>
                      <a:pPr marL="85725" lv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положения данного Закона не применяются к отношениям, связанным с организацией и осуществлением деятельности по продаже товаров на </a:t>
                      </a:r>
                      <a:r>
                        <a:rPr lang="ru-RU" sz="1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розничных рынках</a:t>
                      </a:r>
                      <a:endParaRPr lang="ru-RU" sz="14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Между тем доля товарооборота через этот канал доведения потребительских товаров до населения весьма велика (12-13%, и то без учета неформальных расчетов)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20437">
                <a:tc vMerge="1">
                  <a:txBody>
                    <a:bodyPr/>
                    <a:lstStyle/>
                    <a:p>
                      <a:pPr lv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600" b="1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lvl="0" indent="276225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Char char="Ø"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Статья 1, пункт 5:</a:t>
                      </a:r>
                    </a:p>
                    <a:p>
                      <a:pPr marL="85725" lvl="0" indent="0">
                        <a:lnSpc>
                          <a:spcPct val="100000"/>
                        </a:lnSpc>
                        <a:buClr>
                          <a:schemeClr val="accent2"/>
                        </a:buClr>
                        <a:buFont typeface="Wingdings" pitchFamily="2" charset="2"/>
                        <a:buNone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отношения, возникающие между хозяйствующими субъектами при осуществлении ими торговли товарами, </a:t>
                      </a:r>
                      <a:r>
                        <a:rPr lang="ru-RU" sz="14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ограниченными в обороте, порядок и условия их продажи регулируются федеральными законами об обороте таких товаров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Например, Закон по обороту алкогольный продукции фактически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тоже подпадает под ограничения</a:t>
                      </a:r>
                      <a:endParaRPr lang="ru-RU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725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endParaRPr lang="ru-RU" sz="1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725" marR="0" lvl="0" indent="31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Между тем в доле прибыли малых предприятий это значительная величина</a:t>
                      </a:r>
                      <a:endParaRPr lang="ru-RU" sz="14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57188" lvl="0" indent="-268288">
                        <a:lnSpc>
                          <a:spcPct val="100000"/>
                        </a:lnSpc>
                        <a:buClr>
                          <a:schemeClr val="bg1"/>
                        </a:buClr>
                        <a:buFont typeface="Courier New" pitchFamily="49" charset="0"/>
                        <a:buChar char="o"/>
                      </a:pPr>
                      <a:endParaRPr lang="ru-RU" sz="1400" b="0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 3"/>
          <p:cNvSpPr>
            <a:spLocks noGrp="1"/>
          </p:cNvSpPr>
          <p:nvPr>
            <p:ph type="body" sz="quarter" idx="11"/>
          </p:nvPr>
        </p:nvSpPr>
        <p:spPr>
          <a:xfrm>
            <a:off x="642910" y="5143503"/>
            <a:ext cx="8358246" cy="1357331"/>
          </a:xfrm>
          <a:ln>
            <a:solidFill>
              <a:schemeClr val="accent1"/>
            </a:solidFill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sz="2000"/>
              <a:t>Положения Закона о торговле не направлены на поддержу небольшим предприятиям или индивидуальным предпринимателям, действующим в розничной торговле, а фактически лоббируют средние и крупные торговые компании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214695" y="4786324"/>
            <a:ext cx="2500313" cy="357188"/>
          </a:xfrm>
          <a:prstGeom prst="downArrow">
            <a:avLst>
              <a:gd name="adj1" fmla="val 74017"/>
              <a:gd name="adj2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10" y="4784734"/>
            <a:ext cx="8286808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400" dirty="0" smtClean="0"/>
              <a:t>К недостаткам внедрения Закона можно отнести (продолжение):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642910" y="1142984"/>
          <a:ext cx="8286808" cy="48056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266477"/>
                <a:gridCol w="2603840"/>
                <a:gridCol w="3416491"/>
              </a:tblGrid>
              <a:tr h="3857652">
                <a:tc>
                  <a:txBody>
                    <a:bodyPr/>
                    <a:lstStyle/>
                    <a:p>
                      <a:pPr lvl="0"/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, несмотря на долгие обсуждения, предполагает множество подзаконных актов, которые не могут быть подготовлены в короткий период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Пока есть только утвержденный Правительством РФ перечень нормативных документов, которые ведомствам следует разработать (включает 12 пунктов).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85950" algn="l"/>
                        </a:tabLst>
                        <a:defRPr/>
                      </a:pP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85950" algn="l"/>
                        </a:tabLst>
                        <a:defRPr/>
                      </a:pPr>
                      <a:r>
                        <a:rPr lang="ru-RU" sz="13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Среди первоочередных:  список социально значимых товаров, по которым допускается регулирование цен в случае роста цен на них более чем на 30% за месяц, а также перечень запрещенных практик взимания с поставщиков товаров дополнительных вознаграждений по договорам поставки.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885950" algn="l"/>
                        </a:tabLst>
                        <a:defRPr/>
                      </a:pP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317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endParaRPr lang="ru-RU" sz="13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725" marR="0" lvl="0" indent="317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Проекты первоочередных постановлений будут внесены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Минпромторгом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России в Правительство РФ только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апреле 2010</a:t>
                      </a:r>
                    </a:p>
                    <a:p>
                      <a:pPr marL="85725" marR="0" lvl="0" indent="317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725" marR="0" lvl="0" indent="3175" algn="l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1"/>
                        </a:buClr>
                        <a:buSzTx/>
                        <a:buFont typeface="Courier New" pitchFamily="49" charset="0"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 словам различных участвующих в процессе органов, разработка всех документов будет завершена только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 июлю 2010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85725" indent="3175"/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85725" indent="3175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Имеются противоречия между Росстатом, Минэкономразвития,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Минпромторгом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 ФАС России, в данной связи ожидается сдвижка сроков по таким документам как:</a:t>
                      </a:r>
                    </a:p>
                    <a:p>
                      <a:pPr marL="180975" indent="0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расчета долей отдельных торговых сетей в общем продуктовом товарообороте регионов, муниципальных районов и городских округов.</a:t>
                      </a:r>
                    </a:p>
                    <a:p>
                      <a:pPr marL="180975" indent="0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ведения реестра торговых организаций, </a:t>
                      </a:r>
                    </a:p>
                    <a:p>
                      <a:pPr marL="180975" indent="0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определения минимальной обеспеченности торговыми площадями</a:t>
                      </a:r>
                    </a:p>
                    <a:p>
                      <a:pPr marL="180975" indent="0">
                        <a:buFont typeface="Wingdings" pitchFamily="2" charset="2"/>
                        <a:buChar char="Ø"/>
                      </a:pPr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0">
                        <a:buFont typeface="Wingdings" pitchFamily="2" charset="2"/>
                        <a:buNone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Принимая во внимание процесс согласования и утверждения, приходим к выводу, что методики появятся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 ранее сентября 2010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6143644"/>
            <a:ext cx="8358246" cy="571504"/>
          </a:xfrm>
          <a:ln>
            <a:solidFill>
              <a:schemeClr val="accent1"/>
            </a:solidFill>
          </a:ln>
        </p:spPr>
        <p:txBody>
          <a:bodyPr/>
          <a:lstStyle/>
          <a:p>
            <a:pPr lvl="0" algn="ctr">
              <a:lnSpc>
                <a:spcPct val="100000"/>
              </a:lnSpc>
              <a:spcBef>
                <a:spcPts val="0"/>
              </a:spcBef>
            </a:pPr>
            <a:r>
              <a:rPr sz="1600" smtClean="0"/>
              <a:t>Соответственно </a:t>
            </a:r>
            <a:r>
              <a:rPr sz="1600"/>
              <a:t>Задержка реализации Закона на неопределенный </a:t>
            </a:r>
            <a:r>
              <a:rPr sz="1600" smtClean="0"/>
              <a:t>период </a:t>
            </a:r>
            <a:r>
              <a:rPr sz="1600"/>
              <a:t>(по крайней мере до поздней осени 2010 года – самого разгара продаж!)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3214695" y="6000768"/>
            <a:ext cx="2500313" cy="142874"/>
          </a:xfrm>
          <a:prstGeom prst="downArrow">
            <a:avLst>
              <a:gd name="adj1" fmla="val 74017"/>
              <a:gd name="adj2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10" y="6000768"/>
            <a:ext cx="8286808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15" y="142852"/>
            <a:ext cx="6143625" cy="857250"/>
          </a:xfrm>
          <a:noFill/>
          <a:ln w="9525">
            <a:noFill/>
            <a:miter lim="800000"/>
            <a:headEnd/>
            <a:tailEnd/>
          </a:ln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1" fontAlgn="auto" hangingPunct="1">
              <a:lnSpc>
                <a:spcPct val="100000"/>
              </a:lnSpc>
              <a:defRPr/>
            </a:pPr>
            <a:r>
              <a:rPr lang="ru-RU" sz="2400" dirty="0" smtClean="0"/>
              <a:t>К недостаткам внедрения Закона можно отнести (продолжение):</a:t>
            </a:r>
          </a:p>
        </p:txBody>
      </p:sp>
      <p:graphicFrame>
        <p:nvGraphicFramePr>
          <p:cNvPr id="9" name="Таблица 8"/>
          <p:cNvGraphicFramePr>
            <a:graphicFrameLocks/>
          </p:cNvGraphicFramePr>
          <p:nvPr/>
        </p:nvGraphicFramePr>
        <p:xfrm>
          <a:off x="642910" y="1142984"/>
          <a:ext cx="8286808" cy="4297680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2000264"/>
                <a:gridCol w="2870053"/>
                <a:gridCol w="3416491"/>
              </a:tblGrid>
              <a:tr h="38576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Закон предполагает изменение/отмену множества нормативных правовых и нормативных актов</a:t>
                      </a:r>
                    </a:p>
                    <a:p>
                      <a:pPr lvl="0"/>
                      <a:endParaRPr lang="ru-RU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примере одной</a:t>
                      </a:r>
                      <a:r>
                        <a:rPr lang="ru-RU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из важных норм Закона:</a:t>
                      </a:r>
                      <a:endParaRPr lang="ru-RU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Статьей 19. устанавливается:</a:t>
                      </a:r>
                    </a:p>
                    <a:p>
                      <a:pPr lvl="0">
                        <a:buFont typeface="Wingdings" pitchFamily="2" charset="2"/>
                        <a:buChar char="Ø"/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Целью развития торговой деятельности является достижение нормативов минимальной обеспеченности населения площадью торговых объектов - основных критериев оценки доступности продовольственных и непродовольственных товаров для населения и удовлетворения спроса на такие товары.</a:t>
                      </a:r>
                    </a:p>
                    <a:p>
                      <a:pPr marL="180975" marR="0" lvl="0" indent="-1809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Методика расчета указанных нормативов, утверждается  Правительством Российской Федерации.</a:t>
                      </a:r>
                    </a:p>
                    <a:p>
                      <a:pPr marL="180975" lvl="0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Нормативы для субъектов РФ, в том числе для входящих в их состав муниципальных образований, разрабатываются уполномоченными органами исполнительной власти субъектов 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документы на текущий 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момент:*</a:t>
                      </a:r>
                      <a:endParaRPr lang="ru-RU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Приказ Министерства торговли РСФСР от 25.06.1982 №176 «О введении в действие номенклатуры типов магазинов и общедоступных предприятий общественного питания, методических указаний по составлению перспективных планов (схем) развития и размещения этой сети» </a:t>
                      </a:r>
                    </a:p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СНиП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2.07.01-89* (ред.1994 г.) «Градостроительство. Планировка и застройка городских и сельских поселений» </a:t>
                      </a:r>
                    </a:p>
                    <a:p>
                      <a:pPr marL="180975" indent="-180975">
                        <a:buFont typeface="Wingdings" pitchFamily="2" charset="2"/>
                        <a:buChar char="Ø"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ГОСТ Р51303-99 «Торговля. Термины и определения».</a:t>
                      </a:r>
                    </a:p>
                    <a:p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Изменены более 10 лет назад и основаны на советских нормативах.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Численные значения нормативов нуждаются в пересмотре и обновлении вследствие развития новых технологий торговли. </a:t>
                      </a:r>
                    </a:p>
                    <a:p>
                      <a:endParaRPr lang="ru-RU" sz="12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Кроме того, являются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едиными для территории Российской Федерации и практически не учитывают территориальной специфики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Текст 3"/>
          <p:cNvSpPr>
            <a:spLocks noGrp="1"/>
          </p:cNvSpPr>
          <p:nvPr>
            <p:ph type="body" sz="quarter" idx="11"/>
          </p:nvPr>
        </p:nvSpPr>
        <p:spPr>
          <a:xfrm>
            <a:off x="571472" y="5572140"/>
            <a:ext cx="8358246" cy="857256"/>
          </a:xfrm>
          <a:ln>
            <a:solidFill>
              <a:schemeClr val="accent1"/>
            </a:solidFill>
          </a:ln>
        </p:spPr>
        <p:txBody>
          <a:bodyPr/>
          <a:lstStyle/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 smtClean="0"/>
              <a:t>Закон сможет действовать в полную силу после отмены устаревших нормативов и изменения нормативных правовых актов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sz="1600" smtClean="0"/>
              <a:t>Закон не сможет действовать без учета территориальной специфики </a:t>
            </a:r>
            <a:endParaRPr sz="1600"/>
          </a:p>
        </p:txBody>
      </p:sp>
      <p:sp>
        <p:nvSpPr>
          <p:cNvPr id="7" name="Стрелка вниз 6"/>
          <p:cNvSpPr/>
          <p:nvPr/>
        </p:nvSpPr>
        <p:spPr>
          <a:xfrm>
            <a:off x="3214695" y="5429264"/>
            <a:ext cx="2500313" cy="142874"/>
          </a:xfrm>
          <a:prstGeom prst="downArrow">
            <a:avLst>
              <a:gd name="adj1" fmla="val 74017"/>
              <a:gd name="adj2" fmla="val 50000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solidFill>
                <a:schemeClr val="accent2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642910" y="5429264"/>
            <a:ext cx="8286808" cy="1588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500034" y="6468927"/>
            <a:ext cx="850112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По информации компании «БИЗНЕС РЕШЕНИЯ»</a:t>
            </a:r>
            <a:endParaRPr lang="ru-RU" sz="1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исип_шаблон">
  <a:themeElements>
    <a:clrScheme name="НИСИПП">
      <a:dk1>
        <a:sysClr val="windowText" lastClr="000000"/>
      </a:dk1>
      <a:lt1>
        <a:sysClr val="window" lastClr="FFFFFF"/>
      </a:lt1>
      <a:dk2>
        <a:srgbClr val="548DD4"/>
      </a:dk2>
      <a:lt2>
        <a:srgbClr val="C5750B"/>
      </a:lt2>
      <a:accent1>
        <a:srgbClr val="F9AD23"/>
      </a:accent1>
      <a:accent2>
        <a:srgbClr val="E7970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1377</TotalTime>
  <Words>2088</Words>
  <Application>Microsoft Office PowerPoint</Application>
  <PresentationFormat>Экран (4:3)</PresentationFormat>
  <Paragraphs>199</Paragraphs>
  <Slides>15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нисип_шаблон</vt:lpstr>
      <vt:lpstr>Рисунок</vt:lpstr>
      <vt:lpstr>Слайд 1</vt:lpstr>
      <vt:lpstr>Межрегиональный конгресс руководителей среднего и малого бизнеса «БИЗНЕС КОНГРЕСС»  (Екатеринбург, 24-25 марта 2010 г.) </vt:lpstr>
      <vt:lpstr>Ключевые показатели торговой сферы: Свердловская область</vt:lpstr>
      <vt:lpstr>Слайд 4</vt:lpstr>
      <vt:lpstr>Цели Закона о торговле</vt:lpstr>
      <vt:lpstr>Закон уже обозвали «скандальным». Почему?</vt:lpstr>
      <vt:lpstr>К недостаткам внедрения Закона можно отнести:</vt:lpstr>
      <vt:lpstr>К недостаткам внедрения Закона можно отнести (продолжение):</vt:lpstr>
      <vt:lpstr>К недостаткам внедрения Закона можно отнести (продолжение):</vt:lpstr>
      <vt:lpstr>К недостаткам внедрения Закона можно отнести (продолжение):</vt:lpstr>
      <vt:lpstr>К недостаткам внедрения Закона можно отнести (завершение):</vt:lpstr>
      <vt:lpstr>Риски, связанные с реализацией Закона о торговле, для разных сторон:</vt:lpstr>
      <vt:lpstr>Риски, связанные с реализацией Закона о торговле, для разных сторон (продолжение):</vt:lpstr>
      <vt:lpstr>Риски, связанные с реализацией Закона о торговле, для разных сторон (продолжение):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Microsoft</dc:creator>
  <cp:lastModifiedBy>olshest</cp:lastModifiedBy>
  <cp:revision>579</cp:revision>
  <dcterms:created xsi:type="dcterms:W3CDTF">2010-02-01T10:58:48Z</dcterms:created>
  <dcterms:modified xsi:type="dcterms:W3CDTF">2010-03-25T13:35:31Z</dcterms:modified>
</cp:coreProperties>
</file>