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51" d="100"/>
          <a:sy n="51" d="100"/>
        </p:scale>
        <p:origin x="106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2C1FE6-535F-4C85-868F-5673BF37174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CC5E70-70A8-4AA5-B354-24C381CF1762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1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МОНИТО-РИНГИ</a:t>
          </a:r>
          <a:endParaRPr lang="ru-RU" sz="11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FFB038E-6349-4949-BE97-E2807FAE258D}" type="parTrans" cxnId="{A5EFF970-ED32-489B-9DDC-2AB60F4986F5}">
      <dgm:prSet/>
      <dgm:spPr/>
      <dgm:t>
        <a:bodyPr/>
        <a:lstStyle/>
        <a:p>
          <a:endParaRPr lang="ru-RU"/>
        </a:p>
      </dgm:t>
    </dgm:pt>
    <dgm:pt modelId="{C6BE6A84-160D-4FAE-8863-D8F5D910C1A8}" type="sibTrans" cxnId="{A5EFF970-ED32-489B-9DDC-2AB60F4986F5}">
      <dgm:prSet/>
      <dgm:spPr/>
      <dgm:t>
        <a:bodyPr/>
        <a:lstStyle/>
        <a:p>
          <a:endParaRPr lang="ru-RU"/>
        </a:p>
      </dgm:t>
    </dgm:pt>
    <dgm:pt modelId="{803D03A2-3E2E-45B9-9E8A-38442683347C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>
            <a:lnSpc>
              <a:spcPts val="1000"/>
            </a:lnSpc>
            <a:spcAft>
              <a:spcPts val="100"/>
            </a:spcAft>
          </a:pPr>
          <a:r>
            <a:rPr lang="ru-RU" sz="1000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Мониторинг динамики развития МСП в регионах РФ</a:t>
          </a:r>
          <a:endParaRPr lang="ru-RU" sz="1000" dirty="0">
            <a:solidFill>
              <a:schemeClr val="accent6">
                <a:lumMod val="50000"/>
              </a:schemeClr>
            </a:solidFill>
            <a:latin typeface="+mn-lt"/>
            <a:cs typeface="Arial" pitchFamily="34" charset="0"/>
          </a:endParaRPr>
        </a:p>
      </dgm:t>
    </dgm:pt>
    <dgm:pt modelId="{4E2B90D9-439A-4969-9596-EC70E436A6A1}" type="parTrans" cxnId="{C382E161-CC9B-43B1-B91E-8C561AED5660}">
      <dgm:prSet/>
      <dgm:spPr/>
      <dgm:t>
        <a:bodyPr/>
        <a:lstStyle/>
        <a:p>
          <a:endParaRPr lang="ru-RU"/>
        </a:p>
      </dgm:t>
    </dgm:pt>
    <dgm:pt modelId="{29B3CAFC-F0F0-4211-9984-032843AE72AA}" type="sibTrans" cxnId="{C382E161-CC9B-43B1-B91E-8C561AED5660}">
      <dgm:prSet/>
      <dgm:spPr/>
      <dgm:t>
        <a:bodyPr/>
        <a:lstStyle/>
        <a:p>
          <a:endParaRPr lang="ru-RU"/>
        </a:p>
      </dgm:t>
    </dgm:pt>
    <dgm:pt modelId="{7175F2BC-A562-419A-9617-27AC914318A5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>
            <a:lnSpc>
              <a:spcPts val="1000"/>
            </a:lnSpc>
            <a:spcAft>
              <a:spcPts val="100"/>
            </a:spcAft>
          </a:pPr>
          <a:r>
            <a:rPr lang="ru-RU" sz="1000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Мониторинг инвестиционной активности в регионах РФ</a:t>
          </a:r>
          <a:endParaRPr lang="ru-RU" sz="1000" dirty="0">
            <a:solidFill>
              <a:schemeClr val="accent6">
                <a:lumMod val="50000"/>
              </a:schemeClr>
            </a:solidFill>
            <a:latin typeface="+mn-lt"/>
            <a:cs typeface="Arial" pitchFamily="34" charset="0"/>
          </a:endParaRPr>
        </a:p>
      </dgm:t>
    </dgm:pt>
    <dgm:pt modelId="{786A7C29-EA0E-4C22-A671-34AE31CFEB6C}" type="parTrans" cxnId="{E94B3302-56C8-4431-97E5-71B9FB0C4C3E}">
      <dgm:prSet/>
      <dgm:spPr/>
      <dgm:t>
        <a:bodyPr/>
        <a:lstStyle/>
        <a:p>
          <a:endParaRPr lang="ru-RU"/>
        </a:p>
      </dgm:t>
    </dgm:pt>
    <dgm:pt modelId="{64D601F5-705E-4B79-89F5-0868A91E97A6}" type="sibTrans" cxnId="{E94B3302-56C8-4431-97E5-71B9FB0C4C3E}">
      <dgm:prSet/>
      <dgm:spPr/>
      <dgm:t>
        <a:bodyPr/>
        <a:lstStyle/>
        <a:p>
          <a:endParaRPr lang="ru-RU"/>
        </a:p>
      </dgm:t>
    </dgm:pt>
    <dgm:pt modelId="{672F71D7-F31C-4D67-9B42-7E3FA79C8D68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1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РЕЙТИНГИ</a:t>
          </a:r>
          <a:endParaRPr lang="ru-RU" sz="11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5074875-61D6-4C93-9DC8-2DDE4D0F0510}" type="parTrans" cxnId="{46283B54-3D69-4F2A-9F83-686709B108E4}">
      <dgm:prSet/>
      <dgm:spPr/>
      <dgm:t>
        <a:bodyPr/>
        <a:lstStyle/>
        <a:p>
          <a:endParaRPr lang="ru-RU"/>
        </a:p>
      </dgm:t>
    </dgm:pt>
    <dgm:pt modelId="{74B7990D-2FE4-47A6-AE1D-745222F5BBF0}" type="sibTrans" cxnId="{46283B54-3D69-4F2A-9F83-686709B108E4}">
      <dgm:prSet/>
      <dgm:spPr/>
      <dgm:t>
        <a:bodyPr/>
        <a:lstStyle/>
        <a:p>
          <a:endParaRPr lang="ru-RU"/>
        </a:p>
      </dgm:t>
    </dgm:pt>
    <dgm:pt modelId="{5471C8FF-B57D-47A9-B21F-BFCFFEC9D42F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>
            <a:lnSpc>
              <a:spcPts val="1000"/>
            </a:lnSpc>
            <a:spcAft>
              <a:spcPts val="100"/>
            </a:spcAft>
          </a:pPr>
          <a:r>
            <a:rPr lang="ru-RU" sz="1000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Рейтинги регионов РФ по уровню развития МСП</a:t>
          </a:r>
          <a:endParaRPr lang="ru-RU" sz="1000" dirty="0">
            <a:solidFill>
              <a:schemeClr val="accent6">
                <a:lumMod val="50000"/>
              </a:schemeClr>
            </a:solidFill>
            <a:latin typeface="+mn-lt"/>
            <a:cs typeface="Arial" pitchFamily="34" charset="0"/>
          </a:endParaRPr>
        </a:p>
      </dgm:t>
    </dgm:pt>
    <dgm:pt modelId="{4BEE6553-076E-4453-90B9-258E9EB91812}" type="parTrans" cxnId="{A87EECC8-894B-48BF-BE7E-41DF8A4DECF9}">
      <dgm:prSet/>
      <dgm:spPr/>
      <dgm:t>
        <a:bodyPr/>
        <a:lstStyle/>
        <a:p>
          <a:endParaRPr lang="ru-RU"/>
        </a:p>
      </dgm:t>
    </dgm:pt>
    <dgm:pt modelId="{87FBB10C-A5DA-4291-90F9-ACFA7418F5B4}" type="sibTrans" cxnId="{A87EECC8-894B-48BF-BE7E-41DF8A4DECF9}">
      <dgm:prSet/>
      <dgm:spPr/>
      <dgm:t>
        <a:bodyPr/>
        <a:lstStyle/>
        <a:p>
          <a:endParaRPr lang="ru-RU"/>
        </a:p>
      </dgm:t>
    </dgm:pt>
    <dgm:pt modelId="{3407AF36-785E-47C9-8EF9-BEE1181BBFEE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1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ИНДЕКСЫ</a:t>
          </a:r>
          <a:endParaRPr lang="ru-RU" sz="11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6CF3715-6BD8-41C0-A58A-500A164167A2}" type="parTrans" cxnId="{601EE742-DB24-478C-8C20-659E8C9F3C16}">
      <dgm:prSet/>
      <dgm:spPr/>
      <dgm:t>
        <a:bodyPr/>
        <a:lstStyle/>
        <a:p>
          <a:endParaRPr lang="ru-RU"/>
        </a:p>
      </dgm:t>
    </dgm:pt>
    <dgm:pt modelId="{FEA1DC96-9F38-4CE1-B88C-84ADBFBE1235}" type="sibTrans" cxnId="{601EE742-DB24-478C-8C20-659E8C9F3C16}">
      <dgm:prSet/>
      <dgm:spPr/>
      <dgm:t>
        <a:bodyPr/>
        <a:lstStyle/>
        <a:p>
          <a:endParaRPr lang="ru-RU"/>
        </a:p>
      </dgm:t>
    </dgm:pt>
    <dgm:pt modelId="{578B61DD-331E-4C29-BBB7-EC8EEFFFFDE6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000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Индекс кредитного благоприятствования развитию МСП</a:t>
          </a:r>
          <a:endParaRPr lang="ru-RU" sz="1000" dirty="0">
            <a:solidFill>
              <a:schemeClr val="accent6">
                <a:lumMod val="50000"/>
              </a:schemeClr>
            </a:solidFill>
            <a:latin typeface="+mn-lt"/>
            <a:cs typeface="Arial" pitchFamily="34" charset="0"/>
          </a:endParaRPr>
        </a:p>
      </dgm:t>
    </dgm:pt>
    <dgm:pt modelId="{AFF1678E-C55D-4814-9F30-61F8C3BB7050}" type="parTrans" cxnId="{1205D3AF-E759-4A89-8779-440B20F9A403}">
      <dgm:prSet/>
      <dgm:spPr/>
      <dgm:t>
        <a:bodyPr/>
        <a:lstStyle/>
        <a:p>
          <a:endParaRPr lang="ru-RU"/>
        </a:p>
      </dgm:t>
    </dgm:pt>
    <dgm:pt modelId="{EE8D7B76-E0FA-4509-A5F1-D5A8530E78C6}" type="sibTrans" cxnId="{1205D3AF-E759-4A89-8779-440B20F9A403}">
      <dgm:prSet/>
      <dgm:spPr/>
      <dgm:t>
        <a:bodyPr/>
        <a:lstStyle/>
        <a:p>
          <a:endParaRPr lang="ru-RU"/>
        </a:p>
      </dgm:t>
    </dgm:pt>
    <dgm:pt modelId="{B6A212FA-0668-4E2F-A30A-0A8CD2B14E04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1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ОБЗОРЫ</a:t>
          </a:r>
          <a:endParaRPr lang="ru-RU" sz="11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C54D5C8-473F-4E6D-AEA0-A347631A8FEE}" type="parTrans" cxnId="{82D8A040-575A-4CC0-94F0-F767A05B38F5}">
      <dgm:prSet/>
      <dgm:spPr/>
      <dgm:t>
        <a:bodyPr/>
        <a:lstStyle/>
        <a:p>
          <a:endParaRPr lang="ru-RU"/>
        </a:p>
      </dgm:t>
    </dgm:pt>
    <dgm:pt modelId="{7B84D5C6-9549-4475-8BBC-20BB008CF8AE}" type="sibTrans" cxnId="{82D8A040-575A-4CC0-94F0-F767A05B38F5}">
      <dgm:prSet/>
      <dgm:spPr/>
      <dgm:t>
        <a:bodyPr/>
        <a:lstStyle/>
        <a:p>
          <a:endParaRPr lang="ru-RU"/>
        </a:p>
      </dgm:t>
    </dgm:pt>
    <dgm:pt modelId="{4134C625-C0FB-44AF-9A19-389033FA188B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1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ПРОГНО-ЗЫ</a:t>
          </a:r>
          <a:endParaRPr lang="ru-RU" sz="11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97B9B61-240F-4DC5-B6C7-92A9F8E053F4}" type="parTrans" cxnId="{BC295040-A3DC-46B6-8559-72022BF6484B}">
      <dgm:prSet/>
      <dgm:spPr/>
      <dgm:t>
        <a:bodyPr/>
        <a:lstStyle/>
        <a:p>
          <a:endParaRPr lang="ru-RU"/>
        </a:p>
      </dgm:t>
    </dgm:pt>
    <dgm:pt modelId="{B5C57B2F-0ED9-4405-BFA2-6AA63968A6F2}" type="sibTrans" cxnId="{BC295040-A3DC-46B6-8559-72022BF6484B}">
      <dgm:prSet/>
      <dgm:spPr/>
      <dgm:t>
        <a:bodyPr/>
        <a:lstStyle/>
        <a:p>
          <a:endParaRPr lang="ru-RU"/>
        </a:p>
      </dgm:t>
    </dgm:pt>
    <dgm:pt modelId="{EC87D208-5D6C-4745-90E8-1FC9AE121A5D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>
            <a:lnSpc>
              <a:spcPts val="1000"/>
            </a:lnSpc>
            <a:spcAft>
              <a:spcPts val="100"/>
            </a:spcAft>
          </a:pPr>
          <a:r>
            <a:rPr lang="ru-RU" sz="1000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Анализ динамики поступлений налогов от МСП в региональные и местные бюджеты</a:t>
          </a:r>
          <a:endParaRPr lang="ru-RU" sz="1000" dirty="0">
            <a:solidFill>
              <a:schemeClr val="accent6">
                <a:lumMod val="50000"/>
              </a:schemeClr>
            </a:solidFill>
            <a:latin typeface="+mn-lt"/>
            <a:cs typeface="Arial" pitchFamily="34" charset="0"/>
          </a:endParaRPr>
        </a:p>
      </dgm:t>
    </dgm:pt>
    <dgm:pt modelId="{BFCFA9AB-7007-4969-9D72-CE228533295F}" type="parTrans" cxnId="{AF500BF4-FF16-4F67-9BDF-C48134646BDC}">
      <dgm:prSet/>
      <dgm:spPr/>
      <dgm:t>
        <a:bodyPr/>
        <a:lstStyle/>
        <a:p>
          <a:endParaRPr lang="ru-RU"/>
        </a:p>
      </dgm:t>
    </dgm:pt>
    <dgm:pt modelId="{231D5FCB-8241-4A64-B712-B03B6E8EAF5A}" type="sibTrans" cxnId="{AF500BF4-FF16-4F67-9BDF-C48134646BDC}">
      <dgm:prSet/>
      <dgm:spPr/>
      <dgm:t>
        <a:bodyPr/>
        <a:lstStyle/>
        <a:p>
          <a:endParaRPr lang="ru-RU"/>
        </a:p>
      </dgm:t>
    </dgm:pt>
    <dgm:pt modelId="{E97045FD-FABF-4378-B04A-0FED09FED0B4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>
            <a:lnSpc>
              <a:spcPts val="1000"/>
            </a:lnSpc>
            <a:spcAft>
              <a:spcPts val="100"/>
            </a:spcAft>
          </a:pPr>
          <a:r>
            <a:rPr lang="ru-RU" sz="1000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Прогноз развития малых предприятий на территориях и в регионах РФ</a:t>
          </a:r>
          <a:endParaRPr lang="ru-RU" sz="1000" dirty="0">
            <a:solidFill>
              <a:schemeClr val="accent6">
                <a:lumMod val="50000"/>
              </a:schemeClr>
            </a:solidFill>
            <a:latin typeface="+mn-lt"/>
            <a:cs typeface="Arial" pitchFamily="34" charset="0"/>
          </a:endParaRPr>
        </a:p>
      </dgm:t>
    </dgm:pt>
    <dgm:pt modelId="{02333639-834D-4500-89AE-FDA1C4CD897F}" type="parTrans" cxnId="{D1090A4F-E4E4-4322-AAC2-CF868ED21504}">
      <dgm:prSet/>
      <dgm:spPr/>
      <dgm:t>
        <a:bodyPr/>
        <a:lstStyle/>
        <a:p>
          <a:endParaRPr lang="ru-RU"/>
        </a:p>
      </dgm:t>
    </dgm:pt>
    <dgm:pt modelId="{C751FAF7-7EDD-4F84-8932-C937AFB8E224}" type="sibTrans" cxnId="{D1090A4F-E4E4-4322-AAC2-CF868ED21504}">
      <dgm:prSet/>
      <dgm:spPr/>
      <dgm:t>
        <a:bodyPr/>
        <a:lstStyle/>
        <a:p>
          <a:endParaRPr lang="ru-RU"/>
        </a:p>
      </dgm:t>
    </dgm:pt>
    <dgm:pt modelId="{5E2ABA3D-91EE-4519-A680-76C2CDC9CB9C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>
            <a:lnSpc>
              <a:spcPts val="1000"/>
            </a:lnSpc>
            <a:spcAft>
              <a:spcPts val="100"/>
            </a:spcAft>
          </a:pPr>
          <a:r>
            <a:rPr lang="ru-RU" sz="1000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Прогноз развития предприятий непроизводственной сферы округов г. Москвы</a:t>
          </a:r>
          <a:endParaRPr lang="ru-RU" sz="1000" dirty="0">
            <a:solidFill>
              <a:schemeClr val="accent6">
                <a:lumMod val="50000"/>
              </a:schemeClr>
            </a:solidFill>
            <a:latin typeface="+mn-lt"/>
            <a:cs typeface="Arial" pitchFamily="34" charset="0"/>
          </a:endParaRPr>
        </a:p>
      </dgm:t>
    </dgm:pt>
    <dgm:pt modelId="{9B9D36C3-B526-45F6-998F-C7FF4212C18B}" type="parTrans" cxnId="{48514884-F00B-44DA-B3C4-14AAE3526CE1}">
      <dgm:prSet/>
      <dgm:spPr/>
      <dgm:t>
        <a:bodyPr/>
        <a:lstStyle/>
        <a:p>
          <a:endParaRPr lang="ru-RU"/>
        </a:p>
      </dgm:t>
    </dgm:pt>
    <dgm:pt modelId="{423F60EB-D5B8-4FD4-B32B-C3BFCE4C9EFB}" type="sibTrans" cxnId="{48514884-F00B-44DA-B3C4-14AAE3526CE1}">
      <dgm:prSet/>
      <dgm:spPr/>
      <dgm:t>
        <a:bodyPr/>
        <a:lstStyle/>
        <a:p>
          <a:endParaRPr lang="ru-RU"/>
        </a:p>
      </dgm:t>
    </dgm:pt>
    <dgm:pt modelId="{83280398-B8F0-415E-A5E3-7F6E17328DBD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>
            <a:lnSpc>
              <a:spcPts val="1000"/>
            </a:lnSpc>
            <a:spcAft>
              <a:spcPts val="100"/>
            </a:spcAft>
          </a:pPr>
          <a:r>
            <a:rPr lang="ru-RU" sz="1000" dirty="0" err="1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Рэнкинги</a:t>
          </a:r>
          <a:r>
            <a:rPr lang="ru-RU" sz="1000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 регионов и отраслей РФ по уровню кредитной емкости МСП</a:t>
          </a:r>
          <a:endParaRPr lang="ru-RU" sz="1000" dirty="0">
            <a:solidFill>
              <a:schemeClr val="accent6">
                <a:lumMod val="50000"/>
              </a:schemeClr>
            </a:solidFill>
            <a:latin typeface="+mn-lt"/>
            <a:cs typeface="Arial" pitchFamily="34" charset="0"/>
          </a:endParaRPr>
        </a:p>
      </dgm:t>
    </dgm:pt>
    <dgm:pt modelId="{E4A635D9-3393-4D24-844E-5BEDA4F6C9F5}" type="parTrans" cxnId="{E5241760-7026-49F4-AA8F-AB78C870DEAC}">
      <dgm:prSet/>
      <dgm:spPr/>
      <dgm:t>
        <a:bodyPr/>
        <a:lstStyle/>
        <a:p>
          <a:endParaRPr lang="ru-RU"/>
        </a:p>
      </dgm:t>
    </dgm:pt>
    <dgm:pt modelId="{07D63E23-E8E1-499B-BC1F-124E5DC70F08}" type="sibTrans" cxnId="{E5241760-7026-49F4-AA8F-AB78C870DEAC}">
      <dgm:prSet/>
      <dgm:spPr/>
      <dgm:t>
        <a:bodyPr/>
        <a:lstStyle/>
        <a:p>
          <a:endParaRPr lang="ru-RU"/>
        </a:p>
      </dgm:t>
    </dgm:pt>
    <dgm:pt modelId="{7FBBC70C-91C5-44FA-B9A7-D7C077395619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>
            <a:lnSpc>
              <a:spcPts val="1000"/>
            </a:lnSpc>
            <a:spcAft>
              <a:spcPts val="100"/>
            </a:spcAft>
          </a:pPr>
          <a:r>
            <a:rPr lang="ru-RU" sz="1000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rPr>
            <a:t>Анализ текущего состояния предпринимательской среды г. Москва и выявление ключевых факторов влияния на конкурентоспособность МСП</a:t>
          </a:r>
          <a:endParaRPr lang="ru-RU" sz="1000" dirty="0">
            <a:solidFill>
              <a:schemeClr val="accent6">
                <a:lumMod val="50000"/>
              </a:schemeClr>
            </a:solidFill>
            <a:latin typeface="+mn-lt"/>
            <a:cs typeface="Arial" pitchFamily="34" charset="0"/>
          </a:endParaRPr>
        </a:p>
      </dgm:t>
    </dgm:pt>
    <dgm:pt modelId="{BA427C60-C483-40E1-9B57-124049F6B5E2}" type="parTrans" cxnId="{BEC55E28-9342-43F6-AE46-AE9E4E1A32BA}">
      <dgm:prSet/>
      <dgm:spPr/>
    </dgm:pt>
    <dgm:pt modelId="{A823ED1D-75B2-45B8-AFFF-141C87E80E2D}" type="sibTrans" cxnId="{BEC55E28-9342-43F6-AE46-AE9E4E1A32BA}">
      <dgm:prSet/>
      <dgm:spPr/>
    </dgm:pt>
    <dgm:pt modelId="{B9DA4135-EBB4-4C78-AEA5-39517883C95F}" type="pres">
      <dgm:prSet presAssocID="{F52C1FE6-535F-4C85-868F-5673BF3717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D8C68D-BBE4-421A-8BF5-8E8AB1443AEC}" type="pres">
      <dgm:prSet presAssocID="{E2CC5E70-70A8-4AA5-B354-24C381CF1762}" presName="composite" presStyleCnt="0"/>
      <dgm:spPr/>
    </dgm:pt>
    <dgm:pt modelId="{634F67F7-8992-4FB5-8DE5-111CF581457A}" type="pres">
      <dgm:prSet presAssocID="{E2CC5E70-70A8-4AA5-B354-24C381CF1762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9A523D-C140-45FD-B1CD-1745E20C81D3}" type="pres">
      <dgm:prSet presAssocID="{E2CC5E70-70A8-4AA5-B354-24C381CF1762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38109-1AB7-452E-94EA-852E85FAD8D8}" type="pres">
      <dgm:prSet presAssocID="{C6BE6A84-160D-4FAE-8863-D8F5D910C1A8}" presName="sp" presStyleCnt="0"/>
      <dgm:spPr/>
    </dgm:pt>
    <dgm:pt modelId="{95C7964A-5E87-42DA-B30D-9205E77FE99A}" type="pres">
      <dgm:prSet presAssocID="{B6A212FA-0668-4E2F-A30A-0A8CD2B14E04}" presName="composite" presStyleCnt="0"/>
      <dgm:spPr/>
    </dgm:pt>
    <dgm:pt modelId="{2A3B1175-FC1E-4F1A-9D8E-564A8E7851A5}" type="pres">
      <dgm:prSet presAssocID="{B6A212FA-0668-4E2F-A30A-0A8CD2B14E0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C329E-421B-4C86-BECA-A753491AADC1}" type="pres">
      <dgm:prSet presAssocID="{B6A212FA-0668-4E2F-A30A-0A8CD2B14E04}" presName="descendantText" presStyleLbl="alignAcc1" presStyleIdx="1" presStyleCnt="5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36BE-6A5D-4E9C-A79F-108F3CB7727D}" type="pres">
      <dgm:prSet presAssocID="{7B84D5C6-9549-4475-8BBC-20BB008CF8AE}" presName="sp" presStyleCnt="0"/>
      <dgm:spPr/>
    </dgm:pt>
    <dgm:pt modelId="{108A8844-13AF-41EE-9791-96B334C24165}" type="pres">
      <dgm:prSet presAssocID="{4134C625-C0FB-44AF-9A19-389033FA188B}" presName="composite" presStyleCnt="0"/>
      <dgm:spPr/>
    </dgm:pt>
    <dgm:pt modelId="{C9B7BE61-8CF9-442F-BA46-325759489E48}" type="pres">
      <dgm:prSet presAssocID="{4134C625-C0FB-44AF-9A19-389033FA188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6C7081-92F9-4FF5-A4AA-CCFF0091B0B4}" type="pres">
      <dgm:prSet presAssocID="{4134C625-C0FB-44AF-9A19-389033FA188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69F4D-3DD6-48CF-8647-1C6D6B6F07EF}" type="pres">
      <dgm:prSet presAssocID="{B5C57B2F-0ED9-4405-BFA2-6AA63968A6F2}" presName="sp" presStyleCnt="0"/>
      <dgm:spPr/>
    </dgm:pt>
    <dgm:pt modelId="{0A952BAF-E4DD-486D-8D61-6FA378ADEF4C}" type="pres">
      <dgm:prSet presAssocID="{672F71D7-F31C-4D67-9B42-7E3FA79C8D68}" presName="composite" presStyleCnt="0"/>
      <dgm:spPr/>
    </dgm:pt>
    <dgm:pt modelId="{3590C0DA-5048-4A85-90A7-918B62FE385E}" type="pres">
      <dgm:prSet presAssocID="{672F71D7-F31C-4D67-9B42-7E3FA79C8D68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F2B7A1-FBCC-44B7-B3D0-BE22D11DD3CF}" type="pres">
      <dgm:prSet presAssocID="{672F71D7-F31C-4D67-9B42-7E3FA79C8D68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0FFFF-A909-4038-AC3E-3C9127BC82D8}" type="pres">
      <dgm:prSet presAssocID="{74B7990D-2FE4-47A6-AE1D-745222F5BBF0}" presName="sp" presStyleCnt="0"/>
      <dgm:spPr/>
    </dgm:pt>
    <dgm:pt modelId="{0B7EBE5D-07FB-481A-9C48-6CDBFD24B99B}" type="pres">
      <dgm:prSet presAssocID="{3407AF36-785E-47C9-8EF9-BEE1181BBFEE}" presName="composite" presStyleCnt="0"/>
      <dgm:spPr/>
    </dgm:pt>
    <dgm:pt modelId="{D00458FD-58E7-4D60-B1B4-89371371735E}" type="pres">
      <dgm:prSet presAssocID="{3407AF36-785E-47C9-8EF9-BEE1181BBFEE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7D9A1-4C0D-429A-9DA9-599C26ACC38E}" type="pres">
      <dgm:prSet presAssocID="{3407AF36-785E-47C9-8EF9-BEE1181BBFEE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C55E28-9342-43F6-AE46-AE9E4E1A32BA}" srcId="{B6A212FA-0668-4E2F-A30A-0A8CD2B14E04}" destId="{7FBBC70C-91C5-44FA-B9A7-D7C077395619}" srcOrd="0" destOrd="0" parTransId="{BA427C60-C483-40E1-9B57-124049F6B5E2}" sibTransId="{A823ED1D-75B2-45B8-AFFF-141C87E80E2D}"/>
    <dgm:cxn modelId="{4747590A-985C-46B3-9CC2-8C724E8F8520}" type="presOf" srcId="{7FBBC70C-91C5-44FA-B9A7-D7C077395619}" destId="{152C329E-421B-4C86-BECA-A753491AADC1}" srcOrd="0" destOrd="0" presId="urn:microsoft.com/office/officeart/2005/8/layout/chevron2"/>
    <dgm:cxn modelId="{A40C4539-E4F2-47D5-8D5F-86A0BE8E6A6E}" type="presOf" srcId="{3407AF36-785E-47C9-8EF9-BEE1181BBFEE}" destId="{D00458FD-58E7-4D60-B1B4-89371371735E}" srcOrd="0" destOrd="0" presId="urn:microsoft.com/office/officeart/2005/8/layout/chevron2"/>
    <dgm:cxn modelId="{D0E6A94D-EB71-44BC-84E3-99F7073771D9}" type="presOf" srcId="{578B61DD-331E-4C29-BBB7-EC8EEFFFFDE6}" destId="{A8B7D9A1-4C0D-429A-9DA9-599C26ACC38E}" srcOrd="0" destOrd="0" presId="urn:microsoft.com/office/officeart/2005/8/layout/chevron2"/>
    <dgm:cxn modelId="{ED93B2F7-3F78-4B6D-913D-F3EE2D9B2239}" type="presOf" srcId="{E97045FD-FABF-4378-B04A-0FED09FED0B4}" destId="{176C7081-92F9-4FF5-A4AA-CCFF0091B0B4}" srcOrd="0" destOrd="0" presId="urn:microsoft.com/office/officeart/2005/8/layout/chevron2"/>
    <dgm:cxn modelId="{FB1B4626-B193-4C31-A598-9ED9921648E0}" type="presOf" srcId="{E2CC5E70-70A8-4AA5-B354-24C381CF1762}" destId="{634F67F7-8992-4FB5-8DE5-111CF581457A}" srcOrd="0" destOrd="0" presId="urn:microsoft.com/office/officeart/2005/8/layout/chevron2"/>
    <dgm:cxn modelId="{82D8A040-575A-4CC0-94F0-F767A05B38F5}" srcId="{F52C1FE6-535F-4C85-868F-5673BF37174A}" destId="{B6A212FA-0668-4E2F-A30A-0A8CD2B14E04}" srcOrd="1" destOrd="0" parTransId="{2C54D5C8-473F-4E6D-AEA0-A347631A8FEE}" sibTransId="{7B84D5C6-9549-4475-8BBC-20BB008CF8AE}"/>
    <dgm:cxn modelId="{6800D1BA-5899-482C-ABB8-B801FF814970}" type="presOf" srcId="{803D03A2-3E2E-45B9-9E8A-38442683347C}" destId="{BD9A523D-C140-45FD-B1CD-1745E20C81D3}" srcOrd="0" destOrd="0" presId="urn:microsoft.com/office/officeart/2005/8/layout/chevron2"/>
    <dgm:cxn modelId="{DB63568D-E233-47C2-B02B-E9E07CE3A5DC}" type="presOf" srcId="{5471C8FF-B57D-47A9-B21F-BFCFFEC9D42F}" destId="{63F2B7A1-FBCC-44B7-B3D0-BE22D11DD3CF}" srcOrd="0" destOrd="0" presId="urn:microsoft.com/office/officeart/2005/8/layout/chevron2"/>
    <dgm:cxn modelId="{1205D3AF-E759-4A89-8779-440B20F9A403}" srcId="{3407AF36-785E-47C9-8EF9-BEE1181BBFEE}" destId="{578B61DD-331E-4C29-BBB7-EC8EEFFFFDE6}" srcOrd="0" destOrd="0" parTransId="{AFF1678E-C55D-4814-9F30-61F8C3BB7050}" sibTransId="{EE8D7B76-E0FA-4509-A5F1-D5A8530E78C6}"/>
    <dgm:cxn modelId="{CD8D85E5-3D8C-4F2A-8781-84619310C7DF}" type="presOf" srcId="{5E2ABA3D-91EE-4519-A680-76C2CDC9CB9C}" destId="{176C7081-92F9-4FF5-A4AA-CCFF0091B0B4}" srcOrd="0" destOrd="1" presId="urn:microsoft.com/office/officeart/2005/8/layout/chevron2"/>
    <dgm:cxn modelId="{518B2CB6-F508-4964-8E30-60CFADF6C148}" type="presOf" srcId="{B6A212FA-0668-4E2F-A30A-0A8CD2B14E04}" destId="{2A3B1175-FC1E-4F1A-9D8E-564A8E7851A5}" srcOrd="0" destOrd="0" presId="urn:microsoft.com/office/officeart/2005/8/layout/chevron2"/>
    <dgm:cxn modelId="{A5EFF970-ED32-489B-9DDC-2AB60F4986F5}" srcId="{F52C1FE6-535F-4C85-868F-5673BF37174A}" destId="{E2CC5E70-70A8-4AA5-B354-24C381CF1762}" srcOrd="0" destOrd="0" parTransId="{0FFB038E-6349-4949-BE97-E2807FAE258D}" sibTransId="{C6BE6A84-160D-4FAE-8863-D8F5D910C1A8}"/>
    <dgm:cxn modelId="{D1090A4F-E4E4-4322-AAC2-CF868ED21504}" srcId="{4134C625-C0FB-44AF-9A19-389033FA188B}" destId="{E97045FD-FABF-4378-B04A-0FED09FED0B4}" srcOrd="0" destOrd="0" parTransId="{02333639-834D-4500-89AE-FDA1C4CD897F}" sibTransId="{C751FAF7-7EDD-4F84-8932-C937AFB8E224}"/>
    <dgm:cxn modelId="{85552411-E591-4A2A-8E4B-98568AEC324E}" type="presOf" srcId="{F52C1FE6-535F-4C85-868F-5673BF37174A}" destId="{B9DA4135-EBB4-4C78-AEA5-39517883C95F}" srcOrd="0" destOrd="0" presId="urn:microsoft.com/office/officeart/2005/8/layout/chevron2"/>
    <dgm:cxn modelId="{A87EECC8-894B-48BF-BE7E-41DF8A4DECF9}" srcId="{672F71D7-F31C-4D67-9B42-7E3FA79C8D68}" destId="{5471C8FF-B57D-47A9-B21F-BFCFFEC9D42F}" srcOrd="0" destOrd="0" parTransId="{4BEE6553-076E-4453-90B9-258E9EB91812}" sibTransId="{87FBB10C-A5DA-4291-90F9-ACFA7418F5B4}"/>
    <dgm:cxn modelId="{96D421D1-68E3-400F-9525-D057F7C06D1F}" type="presOf" srcId="{7175F2BC-A562-419A-9617-27AC914318A5}" destId="{BD9A523D-C140-45FD-B1CD-1745E20C81D3}" srcOrd="0" destOrd="1" presId="urn:microsoft.com/office/officeart/2005/8/layout/chevron2"/>
    <dgm:cxn modelId="{C382E161-CC9B-43B1-B91E-8C561AED5660}" srcId="{E2CC5E70-70A8-4AA5-B354-24C381CF1762}" destId="{803D03A2-3E2E-45B9-9E8A-38442683347C}" srcOrd="0" destOrd="0" parTransId="{4E2B90D9-439A-4969-9596-EC70E436A6A1}" sibTransId="{29B3CAFC-F0F0-4211-9984-032843AE72AA}"/>
    <dgm:cxn modelId="{E94B3302-56C8-4431-97E5-71B9FB0C4C3E}" srcId="{E2CC5E70-70A8-4AA5-B354-24C381CF1762}" destId="{7175F2BC-A562-419A-9617-27AC914318A5}" srcOrd="1" destOrd="0" parTransId="{786A7C29-EA0E-4C22-A671-34AE31CFEB6C}" sibTransId="{64D601F5-705E-4B79-89F5-0868A91E97A6}"/>
    <dgm:cxn modelId="{149420F5-FA00-4803-B960-AD3450F20C51}" type="presOf" srcId="{4134C625-C0FB-44AF-9A19-389033FA188B}" destId="{C9B7BE61-8CF9-442F-BA46-325759489E48}" srcOrd="0" destOrd="0" presId="urn:microsoft.com/office/officeart/2005/8/layout/chevron2"/>
    <dgm:cxn modelId="{AF500BF4-FF16-4F67-9BDF-C48134646BDC}" srcId="{B6A212FA-0668-4E2F-A30A-0A8CD2B14E04}" destId="{EC87D208-5D6C-4745-90E8-1FC9AE121A5D}" srcOrd="1" destOrd="0" parTransId="{BFCFA9AB-7007-4969-9D72-CE228533295F}" sibTransId="{231D5FCB-8241-4A64-B712-B03B6E8EAF5A}"/>
    <dgm:cxn modelId="{D7C9AD27-1AC0-4E71-A814-200DD826D56B}" type="presOf" srcId="{EC87D208-5D6C-4745-90E8-1FC9AE121A5D}" destId="{152C329E-421B-4C86-BECA-A753491AADC1}" srcOrd="0" destOrd="1" presId="urn:microsoft.com/office/officeart/2005/8/layout/chevron2"/>
    <dgm:cxn modelId="{601EE742-DB24-478C-8C20-659E8C9F3C16}" srcId="{F52C1FE6-535F-4C85-868F-5673BF37174A}" destId="{3407AF36-785E-47C9-8EF9-BEE1181BBFEE}" srcOrd="4" destOrd="0" parTransId="{56CF3715-6BD8-41C0-A58A-500A164167A2}" sibTransId="{FEA1DC96-9F38-4CE1-B88C-84ADBFBE1235}"/>
    <dgm:cxn modelId="{BC295040-A3DC-46B6-8559-72022BF6484B}" srcId="{F52C1FE6-535F-4C85-868F-5673BF37174A}" destId="{4134C625-C0FB-44AF-9A19-389033FA188B}" srcOrd="2" destOrd="0" parTransId="{397B9B61-240F-4DC5-B6C7-92A9F8E053F4}" sibTransId="{B5C57B2F-0ED9-4405-BFA2-6AA63968A6F2}"/>
    <dgm:cxn modelId="{48514884-F00B-44DA-B3C4-14AAE3526CE1}" srcId="{4134C625-C0FB-44AF-9A19-389033FA188B}" destId="{5E2ABA3D-91EE-4519-A680-76C2CDC9CB9C}" srcOrd="1" destOrd="0" parTransId="{9B9D36C3-B526-45F6-998F-C7FF4212C18B}" sibTransId="{423F60EB-D5B8-4FD4-B32B-C3BFCE4C9EFB}"/>
    <dgm:cxn modelId="{EBF4A640-9261-4E87-9A2A-1AD03A33E6D4}" type="presOf" srcId="{672F71D7-F31C-4D67-9B42-7E3FA79C8D68}" destId="{3590C0DA-5048-4A85-90A7-918B62FE385E}" srcOrd="0" destOrd="0" presId="urn:microsoft.com/office/officeart/2005/8/layout/chevron2"/>
    <dgm:cxn modelId="{DA803AE0-0BA2-4C26-85ED-F623E135CE55}" type="presOf" srcId="{83280398-B8F0-415E-A5E3-7F6E17328DBD}" destId="{63F2B7A1-FBCC-44B7-B3D0-BE22D11DD3CF}" srcOrd="0" destOrd="1" presId="urn:microsoft.com/office/officeart/2005/8/layout/chevron2"/>
    <dgm:cxn modelId="{46283B54-3D69-4F2A-9F83-686709B108E4}" srcId="{F52C1FE6-535F-4C85-868F-5673BF37174A}" destId="{672F71D7-F31C-4D67-9B42-7E3FA79C8D68}" srcOrd="3" destOrd="0" parTransId="{85074875-61D6-4C93-9DC8-2DDE4D0F0510}" sibTransId="{74B7990D-2FE4-47A6-AE1D-745222F5BBF0}"/>
    <dgm:cxn modelId="{E5241760-7026-49F4-AA8F-AB78C870DEAC}" srcId="{672F71D7-F31C-4D67-9B42-7E3FA79C8D68}" destId="{83280398-B8F0-415E-A5E3-7F6E17328DBD}" srcOrd="1" destOrd="0" parTransId="{E4A635D9-3393-4D24-844E-5BEDA4F6C9F5}" sibTransId="{07D63E23-E8E1-499B-BC1F-124E5DC70F08}"/>
    <dgm:cxn modelId="{2090F6C8-D6FA-41DC-83A9-1288513F2106}" type="presParOf" srcId="{B9DA4135-EBB4-4C78-AEA5-39517883C95F}" destId="{46D8C68D-BBE4-421A-8BF5-8E8AB1443AEC}" srcOrd="0" destOrd="0" presId="urn:microsoft.com/office/officeart/2005/8/layout/chevron2"/>
    <dgm:cxn modelId="{30CEB5C0-70B3-4749-B0DD-3B0EF577EBEF}" type="presParOf" srcId="{46D8C68D-BBE4-421A-8BF5-8E8AB1443AEC}" destId="{634F67F7-8992-4FB5-8DE5-111CF581457A}" srcOrd="0" destOrd="0" presId="urn:microsoft.com/office/officeart/2005/8/layout/chevron2"/>
    <dgm:cxn modelId="{9A20EF01-9872-487A-9EEC-C8757A48D431}" type="presParOf" srcId="{46D8C68D-BBE4-421A-8BF5-8E8AB1443AEC}" destId="{BD9A523D-C140-45FD-B1CD-1745E20C81D3}" srcOrd="1" destOrd="0" presId="urn:microsoft.com/office/officeart/2005/8/layout/chevron2"/>
    <dgm:cxn modelId="{9BC66619-5987-4850-87E4-A6832B232EE0}" type="presParOf" srcId="{B9DA4135-EBB4-4C78-AEA5-39517883C95F}" destId="{60138109-1AB7-452E-94EA-852E85FAD8D8}" srcOrd="1" destOrd="0" presId="urn:microsoft.com/office/officeart/2005/8/layout/chevron2"/>
    <dgm:cxn modelId="{5FC65D41-8E9E-4992-BFD4-695260B8DED0}" type="presParOf" srcId="{B9DA4135-EBB4-4C78-AEA5-39517883C95F}" destId="{95C7964A-5E87-42DA-B30D-9205E77FE99A}" srcOrd="2" destOrd="0" presId="urn:microsoft.com/office/officeart/2005/8/layout/chevron2"/>
    <dgm:cxn modelId="{93AA7D64-B265-468B-8CC1-DF01532443EE}" type="presParOf" srcId="{95C7964A-5E87-42DA-B30D-9205E77FE99A}" destId="{2A3B1175-FC1E-4F1A-9D8E-564A8E7851A5}" srcOrd="0" destOrd="0" presId="urn:microsoft.com/office/officeart/2005/8/layout/chevron2"/>
    <dgm:cxn modelId="{D656BE0A-6311-4E41-A6B0-4463D823C467}" type="presParOf" srcId="{95C7964A-5E87-42DA-B30D-9205E77FE99A}" destId="{152C329E-421B-4C86-BECA-A753491AADC1}" srcOrd="1" destOrd="0" presId="urn:microsoft.com/office/officeart/2005/8/layout/chevron2"/>
    <dgm:cxn modelId="{15AF6D3B-1C9C-4E49-8724-450BF80E6FF0}" type="presParOf" srcId="{B9DA4135-EBB4-4C78-AEA5-39517883C95F}" destId="{2CE236BE-6A5D-4E9C-A79F-108F3CB7727D}" srcOrd="3" destOrd="0" presId="urn:microsoft.com/office/officeart/2005/8/layout/chevron2"/>
    <dgm:cxn modelId="{93A6C42B-12B5-482F-8E1E-718E1CEFE48C}" type="presParOf" srcId="{B9DA4135-EBB4-4C78-AEA5-39517883C95F}" destId="{108A8844-13AF-41EE-9791-96B334C24165}" srcOrd="4" destOrd="0" presId="urn:microsoft.com/office/officeart/2005/8/layout/chevron2"/>
    <dgm:cxn modelId="{E43E6972-4F09-41EB-BE9B-08F0DB8E035B}" type="presParOf" srcId="{108A8844-13AF-41EE-9791-96B334C24165}" destId="{C9B7BE61-8CF9-442F-BA46-325759489E48}" srcOrd="0" destOrd="0" presId="urn:microsoft.com/office/officeart/2005/8/layout/chevron2"/>
    <dgm:cxn modelId="{6986B84B-CD41-4C7A-8AC6-34687284EB1D}" type="presParOf" srcId="{108A8844-13AF-41EE-9791-96B334C24165}" destId="{176C7081-92F9-4FF5-A4AA-CCFF0091B0B4}" srcOrd="1" destOrd="0" presId="urn:microsoft.com/office/officeart/2005/8/layout/chevron2"/>
    <dgm:cxn modelId="{976DB528-2F3B-4C29-B5EA-C51D937047DA}" type="presParOf" srcId="{B9DA4135-EBB4-4C78-AEA5-39517883C95F}" destId="{BA269F4D-3DD6-48CF-8647-1C6D6B6F07EF}" srcOrd="5" destOrd="0" presId="urn:microsoft.com/office/officeart/2005/8/layout/chevron2"/>
    <dgm:cxn modelId="{3521F22C-866F-4205-97A0-93AE06AA3A29}" type="presParOf" srcId="{B9DA4135-EBB4-4C78-AEA5-39517883C95F}" destId="{0A952BAF-E4DD-486D-8D61-6FA378ADEF4C}" srcOrd="6" destOrd="0" presId="urn:microsoft.com/office/officeart/2005/8/layout/chevron2"/>
    <dgm:cxn modelId="{E7D94A65-4755-44D3-B1CB-DD8EB536D6F3}" type="presParOf" srcId="{0A952BAF-E4DD-486D-8D61-6FA378ADEF4C}" destId="{3590C0DA-5048-4A85-90A7-918B62FE385E}" srcOrd="0" destOrd="0" presId="urn:microsoft.com/office/officeart/2005/8/layout/chevron2"/>
    <dgm:cxn modelId="{94C2DBDC-9EF5-4B43-BB68-C48538680E46}" type="presParOf" srcId="{0A952BAF-E4DD-486D-8D61-6FA378ADEF4C}" destId="{63F2B7A1-FBCC-44B7-B3D0-BE22D11DD3CF}" srcOrd="1" destOrd="0" presId="urn:microsoft.com/office/officeart/2005/8/layout/chevron2"/>
    <dgm:cxn modelId="{A47631A9-843A-4AC0-933F-62CCFAC77051}" type="presParOf" srcId="{B9DA4135-EBB4-4C78-AEA5-39517883C95F}" destId="{CF90FFFF-A909-4038-AC3E-3C9127BC82D8}" srcOrd="7" destOrd="0" presId="urn:microsoft.com/office/officeart/2005/8/layout/chevron2"/>
    <dgm:cxn modelId="{4F5538AA-D236-4E18-AC78-E94F4563ACF7}" type="presParOf" srcId="{B9DA4135-EBB4-4C78-AEA5-39517883C95F}" destId="{0B7EBE5D-07FB-481A-9C48-6CDBFD24B99B}" srcOrd="8" destOrd="0" presId="urn:microsoft.com/office/officeart/2005/8/layout/chevron2"/>
    <dgm:cxn modelId="{16F5B0AE-AF77-4920-B6C7-88EBA93A70F1}" type="presParOf" srcId="{0B7EBE5D-07FB-481A-9C48-6CDBFD24B99B}" destId="{D00458FD-58E7-4D60-B1B4-89371371735E}" srcOrd="0" destOrd="0" presId="urn:microsoft.com/office/officeart/2005/8/layout/chevron2"/>
    <dgm:cxn modelId="{5C2EC4BA-C155-49D0-800A-C9C0E8D0ED15}" type="presParOf" srcId="{0B7EBE5D-07FB-481A-9C48-6CDBFD24B99B}" destId="{A8B7D9A1-4C0D-429A-9DA9-599C26ACC38E}" srcOrd="1" destOrd="0" presId="urn:microsoft.com/office/officeart/2005/8/layout/chevro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D4F098-E6FB-4B9C-B18D-4A21D896282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4612B5-6A1B-4B4F-9FE9-0A34AF9849A1}">
      <dgm:prSet phldrT="[Текст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 algn="ctr"/>
          <a:r>
            <a:rPr lang="ru-RU" sz="18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СТАТЬИ</a:t>
          </a:r>
          <a:endParaRPr lang="ru-RU" sz="18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987A2C4-372A-44D6-8E88-6E9E39A90D48}" type="parTrans" cxnId="{1D3CDAEF-EF30-44D6-8275-847A6FB52C99}">
      <dgm:prSet/>
      <dgm:spPr/>
      <dgm:t>
        <a:bodyPr/>
        <a:lstStyle/>
        <a:p>
          <a:endParaRPr lang="ru-RU"/>
        </a:p>
      </dgm:t>
    </dgm:pt>
    <dgm:pt modelId="{C4CA5116-A28A-4FA5-B354-72EAC90D6823}" type="sibTrans" cxnId="{1D3CDAEF-EF30-44D6-8275-847A6FB52C99}">
      <dgm:prSet/>
      <dgm:spPr>
        <a:solidFill>
          <a:schemeClr val="accent6">
            <a:alpha val="90000"/>
          </a:schemeClr>
        </a:solidFill>
      </dgm:spPr>
      <dgm:t>
        <a:bodyPr/>
        <a:lstStyle/>
        <a:p>
          <a:endParaRPr lang="ru-RU"/>
        </a:p>
      </dgm:t>
    </dgm:pt>
    <dgm:pt modelId="{50330722-05DD-4416-A35B-5F93B20383CF}">
      <dgm:prSet phldrT="[Текст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 algn="ctr"/>
          <a:r>
            <a:rPr lang="ru-RU" sz="18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ВИДЕОСЮЖЕТЫ</a:t>
          </a:r>
          <a:endParaRPr lang="ru-RU" sz="18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8BC4B1E-3DC6-4EF0-96EA-ED58FBFA0689}" type="parTrans" cxnId="{D70788CA-DE17-4909-BA4D-D73D1AABF94A}">
      <dgm:prSet/>
      <dgm:spPr/>
      <dgm:t>
        <a:bodyPr/>
        <a:lstStyle/>
        <a:p>
          <a:endParaRPr lang="ru-RU"/>
        </a:p>
      </dgm:t>
    </dgm:pt>
    <dgm:pt modelId="{E693378E-41B4-4ACB-8A21-D0198979A733}" type="sibTrans" cxnId="{D70788CA-DE17-4909-BA4D-D73D1AABF94A}">
      <dgm:prSet/>
      <dgm:spPr>
        <a:solidFill>
          <a:schemeClr val="accent6">
            <a:alpha val="90000"/>
          </a:schemeClr>
        </a:solidFill>
      </dgm:spPr>
      <dgm:t>
        <a:bodyPr/>
        <a:lstStyle/>
        <a:p>
          <a:endParaRPr lang="ru-RU"/>
        </a:p>
      </dgm:t>
    </dgm:pt>
    <dgm:pt modelId="{00310F60-4A29-4C32-8990-0D88B659F6AB}">
      <dgm:prSet phldrT="[Текст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 algn="ctr"/>
          <a:r>
            <a:rPr lang="ru-RU" sz="18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МНЕНИЯ</a:t>
          </a:r>
          <a:endParaRPr lang="ru-RU" sz="18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6C28316-1251-4083-BBFD-72DA6C3071F1}" type="parTrans" cxnId="{1C50C770-DAFF-4A18-ADDB-996CDD003530}">
      <dgm:prSet/>
      <dgm:spPr/>
      <dgm:t>
        <a:bodyPr/>
        <a:lstStyle/>
        <a:p>
          <a:endParaRPr lang="ru-RU"/>
        </a:p>
      </dgm:t>
    </dgm:pt>
    <dgm:pt modelId="{D0E1AF37-100B-4E01-87AB-C91E97557901}" type="sibTrans" cxnId="{1C50C770-DAFF-4A18-ADDB-996CDD003530}">
      <dgm:prSet/>
      <dgm:spPr/>
      <dgm:t>
        <a:bodyPr/>
        <a:lstStyle/>
        <a:p>
          <a:endParaRPr lang="ru-RU"/>
        </a:p>
      </dgm:t>
    </dgm:pt>
    <dgm:pt modelId="{DD86E48E-29E0-4757-AE7D-9905A7BE6CFA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 algn="ctr"/>
          <a:r>
            <a:rPr lang="ru-RU" sz="18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ОБЗОРЫ</a:t>
          </a:r>
          <a:endParaRPr lang="ru-RU" sz="18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2BC66FF-652E-47EF-BBFD-D2BAE40A99F8}" type="parTrans" cxnId="{79DDBA7B-AA63-4673-9F99-57953E2B654A}">
      <dgm:prSet/>
      <dgm:spPr/>
      <dgm:t>
        <a:bodyPr/>
        <a:lstStyle/>
        <a:p>
          <a:endParaRPr lang="ru-RU"/>
        </a:p>
      </dgm:t>
    </dgm:pt>
    <dgm:pt modelId="{F67A3F88-8B48-42D3-B5C5-A35FBCAA807E}" type="sibTrans" cxnId="{79DDBA7B-AA63-4673-9F99-57953E2B654A}">
      <dgm:prSet/>
      <dgm:spPr>
        <a:solidFill>
          <a:schemeClr val="accent6">
            <a:alpha val="90000"/>
          </a:schemeClr>
        </a:solidFill>
      </dgm:spPr>
      <dgm:t>
        <a:bodyPr/>
        <a:lstStyle/>
        <a:p>
          <a:endParaRPr lang="ru-RU"/>
        </a:p>
      </dgm:t>
    </dgm:pt>
    <dgm:pt modelId="{8DAD8EEC-7CD9-4202-B011-8F1C1CD8A8C6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 algn="ctr"/>
          <a:r>
            <a:rPr lang="ru-RU" sz="18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ИНТЕРВЬЮ</a:t>
          </a:r>
          <a:endParaRPr lang="ru-RU" sz="18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02CE8AE-9601-4D9E-9B4E-FDCFD867FC57}" type="parTrans" cxnId="{3E4B97C7-5DA0-4465-8461-2EC16BB4D4CC}">
      <dgm:prSet/>
      <dgm:spPr/>
      <dgm:t>
        <a:bodyPr/>
        <a:lstStyle/>
        <a:p>
          <a:endParaRPr lang="ru-RU"/>
        </a:p>
      </dgm:t>
    </dgm:pt>
    <dgm:pt modelId="{F2FF2CD5-693D-44CD-AC01-E54C37182043}" type="sibTrans" cxnId="{3E4B97C7-5DA0-4465-8461-2EC16BB4D4CC}">
      <dgm:prSet/>
      <dgm:spPr>
        <a:solidFill>
          <a:schemeClr val="accent6">
            <a:alpha val="90000"/>
          </a:schemeClr>
        </a:solidFill>
      </dgm:spPr>
      <dgm:t>
        <a:bodyPr/>
        <a:lstStyle/>
        <a:p>
          <a:endParaRPr lang="ru-RU"/>
        </a:p>
      </dgm:t>
    </dgm:pt>
    <dgm:pt modelId="{9E7A7D81-86A0-4FE0-9828-D88A8AFCF901}" type="pres">
      <dgm:prSet presAssocID="{52D4F098-E6FB-4B9C-B18D-4A21D896282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CCCA0A-20A6-4C51-9854-879756DCC1E0}" type="pres">
      <dgm:prSet presAssocID="{52D4F098-E6FB-4B9C-B18D-4A21D896282F}" presName="dummyMaxCanvas" presStyleCnt="0">
        <dgm:presLayoutVars/>
      </dgm:prSet>
      <dgm:spPr/>
    </dgm:pt>
    <dgm:pt modelId="{E4CB6DFE-B6D4-497C-A5B8-60F4FEDAA58E}" type="pres">
      <dgm:prSet presAssocID="{52D4F098-E6FB-4B9C-B18D-4A21D896282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FC160A-3E65-40D7-AF2F-F3A0FB100826}" type="pres">
      <dgm:prSet presAssocID="{52D4F098-E6FB-4B9C-B18D-4A21D896282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65C69D-998C-4790-AE71-146AF906FBA9}" type="pres">
      <dgm:prSet presAssocID="{52D4F098-E6FB-4B9C-B18D-4A21D896282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B8AC9B-D580-49D6-B682-1DC85D5C1BB6}" type="pres">
      <dgm:prSet presAssocID="{52D4F098-E6FB-4B9C-B18D-4A21D896282F}" presName="FiveNodes_4" presStyleLbl="node1" presStyleIdx="3" presStyleCnt="5" custLinFactNeighborY="-21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88B7A-1A1E-42F7-8CB2-B99E143090F0}" type="pres">
      <dgm:prSet presAssocID="{52D4F098-E6FB-4B9C-B18D-4A21D896282F}" presName="FiveNodes_5" presStyleLbl="node1" presStyleIdx="4" presStyleCnt="5" custLinFactNeighborY="-21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2BA6E-FB3E-4A01-AE6F-53BF9385C736}" type="pres">
      <dgm:prSet presAssocID="{52D4F098-E6FB-4B9C-B18D-4A21D896282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1A788D-FF12-4476-85D6-E5F70CF4AB99}" type="pres">
      <dgm:prSet presAssocID="{52D4F098-E6FB-4B9C-B18D-4A21D896282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254D10-2A90-4961-A20C-BAF1247FD7C5}" type="pres">
      <dgm:prSet presAssocID="{52D4F098-E6FB-4B9C-B18D-4A21D896282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F0DD43-FF15-4DE2-A3C8-3A89A6FA0DAF}" type="pres">
      <dgm:prSet presAssocID="{52D4F098-E6FB-4B9C-B18D-4A21D896282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3C990-B45A-4327-BEBC-95DCA8CED871}" type="pres">
      <dgm:prSet presAssocID="{52D4F098-E6FB-4B9C-B18D-4A21D896282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416C90-7B49-4933-9CCA-AAC8D4B256B5}" type="pres">
      <dgm:prSet presAssocID="{52D4F098-E6FB-4B9C-B18D-4A21D896282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39AFE-7AC2-44FA-B3F9-94745DAD4C63}" type="pres">
      <dgm:prSet presAssocID="{52D4F098-E6FB-4B9C-B18D-4A21D896282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97C4E6-12C4-4AC7-8E4E-BCF5B27CAE56}" type="pres">
      <dgm:prSet presAssocID="{52D4F098-E6FB-4B9C-B18D-4A21D896282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A12C5-D853-4D46-98B8-58E9F4329081}" type="pres">
      <dgm:prSet presAssocID="{52D4F098-E6FB-4B9C-B18D-4A21D896282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0788CA-DE17-4909-BA4D-D73D1AABF94A}" srcId="{52D4F098-E6FB-4B9C-B18D-4A21D896282F}" destId="{50330722-05DD-4416-A35B-5F93B20383CF}" srcOrd="3" destOrd="0" parTransId="{68BC4B1E-3DC6-4EF0-96EA-ED58FBFA0689}" sibTransId="{E693378E-41B4-4ACB-8A21-D0198979A733}"/>
    <dgm:cxn modelId="{3E4B97C7-5DA0-4465-8461-2EC16BB4D4CC}" srcId="{52D4F098-E6FB-4B9C-B18D-4A21D896282F}" destId="{8DAD8EEC-7CD9-4202-B011-8F1C1CD8A8C6}" srcOrd="2" destOrd="0" parTransId="{902CE8AE-9601-4D9E-9B4E-FDCFD867FC57}" sibTransId="{F2FF2CD5-693D-44CD-AC01-E54C37182043}"/>
    <dgm:cxn modelId="{3BFB574C-2CA8-48A9-BCD1-BE8B25E875D6}" type="presOf" srcId="{00310F60-4A29-4C32-8990-0D88B659F6AB}" destId="{0A988B7A-1A1E-42F7-8CB2-B99E143090F0}" srcOrd="0" destOrd="0" presId="urn:microsoft.com/office/officeart/2005/8/layout/vProcess5"/>
    <dgm:cxn modelId="{435B2702-D4A6-456A-B931-A4071A4A5696}" type="presOf" srcId="{DD86E48E-29E0-4757-AE7D-9905A7BE6CFA}" destId="{49FC160A-3E65-40D7-AF2F-F3A0FB100826}" srcOrd="0" destOrd="0" presId="urn:microsoft.com/office/officeart/2005/8/layout/vProcess5"/>
    <dgm:cxn modelId="{79DDBA7B-AA63-4673-9F99-57953E2B654A}" srcId="{52D4F098-E6FB-4B9C-B18D-4A21D896282F}" destId="{DD86E48E-29E0-4757-AE7D-9905A7BE6CFA}" srcOrd="1" destOrd="0" parTransId="{C2BC66FF-652E-47EF-BBFD-D2BAE40A99F8}" sibTransId="{F67A3F88-8B48-42D3-B5C5-A35FBCAA807E}"/>
    <dgm:cxn modelId="{F5DF4714-2DF6-4148-A406-26E9C7D17496}" type="presOf" srcId="{7A4612B5-6A1B-4B4F-9FE9-0A34AF9849A1}" destId="{E4CB6DFE-B6D4-497C-A5B8-60F4FEDAA58E}" srcOrd="0" destOrd="0" presId="urn:microsoft.com/office/officeart/2005/8/layout/vProcess5"/>
    <dgm:cxn modelId="{62B0BBFD-6372-4CD8-9141-068E0EDDEFAE}" type="presOf" srcId="{00310F60-4A29-4C32-8990-0D88B659F6AB}" destId="{C31A12C5-D853-4D46-98B8-58E9F4329081}" srcOrd="1" destOrd="0" presId="urn:microsoft.com/office/officeart/2005/8/layout/vProcess5"/>
    <dgm:cxn modelId="{B923C370-42DE-4858-B115-72D7E0B174D4}" type="presOf" srcId="{7A4612B5-6A1B-4B4F-9FE9-0A34AF9849A1}" destId="{6873C990-B45A-4327-BEBC-95DCA8CED871}" srcOrd="1" destOrd="0" presId="urn:microsoft.com/office/officeart/2005/8/layout/vProcess5"/>
    <dgm:cxn modelId="{2F6434B6-A335-4EAE-9ED3-61175CBAE3DD}" type="presOf" srcId="{50330722-05DD-4416-A35B-5F93B20383CF}" destId="{4197C4E6-12C4-4AC7-8E4E-BCF5B27CAE56}" srcOrd="1" destOrd="0" presId="urn:microsoft.com/office/officeart/2005/8/layout/vProcess5"/>
    <dgm:cxn modelId="{014E2EEB-1672-4434-AE23-2DF8750D0D66}" type="presOf" srcId="{C4CA5116-A28A-4FA5-B354-72EAC90D6823}" destId="{5ED2BA6E-FB3E-4A01-AE6F-53BF9385C736}" srcOrd="0" destOrd="0" presId="urn:microsoft.com/office/officeart/2005/8/layout/vProcess5"/>
    <dgm:cxn modelId="{5E9A7686-E2E8-4E47-A3EE-1669D505514D}" type="presOf" srcId="{F67A3F88-8B48-42D3-B5C5-A35FBCAA807E}" destId="{4F1A788D-FF12-4476-85D6-E5F70CF4AB99}" srcOrd="0" destOrd="0" presId="urn:microsoft.com/office/officeart/2005/8/layout/vProcess5"/>
    <dgm:cxn modelId="{88B7804A-F73A-4A60-9356-96EC21106B02}" type="presOf" srcId="{8DAD8EEC-7CD9-4202-B011-8F1C1CD8A8C6}" destId="{3F65C69D-998C-4790-AE71-146AF906FBA9}" srcOrd="0" destOrd="0" presId="urn:microsoft.com/office/officeart/2005/8/layout/vProcess5"/>
    <dgm:cxn modelId="{2ABE4175-16AF-49E0-A30D-81D2B2FAA0E7}" type="presOf" srcId="{DD86E48E-29E0-4757-AE7D-9905A7BE6CFA}" destId="{57416C90-7B49-4933-9CCA-AAC8D4B256B5}" srcOrd="1" destOrd="0" presId="urn:microsoft.com/office/officeart/2005/8/layout/vProcess5"/>
    <dgm:cxn modelId="{B6084629-4D51-4E17-95F7-A0C9B5299967}" type="presOf" srcId="{50330722-05DD-4416-A35B-5F93B20383CF}" destId="{FCB8AC9B-D580-49D6-B682-1DC85D5C1BB6}" srcOrd="0" destOrd="0" presId="urn:microsoft.com/office/officeart/2005/8/layout/vProcess5"/>
    <dgm:cxn modelId="{1C50C770-DAFF-4A18-ADDB-996CDD003530}" srcId="{52D4F098-E6FB-4B9C-B18D-4A21D896282F}" destId="{00310F60-4A29-4C32-8990-0D88B659F6AB}" srcOrd="4" destOrd="0" parTransId="{46C28316-1251-4083-BBFD-72DA6C3071F1}" sibTransId="{D0E1AF37-100B-4E01-87AB-C91E97557901}"/>
    <dgm:cxn modelId="{1D3CDAEF-EF30-44D6-8275-847A6FB52C99}" srcId="{52D4F098-E6FB-4B9C-B18D-4A21D896282F}" destId="{7A4612B5-6A1B-4B4F-9FE9-0A34AF9849A1}" srcOrd="0" destOrd="0" parTransId="{3987A2C4-372A-44D6-8E88-6E9E39A90D48}" sibTransId="{C4CA5116-A28A-4FA5-B354-72EAC90D6823}"/>
    <dgm:cxn modelId="{6D96E36E-087C-4BDC-B26C-9DCF2B76B8BF}" type="presOf" srcId="{E693378E-41B4-4ACB-8A21-D0198979A733}" destId="{B0F0DD43-FF15-4DE2-A3C8-3A89A6FA0DAF}" srcOrd="0" destOrd="0" presId="urn:microsoft.com/office/officeart/2005/8/layout/vProcess5"/>
    <dgm:cxn modelId="{E81F8CEC-0563-4620-B556-0972F1176279}" type="presOf" srcId="{52D4F098-E6FB-4B9C-B18D-4A21D896282F}" destId="{9E7A7D81-86A0-4FE0-9828-D88A8AFCF901}" srcOrd="0" destOrd="0" presId="urn:microsoft.com/office/officeart/2005/8/layout/vProcess5"/>
    <dgm:cxn modelId="{373985A4-098B-4C0A-AA48-BE59C560A498}" type="presOf" srcId="{F2FF2CD5-693D-44CD-AC01-E54C37182043}" destId="{8C254D10-2A90-4961-A20C-BAF1247FD7C5}" srcOrd="0" destOrd="0" presId="urn:microsoft.com/office/officeart/2005/8/layout/vProcess5"/>
    <dgm:cxn modelId="{03795484-7FDA-4301-B6A5-DC6F58032CC9}" type="presOf" srcId="{8DAD8EEC-7CD9-4202-B011-8F1C1CD8A8C6}" destId="{B4F39AFE-7AC2-44FA-B3F9-94745DAD4C63}" srcOrd="1" destOrd="0" presId="urn:microsoft.com/office/officeart/2005/8/layout/vProcess5"/>
    <dgm:cxn modelId="{FA25F4C4-9D6C-40C2-ADF8-2DA288421D97}" type="presParOf" srcId="{9E7A7D81-86A0-4FE0-9828-D88A8AFCF901}" destId="{18CCCA0A-20A6-4C51-9854-879756DCC1E0}" srcOrd="0" destOrd="0" presId="urn:microsoft.com/office/officeart/2005/8/layout/vProcess5"/>
    <dgm:cxn modelId="{33D0B38B-CD34-41F7-BB28-DD6B145797D3}" type="presParOf" srcId="{9E7A7D81-86A0-4FE0-9828-D88A8AFCF901}" destId="{E4CB6DFE-B6D4-497C-A5B8-60F4FEDAA58E}" srcOrd="1" destOrd="0" presId="urn:microsoft.com/office/officeart/2005/8/layout/vProcess5"/>
    <dgm:cxn modelId="{0A7FB48E-2EC9-4DFA-B4D1-9664444DC039}" type="presParOf" srcId="{9E7A7D81-86A0-4FE0-9828-D88A8AFCF901}" destId="{49FC160A-3E65-40D7-AF2F-F3A0FB100826}" srcOrd="2" destOrd="0" presId="urn:microsoft.com/office/officeart/2005/8/layout/vProcess5"/>
    <dgm:cxn modelId="{78D9C141-F59D-442A-A459-F6C17B4D2DD5}" type="presParOf" srcId="{9E7A7D81-86A0-4FE0-9828-D88A8AFCF901}" destId="{3F65C69D-998C-4790-AE71-146AF906FBA9}" srcOrd="3" destOrd="0" presId="urn:microsoft.com/office/officeart/2005/8/layout/vProcess5"/>
    <dgm:cxn modelId="{DCFCB9CF-FE59-44B7-9501-425916A979BF}" type="presParOf" srcId="{9E7A7D81-86A0-4FE0-9828-D88A8AFCF901}" destId="{FCB8AC9B-D580-49D6-B682-1DC85D5C1BB6}" srcOrd="4" destOrd="0" presId="urn:microsoft.com/office/officeart/2005/8/layout/vProcess5"/>
    <dgm:cxn modelId="{78509537-A5AD-4E3E-BC00-BD942C9BB9B5}" type="presParOf" srcId="{9E7A7D81-86A0-4FE0-9828-D88A8AFCF901}" destId="{0A988B7A-1A1E-42F7-8CB2-B99E143090F0}" srcOrd="5" destOrd="0" presId="urn:microsoft.com/office/officeart/2005/8/layout/vProcess5"/>
    <dgm:cxn modelId="{2E0D5EA3-514D-4DA3-A09A-F6C34782CE85}" type="presParOf" srcId="{9E7A7D81-86A0-4FE0-9828-D88A8AFCF901}" destId="{5ED2BA6E-FB3E-4A01-AE6F-53BF9385C736}" srcOrd="6" destOrd="0" presId="urn:microsoft.com/office/officeart/2005/8/layout/vProcess5"/>
    <dgm:cxn modelId="{F354688E-935A-4AEE-BDC1-7F4611EB4E9E}" type="presParOf" srcId="{9E7A7D81-86A0-4FE0-9828-D88A8AFCF901}" destId="{4F1A788D-FF12-4476-85D6-E5F70CF4AB99}" srcOrd="7" destOrd="0" presId="urn:microsoft.com/office/officeart/2005/8/layout/vProcess5"/>
    <dgm:cxn modelId="{93D47A33-CDD7-4B4C-A2DA-0F46FB669529}" type="presParOf" srcId="{9E7A7D81-86A0-4FE0-9828-D88A8AFCF901}" destId="{8C254D10-2A90-4961-A20C-BAF1247FD7C5}" srcOrd="8" destOrd="0" presId="urn:microsoft.com/office/officeart/2005/8/layout/vProcess5"/>
    <dgm:cxn modelId="{DBBC8C4A-B042-4855-9B6E-97E9ACD7AB30}" type="presParOf" srcId="{9E7A7D81-86A0-4FE0-9828-D88A8AFCF901}" destId="{B0F0DD43-FF15-4DE2-A3C8-3A89A6FA0DAF}" srcOrd="9" destOrd="0" presId="urn:microsoft.com/office/officeart/2005/8/layout/vProcess5"/>
    <dgm:cxn modelId="{BF5C89D2-53AE-4486-A5B5-9284F3DFE90C}" type="presParOf" srcId="{9E7A7D81-86A0-4FE0-9828-D88A8AFCF901}" destId="{6873C990-B45A-4327-BEBC-95DCA8CED871}" srcOrd="10" destOrd="0" presId="urn:microsoft.com/office/officeart/2005/8/layout/vProcess5"/>
    <dgm:cxn modelId="{13625639-7943-45D0-ACFD-01C2CE9BC6A8}" type="presParOf" srcId="{9E7A7D81-86A0-4FE0-9828-D88A8AFCF901}" destId="{57416C90-7B49-4933-9CCA-AAC8D4B256B5}" srcOrd="11" destOrd="0" presId="urn:microsoft.com/office/officeart/2005/8/layout/vProcess5"/>
    <dgm:cxn modelId="{F4F47584-82CC-4915-8064-18389D76391A}" type="presParOf" srcId="{9E7A7D81-86A0-4FE0-9828-D88A8AFCF901}" destId="{B4F39AFE-7AC2-44FA-B3F9-94745DAD4C63}" srcOrd="12" destOrd="0" presId="urn:microsoft.com/office/officeart/2005/8/layout/vProcess5"/>
    <dgm:cxn modelId="{685FF84A-F9AE-4E07-AD35-58D3D58A6164}" type="presParOf" srcId="{9E7A7D81-86A0-4FE0-9828-D88A8AFCF901}" destId="{4197C4E6-12C4-4AC7-8E4E-BCF5B27CAE56}" srcOrd="13" destOrd="0" presId="urn:microsoft.com/office/officeart/2005/8/layout/vProcess5"/>
    <dgm:cxn modelId="{C05E885F-60A9-4B4B-BA89-7467D8533973}" type="presParOf" srcId="{9E7A7D81-86A0-4FE0-9828-D88A8AFCF901}" destId="{C31A12C5-D853-4D46-98B8-58E9F432908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C88F7-4BF6-44F6-9B09-17106A5FC49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4B8683-7FA9-4F21-A645-16BEA0217339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Реструктуризация банков</a:t>
          </a:r>
          <a:endParaRPr lang="ru-RU" sz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8ACC99A-A82E-4364-B8EE-745B14C9106D}" type="parTrans" cxnId="{4277CCC6-085A-49F1-8086-B6A003DA3831}">
      <dgm:prSet/>
      <dgm:spPr/>
      <dgm:t>
        <a:bodyPr/>
        <a:lstStyle/>
        <a:p>
          <a:endParaRPr lang="ru-RU"/>
        </a:p>
      </dgm:t>
    </dgm:pt>
    <dgm:pt modelId="{22CE807E-4465-4597-8E1F-81253F5732D3}" type="sibTrans" cxnId="{4277CCC6-085A-49F1-8086-B6A003DA3831}">
      <dgm:prSet/>
      <dgm:spPr/>
      <dgm:t>
        <a:bodyPr/>
        <a:lstStyle/>
        <a:p>
          <a:endParaRPr lang="ru-RU"/>
        </a:p>
      </dgm:t>
    </dgm:pt>
    <dgm:pt modelId="{6D269E42-362F-403B-B980-ED1EE999754D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Управление персоналом</a:t>
          </a:r>
          <a:endParaRPr lang="ru-RU" sz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EEDC8F4-DDDA-4C5F-81D7-A3D1F3EADE39}" type="parTrans" cxnId="{DD201DB2-928A-48B1-A71E-1847AC8A2D09}">
      <dgm:prSet/>
      <dgm:spPr/>
      <dgm:t>
        <a:bodyPr/>
        <a:lstStyle/>
        <a:p>
          <a:endParaRPr lang="ru-RU"/>
        </a:p>
      </dgm:t>
    </dgm:pt>
    <dgm:pt modelId="{E6AEA928-63D5-4AFF-A27D-BC8CE443422F}" type="sibTrans" cxnId="{DD201DB2-928A-48B1-A71E-1847AC8A2D09}">
      <dgm:prSet/>
      <dgm:spPr/>
      <dgm:t>
        <a:bodyPr/>
        <a:lstStyle/>
        <a:p>
          <a:endParaRPr lang="ru-RU"/>
        </a:p>
      </dgm:t>
    </dgm:pt>
    <dgm:pt modelId="{8B5DA879-7AFA-43F7-AE16-F67B7DDBBBA1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Информационные системы управления</a:t>
          </a:r>
          <a:endParaRPr lang="ru-RU" sz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772E20A-820A-4EE1-85A0-34E2DBB1BDA7}" type="parTrans" cxnId="{28C22B99-16AE-48CB-9F5E-7FE8E95FA0B0}">
      <dgm:prSet/>
      <dgm:spPr/>
      <dgm:t>
        <a:bodyPr/>
        <a:lstStyle/>
        <a:p>
          <a:endParaRPr lang="ru-RU"/>
        </a:p>
      </dgm:t>
    </dgm:pt>
    <dgm:pt modelId="{3F4ECC65-0784-4B50-88E8-529D978ABA24}" type="sibTrans" cxnId="{28C22B99-16AE-48CB-9F5E-7FE8E95FA0B0}">
      <dgm:prSet/>
      <dgm:spPr/>
      <dgm:t>
        <a:bodyPr/>
        <a:lstStyle/>
        <a:p>
          <a:endParaRPr lang="ru-RU"/>
        </a:p>
      </dgm:t>
    </dgm:pt>
    <dgm:pt modelId="{82A6A59C-CD22-4845-919B-F6A467F3A1B7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Корпоративное управление</a:t>
          </a:r>
          <a:endParaRPr lang="ru-RU" sz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DC37661-0639-4202-A5C3-E9C336A3441C}" type="parTrans" cxnId="{53308E7E-3FB3-4224-AEBA-554FAF7E16BD}">
      <dgm:prSet/>
      <dgm:spPr/>
      <dgm:t>
        <a:bodyPr/>
        <a:lstStyle/>
        <a:p>
          <a:endParaRPr lang="ru-RU"/>
        </a:p>
      </dgm:t>
    </dgm:pt>
    <dgm:pt modelId="{1D3BA193-04E1-4A7F-9AAD-FF025D6AF88E}" type="sibTrans" cxnId="{53308E7E-3FB3-4224-AEBA-554FAF7E16BD}">
      <dgm:prSet/>
      <dgm:spPr/>
      <dgm:t>
        <a:bodyPr/>
        <a:lstStyle/>
        <a:p>
          <a:endParaRPr lang="ru-RU"/>
        </a:p>
      </dgm:t>
    </dgm:pt>
    <dgm:pt modelId="{1D006073-3838-470F-BAEB-8FFEE031383F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Стратегическое планирование и менеджмент</a:t>
          </a:r>
          <a:endParaRPr lang="ru-RU" sz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BB7F7A1-FBD1-45D9-8FB0-7FC5E64E3DE2}" type="parTrans" cxnId="{F17AEA3F-86B8-40CC-91B9-43B95A660842}">
      <dgm:prSet/>
      <dgm:spPr/>
      <dgm:t>
        <a:bodyPr/>
        <a:lstStyle/>
        <a:p>
          <a:endParaRPr lang="ru-RU"/>
        </a:p>
      </dgm:t>
    </dgm:pt>
    <dgm:pt modelId="{430129F5-9387-4691-81E0-179BDB43C312}" type="sibTrans" cxnId="{F17AEA3F-86B8-40CC-91B9-43B95A660842}">
      <dgm:prSet/>
      <dgm:spPr/>
      <dgm:t>
        <a:bodyPr/>
        <a:lstStyle/>
        <a:p>
          <a:endParaRPr lang="ru-RU"/>
        </a:p>
      </dgm:t>
    </dgm:pt>
    <dgm:pt modelId="{4BCF0EA3-1FAF-4DC1-B626-B38C772924A2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Управление кредитным, рыночным и операционным рисками</a:t>
          </a:r>
          <a:endParaRPr lang="ru-RU" sz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04BFDB0-0B64-4CA2-8B15-0DA86B68736D}" type="parTrans" cxnId="{89A94AB3-83B1-4D58-B6AB-914B1D08D9D8}">
      <dgm:prSet/>
      <dgm:spPr/>
      <dgm:t>
        <a:bodyPr/>
        <a:lstStyle/>
        <a:p>
          <a:endParaRPr lang="ru-RU"/>
        </a:p>
      </dgm:t>
    </dgm:pt>
    <dgm:pt modelId="{CEE6F812-336E-47A9-B38D-7280D753C22D}" type="sibTrans" cxnId="{89A94AB3-83B1-4D58-B6AB-914B1D08D9D8}">
      <dgm:prSet/>
      <dgm:spPr/>
      <dgm:t>
        <a:bodyPr/>
        <a:lstStyle/>
        <a:p>
          <a:endParaRPr lang="ru-RU"/>
        </a:p>
      </dgm:t>
    </dgm:pt>
    <dgm:pt modelId="{5BA68A0F-B504-42A6-8C73-0B9CD405A918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Стратегии продаж и маркетинга для корпоративного, МСП- и розничного  сегментов</a:t>
          </a:r>
          <a:endParaRPr lang="ru-RU" sz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2DD4B14-8434-4E6F-B0FD-F859B9BE2B1D}" type="parTrans" cxnId="{31DCD58B-543B-489C-BB33-8F305D8E15F2}">
      <dgm:prSet/>
      <dgm:spPr/>
      <dgm:t>
        <a:bodyPr/>
        <a:lstStyle/>
        <a:p>
          <a:endParaRPr lang="ru-RU"/>
        </a:p>
      </dgm:t>
    </dgm:pt>
    <dgm:pt modelId="{1EAB0AFD-836E-45F7-B6C3-A66C15F96AE8}" type="sibTrans" cxnId="{31DCD58B-543B-489C-BB33-8F305D8E15F2}">
      <dgm:prSet/>
      <dgm:spPr/>
      <dgm:t>
        <a:bodyPr/>
        <a:lstStyle/>
        <a:p>
          <a:endParaRPr lang="ru-RU"/>
        </a:p>
      </dgm:t>
    </dgm:pt>
    <dgm:pt modelId="{8F92A7CE-9840-4542-82F4-7C7339AABF2C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Казначейство, управление активами и пассивами</a:t>
          </a:r>
          <a:endParaRPr lang="ru-RU" sz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671E309-C330-4E90-8045-9317402212A0}" type="parTrans" cxnId="{2231DF6C-3203-4D77-8D81-366B9C72A258}">
      <dgm:prSet/>
      <dgm:spPr/>
      <dgm:t>
        <a:bodyPr/>
        <a:lstStyle/>
        <a:p>
          <a:endParaRPr lang="ru-RU"/>
        </a:p>
      </dgm:t>
    </dgm:pt>
    <dgm:pt modelId="{C849DA33-AFDD-4E14-B94B-558E43345A2A}" type="sibTrans" cxnId="{2231DF6C-3203-4D77-8D81-366B9C72A258}">
      <dgm:prSet/>
      <dgm:spPr/>
      <dgm:t>
        <a:bodyPr/>
        <a:lstStyle/>
        <a:p>
          <a:endParaRPr lang="ru-RU"/>
        </a:p>
      </dgm:t>
    </dgm:pt>
    <dgm:pt modelId="{4F188372-6936-4FF4-9520-E386139F413B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Проектное финансирование</a:t>
          </a:r>
          <a:endParaRPr lang="ru-RU" sz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76A2437-E458-435A-8747-D7D70547E01E}" type="parTrans" cxnId="{C2EB0F87-D947-4EB1-9B75-F7B3D96452A7}">
      <dgm:prSet/>
      <dgm:spPr/>
      <dgm:t>
        <a:bodyPr/>
        <a:lstStyle/>
        <a:p>
          <a:endParaRPr lang="ru-RU"/>
        </a:p>
      </dgm:t>
    </dgm:pt>
    <dgm:pt modelId="{459A774C-C37B-4B59-A3B1-E19369F5CCF2}" type="sibTrans" cxnId="{C2EB0F87-D947-4EB1-9B75-F7B3D96452A7}">
      <dgm:prSet/>
      <dgm:spPr/>
      <dgm:t>
        <a:bodyPr/>
        <a:lstStyle/>
        <a:p>
          <a:endParaRPr lang="ru-RU"/>
        </a:p>
      </dgm:t>
    </dgm:pt>
    <dgm:pt modelId="{3F89CF8C-FC99-4FD9-AC6C-8B4CC8698DEC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ОБЛАСТИ КОМПЕТЕНЦИЙ</a:t>
          </a:r>
          <a:endParaRPr lang="ru-RU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1E704FC-FE7B-4771-9960-D8BC7902D6FC}" type="parTrans" cxnId="{90FD8A6B-65E9-4C90-8841-DC020C43E99C}">
      <dgm:prSet/>
      <dgm:spPr/>
      <dgm:t>
        <a:bodyPr/>
        <a:lstStyle/>
        <a:p>
          <a:endParaRPr lang="ru-RU"/>
        </a:p>
      </dgm:t>
    </dgm:pt>
    <dgm:pt modelId="{91E5894D-7065-4D7B-92A9-1798F51BBEB5}" type="sibTrans" cxnId="{90FD8A6B-65E9-4C90-8841-DC020C43E99C}">
      <dgm:prSet/>
      <dgm:spPr/>
      <dgm:t>
        <a:bodyPr/>
        <a:lstStyle/>
        <a:p>
          <a:endParaRPr lang="ru-RU"/>
        </a:p>
      </dgm:t>
    </dgm:pt>
    <dgm:pt modelId="{6D10DA23-0730-48F4-9E71-BE950DD1ED88}" type="pres">
      <dgm:prSet presAssocID="{84CC88F7-4BF6-44F6-9B09-17106A5FC49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4C23A26-2E2B-477D-BDB8-0E1C813CA77C}" type="pres">
      <dgm:prSet presAssocID="{84CC88F7-4BF6-44F6-9B09-17106A5FC49C}" presName="pyramid" presStyleLbl="node1" presStyleIdx="0" presStyleCnt="1" custScaleX="61326"/>
      <dgm:spPr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</dgm:spPr>
    </dgm:pt>
    <dgm:pt modelId="{6FA534D8-4CF4-4C72-986E-85A976B0028F}" type="pres">
      <dgm:prSet presAssocID="{84CC88F7-4BF6-44F6-9B09-17106A5FC49C}" presName="theList" presStyleCnt="0"/>
      <dgm:spPr/>
    </dgm:pt>
    <dgm:pt modelId="{EBB6B5C9-6A0A-4A52-952B-9A5B8AD51944}" type="pres">
      <dgm:prSet presAssocID="{2C4B8683-7FA9-4F21-A645-16BEA0217339}" presName="aNode" presStyleLbl="fgAcc1" presStyleIdx="0" presStyleCnt="10" custLinFactY="9846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40F96-E1B7-4A83-A8DC-96D763A581FB}" type="pres">
      <dgm:prSet presAssocID="{2C4B8683-7FA9-4F21-A645-16BEA0217339}" presName="aSpace" presStyleCnt="0"/>
      <dgm:spPr/>
    </dgm:pt>
    <dgm:pt modelId="{AB3D1744-7572-43A0-B72D-D7A5FE7F6FA6}" type="pres">
      <dgm:prSet presAssocID="{82A6A59C-CD22-4845-919B-F6A467F3A1B7}" presName="aNode" presStyleLbl="fgAcc1" presStyleIdx="1" presStyleCnt="10" custLinFactY="10092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88157-8956-4EEA-903D-69636F00287B}" type="pres">
      <dgm:prSet presAssocID="{82A6A59C-CD22-4845-919B-F6A467F3A1B7}" presName="aSpace" presStyleCnt="0"/>
      <dgm:spPr/>
    </dgm:pt>
    <dgm:pt modelId="{B8E26A95-3D9C-4A22-8C41-A2C44043F14F}" type="pres">
      <dgm:prSet presAssocID="{1D006073-3838-470F-BAEB-8FFEE031383F}" presName="aNode" presStyleLbl="fgAcc1" presStyleIdx="2" presStyleCnt="10" custScaleY="154723" custLinFactY="11464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3D172-E96F-43CF-A3F4-B475921A1B2C}" type="pres">
      <dgm:prSet presAssocID="{1D006073-3838-470F-BAEB-8FFEE031383F}" presName="aSpace" presStyleCnt="0"/>
      <dgm:spPr/>
    </dgm:pt>
    <dgm:pt modelId="{B01F91DF-2FA0-4B0E-A836-93471AB66448}" type="pres">
      <dgm:prSet presAssocID="{4BCF0EA3-1FAF-4DC1-B626-B38C772924A2}" presName="aNode" presStyleLbl="fgAcc1" presStyleIdx="3" presStyleCnt="10" custScaleY="159058" custLinFactY="132314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FEB282-E36C-47DE-9214-B2AB681669A4}" type="pres">
      <dgm:prSet presAssocID="{4BCF0EA3-1FAF-4DC1-B626-B38C772924A2}" presName="aSpace" presStyleCnt="0"/>
      <dgm:spPr/>
    </dgm:pt>
    <dgm:pt modelId="{CFCDB1BF-AFEB-4461-9B07-AC7E10B7BCB2}" type="pres">
      <dgm:prSet presAssocID="{5BA68A0F-B504-42A6-8C73-0B9CD405A918}" presName="aNode" presStyleLbl="fgAcc1" presStyleIdx="4" presStyleCnt="10" custScaleY="240964" custLinFactY="147532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B12200-1EA1-4CF4-BA82-61DCD0B3F661}" type="pres">
      <dgm:prSet presAssocID="{5BA68A0F-B504-42A6-8C73-0B9CD405A918}" presName="aSpace" presStyleCnt="0"/>
      <dgm:spPr/>
    </dgm:pt>
    <dgm:pt modelId="{266DE484-9BBD-46CF-95BF-5DCB27E68DC0}" type="pres">
      <dgm:prSet presAssocID="{8F92A7CE-9840-4542-82F4-7C7339AABF2C}" presName="aNode" presStyleLbl="fgAcc1" presStyleIdx="5" presStyleCnt="10" custScaleY="173557" custLinFactY="163812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3D013-17C9-4AD6-9531-67F5579379E2}" type="pres">
      <dgm:prSet presAssocID="{8F92A7CE-9840-4542-82F4-7C7339AABF2C}" presName="aSpace" presStyleCnt="0"/>
      <dgm:spPr/>
    </dgm:pt>
    <dgm:pt modelId="{A67AB6E8-FE0E-4C52-8D4F-B1B364B8D0B7}" type="pres">
      <dgm:prSet presAssocID="{4F188372-6936-4FF4-9520-E386139F413B}" presName="aNode" presStyleLbl="fgAcc1" presStyleIdx="6" presStyleCnt="10" custScaleY="100000" custLinFactY="182141" custLinFactNeighborX="-218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95712-AE0A-4886-A8FC-224612776086}" type="pres">
      <dgm:prSet presAssocID="{4F188372-6936-4FF4-9520-E386139F413B}" presName="aSpace" presStyleCnt="0"/>
      <dgm:spPr/>
    </dgm:pt>
    <dgm:pt modelId="{1C9BBC89-6D5E-4739-9CB1-ED254BC38756}" type="pres">
      <dgm:prSet presAssocID="{6D269E42-362F-403B-B980-ED1EE999754D}" presName="aNode" presStyleLbl="fgAcc1" presStyleIdx="7" presStyleCnt="10" custScaleY="110000" custLinFactY="196919" custLinFactNeighborX="-218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1E9E72-A409-40C2-81F9-AD01991ED5B8}" type="pres">
      <dgm:prSet presAssocID="{6D269E42-362F-403B-B980-ED1EE999754D}" presName="aSpace" presStyleCnt="0"/>
      <dgm:spPr/>
    </dgm:pt>
    <dgm:pt modelId="{AC190C19-91E2-4816-A8E1-28B93292164D}" type="pres">
      <dgm:prSet presAssocID="{8B5DA879-7AFA-43F7-AE16-F67B7DDBBBA1}" presName="aNode" presStyleLbl="fgAcc1" presStyleIdx="8" presStyleCnt="10" custLinFactY="200000" custLinFactNeighborX="-218" custLinFactNeighborY="286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14C9AA-8C42-4290-B750-948E2B748F74}" type="pres">
      <dgm:prSet presAssocID="{8B5DA879-7AFA-43F7-AE16-F67B7DDBBBA1}" presName="aSpace" presStyleCnt="0"/>
      <dgm:spPr/>
    </dgm:pt>
    <dgm:pt modelId="{AF1A8820-D94E-4B9A-A49B-1D32AECCAE63}" type="pres">
      <dgm:prSet presAssocID="{3F89CF8C-FC99-4FD9-AC6C-8B4CC8698DEC}" presName="aNode" presStyleLbl="fgAcc1" presStyleIdx="9" presStyleCnt="10" custScaleY="126259" custLinFactY="-1230639" custLinFactNeighborX="431" custLinFactNeighborY="-1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DDF05-9C48-4008-9A91-F542B2F4C631}" type="pres">
      <dgm:prSet presAssocID="{3F89CF8C-FC99-4FD9-AC6C-8B4CC8698DEC}" presName="aSpace" presStyleCnt="0"/>
      <dgm:spPr/>
    </dgm:pt>
  </dgm:ptLst>
  <dgm:cxnLst>
    <dgm:cxn modelId="{BFDBF673-3ECC-4460-982F-CBFD1E980AB6}" type="presOf" srcId="{1D006073-3838-470F-BAEB-8FFEE031383F}" destId="{B8E26A95-3D9C-4A22-8C41-A2C44043F14F}" srcOrd="0" destOrd="0" presId="urn:microsoft.com/office/officeart/2005/8/layout/pyramid2"/>
    <dgm:cxn modelId="{F17AEA3F-86B8-40CC-91B9-43B95A660842}" srcId="{84CC88F7-4BF6-44F6-9B09-17106A5FC49C}" destId="{1D006073-3838-470F-BAEB-8FFEE031383F}" srcOrd="2" destOrd="0" parTransId="{7BB7F7A1-FBD1-45D9-8FB0-7FC5E64E3DE2}" sibTransId="{430129F5-9387-4691-81E0-179BDB43C312}"/>
    <dgm:cxn modelId="{2A695D16-00F8-4E85-A57B-9B984D7CAD85}" type="presOf" srcId="{3F89CF8C-FC99-4FD9-AC6C-8B4CC8698DEC}" destId="{AF1A8820-D94E-4B9A-A49B-1D32AECCAE63}" srcOrd="0" destOrd="0" presId="urn:microsoft.com/office/officeart/2005/8/layout/pyramid2"/>
    <dgm:cxn modelId="{28C22B99-16AE-48CB-9F5E-7FE8E95FA0B0}" srcId="{84CC88F7-4BF6-44F6-9B09-17106A5FC49C}" destId="{8B5DA879-7AFA-43F7-AE16-F67B7DDBBBA1}" srcOrd="8" destOrd="0" parTransId="{D772E20A-820A-4EE1-85A0-34E2DBB1BDA7}" sibTransId="{3F4ECC65-0784-4B50-88E8-529D978ABA24}"/>
    <dgm:cxn modelId="{53FDBEFF-0A77-4155-B640-CF4298FC0C7A}" type="presOf" srcId="{82A6A59C-CD22-4845-919B-F6A467F3A1B7}" destId="{AB3D1744-7572-43A0-B72D-D7A5FE7F6FA6}" srcOrd="0" destOrd="0" presId="urn:microsoft.com/office/officeart/2005/8/layout/pyramid2"/>
    <dgm:cxn modelId="{C2EB0F87-D947-4EB1-9B75-F7B3D96452A7}" srcId="{84CC88F7-4BF6-44F6-9B09-17106A5FC49C}" destId="{4F188372-6936-4FF4-9520-E386139F413B}" srcOrd="6" destOrd="0" parTransId="{676A2437-E458-435A-8747-D7D70547E01E}" sibTransId="{459A774C-C37B-4B59-A3B1-E19369F5CCF2}"/>
    <dgm:cxn modelId="{03819F5D-D06C-4C1E-8667-DC4C9B2CFE43}" type="presOf" srcId="{4F188372-6936-4FF4-9520-E386139F413B}" destId="{A67AB6E8-FE0E-4C52-8D4F-B1B364B8D0B7}" srcOrd="0" destOrd="0" presId="urn:microsoft.com/office/officeart/2005/8/layout/pyramid2"/>
    <dgm:cxn modelId="{53308E7E-3FB3-4224-AEBA-554FAF7E16BD}" srcId="{84CC88F7-4BF6-44F6-9B09-17106A5FC49C}" destId="{82A6A59C-CD22-4845-919B-F6A467F3A1B7}" srcOrd="1" destOrd="0" parTransId="{0DC37661-0639-4202-A5C3-E9C336A3441C}" sibTransId="{1D3BA193-04E1-4A7F-9AAD-FF025D6AF88E}"/>
    <dgm:cxn modelId="{0D72736D-BE05-4991-8E14-D71430713B9B}" type="presOf" srcId="{4BCF0EA3-1FAF-4DC1-B626-B38C772924A2}" destId="{B01F91DF-2FA0-4B0E-A836-93471AB66448}" srcOrd="0" destOrd="0" presId="urn:microsoft.com/office/officeart/2005/8/layout/pyramid2"/>
    <dgm:cxn modelId="{2231DF6C-3203-4D77-8D81-366B9C72A258}" srcId="{84CC88F7-4BF6-44F6-9B09-17106A5FC49C}" destId="{8F92A7CE-9840-4542-82F4-7C7339AABF2C}" srcOrd="5" destOrd="0" parTransId="{0671E309-C330-4E90-8045-9317402212A0}" sibTransId="{C849DA33-AFDD-4E14-B94B-558E43345A2A}"/>
    <dgm:cxn modelId="{BD86BBCF-CF17-4532-B082-55E99079FC1B}" type="presOf" srcId="{5BA68A0F-B504-42A6-8C73-0B9CD405A918}" destId="{CFCDB1BF-AFEB-4461-9B07-AC7E10B7BCB2}" srcOrd="0" destOrd="0" presId="urn:microsoft.com/office/officeart/2005/8/layout/pyramid2"/>
    <dgm:cxn modelId="{5DB7D49E-E7CD-46C0-995E-8BA4D6F75A8E}" type="presOf" srcId="{2C4B8683-7FA9-4F21-A645-16BEA0217339}" destId="{EBB6B5C9-6A0A-4A52-952B-9A5B8AD51944}" srcOrd="0" destOrd="0" presId="urn:microsoft.com/office/officeart/2005/8/layout/pyramid2"/>
    <dgm:cxn modelId="{D5AA31C9-0A5B-46C5-8C83-CD0C247278D1}" type="presOf" srcId="{84CC88F7-4BF6-44F6-9B09-17106A5FC49C}" destId="{6D10DA23-0730-48F4-9E71-BE950DD1ED88}" srcOrd="0" destOrd="0" presId="urn:microsoft.com/office/officeart/2005/8/layout/pyramid2"/>
    <dgm:cxn modelId="{F3657C34-A2E5-41D9-9EFB-DF0DE4256E0E}" type="presOf" srcId="{8F92A7CE-9840-4542-82F4-7C7339AABF2C}" destId="{266DE484-9BBD-46CF-95BF-5DCB27E68DC0}" srcOrd="0" destOrd="0" presId="urn:microsoft.com/office/officeart/2005/8/layout/pyramid2"/>
    <dgm:cxn modelId="{DD201DB2-928A-48B1-A71E-1847AC8A2D09}" srcId="{84CC88F7-4BF6-44F6-9B09-17106A5FC49C}" destId="{6D269E42-362F-403B-B980-ED1EE999754D}" srcOrd="7" destOrd="0" parTransId="{4EEDC8F4-DDDA-4C5F-81D7-A3D1F3EADE39}" sibTransId="{E6AEA928-63D5-4AFF-A27D-BC8CE443422F}"/>
    <dgm:cxn modelId="{31DCD58B-543B-489C-BB33-8F305D8E15F2}" srcId="{84CC88F7-4BF6-44F6-9B09-17106A5FC49C}" destId="{5BA68A0F-B504-42A6-8C73-0B9CD405A918}" srcOrd="4" destOrd="0" parTransId="{92DD4B14-8434-4E6F-B0FD-F859B9BE2B1D}" sibTransId="{1EAB0AFD-836E-45F7-B6C3-A66C15F96AE8}"/>
    <dgm:cxn modelId="{2CD3593B-85D7-4292-A170-A4D94CA86D85}" type="presOf" srcId="{8B5DA879-7AFA-43F7-AE16-F67B7DDBBBA1}" destId="{AC190C19-91E2-4816-A8E1-28B93292164D}" srcOrd="0" destOrd="0" presId="urn:microsoft.com/office/officeart/2005/8/layout/pyramid2"/>
    <dgm:cxn modelId="{90FD8A6B-65E9-4C90-8841-DC020C43E99C}" srcId="{84CC88F7-4BF6-44F6-9B09-17106A5FC49C}" destId="{3F89CF8C-FC99-4FD9-AC6C-8B4CC8698DEC}" srcOrd="9" destOrd="0" parTransId="{D1E704FC-FE7B-4771-9960-D8BC7902D6FC}" sibTransId="{91E5894D-7065-4D7B-92A9-1798F51BBEB5}"/>
    <dgm:cxn modelId="{4277CCC6-085A-49F1-8086-B6A003DA3831}" srcId="{84CC88F7-4BF6-44F6-9B09-17106A5FC49C}" destId="{2C4B8683-7FA9-4F21-A645-16BEA0217339}" srcOrd="0" destOrd="0" parTransId="{28ACC99A-A82E-4364-B8EE-745B14C9106D}" sibTransId="{22CE807E-4465-4597-8E1F-81253F5732D3}"/>
    <dgm:cxn modelId="{B7B6C259-A016-4285-A19C-1EC629B7701A}" type="presOf" srcId="{6D269E42-362F-403B-B980-ED1EE999754D}" destId="{1C9BBC89-6D5E-4739-9CB1-ED254BC38756}" srcOrd="0" destOrd="0" presId="urn:microsoft.com/office/officeart/2005/8/layout/pyramid2"/>
    <dgm:cxn modelId="{89A94AB3-83B1-4D58-B6AB-914B1D08D9D8}" srcId="{84CC88F7-4BF6-44F6-9B09-17106A5FC49C}" destId="{4BCF0EA3-1FAF-4DC1-B626-B38C772924A2}" srcOrd="3" destOrd="0" parTransId="{D04BFDB0-0B64-4CA2-8B15-0DA86B68736D}" sibTransId="{CEE6F812-336E-47A9-B38D-7280D753C22D}"/>
    <dgm:cxn modelId="{03A73AAC-EABF-47A9-8AE1-D00129A35658}" type="presParOf" srcId="{6D10DA23-0730-48F4-9E71-BE950DD1ED88}" destId="{14C23A26-2E2B-477D-BDB8-0E1C813CA77C}" srcOrd="0" destOrd="0" presId="urn:microsoft.com/office/officeart/2005/8/layout/pyramid2"/>
    <dgm:cxn modelId="{3D02EAAC-EC32-4ED5-B591-2FFEE95B88FD}" type="presParOf" srcId="{6D10DA23-0730-48F4-9E71-BE950DD1ED88}" destId="{6FA534D8-4CF4-4C72-986E-85A976B0028F}" srcOrd="1" destOrd="0" presId="urn:microsoft.com/office/officeart/2005/8/layout/pyramid2"/>
    <dgm:cxn modelId="{117ED2F7-CF8A-4E2C-BE40-AD4D647A6FFF}" type="presParOf" srcId="{6FA534D8-4CF4-4C72-986E-85A976B0028F}" destId="{EBB6B5C9-6A0A-4A52-952B-9A5B8AD51944}" srcOrd="0" destOrd="0" presId="urn:microsoft.com/office/officeart/2005/8/layout/pyramid2"/>
    <dgm:cxn modelId="{1C7C8B73-D897-495B-A8FB-14A55BD51DA5}" type="presParOf" srcId="{6FA534D8-4CF4-4C72-986E-85A976B0028F}" destId="{31440F96-E1B7-4A83-A8DC-96D763A581FB}" srcOrd="1" destOrd="0" presId="urn:microsoft.com/office/officeart/2005/8/layout/pyramid2"/>
    <dgm:cxn modelId="{E014D352-6477-423B-8FFA-4E08F9541BD4}" type="presParOf" srcId="{6FA534D8-4CF4-4C72-986E-85A976B0028F}" destId="{AB3D1744-7572-43A0-B72D-D7A5FE7F6FA6}" srcOrd="2" destOrd="0" presId="urn:microsoft.com/office/officeart/2005/8/layout/pyramid2"/>
    <dgm:cxn modelId="{A18C937E-C657-4681-8CDF-62FC4F9E6D26}" type="presParOf" srcId="{6FA534D8-4CF4-4C72-986E-85A976B0028F}" destId="{BB188157-8956-4EEA-903D-69636F00287B}" srcOrd="3" destOrd="0" presId="urn:microsoft.com/office/officeart/2005/8/layout/pyramid2"/>
    <dgm:cxn modelId="{35662B3E-8A71-425F-BCF8-952990EF360D}" type="presParOf" srcId="{6FA534D8-4CF4-4C72-986E-85A976B0028F}" destId="{B8E26A95-3D9C-4A22-8C41-A2C44043F14F}" srcOrd="4" destOrd="0" presId="urn:microsoft.com/office/officeart/2005/8/layout/pyramid2"/>
    <dgm:cxn modelId="{CB9AC6DE-7B3E-49E7-A83B-2C0FF4B9E8EA}" type="presParOf" srcId="{6FA534D8-4CF4-4C72-986E-85A976B0028F}" destId="{E643D172-E96F-43CF-A3F4-B475921A1B2C}" srcOrd="5" destOrd="0" presId="urn:microsoft.com/office/officeart/2005/8/layout/pyramid2"/>
    <dgm:cxn modelId="{E87C7D99-A6BC-4DFC-9390-516EDFFE7FD2}" type="presParOf" srcId="{6FA534D8-4CF4-4C72-986E-85A976B0028F}" destId="{B01F91DF-2FA0-4B0E-A836-93471AB66448}" srcOrd="6" destOrd="0" presId="urn:microsoft.com/office/officeart/2005/8/layout/pyramid2"/>
    <dgm:cxn modelId="{DDE10C55-53D3-441C-960C-FEBDE8557C5F}" type="presParOf" srcId="{6FA534D8-4CF4-4C72-986E-85A976B0028F}" destId="{E6FEB282-E36C-47DE-9214-B2AB681669A4}" srcOrd="7" destOrd="0" presId="urn:microsoft.com/office/officeart/2005/8/layout/pyramid2"/>
    <dgm:cxn modelId="{D98CFDBD-78D0-4D8E-882F-1AF603A8C28A}" type="presParOf" srcId="{6FA534D8-4CF4-4C72-986E-85A976B0028F}" destId="{CFCDB1BF-AFEB-4461-9B07-AC7E10B7BCB2}" srcOrd="8" destOrd="0" presId="urn:microsoft.com/office/officeart/2005/8/layout/pyramid2"/>
    <dgm:cxn modelId="{8A7F378C-EF61-49E2-BCBC-1EC25EC729E0}" type="presParOf" srcId="{6FA534D8-4CF4-4C72-986E-85A976B0028F}" destId="{9FB12200-1EA1-4CF4-BA82-61DCD0B3F661}" srcOrd="9" destOrd="0" presId="urn:microsoft.com/office/officeart/2005/8/layout/pyramid2"/>
    <dgm:cxn modelId="{0931F8CF-2B6C-4604-BB46-93D3256CDE86}" type="presParOf" srcId="{6FA534D8-4CF4-4C72-986E-85A976B0028F}" destId="{266DE484-9BBD-46CF-95BF-5DCB27E68DC0}" srcOrd="10" destOrd="0" presId="urn:microsoft.com/office/officeart/2005/8/layout/pyramid2"/>
    <dgm:cxn modelId="{C30143A3-57AE-4AB8-92F4-1BDC61EF1389}" type="presParOf" srcId="{6FA534D8-4CF4-4C72-986E-85A976B0028F}" destId="{3B63D013-17C9-4AD6-9531-67F5579379E2}" srcOrd="11" destOrd="0" presId="urn:microsoft.com/office/officeart/2005/8/layout/pyramid2"/>
    <dgm:cxn modelId="{5F1AFAF4-50EB-4A01-8D2B-113C048E5D3C}" type="presParOf" srcId="{6FA534D8-4CF4-4C72-986E-85A976B0028F}" destId="{A67AB6E8-FE0E-4C52-8D4F-B1B364B8D0B7}" srcOrd="12" destOrd="0" presId="urn:microsoft.com/office/officeart/2005/8/layout/pyramid2"/>
    <dgm:cxn modelId="{36902D56-ACA1-4603-B586-704830DCD58C}" type="presParOf" srcId="{6FA534D8-4CF4-4C72-986E-85A976B0028F}" destId="{32595712-AE0A-4886-A8FC-224612776086}" srcOrd="13" destOrd="0" presId="urn:microsoft.com/office/officeart/2005/8/layout/pyramid2"/>
    <dgm:cxn modelId="{C308E3C3-5D53-4F32-B7B1-9216EB6B1313}" type="presParOf" srcId="{6FA534D8-4CF4-4C72-986E-85A976B0028F}" destId="{1C9BBC89-6D5E-4739-9CB1-ED254BC38756}" srcOrd="14" destOrd="0" presId="urn:microsoft.com/office/officeart/2005/8/layout/pyramid2"/>
    <dgm:cxn modelId="{9148B1D9-BD8E-44FF-9E29-3CAA7CE95CBB}" type="presParOf" srcId="{6FA534D8-4CF4-4C72-986E-85A976B0028F}" destId="{1E1E9E72-A409-40C2-81F9-AD01991ED5B8}" srcOrd="15" destOrd="0" presId="urn:microsoft.com/office/officeart/2005/8/layout/pyramid2"/>
    <dgm:cxn modelId="{27D4B7D1-15D4-4402-B3A7-9F7C8D466B7E}" type="presParOf" srcId="{6FA534D8-4CF4-4C72-986E-85A976B0028F}" destId="{AC190C19-91E2-4816-A8E1-28B93292164D}" srcOrd="16" destOrd="0" presId="urn:microsoft.com/office/officeart/2005/8/layout/pyramid2"/>
    <dgm:cxn modelId="{05F0971B-A411-42B4-ACA1-F05F6099A669}" type="presParOf" srcId="{6FA534D8-4CF4-4C72-986E-85A976B0028F}" destId="{9714C9AA-8C42-4290-B750-948E2B748F74}" srcOrd="17" destOrd="0" presId="urn:microsoft.com/office/officeart/2005/8/layout/pyramid2"/>
    <dgm:cxn modelId="{0D6BCBD0-4ABA-4F8D-9877-875190B3273E}" type="presParOf" srcId="{6FA534D8-4CF4-4C72-986E-85A976B0028F}" destId="{AF1A8820-D94E-4B9A-A49B-1D32AECCAE63}" srcOrd="18" destOrd="0" presId="urn:microsoft.com/office/officeart/2005/8/layout/pyramid2"/>
    <dgm:cxn modelId="{3CACD2A0-A22C-4ABE-B62E-546DF74DB34C}" type="presParOf" srcId="{6FA534D8-4CF4-4C72-986E-85A976B0028F}" destId="{AECDDF05-9C48-4008-9A91-F542B2F4C631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4E6BC41-17F5-46F0-85CB-17FBA9B7A2FE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195141-4904-42EA-A20D-1E6598CC0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7"/>
            <a:ext cx="7772400" cy="15841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3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АНАЛИТИКА, ИССЛЕДОВАНИЯ, КОНСАЛТИНГ</a:t>
            </a:r>
            <a:endParaRPr lang="ru-RU" sz="38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effectLst/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БАНКОВ И НЕБАНКОВСКИХ КРЕДИТНЫХ ОРГАНИЗАЦИЙ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NISIPP_301-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88641"/>
            <a:ext cx="2506985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1547664" y="3501008"/>
            <a:ext cx="7055888" cy="0"/>
          </a:xfrm>
          <a:prstGeom prst="line">
            <a:avLst/>
          </a:prstGeom>
          <a:ln w="19050" cmpd="sng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32" t="18125" r="17753" b="12167"/>
          <a:stretch/>
        </p:blipFill>
        <p:spPr>
          <a:xfrm>
            <a:off x="251520" y="188640"/>
            <a:ext cx="1917700" cy="1054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НАС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32" t="18125" r="17753" b="12167"/>
          <a:stretch/>
        </p:blipFill>
        <p:spPr>
          <a:xfrm>
            <a:off x="251520" y="188640"/>
            <a:ext cx="1917700" cy="1054100"/>
          </a:xfrm>
          <a:prstGeom prst="rect">
            <a:avLst/>
          </a:prstGeom>
        </p:spPr>
      </p:pic>
      <p:pic>
        <p:nvPicPr>
          <p:cNvPr id="16" name="Рисунок 15" descr="NISIPP_301-1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188641"/>
            <a:ext cx="2506985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grpSp>
        <p:nvGrpSpPr>
          <p:cNvPr id="26" name="Группа 25"/>
          <p:cNvGrpSpPr/>
          <p:nvPr/>
        </p:nvGrpSpPr>
        <p:grpSpPr>
          <a:xfrm>
            <a:off x="395536" y="1412776"/>
            <a:ext cx="4040187" cy="502425"/>
            <a:chOff x="0" y="271051"/>
            <a:chExt cx="4040187" cy="50242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7" name="Прямоугольник 26"/>
            <p:cNvSpPr/>
            <p:nvPr/>
          </p:nvSpPr>
          <p:spPr>
            <a:xfrm>
              <a:off x="0" y="271051"/>
              <a:ext cx="4040187" cy="502425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Прямоугольник 27"/>
            <p:cNvSpPr/>
            <p:nvPr/>
          </p:nvSpPr>
          <p:spPr>
            <a:xfrm>
              <a:off x="0" y="271051"/>
              <a:ext cx="4040187" cy="502425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563" tIns="229108" rIns="313563" bIns="78232" numCol="1" spcCol="1270" anchor="t" anchorCtr="0">
              <a:noAutofit/>
            </a:bodyPr>
            <a:lstStyle/>
            <a:p>
              <a:pPr marL="57150" lvl="1" indent="-5715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1995, Лондон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788024" y="1412776"/>
            <a:ext cx="4041774" cy="502425"/>
            <a:chOff x="0" y="271051"/>
            <a:chExt cx="4041774" cy="50242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0" name="Прямоугольник 29"/>
            <p:cNvSpPr/>
            <p:nvPr/>
          </p:nvSpPr>
          <p:spPr>
            <a:xfrm>
              <a:off x="0" y="271051"/>
              <a:ext cx="4041774" cy="502425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рямоугольник 31"/>
            <p:cNvSpPr/>
            <p:nvPr/>
          </p:nvSpPr>
          <p:spPr>
            <a:xfrm>
              <a:off x="0" y="271051"/>
              <a:ext cx="4041774" cy="50242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687" tIns="229108" rIns="313687" bIns="78232" numCol="1" spcCol="1270" anchor="t" anchorCtr="0">
              <a:noAutofit/>
            </a:bodyPr>
            <a:lstStyle/>
            <a:p>
              <a:pPr marL="57150" lvl="1" indent="-5715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2001, Москва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395536" y="2132856"/>
            <a:ext cx="4040187" cy="1091475"/>
            <a:chOff x="0" y="995236"/>
            <a:chExt cx="4040187" cy="109147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9" name="Прямоугольник 38"/>
            <p:cNvSpPr/>
            <p:nvPr/>
          </p:nvSpPr>
          <p:spPr>
            <a:xfrm>
              <a:off x="0" y="995236"/>
              <a:ext cx="4040187" cy="1091475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Прямоугольник 39"/>
            <p:cNvSpPr/>
            <p:nvPr/>
          </p:nvSpPr>
          <p:spPr>
            <a:xfrm>
              <a:off x="0" y="995236"/>
              <a:ext cx="4040187" cy="109147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563" tIns="229108" rIns="313563" bIns="78232" numCol="1" spcCol="1270" anchor="t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Предоставление консалтинговых услуг банкам, работающим на развивающихся рынках, по организации качественного сервиса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4788024" y="2132518"/>
            <a:ext cx="4041774" cy="1091475"/>
            <a:chOff x="0" y="995236"/>
            <a:chExt cx="4041774" cy="109147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2" name="Прямоугольник 41"/>
            <p:cNvSpPr/>
            <p:nvPr/>
          </p:nvSpPr>
          <p:spPr>
            <a:xfrm>
              <a:off x="0" y="995236"/>
              <a:ext cx="4041774" cy="1091475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Прямоугольник 42"/>
            <p:cNvSpPr/>
            <p:nvPr/>
          </p:nvSpPr>
          <p:spPr>
            <a:xfrm>
              <a:off x="0" y="995236"/>
              <a:ext cx="4041774" cy="109147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687" tIns="229108" rIns="313687" bIns="78232" numCol="1" spcCol="1270" anchor="t" anchorCtr="0">
              <a:noAutofit/>
            </a:bodyPr>
            <a:lstStyle/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Исследования российского предпринимательства, подготовка экспертных заключений и рекомендаций по развитию МСП, предоставление аналитических и информационных услуг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95536" y="3429000"/>
            <a:ext cx="4040187" cy="1524600"/>
            <a:chOff x="0" y="2308471"/>
            <a:chExt cx="4040187" cy="15246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1" name="Прямоугольник 50"/>
            <p:cNvSpPr/>
            <p:nvPr/>
          </p:nvSpPr>
          <p:spPr>
            <a:xfrm>
              <a:off x="0" y="2308471"/>
              <a:ext cx="4040187" cy="1524600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Прямоугольник 51"/>
            <p:cNvSpPr/>
            <p:nvPr/>
          </p:nvSpPr>
          <p:spPr>
            <a:xfrm>
              <a:off x="0" y="2308471"/>
              <a:ext cx="4040187" cy="1524600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563" tIns="229108" rIns="313563" bIns="78232" numCol="1" spcCol="1270" anchor="t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Реализовано свыше 100 проектов более чем в 50 странах мира (Центральная и Восточная Европа, Ближний Восток, Африка, Юго-восточная Азия и </a:t>
              </a:r>
              <a:r>
                <a:rPr lang="ru-RU" sz="1100" kern="1200" dirty="0" err="1" smtClean="0">
                  <a:solidFill>
                    <a:schemeClr val="accent6">
                      <a:lumMod val="50000"/>
                    </a:schemeClr>
                  </a:solidFill>
                </a:rPr>
                <a:t>Карибский</a:t>
              </a: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 бассейн)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Штаб-квартира: Лондон, офисы компании: Вашингтон, Сингапур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4788024" y="3429000"/>
            <a:ext cx="4041774" cy="1524600"/>
            <a:chOff x="0" y="2308471"/>
            <a:chExt cx="4041774" cy="15246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0" name="Прямоугольник 59"/>
            <p:cNvSpPr/>
            <p:nvPr/>
          </p:nvSpPr>
          <p:spPr>
            <a:xfrm>
              <a:off x="0" y="2308471"/>
              <a:ext cx="4041774" cy="1524600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1" name="Прямоугольник 60"/>
            <p:cNvSpPr/>
            <p:nvPr/>
          </p:nvSpPr>
          <p:spPr>
            <a:xfrm>
              <a:off x="0" y="2308471"/>
              <a:ext cx="4041774" cy="15246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687" tIns="229108" rIns="313687" bIns="78232" numCol="1" spcCol="1270" anchor="t" anchorCtr="0">
              <a:noAutofit/>
            </a:bodyPr>
            <a:lstStyle/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Реализовано более 350 проектов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Заказчики: МЭР, </a:t>
              </a:r>
              <a:r>
                <a:rPr lang="ru-RU" sz="1100" kern="1200" dirty="0" err="1" smtClean="0">
                  <a:solidFill>
                    <a:schemeClr val="accent6">
                      <a:lumMod val="50000"/>
                    </a:schemeClr>
                  </a:solidFill>
                </a:rPr>
                <a:t>Минпромторг</a:t>
              </a: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, </a:t>
              </a:r>
              <a:r>
                <a:rPr lang="ru-RU" sz="1100" kern="1200" dirty="0" err="1" smtClean="0">
                  <a:solidFill>
                    <a:schemeClr val="accent6">
                      <a:lumMod val="50000"/>
                    </a:schemeClr>
                  </a:solidFill>
                </a:rPr>
                <a:t>Минобрнауки</a:t>
              </a: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, ФАС, ФСФР, структуры </a:t>
              </a:r>
              <a:r>
                <a:rPr lang="ru-RU" sz="1100" kern="1200" dirty="0" err="1" smtClean="0">
                  <a:solidFill>
                    <a:schemeClr val="accent6">
                      <a:lumMod val="50000"/>
                    </a:schemeClr>
                  </a:solidFill>
                </a:rPr>
                <a:t>Росатома</a:t>
              </a: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, Мирового Банка, программы </a:t>
              </a:r>
              <a:r>
                <a:rPr lang="en-US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TASIS</a:t>
              </a: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, Фонд Карнеги, органы власти субъектов РФ, коммерческие предприятия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62" name="Текст 10"/>
          <p:cNvSpPr txBox="1">
            <a:spLocks/>
          </p:cNvSpPr>
          <p:nvPr/>
        </p:nvSpPr>
        <p:spPr>
          <a:xfrm>
            <a:off x="395536" y="5331296"/>
            <a:ext cx="4040188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3" name="Нашивка 62"/>
          <p:cNvSpPr/>
          <p:nvPr/>
        </p:nvSpPr>
        <p:spPr>
          <a:xfrm>
            <a:off x="611560" y="5517232"/>
            <a:ext cx="1080120" cy="43204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LONDON</a:t>
            </a: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Нашивка 63"/>
          <p:cNvSpPr/>
          <p:nvPr/>
        </p:nvSpPr>
        <p:spPr>
          <a:xfrm>
            <a:off x="1619672" y="5517232"/>
            <a:ext cx="1512168" cy="43204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WASHINGTON DC</a:t>
            </a: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Нашивка 64"/>
          <p:cNvSpPr/>
          <p:nvPr/>
        </p:nvSpPr>
        <p:spPr>
          <a:xfrm>
            <a:off x="3059832" y="5517232"/>
            <a:ext cx="1296144" cy="43204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SINGAPORE</a:t>
            </a: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Текст 10"/>
          <p:cNvSpPr txBox="1">
            <a:spLocks/>
          </p:cNvSpPr>
          <p:nvPr/>
        </p:nvSpPr>
        <p:spPr>
          <a:xfrm>
            <a:off x="4782118" y="5331296"/>
            <a:ext cx="4040188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9" name="Нашивка 68"/>
          <p:cNvSpPr/>
          <p:nvPr/>
        </p:nvSpPr>
        <p:spPr>
          <a:xfrm>
            <a:off x="5652120" y="5517232"/>
            <a:ext cx="2232248" cy="43204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МОСКВА</a:t>
            </a: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3635896" y="1877875"/>
            <a:ext cx="1964024" cy="324720"/>
            <a:chOff x="202009" y="832876"/>
            <a:chExt cx="1964024" cy="32472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202009" y="832876"/>
              <a:ext cx="1964024" cy="324720"/>
            </a:xfrm>
            <a:prstGeom prst="round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Скругленный прямоугольник 4"/>
            <p:cNvSpPr/>
            <p:nvPr/>
          </p:nvSpPr>
          <p:spPr>
            <a:xfrm>
              <a:off x="217861" y="848728"/>
              <a:ext cx="1932320" cy="293016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897" tIns="0" rIns="106897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Специализация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3635896" y="3151985"/>
            <a:ext cx="1973102" cy="324720"/>
            <a:chOff x="202009" y="2146111"/>
            <a:chExt cx="1973102" cy="32472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5" name="Скругленный прямоугольник 44"/>
            <p:cNvSpPr/>
            <p:nvPr/>
          </p:nvSpPr>
          <p:spPr>
            <a:xfrm>
              <a:off x="202009" y="2146111"/>
              <a:ext cx="1973102" cy="324720"/>
            </a:xfrm>
            <a:prstGeom prst="round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Скругленный прямоугольник 4"/>
            <p:cNvSpPr/>
            <p:nvPr/>
          </p:nvSpPr>
          <p:spPr>
            <a:xfrm>
              <a:off x="217861" y="2161963"/>
              <a:ext cx="1941398" cy="293016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897" tIns="0" rIns="106897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Опыт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" name="Выгнутая вверх стрелка 46"/>
          <p:cNvSpPr/>
          <p:nvPr/>
        </p:nvSpPr>
        <p:spPr>
          <a:xfrm>
            <a:off x="3685870" y="4941168"/>
            <a:ext cx="1883226" cy="482022"/>
          </a:xfrm>
          <a:prstGeom prst="curved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Выгнутая вверх стрелка 48"/>
          <p:cNvSpPr/>
          <p:nvPr/>
        </p:nvSpPr>
        <p:spPr>
          <a:xfrm rot="10800000">
            <a:off x="3646914" y="6043321"/>
            <a:ext cx="1883226" cy="493040"/>
          </a:xfrm>
          <a:prstGeom prst="curved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42661" y="5048342"/>
            <a:ext cx="10054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PARTNERSHIP</a:t>
            </a:r>
            <a:endParaRPr lang="ru-RU" sz="9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06901" y="6176321"/>
            <a:ext cx="10502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ПАРТНЕРСТВО</a:t>
            </a:r>
            <a:endParaRPr lang="ru-RU" sz="9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3629990" y="1224692"/>
            <a:ext cx="1964024" cy="324720"/>
            <a:chOff x="202009" y="832876"/>
            <a:chExt cx="1964024" cy="32472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54" name="Скругленный прямоугольник 53"/>
            <p:cNvSpPr/>
            <p:nvPr/>
          </p:nvSpPr>
          <p:spPr>
            <a:xfrm>
              <a:off x="202009" y="832876"/>
              <a:ext cx="1964024" cy="324720"/>
            </a:xfrm>
            <a:prstGeom prst="round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Скругленный прямоугольник 4"/>
            <p:cNvSpPr/>
            <p:nvPr/>
          </p:nvSpPr>
          <p:spPr>
            <a:xfrm>
              <a:off x="217861" y="848728"/>
              <a:ext cx="1932320" cy="293016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897" tIns="0" rIns="106897" bIns="0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Дата и место основания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УСЛУГИ И СЕРВИСЫ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NISIPP_301-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88641"/>
            <a:ext cx="2506985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graphicFrame>
        <p:nvGraphicFramePr>
          <p:cNvPr id="4" name="Схема 3"/>
          <p:cNvGraphicFramePr/>
          <p:nvPr/>
        </p:nvGraphicFramePr>
        <p:xfrm>
          <a:off x="3995936" y="1406870"/>
          <a:ext cx="4920208" cy="5262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395536" y="1340768"/>
            <a:ext cx="3384376" cy="648072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АНАЛИТИКА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Заметка_клипарт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0859622" flipH="1">
            <a:off x="340666" y="2310671"/>
            <a:ext cx="1626778" cy="168403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rot="20651175">
            <a:off x="484215" y="2781913"/>
            <a:ext cx="129724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Обширная</a:t>
            </a:r>
            <a:r>
              <a:rPr lang="ru-RU" sz="800" i="1" dirty="0" smtClean="0">
                <a:solidFill>
                  <a:schemeClr val="accent6">
                    <a:lumMod val="50000"/>
                  </a:schemeClr>
                </a:solidFill>
              </a:rPr>
              <a:t> информационно-аналитическая база (свыше 2000 документов в свободном доступе)</a:t>
            </a:r>
            <a:endParaRPr lang="ru-RU" sz="8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3" name="Рисунок 12" descr="Заметка_клипарт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463978" flipH="1">
            <a:off x="2157622" y="3458782"/>
            <a:ext cx="1626778" cy="1684035"/>
          </a:xfrm>
          <a:prstGeom prst="rect">
            <a:avLst/>
          </a:prstGeom>
        </p:spPr>
      </p:pic>
      <p:pic>
        <p:nvPicPr>
          <p:cNvPr id="15" name="Рисунок 14" descr="Заметка_клипарт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1343318" flipH="1">
            <a:off x="456081" y="4927490"/>
            <a:ext cx="1626778" cy="168403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 rot="295816">
            <a:off x="2365315" y="3983234"/>
            <a:ext cx="1195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Регулярная актуализация данных, начиная с 2002 года</a:t>
            </a:r>
            <a:endParaRPr lang="ru-RU" sz="9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1104508">
            <a:off x="724385" y="5519445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Постоянное расширение направлений исследований</a:t>
            </a:r>
            <a:endParaRPr lang="ru-RU" sz="9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УСЛУГИ И СЕРВИСЫ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NISIPP_301-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88641"/>
            <a:ext cx="2506985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sp>
        <p:nvSpPr>
          <p:cNvPr id="4" name="Овал 3"/>
          <p:cNvSpPr/>
          <p:nvPr/>
        </p:nvSpPr>
        <p:spPr>
          <a:xfrm>
            <a:off x="2951820" y="2276872"/>
            <a:ext cx="5868652" cy="38884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693982" y="3501008"/>
            <a:ext cx="2376264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НАПРАВЛЕНИЯ ИССЛЕДОВАНИЙ</a:t>
            </a:r>
          </a:p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МСП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Заметка_клипарт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859622" flipH="1">
            <a:off x="988737" y="4807510"/>
            <a:ext cx="1626778" cy="1684035"/>
          </a:xfrm>
          <a:prstGeom prst="rect">
            <a:avLst/>
          </a:prstGeom>
        </p:spPr>
      </p:pic>
      <p:pic>
        <p:nvPicPr>
          <p:cNvPr id="7" name="Рисунок 6" descr="Заметка_клипарт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63978" flipH="1">
            <a:off x="933486" y="2522678"/>
            <a:ext cx="1626778" cy="1684035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>
            <a:stCxn id="5" idx="7"/>
            <a:endCxn id="4" idx="7"/>
          </p:cNvCxnSpPr>
          <p:nvPr/>
        </p:nvCxnSpPr>
        <p:spPr>
          <a:xfrm flipV="1">
            <a:off x="6722250" y="2846319"/>
            <a:ext cx="1238777" cy="86559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0"/>
            <a:endCxn id="4" idx="0"/>
          </p:cNvCxnSpPr>
          <p:nvPr/>
        </p:nvCxnSpPr>
        <p:spPr>
          <a:xfrm flipV="1">
            <a:off x="5882114" y="2276872"/>
            <a:ext cx="4032" cy="122413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5" idx="6"/>
            <a:endCxn id="4" idx="6"/>
          </p:cNvCxnSpPr>
          <p:nvPr/>
        </p:nvCxnSpPr>
        <p:spPr>
          <a:xfrm>
            <a:off x="7070246" y="4221088"/>
            <a:ext cx="175022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4" idx="1"/>
            <a:endCxn id="5" idx="1"/>
          </p:cNvCxnSpPr>
          <p:nvPr/>
        </p:nvCxnSpPr>
        <p:spPr>
          <a:xfrm>
            <a:off x="3811265" y="2846319"/>
            <a:ext cx="1230713" cy="86559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4" idx="2"/>
            <a:endCxn id="5" idx="2"/>
          </p:cNvCxnSpPr>
          <p:nvPr/>
        </p:nvCxnSpPr>
        <p:spPr>
          <a:xfrm>
            <a:off x="2951820" y="4221088"/>
            <a:ext cx="1742162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4" idx="3"/>
            <a:endCxn id="5" idx="3"/>
          </p:cNvCxnSpPr>
          <p:nvPr/>
        </p:nvCxnSpPr>
        <p:spPr>
          <a:xfrm flipV="1">
            <a:off x="3811265" y="4730262"/>
            <a:ext cx="1230713" cy="86559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5" idx="4"/>
            <a:endCxn id="4" idx="4"/>
          </p:cNvCxnSpPr>
          <p:nvPr/>
        </p:nvCxnSpPr>
        <p:spPr>
          <a:xfrm>
            <a:off x="5882114" y="4941168"/>
            <a:ext cx="4032" cy="122413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5" idx="5"/>
            <a:endCxn id="4" idx="5"/>
          </p:cNvCxnSpPr>
          <p:nvPr/>
        </p:nvCxnSpPr>
        <p:spPr>
          <a:xfrm>
            <a:off x="6722250" y="4730262"/>
            <a:ext cx="1238777" cy="86559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699093" y="2503913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Изучение потребностей, моделей поведения, поведенческих стереотипов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868144" y="2531853"/>
            <a:ext cx="15841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Оценка рыночного (в т.ч., кредитного) потенциала в территориальном и отраслевом разрезе</a:t>
            </a:r>
            <a:endParaRPr lang="ru-RU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69846" y="3079977"/>
            <a:ext cx="11521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Изучение факторов влияния на конкурентоспособность и развитие бизнеса</a:t>
            </a:r>
            <a:endParaRPr lang="ru-RU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" name="Нашивка 70"/>
          <p:cNvSpPr/>
          <p:nvPr/>
        </p:nvSpPr>
        <p:spPr>
          <a:xfrm>
            <a:off x="467544" y="1412776"/>
            <a:ext cx="3816424" cy="648072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ИССЛЕДОВАНИЯ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103297" y="3441194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Изучение факторов, определяющих инновационную активность</a:t>
            </a:r>
            <a:endParaRPr lang="ru-RU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469846" y="4242622"/>
            <a:ext cx="10801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Исследования состояния предпринимательской среды и </a:t>
            </a:r>
            <a:r>
              <a:rPr lang="ru-RU" sz="1000" dirty="0" err="1" smtClean="0">
                <a:solidFill>
                  <a:schemeClr val="accent6">
                    <a:lumMod val="50000"/>
                  </a:schemeClr>
                </a:solidFill>
              </a:rPr>
              <a:t>бизнес-климата</a:t>
            </a:r>
            <a:endParaRPr lang="ru-RU" sz="10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 rot="239274">
            <a:off x="1184283" y="2889209"/>
            <a:ext cx="108012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Оригинальные методики исследований обеспечивают высокую достоверность результатов</a:t>
            </a:r>
            <a:endParaRPr lang="ru-RU" sz="9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0750854">
            <a:off x="1062394" y="5014570"/>
            <a:ext cx="158417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Высокие оценки Администрации Президента, </a:t>
            </a:r>
            <a:r>
              <a:rPr lang="ru-RU" sz="900" i="1" dirty="0" err="1" smtClean="0">
                <a:solidFill>
                  <a:schemeClr val="accent6">
                    <a:lumMod val="50000"/>
                  </a:schemeClr>
                </a:solidFill>
              </a:rPr>
              <a:t>Фед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. Собрания, др. органов </a:t>
            </a:r>
            <a:r>
              <a:rPr lang="ru-RU" sz="900" i="1" dirty="0" err="1" smtClean="0">
                <a:solidFill>
                  <a:schemeClr val="accent6">
                    <a:lumMod val="50000"/>
                  </a:schemeClr>
                </a:solidFill>
              </a:rPr>
              <a:t>гос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. власти, представителей банковского и предпринимательского сообщества</a:t>
            </a:r>
            <a:endParaRPr lang="ru-RU" sz="9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14314" y="4254139"/>
            <a:ext cx="15121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Исследования экспортного потенциала в территориальном и отраслевом разрезе</a:t>
            </a:r>
            <a:endParaRPr lang="ru-RU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84168" y="5085184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Анализ продуктовой насыщенности рынка банковских услуг</a:t>
            </a:r>
            <a:endParaRPr lang="ru-RU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0" y="4985236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Оценка факторов риска развития </a:t>
            </a:r>
            <a:r>
              <a:rPr lang="ru-RU" sz="1000" dirty="0" err="1" smtClean="0">
                <a:solidFill>
                  <a:schemeClr val="accent6">
                    <a:lumMod val="50000"/>
                  </a:schemeClr>
                </a:solidFill>
              </a:rPr>
              <a:t>МСП-банкинга</a:t>
            </a: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 в территориальном и отраслевом разрезе</a:t>
            </a:r>
            <a:endParaRPr lang="ru-RU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УСЛУГИ И СЕРВИСЫ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NISIPP_301-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88641"/>
            <a:ext cx="2506985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graphicFrame>
        <p:nvGraphicFramePr>
          <p:cNvPr id="7" name="Схема 6"/>
          <p:cNvGraphicFramePr/>
          <p:nvPr/>
        </p:nvGraphicFramePr>
        <p:xfrm>
          <a:off x="4572000" y="1988840"/>
          <a:ext cx="412812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Нашивка 7"/>
          <p:cNvSpPr/>
          <p:nvPr/>
        </p:nvSpPr>
        <p:spPr>
          <a:xfrm>
            <a:off x="395536" y="1412776"/>
            <a:ext cx="3384376" cy="648072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ПЕРИОДИКА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Заметка_клипарт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0881787" flipH="1">
            <a:off x="933486" y="2522678"/>
            <a:ext cx="1626778" cy="1684035"/>
          </a:xfrm>
          <a:prstGeom prst="rect">
            <a:avLst/>
          </a:prstGeom>
        </p:spPr>
      </p:pic>
      <p:pic>
        <p:nvPicPr>
          <p:cNvPr id="13" name="Рисунок 12" descr="Заметка_клипарт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463978" flipH="1">
            <a:off x="2445654" y="4538900"/>
            <a:ext cx="1626778" cy="168403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 rot="20640862">
            <a:off x="1101986" y="2814849"/>
            <a:ext cx="1460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Регулярное освещение результатов российских и международных исследований, текущих событий предпринимательства</a:t>
            </a:r>
            <a:endParaRPr lang="ru-RU" sz="9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47639">
            <a:off x="2596330" y="4989206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Высокая цитируемость экспертов НИСИПП ведущими СМИ – признание наших компетенций</a:t>
            </a:r>
            <a:endParaRPr lang="ru-RU" sz="9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УСЛУГИ И СЕРВИСЫ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32" t="18125" r="17753" b="12167"/>
          <a:stretch/>
        </p:blipFill>
        <p:spPr>
          <a:xfrm>
            <a:off x="251520" y="192626"/>
            <a:ext cx="1917700" cy="1054100"/>
          </a:xfrm>
          <a:prstGeom prst="rect">
            <a:avLst/>
          </a:prstGeom>
        </p:spPr>
      </p:pic>
      <p:graphicFrame>
        <p:nvGraphicFramePr>
          <p:cNvPr id="8" name="Схема 7"/>
          <p:cNvGraphicFramePr/>
          <p:nvPr/>
        </p:nvGraphicFramePr>
        <p:xfrm>
          <a:off x="2771800" y="1340768"/>
          <a:ext cx="66720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Нашивка 8"/>
          <p:cNvSpPr/>
          <p:nvPr/>
        </p:nvSpPr>
        <p:spPr>
          <a:xfrm>
            <a:off x="395536" y="1484784"/>
            <a:ext cx="3384376" cy="648072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КОНСАЛТИНГ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Заметка_клипарт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1326150" flipH="1">
            <a:off x="964015" y="4643183"/>
            <a:ext cx="1626778" cy="1684035"/>
          </a:xfrm>
          <a:prstGeom prst="rect">
            <a:avLst/>
          </a:prstGeom>
        </p:spPr>
      </p:pic>
      <p:pic>
        <p:nvPicPr>
          <p:cNvPr id="11" name="Рисунок 10" descr="Заметка_клипарт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356897" flipH="1">
            <a:off x="2286841" y="2721134"/>
            <a:ext cx="1626778" cy="168403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rot="182402">
            <a:off x="2377968" y="3092141"/>
            <a:ext cx="150176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Объединение новейших научных разработок и лучших международных практик обеспечивает высокое качество решений</a:t>
            </a:r>
            <a:endParaRPr lang="ru-RU" sz="9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21055163">
            <a:off x="1102253" y="5015100"/>
            <a:ext cx="130382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</a:rPr>
              <a:t>Фокус на работе с банками из стран с переходной экономикой для продвижения изменений и улучшений</a:t>
            </a:r>
            <a:endParaRPr lang="ru-RU" sz="9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КОНТАКТЫ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32" t="18125" r="17753" b="12167"/>
          <a:stretch/>
        </p:blipFill>
        <p:spPr>
          <a:xfrm>
            <a:off x="251520" y="188640"/>
            <a:ext cx="1917700" cy="1054100"/>
          </a:xfrm>
          <a:prstGeom prst="rect">
            <a:avLst/>
          </a:prstGeom>
        </p:spPr>
      </p:pic>
      <p:pic>
        <p:nvPicPr>
          <p:cNvPr id="16" name="Рисунок 15" descr="NISIPP_301-1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188641"/>
            <a:ext cx="2506985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grpSp>
        <p:nvGrpSpPr>
          <p:cNvPr id="4" name="Группа 37"/>
          <p:cNvGrpSpPr/>
          <p:nvPr/>
        </p:nvGrpSpPr>
        <p:grpSpPr>
          <a:xfrm>
            <a:off x="395536" y="1833469"/>
            <a:ext cx="4040187" cy="731435"/>
            <a:chOff x="0" y="995236"/>
            <a:chExt cx="4040187" cy="109147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9" name="Прямоугольник 38"/>
            <p:cNvSpPr/>
            <p:nvPr/>
          </p:nvSpPr>
          <p:spPr>
            <a:xfrm>
              <a:off x="0" y="995236"/>
              <a:ext cx="4040187" cy="1091475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Прямоугольник 39"/>
            <p:cNvSpPr/>
            <p:nvPr/>
          </p:nvSpPr>
          <p:spPr>
            <a:xfrm>
              <a:off x="0" y="995236"/>
              <a:ext cx="4040187" cy="109147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563" tIns="229108" rIns="313563" bIns="78232" numCol="1" spcCol="1270" anchor="t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http://WWW.GBRW.COM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5" name="Группа 40"/>
          <p:cNvGrpSpPr/>
          <p:nvPr/>
        </p:nvGrpSpPr>
        <p:grpSpPr>
          <a:xfrm>
            <a:off x="4788024" y="1844824"/>
            <a:ext cx="4041774" cy="720080"/>
            <a:chOff x="0" y="995236"/>
            <a:chExt cx="4041774" cy="109147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2" name="Прямоугольник 41"/>
            <p:cNvSpPr/>
            <p:nvPr/>
          </p:nvSpPr>
          <p:spPr>
            <a:xfrm>
              <a:off x="0" y="995236"/>
              <a:ext cx="4041774" cy="1091475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Прямоугольник 42"/>
            <p:cNvSpPr/>
            <p:nvPr/>
          </p:nvSpPr>
          <p:spPr>
            <a:xfrm>
              <a:off x="0" y="995236"/>
              <a:ext cx="4041774" cy="109147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687" tIns="229108" rIns="313687" bIns="78232" numCol="1" spcCol="1270" anchor="t" anchorCtr="0">
              <a:noAutofit/>
            </a:bodyPr>
            <a:lstStyle/>
            <a:p>
              <a:pPr marL="57150" lvl="1" indent="-57150" algn="r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100" dirty="0" smtClean="0">
                  <a:solidFill>
                    <a:schemeClr val="accent6">
                      <a:lumMod val="50000"/>
                    </a:schemeClr>
                  </a:solidFill>
                </a:rPr>
                <a:t>http://WWW.NISSE.RU</a:t>
              </a:r>
              <a:endParaRPr lang="ru-RU" sz="1100" dirty="0" smtClean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6" name="Группа 49"/>
          <p:cNvGrpSpPr/>
          <p:nvPr/>
        </p:nvGrpSpPr>
        <p:grpSpPr>
          <a:xfrm>
            <a:off x="395536" y="2768496"/>
            <a:ext cx="4040187" cy="1524600"/>
            <a:chOff x="0" y="2308471"/>
            <a:chExt cx="4040187" cy="15246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1" name="Прямоугольник 50"/>
            <p:cNvSpPr/>
            <p:nvPr/>
          </p:nvSpPr>
          <p:spPr>
            <a:xfrm>
              <a:off x="0" y="2308471"/>
              <a:ext cx="4040187" cy="1524600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Прямоугольник 51"/>
            <p:cNvSpPr/>
            <p:nvPr/>
          </p:nvSpPr>
          <p:spPr>
            <a:xfrm>
              <a:off x="0" y="2308471"/>
              <a:ext cx="4040187" cy="1524600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563" tIns="229108" rIns="313563" bIns="78232" numCol="1" spcCol="1270" anchor="t" anchorCtr="0">
              <a:noAutofit/>
            </a:bodyPr>
            <a:lstStyle/>
            <a:p>
              <a:pPr marL="971550" lvl="3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100" u="sng" dirty="0" smtClean="0">
                  <a:solidFill>
                    <a:schemeClr val="accent6">
                      <a:lumMod val="50000"/>
                    </a:schemeClr>
                  </a:solidFill>
                </a:rPr>
                <a:t>Mike Coates, Director</a:t>
              </a:r>
            </a:p>
            <a:p>
              <a:pPr marL="971550" lvl="3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100" dirty="0" smtClean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971550" lvl="3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100" dirty="0" smtClean="0">
                  <a:solidFill>
                    <a:schemeClr val="accent6">
                      <a:lumMod val="50000"/>
                    </a:schemeClr>
                  </a:solidFill>
                </a:rPr>
                <a:t>michael.coates@gbrw.com</a:t>
              </a:r>
            </a:p>
            <a:p>
              <a:pPr marL="971550" lvl="3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http://www.linkedin.com/in/mikecoates73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7" name="Группа 58"/>
          <p:cNvGrpSpPr/>
          <p:nvPr/>
        </p:nvGrpSpPr>
        <p:grpSpPr>
          <a:xfrm>
            <a:off x="4788024" y="2768496"/>
            <a:ext cx="4032448" cy="1524600"/>
            <a:chOff x="0" y="2308471"/>
            <a:chExt cx="4041774" cy="15246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0" name="Прямоугольник 59"/>
            <p:cNvSpPr/>
            <p:nvPr/>
          </p:nvSpPr>
          <p:spPr>
            <a:xfrm>
              <a:off x="0" y="2308471"/>
              <a:ext cx="4041774" cy="1524600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1" name="Прямоугольник 60"/>
            <p:cNvSpPr/>
            <p:nvPr/>
          </p:nvSpPr>
          <p:spPr>
            <a:xfrm>
              <a:off x="0" y="2308471"/>
              <a:ext cx="4041774" cy="15246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3687" tIns="229108" rIns="313687" bIns="78232" numCol="1" spcCol="1270" anchor="t" anchorCtr="0">
              <a:noAutofit/>
            </a:bodyPr>
            <a:lstStyle/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100" u="sng" kern="1200" dirty="0" smtClean="0">
                  <a:solidFill>
                    <a:schemeClr val="accent6">
                      <a:lumMod val="50000"/>
                    </a:schemeClr>
                  </a:solidFill>
                </a:rPr>
                <a:t>Сергей Антончиков, Вице-президент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100" u="sng" dirty="0" smtClean="0">
                  <a:solidFill>
                    <a:schemeClr val="accent6">
                      <a:lumMod val="50000"/>
                    </a:schemeClr>
                  </a:solidFill>
                </a:rPr>
                <a:t>по реализации программ и проектов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100" u="sng" kern="1200" dirty="0" smtClean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100" kern="1200" dirty="0" smtClean="0">
                  <a:solidFill>
                    <a:schemeClr val="accent6">
                      <a:lumMod val="50000"/>
                    </a:schemeClr>
                  </a:solidFill>
                </a:rPr>
                <a:t>s.antonchikov@nisse.ru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62" name="Текст 10"/>
          <p:cNvSpPr txBox="1">
            <a:spLocks/>
          </p:cNvSpPr>
          <p:nvPr/>
        </p:nvSpPr>
        <p:spPr>
          <a:xfrm>
            <a:off x="395536" y="5331296"/>
            <a:ext cx="4040188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3" name="Нашивка 62"/>
          <p:cNvSpPr/>
          <p:nvPr/>
        </p:nvSpPr>
        <p:spPr>
          <a:xfrm>
            <a:off x="611560" y="5517232"/>
            <a:ext cx="1080120" cy="43204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LONDON</a:t>
            </a: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Нашивка 63"/>
          <p:cNvSpPr/>
          <p:nvPr/>
        </p:nvSpPr>
        <p:spPr>
          <a:xfrm>
            <a:off x="1619672" y="5517232"/>
            <a:ext cx="1512168" cy="43204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WASHINGTON DC</a:t>
            </a: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Нашивка 64"/>
          <p:cNvSpPr/>
          <p:nvPr/>
        </p:nvSpPr>
        <p:spPr>
          <a:xfrm>
            <a:off x="3059832" y="5517232"/>
            <a:ext cx="1296144" cy="43204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SINGAPORE</a:t>
            </a: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Текст 10"/>
          <p:cNvSpPr txBox="1">
            <a:spLocks/>
          </p:cNvSpPr>
          <p:nvPr/>
        </p:nvSpPr>
        <p:spPr>
          <a:xfrm>
            <a:off x="4782118" y="5331296"/>
            <a:ext cx="4040188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9" name="Нашивка 68"/>
          <p:cNvSpPr/>
          <p:nvPr/>
        </p:nvSpPr>
        <p:spPr>
          <a:xfrm>
            <a:off x="5652120" y="5517232"/>
            <a:ext cx="2232248" cy="43204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МОСКВА</a:t>
            </a: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32"/>
          <p:cNvGrpSpPr/>
          <p:nvPr/>
        </p:nvGrpSpPr>
        <p:grpSpPr>
          <a:xfrm>
            <a:off x="3616088" y="1592112"/>
            <a:ext cx="1964024" cy="324720"/>
            <a:chOff x="202009" y="832876"/>
            <a:chExt cx="1964024" cy="32472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202009" y="832876"/>
              <a:ext cx="1964024" cy="324720"/>
            </a:xfrm>
            <a:prstGeom prst="round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Скругленный прямоугольник 4"/>
            <p:cNvSpPr/>
            <p:nvPr/>
          </p:nvSpPr>
          <p:spPr>
            <a:xfrm>
              <a:off x="217861" y="848728"/>
              <a:ext cx="1932320" cy="293016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897" tIns="0" rIns="106897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Ищите нас в интернет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Группа 43"/>
          <p:cNvGrpSpPr/>
          <p:nvPr/>
        </p:nvGrpSpPr>
        <p:grpSpPr>
          <a:xfrm>
            <a:off x="3635896" y="2517199"/>
            <a:ext cx="1973102" cy="324720"/>
            <a:chOff x="202009" y="2146111"/>
            <a:chExt cx="1973102" cy="32472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5" name="Скругленный прямоугольник 44"/>
            <p:cNvSpPr/>
            <p:nvPr/>
          </p:nvSpPr>
          <p:spPr>
            <a:xfrm>
              <a:off x="202009" y="2146111"/>
              <a:ext cx="1973102" cy="324720"/>
            </a:xfrm>
            <a:prstGeom prst="round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Скругленный прямоугольник 4"/>
            <p:cNvSpPr/>
            <p:nvPr/>
          </p:nvSpPr>
          <p:spPr>
            <a:xfrm>
              <a:off x="217861" y="2161963"/>
              <a:ext cx="1941398" cy="293016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897" tIns="0" rIns="106897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Пишите нам</a:t>
              </a:r>
              <a:endParaRPr lang="ru-RU" sz="1100" kern="1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" name="Выгнутая вверх стрелка 46"/>
          <p:cNvSpPr/>
          <p:nvPr/>
        </p:nvSpPr>
        <p:spPr>
          <a:xfrm>
            <a:off x="3685870" y="4941168"/>
            <a:ext cx="1883226" cy="482022"/>
          </a:xfrm>
          <a:prstGeom prst="curved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Выгнутая вверх стрелка 48"/>
          <p:cNvSpPr/>
          <p:nvPr/>
        </p:nvSpPr>
        <p:spPr>
          <a:xfrm rot="10800000">
            <a:off x="3646914" y="6043321"/>
            <a:ext cx="1883226" cy="493040"/>
          </a:xfrm>
          <a:prstGeom prst="curved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42661" y="5048342"/>
            <a:ext cx="10054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PARTNERSHIP</a:t>
            </a:r>
            <a:endParaRPr lang="ru-RU" sz="9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06901" y="6176321"/>
            <a:ext cx="10502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ПАРТНЕРСТВО</a:t>
            </a:r>
            <a:endParaRPr lang="ru-RU" sz="9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5511" y="2824996"/>
            <a:ext cx="96010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Рисунок 47" descr="1-30х45-1шт.jpg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34394" y="2813979"/>
            <a:ext cx="956524" cy="144016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1705</TotalTime>
  <Words>490</Words>
  <Application>Microsoft Office PowerPoint</Application>
  <PresentationFormat>Экран (4:3)</PresentationFormat>
  <Paragraphs>95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Lucida Sans Unicode</vt:lpstr>
      <vt:lpstr>Verdana</vt:lpstr>
      <vt:lpstr>Wingdings 2</vt:lpstr>
      <vt:lpstr>Wingdings 3</vt:lpstr>
      <vt:lpstr>Открытая</vt:lpstr>
      <vt:lpstr>АНАЛИТИКА, ИССЛЕДОВАНИЯ, КОНСАЛТИНГ</vt:lpstr>
      <vt:lpstr>О НАС</vt:lpstr>
      <vt:lpstr>УСЛУГИ И СЕРВИСЫ</vt:lpstr>
      <vt:lpstr>УСЛУГИ И СЕРВИСЫ</vt:lpstr>
      <vt:lpstr>УСЛУГИ И СЕРВИСЫ</vt:lpstr>
      <vt:lpstr>УСЛУГИ И СЕРВИСЫ</vt:lpstr>
      <vt:lpstr>КОНТАКТЫ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Серега</dc:creator>
  <cp:lastModifiedBy>Бембинова Деля</cp:lastModifiedBy>
  <cp:revision>174</cp:revision>
  <dcterms:created xsi:type="dcterms:W3CDTF">2013-09-25T18:10:59Z</dcterms:created>
  <dcterms:modified xsi:type="dcterms:W3CDTF">2013-10-02T13:44:25Z</dcterms:modified>
</cp:coreProperties>
</file>