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6" r:id="rId2"/>
    <p:sldId id="306" r:id="rId3"/>
    <p:sldId id="307" r:id="rId4"/>
    <p:sldId id="287" r:id="rId5"/>
    <p:sldId id="288" r:id="rId6"/>
    <p:sldId id="310" r:id="rId7"/>
    <p:sldId id="311" r:id="rId8"/>
    <p:sldId id="315" r:id="rId9"/>
    <p:sldId id="314" r:id="rId10"/>
    <p:sldId id="318" r:id="rId11"/>
    <p:sldId id="319" r:id="rId12"/>
    <p:sldId id="323" r:id="rId13"/>
    <p:sldId id="325" r:id="rId14"/>
    <p:sldId id="324" r:id="rId15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AA2"/>
    <a:srgbClr val="FDE4D0"/>
    <a:srgbClr val="FF9933"/>
    <a:srgbClr val="FF3300"/>
    <a:srgbClr val="FF99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ev_v\Downloads\&#1056;&#1072;&#1089;&#1095;&#1077;&#1090;&#1099;%204%20kvartal_2012%20-%20&#1087;&#1077;&#1088;&#1077;&#1089;&#1095;&#1077;&#109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ev_v\Downloads\&#1056;&#1072;&#1089;&#1095;&#1077;&#1090;&#1099;%204%20kvartal_2012%20-%20&#1087;&#1077;&#1088;&#1077;&#1089;&#1095;&#1077;&#109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ev_v\Downloads\&#1056;&#1072;&#1089;&#1095;&#1077;&#1090;&#1099;%204%20kvartal_2012%20-%20&#1087;&#1077;&#1088;&#1077;&#1089;&#1095;&#1077;&#109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uev_v\Downloads\&#1056;&#1072;&#1089;&#1095;&#1077;&#1090;&#1099;%204%20kvartal_2012%20-%20&#1087;&#1077;&#1088;&#1077;&#1089;&#1095;&#1077;&#109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50"/>
            </a:pPr>
            <a:r>
              <a:rPr lang="ru-RU" sz="1600" dirty="0"/>
              <a:t>Количество малых предприятий, тыс. единиц</a:t>
            </a:r>
          </a:p>
        </c:rich>
      </c:tx>
      <c:layout>
        <c:manualLayout>
          <c:xMode val="edge"/>
          <c:yMode val="edge"/>
          <c:x val="0.23256871031423859"/>
          <c:y val="1.7347799242707095E-2"/>
        </c:manualLayout>
      </c:layout>
      <c:overlay val="1"/>
    </c:title>
    <c:plotArea>
      <c:layout>
        <c:manualLayout>
          <c:layoutTarget val="inner"/>
          <c:xMode val="edge"/>
          <c:yMode val="edge"/>
          <c:x val="0.14936570048309197"/>
          <c:y val="0.14162777777777777"/>
          <c:w val="0.82316521739130522"/>
          <c:h val="0.66156428571428549"/>
        </c:manualLayout>
      </c:layout>
      <c:barChart>
        <c:barDir val="col"/>
        <c:grouping val="stacked"/>
        <c:ser>
          <c:idx val="0"/>
          <c:order val="0"/>
          <c:tx>
            <c:strRef>
              <c:f>общ.динамика!$G$2</c:f>
              <c:strCache>
                <c:ptCount val="1"/>
                <c:pt idx="0">
                  <c:v>малые предприятия</c:v>
                </c:pt>
              </c:strCache>
            </c:strRef>
          </c:tx>
          <c:dLbls>
            <c:txPr>
              <a:bodyPr/>
              <a:lstStyle/>
              <a:p>
                <a:pPr>
                  <a:defRPr b="1" i="0" u="none"/>
                </a:pPr>
                <a:endParaRPr lang="ru-RU"/>
              </a:p>
            </c:txPr>
            <c:showVal val="1"/>
          </c:dLbls>
          <c:cat>
            <c:strRef>
              <c:f>общ.динамика!$C$3:$C$7</c:f>
              <c:strCache>
                <c:ptCount val="5"/>
                <c:pt idx="0">
                  <c:v>2008 г.</c:v>
                </c:pt>
                <c:pt idx="1">
                  <c:v>2009 г.</c:v>
                </c:pt>
                <c:pt idx="2">
                  <c:v>2010 г.</c:v>
                </c:pt>
                <c:pt idx="3">
                  <c:v>2011 г.</c:v>
                </c:pt>
                <c:pt idx="4">
                  <c:v>2012 г.</c:v>
                </c:pt>
              </c:strCache>
            </c:strRef>
          </c:cat>
          <c:val>
            <c:numRef>
              <c:f>общ.динамика!$G$3:$G$7</c:f>
              <c:numCache>
                <c:formatCode>0.0</c:formatCode>
                <c:ptCount val="5"/>
                <c:pt idx="0">
                  <c:v>282.65100000000001</c:v>
                </c:pt>
                <c:pt idx="1">
                  <c:v>227.8</c:v>
                </c:pt>
                <c:pt idx="2">
                  <c:v>226.76499999999999</c:v>
                </c:pt>
                <c:pt idx="3">
                  <c:v>242.67699999999999</c:v>
                </c:pt>
                <c:pt idx="4">
                  <c:v>238.09299999999999</c:v>
                </c:pt>
              </c:numCache>
            </c:numRef>
          </c:val>
        </c:ser>
        <c:ser>
          <c:idx val="1"/>
          <c:order val="1"/>
          <c:tx>
            <c:strRef>
              <c:f>общ.динамика!$H$2</c:f>
              <c:strCache>
                <c:ptCount val="1"/>
                <c:pt idx="0">
                  <c:v>микропредприятия</c:v>
                </c:pt>
              </c:strCache>
            </c:strRef>
          </c:tx>
          <c:dLbls>
            <c:txPr>
              <a:bodyPr/>
              <a:lstStyle/>
              <a:p>
                <a:pPr>
                  <a:defRPr b="1" i="0" u="none"/>
                </a:pPr>
                <a:endParaRPr lang="ru-RU"/>
              </a:p>
            </c:txPr>
            <c:showVal val="1"/>
          </c:dLbls>
          <c:cat>
            <c:strRef>
              <c:f>общ.динамика!$C$3:$C$7</c:f>
              <c:strCache>
                <c:ptCount val="5"/>
                <c:pt idx="0">
                  <c:v>2008 г.</c:v>
                </c:pt>
                <c:pt idx="1">
                  <c:v>2009 г.</c:v>
                </c:pt>
                <c:pt idx="2">
                  <c:v>2010 г.</c:v>
                </c:pt>
                <c:pt idx="3">
                  <c:v>2011 г.</c:v>
                </c:pt>
                <c:pt idx="4">
                  <c:v>2012 г.</c:v>
                </c:pt>
              </c:strCache>
            </c:strRef>
          </c:cat>
          <c:val>
            <c:numRef>
              <c:f>общ.динамика!$H$3:$H$7</c:f>
              <c:numCache>
                <c:formatCode>0.0</c:formatCode>
                <c:ptCount val="5"/>
                <c:pt idx="0">
                  <c:v>1052.319</c:v>
                </c:pt>
                <c:pt idx="1">
                  <c:v>1374.64</c:v>
                </c:pt>
                <c:pt idx="2">
                  <c:v>1015.544</c:v>
                </c:pt>
                <c:pt idx="3">
                  <c:v>1593.7650000000001</c:v>
                </c:pt>
                <c:pt idx="4">
                  <c:v>1758.873</c:v>
                </c:pt>
              </c:numCache>
            </c:numRef>
          </c:val>
        </c:ser>
        <c:dLbls>
          <c:showVal val="1"/>
        </c:dLbls>
        <c:overlap val="100"/>
        <c:axId val="129182720"/>
        <c:axId val="45458176"/>
      </c:barChart>
      <c:catAx>
        <c:axId val="1291827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i="0"/>
            </a:pPr>
            <a:endParaRPr lang="ru-RU"/>
          </a:p>
        </c:txPr>
        <c:crossAx val="45458176"/>
        <c:crosses val="autoZero"/>
        <c:auto val="1"/>
        <c:lblAlgn val="ctr"/>
        <c:lblOffset val="100"/>
      </c:catAx>
      <c:valAx>
        <c:axId val="45458176"/>
        <c:scaling>
          <c:orientation val="minMax"/>
          <c:max val="2000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29182720"/>
        <c:crosses val="autoZero"/>
        <c:crossBetween val="between"/>
        <c:majorUnit val="400"/>
      </c:valAx>
    </c:plotArea>
    <c:legend>
      <c:legendPos val="r"/>
      <c:layout>
        <c:manualLayout>
          <c:xMode val="edge"/>
          <c:yMode val="edge"/>
          <c:x val="0.16587512077294689"/>
          <c:y val="0.90195753968253967"/>
          <c:w val="0.68066932367149857"/>
          <c:h val="9.5392857142857182E-2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50"/>
            </a:pPr>
            <a:r>
              <a:rPr lang="ru-RU" sz="1600" dirty="0"/>
              <a:t>Среднесписочная</a:t>
            </a:r>
            <a:r>
              <a:rPr lang="ru-RU" sz="1600" baseline="0" dirty="0"/>
              <a:t> численность занятых на </a:t>
            </a:r>
            <a:r>
              <a:rPr lang="ru-RU" sz="1600" dirty="0"/>
              <a:t>малых предприятиях, тыс. человек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4936570048309203"/>
          <c:y val="0.18698492063492086"/>
          <c:w val="0.82316521739130544"/>
          <c:h val="0.61620714285714251"/>
        </c:manualLayout>
      </c:layout>
      <c:barChart>
        <c:barDir val="col"/>
        <c:grouping val="stacked"/>
        <c:ser>
          <c:idx val="0"/>
          <c:order val="0"/>
          <c:tx>
            <c:strRef>
              <c:f>общ.динамика!$G$16</c:f>
              <c:strCache>
                <c:ptCount val="1"/>
                <c:pt idx="0">
                  <c:v>малые предприятия</c:v>
                </c:pt>
              </c:strCache>
            </c:strRef>
          </c:tx>
          <c:dLbls>
            <c:txPr>
              <a:bodyPr/>
              <a:lstStyle/>
              <a:p>
                <a:pPr>
                  <a:defRPr b="1" i="0" u="none"/>
                </a:pPr>
                <a:endParaRPr lang="ru-RU"/>
              </a:p>
            </c:txPr>
            <c:dLblPos val="ctr"/>
            <c:showVal val="1"/>
          </c:dLbls>
          <c:cat>
            <c:strRef>
              <c:f>общ.динамика!$C$17:$C$21</c:f>
              <c:strCache>
                <c:ptCount val="5"/>
                <c:pt idx="0">
                  <c:v>2008 г.</c:v>
                </c:pt>
                <c:pt idx="1">
                  <c:v>2009 г.</c:v>
                </c:pt>
                <c:pt idx="2">
                  <c:v>2010 г.</c:v>
                </c:pt>
                <c:pt idx="3">
                  <c:v>2011 г.</c:v>
                </c:pt>
                <c:pt idx="4">
                  <c:v>2012 г.</c:v>
                </c:pt>
              </c:strCache>
            </c:strRef>
          </c:cat>
          <c:val>
            <c:numRef>
              <c:f>общ.динамика!$G$17:$G$21</c:f>
              <c:numCache>
                <c:formatCode>0.0</c:formatCode>
                <c:ptCount val="5"/>
                <c:pt idx="0">
                  <c:v>6217.1480000000001</c:v>
                </c:pt>
                <c:pt idx="1">
                  <c:v>5727.1</c:v>
                </c:pt>
                <c:pt idx="2">
                  <c:v>6470.2000000000007</c:v>
                </c:pt>
                <c:pt idx="3">
                  <c:v>6557.6189999999997</c:v>
                </c:pt>
                <c:pt idx="4">
                  <c:v>6362.4430000000002</c:v>
                </c:pt>
              </c:numCache>
            </c:numRef>
          </c:val>
        </c:ser>
        <c:ser>
          <c:idx val="1"/>
          <c:order val="1"/>
          <c:tx>
            <c:strRef>
              <c:f>общ.динамика!$H$16</c:f>
              <c:strCache>
                <c:ptCount val="1"/>
                <c:pt idx="0">
                  <c:v>микропредприятия</c:v>
                </c:pt>
              </c:strCache>
            </c:strRef>
          </c:tx>
          <c:dLbls>
            <c:txPr>
              <a:bodyPr/>
              <a:lstStyle/>
              <a:p>
                <a:pPr>
                  <a:defRPr b="1" i="0" u="none"/>
                </a:pPr>
                <a:endParaRPr lang="ru-RU"/>
              </a:p>
            </c:txPr>
            <c:showVal val="1"/>
          </c:dLbls>
          <c:cat>
            <c:strRef>
              <c:f>общ.динамика!$C$17:$C$21</c:f>
              <c:strCache>
                <c:ptCount val="5"/>
                <c:pt idx="0">
                  <c:v>2008 г.</c:v>
                </c:pt>
                <c:pt idx="1">
                  <c:v>2009 г.</c:v>
                </c:pt>
                <c:pt idx="2">
                  <c:v>2010 г.</c:v>
                </c:pt>
                <c:pt idx="3">
                  <c:v>2011 г.</c:v>
                </c:pt>
                <c:pt idx="4">
                  <c:v>2012 г.</c:v>
                </c:pt>
              </c:strCache>
            </c:strRef>
          </c:cat>
          <c:val>
            <c:numRef>
              <c:f>общ.динамика!$H$17:$H$21</c:f>
              <c:numCache>
                <c:formatCode>0.0</c:formatCode>
                <c:ptCount val="5"/>
                <c:pt idx="0">
                  <c:v>4149.2889999999998</c:v>
                </c:pt>
                <c:pt idx="1">
                  <c:v>4526.87</c:v>
                </c:pt>
                <c:pt idx="2">
                  <c:v>3320</c:v>
                </c:pt>
                <c:pt idx="3">
                  <c:v>3863.2469999999998</c:v>
                </c:pt>
                <c:pt idx="4">
                  <c:v>4118.634</c:v>
                </c:pt>
              </c:numCache>
            </c:numRef>
          </c:val>
        </c:ser>
        <c:dLbls>
          <c:showVal val="1"/>
        </c:dLbls>
        <c:overlap val="100"/>
        <c:axId val="45636992"/>
        <c:axId val="46188032"/>
      </c:barChart>
      <c:catAx>
        <c:axId val="45636992"/>
        <c:scaling>
          <c:orientation val="minMax"/>
        </c:scaling>
        <c:axPos val="b"/>
        <c:numFmt formatCode="General" sourceLinked="1"/>
        <c:tickLblPos val="nextTo"/>
        <c:crossAx val="46188032"/>
        <c:crosses val="autoZero"/>
        <c:auto val="1"/>
        <c:lblAlgn val="ctr"/>
        <c:lblOffset val="100"/>
      </c:catAx>
      <c:valAx>
        <c:axId val="46188032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45636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587512077294686"/>
          <c:y val="0.90195753968253967"/>
          <c:w val="0.73588671497584568"/>
          <c:h val="9.8042460317460556E-2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50"/>
            </a:pPr>
            <a:r>
              <a:rPr lang="ru-RU" sz="1600" dirty="0"/>
              <a:t>Оборот малых предприятий</a:t>
            </a:r>
            <a:r>
              <a:rPr lang="en-US" sz="1600" dirty="0"/>
              <a:t> </a:t>
            </a:r>
            <a:r>
              <a:rPr lang="ru-RU" sz="1600" dirty="0"/>
              <a:t>в</a:t>
            </a:r>
            <a:r>
              <a:rPr lang="ru-RU" sz="1600" baseline="0" dirty="0"/>
              <a:t> ценах 2008 г.</a:t>
            </a:r>
            <a:r>
              <a:rPr lang="ru-RU" sz="1600" dirty="0"/>
              <a:t>,</a:t>
            </a:r>
            <a:br>
              <a:rPr lang="ru-RU" sz="1600" dirty="0"/>
            </a:br>
            <a:r>
              <a:rPr lang="ru-RU" sz="1600" dirty="0"/>
              <a:t> млрд. рублей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4936570048309214"/>
          <c:y val="0.18194523809523871"/>
          <c:w val="0.82316521739130588"/>
          <c:h val="0.62124682539682563"/>
        </c:manualLayout>
      </c:layout>
      <c:barChart>
        <c:barDir val="col"/>
        <c:grouping val="stacked"/>
        <c:ser>
          <c:idx val="0"/>
          <c:order val="0"/>
          <c:tx>
            <c:strRef>
              <c:f>общ.динамика!$K$28</c:f>
              <c:strCache>
                <c:ptCount val="1"/>
                <c:pt idx="0">
                  <c:v>малые предприятия</c:v>
                </c:pt>
              </c:strCache>
            </c:strRef>
          </c:tx>
          <c:dLbls>
            <c:txPr>
              <a:bodyPr/>
              <a:lstStyle/>
              <a:p>
                <a:pPr>
                  <a:defRPr b="1" i="0" u="none"/>
                </a:pPr>
                <a:endParaRPr lang="ru-RU"/>
              </a:p>
            </c:txPr>
            <c:dLblPos val="ctr"/>
            <c:showVal val="1"/>
          </c:dLbls>
          <c:cat>
            <c:strRef>
              <c:f>общ.динамика!$C$29:$C$33</c:f>
              <c:strCache>
                <c:ptCount val="5"/>
                <c:pt idx="0">
                  <c:v>2008 г.</c:v>
                </c:pt>
                <c:pt idx="1">
                  <c:v>2009 г.</c:v>
                </c:pt>
                <c:pt idx="2">
                  <c:v>2010 г.</c:v>
                </c:pt>
                <c:pt idx="3">
                  <c:v>2011 г.</c:v>
                </c:pt>
                <c:pt idx="4">
                  <c:v>2012 г.</c:v>
                </c:pt>
              </c:strCache>
            </c:strRef>
          </c:cat>
          <c:val>
            <c:numRef>
              <c:f>общ.динамика!$K$29:$K$33</c:f>
              <c:numCache>
                <c:formatCode>0.0</c:formatCode>
                <c:ptCount val="5"/>
                <c:pt idx="0">
                  <c:v>10093.483395649999</c:v>
                </c:pt>
                <c:pt idx="1">
                  <c:v>8093.6840073529393</c:v>
                </c:pt>
                <c:pt idx="2">
                  <c:v>11258.388490531346</c:v>
                </c:pt>
                <c:pt idx="3">
                  <c:v>12411.045901280755</c:v>
                </c:pt>
                <c:pt idx="4">
                  <c:v>11292.62444657671</c:v>
                </c:pt>
              </c:numCache>
            </c:numRef>
          </c:val>
        </c:ser>
        <c:ser>
          <c:idx val="1"/>
          <c:order val="1"/>
          <c:tx>
            <c:strRef>
              <c:f>общ.динамика!$L$28</c:f>
              <c:strCache>
                <c:ptCount val="1"/>
                <c:pt idx="0">
                  <c:v>микропредприятия</c:v>
                </c:pt>
              </c:strCache>
            </c:strRef>
          </c:tx>
          <c:dLbls>
            <c:txPr>
              <a:bodyPr/>
              <a:lstStyle/>
              <a:p>
                <a:pPr>
                  <a:defRPr b="1" i="0" u="none"/>
                </a:pPr>
                <a:endParaRPr lang="ru-RU"/>
              </a:p>
            </c:txPr>
            <c:showVal val="1"/>
          </c:dLbls>
          <c:cat>
            <c:strRef>
              <c:f>общ.динамика!$C$29:$C$33</c:f>
              <c:strCache>
                <c:ptCount val="5"/>
                <c:pt idx="0">
                  <c:v>2008 г.</c:v>
                </c:pt>
                <c:pt idx="1">
                  <c:v>2009 г.</c:v>
                </c:pt>
                <c:pt idx="2">
                  <c:v>2010 г.</c:v>
                </c:pt>
                <c:pt idx="3">
                  <c:v>2011 г.</c:v>
                </c:pt>
                <c:pt idx="4">
                  <c:v>2012 г.</c:v>
                </c:pt>
              </c:strCache>
            </c:strRef>
          </c:cat>
          <c:val>
            <c:numRef>
              <c:f>общ.динамика!$L$29:$L$33</c:f>
              <c:numCache>
                <c:formatCode>0.0</c:formatCode>
                <c:ptCount val="5"/>
                <c:pt idx="0">
                  <c:v>8591.2764287999998</c:v>
                </c:pt>
                <c:pt idx="1">
                  <c:v>7414.688652849266</c:v>
                </c:pt>
                <c:pt idx="2">
                  <c:v>4739.3957583033216</c:v>
                </c:pt>
                <c:pt idx="3">
                  <c:v>5596.1476360801871</c:v>
                </c:pt>
                <c:pt idx="4">
                  <c:v>6237.5954937764473</c:v>
                </c:pt>
              </c:numCache>
            </c:numRef>
          </c:val>
        </c:ser>
        <c:dLbls>
          <c:showVal val="1"/>
        </c:dLbls>
        <c:overlap val="100"/>
        <c:axId val="46472192"/>
        <c:axId val="48419200"/>
      </c:barChart>
      <c:catAx>
        <c:axId val="46472192"/>
        <c:scaling>
          <c:orientation val="minMax"/>
        </c:scaling>
        <c:axPos val="b"/>
        <c:numFmt formatCode="General" sourceLinked="1"/>
        <c:tickLblPos val="nextTo"/>
        <c:crossAx val="48419200"/>
        <c:crosses val="autoZero"/>
        <c:auto val="1"/>
        <c:lblAlgn val="ctr"/>
        <c:lblOffset val="100"/>
      </c:catAx>
      <c:valAx>
        <c:axId val="48419200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46472192"/>
        <c:crosses val="autoZero"/>
        <c:crossBetween val="between"/>
        <c:majorUnit val="4000"/>
      </c:valAx>
    </c:plotArea>
    <c:legend>
      <c:legendPos val="r"/>
      <c:layout>
        <c:manualLayout>
          <c:xMode val="edge"/>
          <c:yMode val="edge"/>
          <c:x val="0.16587512077294686"/>
          <c:y val="0.90195753968253967"/>
          <c:w val="0.73588671497584568"/>
          <c:h val="9.8042460317460695E-2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50"/>
            </a:pPr>
            <a:r>
              <a:rPr lang="ru-RU" sz="1600" dirty="0"/>
              <a:t>Инвестиции</a:t>
            </a:r>
            <a:r>
              <a:rPr lang="ru-RU" sz="1600" baseline="0" dirty="0"/>
              <a:t> в основной капитал на </a:t>
            </a:r>
            <a:r>
              <a:rPr lang="ru-RU" sz="1600" dirty="0"/>
              <a:t>малых предприятиях</a:t>
            </a:r>
            <a:r>
              <a:rPr lang="ru-RU" sz="1600" baseline="0" dirty="0"/>
              <a:t> в ценах 2008 г., </a:t>
            </a:r>
            <a:r>
              <a:rPr lang="ru-RU" sz="1600" dirty="0"/>
              <a:t>млрд. рублей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4936570048309222"/>
          <c:y val="0.18194523809523877"/>
          <c:w val="0.8231652173913061"/>
          <c:h val="0.62124682539682563"/>
        </c:manualLayout>
      </c:layout>
      <c:barChart>
        <c:barDir val="col"/>
        <c:grouping val="stacked"/>
        <c:ser>
          <c:idx val="0"/>
          <c:order val="0"/>
          <c:tx>
            <c:strRef>
              <c:f>общ.динамика!$K$40</c:f>
              <c:strCache>
                <c:ptCount val="1"/>
                <c:pt idx="0">
                  <c:v>малые предприятия</c:v>
                </c:pt>
              </c:strCache>
            </c:strRef>
          </c:tx>
          <c:dLbls>
            <c:txPr>
              <a:bodyPr/>
              <a:lstStyle/>
              <a:p>
                <a:pPr>
                  <a:defRPr b="1" i="0" u="none"/>
                </a:pPr>
                <a:endParaRPr lang="ru-RU"/>
              </a:p>
            </c:txPr>
            <c:dLblPos val="ctr"/>
            <c:showVal val="1"/>
          </c:dLbls>
          <c:cat>
            <c:strRef>
              <c:f>общ.динамика!$C$41:$C$45</c:f>
              <c:strCache>
                <c:ptCount val="5"/>
                <c:pt idx="0">
                  <c:v>2008 г.</c:v>
                </c:pt>
                <c:pt idx="1">
                  <c:v>2009 г.</c:v>
                </c:pt>
                <c:pt idx="2">
                  <c:v>2010 г.</c:v>
                </c:pt>
                <c:pt idx="3">
                  <c:v>2011 г.</c:v>
                </c:pt>
                <c:pt idx="4">
                  <c:v>2012 г.</c:v>
                </c:pt>
              </c:strCache>
            </c:strRef>
          </c:cat>
          <c:val>
            <c:numRef>
              <c:f>общ.динамика!$K$41:$K$45</c:f>
              <c:numCache>
                <c:formatCode>0.0</c:formatCode>
                <c:ptCount val="5"/>
                <c:pt idx="0">
                  <c:v>317.38687026999997</c:v>
                </c:pt>
                <c:pt idx="1">
                  <c:v>232.3717830882353</c:v>
                </c:pt>
                <c:pt idx="2">
                  <c:v>271.47683397683397</c:v>
                </c:pt>
                <c:pt idx="3">
                  <c:v>224.53663408233356</c:v>
                </c:pt>
                <c:pt idx="4">
                  <c:v>272.28286781157163</c:v>
                </c:pt>
              </c:numCache>
            </c:numRef>
          </c:val>
        </c:ser>
        <c:ser>
          <c:idx val="1"/>
          <c:order val="1"/>
          <c:tx>
            <c:strRef>
              <c:f>общ.динамика!$L$40</c:f>
              <c:strCache>
                <c:ptCount val="1"/>
                <c:pt idx="0">
                  <c:v>микропредприятия</c:v>
                </c:pt>
              </c:strCache>
            </c:strRef>
          </c:tx>
          <c:dLbls>
            <c:txPr>
              <a:bodyPr/>
              <a:lstStyle/>
              <a:p>
                <a:pPr>
                  <a:defRPr b="1" i="0" u="none"/>
                </a:pPr>
                <a:endParaRPr lang="ru-RU"/>
              </a:p>
            </c:txPr>
            <c:showVal val="1"/>
          </c:dLbls>
          <c:cat>
            <c:strRef>
              <c:f>общ.динамика!$C$41:$C$45</c:f>
              <c:strCache>
                <c:ptCount val="5"/>
                <c:pt idx="0">
                  <c:v>2008 г.</c:v>
                </c:pt>
                <c:pt idx="1">
                  <c:v>2009 г.</c:v>
                </c:pt>
                <c:pt idx="2">
                  <c:v>2010 г.</c:v>
                </c:pt>
                <c:pt idx="3">
                  <c:v>2011 г.</c:v>
                </c:pt>
                <c:pt idx="4">
                  <c:v>2012 г.</c:v>
                </c:pt>
              </c:strCache>
            </c:strRef>
          </c:cat>
          <c:val>
            <c:numRef>
              <c:f>общ.динамика!$L$41:$L$45</c:f>
              <c:numCache>
                <c:formatCode>0.0</c:formatCode>
                <c:ptCount val="5"/>
                <c:pt idx="0">
                  <c:v>154.9116961</c:v>
                </c:pt>
                <c:pt idx="1">
                  <c:v>85.763457444852946</c:v>
                </c:pt>
                <c:pt idx="2">
                  <c:v>168.141580956707</c:v>
                </c:pt>
                <c:pt idx="3">
                  <c:v>119.13151026006349</c:v>
                </c:pt>
                <c:pt idx="4">
                  <c:v>117.33714513161391</c:v>
                </c:pt>
              </c:numCache>
            </c:numRef>
          </c:val>
        </c:ser>
        <c:dLbls>
          <c:showVal val="1"/>
        </c:dLbls>
        <c:overlap val="100"/>
        <c:axId val="67190784"/>
        <c:axId val="67193088"/>
      </c:barChart>
      <c:catAx>
        <c:axId val="67190784"/>
        <c:scaling>
          <c:orientation val="minMax"/>
        </c:scaling>
        <c:axPos val="b"/>
        <c:numFmt formatCode="General" sourceLinked="1"/>
        <c:tickLblPos val="nextTo"/>
        <c:crossAx val="67193088"/>
        <c:crosses val="autoZero"/>
        <c:auto val="1"/>
        <c:lblAlgn val="ctr"/>
        <c:lblOffset val="100"/>
      </c:catAx>
      <c:valAx>
        <c:axId val="67193088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67190784"/>
        <c:crosses val="autoZero"/>
        <c:crossBetween val="between"/>
        <c:majorUnit val="100"/>
      </c:valAx>
    </c:plotArea>
    <c:legend>
      <c:legendPos val="r"/>
      <c:layout>
        <c:manualLayout>
          <c:xMode val="edge"/>
          <c:yMode val="edge"/>
          <c:x val="0.16587512077294686"/>
          <c:y val="0.90195753968253967"/>
          <c:w val="0.73588671497584568"/>
          <c:h val="9.804246031746075E-2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5838E-B174-4D3B-BB16-61B85A9671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85A76-C9DC-4F91-B8D0-C13F53EC9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4E1C8-2CAA-4E91-8F6B-E9EEF43F4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97663-788E-4891-8913-78F2E210E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79DD2-1EC7-421E-B94D-4E595C726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A0910-9692-486D-8C67-5DA81BB2D9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D99B-02DA-40E1-97C2-A40C612DF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4F372-4D95-440F-B2C4-6574F4431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AD8A-D2F6-4E36-AE9B-41F5949B3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6A3AB-6AFA-4A91-8FE6-4C6792AD0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70981-7201-4E5E-8946-C92F1BF94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13177E22-F5C9-4B3C-840A-2FC1E1DFE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500174"/>
            <a:ext cx="7772400" cy="2643205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FF9933"/>
                </a:solidFill>
              </a:rPr>
              <a:t>РОССИЙСКИЕ МАЛЫЕ ПРЕДПРИЯТИЯ</a:t>
            </a:r>
            <a:br>
              <a:rPr lang="ru-RU" sz="3200" b="1" dirty="0" smtClean="0">
                <a:solidFill>
                  <a:srgbClr val="FF9933"/>
                </a:solidFill>
              </a:rPr>
            </a:br>
            <a:r>
              <a:rPr lang="ru-RU" sz="3200" b="1" dirty="0" smtClean="0">
                <a:solidFill>
                  <a:srgbClr val="FF9933"/>
                </a:solidFill>
              </a:rPr>
              <a:t>В 2012 ГОДУ И В НАЧАЛЕ 2013 ГОДА</a:t>
            </a:r>
            <a:endParaRPr lang="ru-RU" sz="3200" dirty="0" smtClean="0">
              <a:solidFill>
                <a:srgbClr val="FF9933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5984" y="4286256"/>
            <a:ext cx="5832475" cy="15113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ru-RU" sz="2800" dirty="0" smtClean="0">
                <a:solidFill>
                  <a:schemeClr val="accent2"/>
                </a:solidFill>
              </a:rPr>
              <a:t> </a:t>
            </a:r>
            <a:endParaRPr lang="ru-RU" sz="1400" b="1" dirty="0" smtClean="0">
              <a:solidFill>
                <a:schemeClr val="accent2"/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журнал «Эксперт-Урал»</a:t>
            </a:r>
          </a:p>
          <a:p>
            <a:pPr algn="r" eaLnBrk="1" hangingPunct="1">
              <a:lnSpc>
                <a:spcPct val="90000"/>
              </a:lnSpc>
            </a:pP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VII 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межрегиональная конференция</a:t>
            </a:r>
          </a:p>
          <a:p>
            <a:pPr algn="r"/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«Тенденции развития малого бизнеса на Урале»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Екатеринбург-2013</a:t>
            </a:r>
          </a:p>
          <a:p>
            <a:pPr algn="r" eaLnBrk="1" hangingPunct="1">
              <a:lnSpc>
                <a:spcPct val="90000"/>
              </a:lnSpc>
            </a:pPr>
            <a:endParaRPr lang="ru-RU" sz="2800" dirty="0" smtClean="0">
              <a:solidFill>
                <a:schemeClr val="accent2"/>
              </a:solidFill>
            </a:endParaRPr>
          </a:p>
        </p:txBody>
      </p:sp>
      <p:sp>
        <p:nvSpPr>
          <p:cNvPr id="4100" name="Rectangle 15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4102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10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7141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15555"/>
            <a:ext cx="62865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Количество малых предприятий </a:t>
            </a:r>
            <a:endParaRPr lang="ru-RU" sz="2000" dirty="0" smtClean="0">
              <a:cs typeface="Arial" charset="0"/>
            </a:endParaRPr>
          </a:p>
          <a:p>
            <a:r>
              <a:rPr lang="ru-RU" sz="2000" dirty="0" smtClean="0">
                <a:cs typeface="Arial" charset="0"/>
              </a:rPr>
              <a:t>(без микро- и без ИП) </a:t>
            </a:r>
            <a:r>
              <a:rPr lang="ru-RU" sz="2000" dirty="0" smtClean="0">
                <a:cs typeface="Arial" charset="0"/>
              </a:rPr>
              <a:t>в </a:t>
            </a:r>
            <a:r>
              <a:rPr lang="ru-RU" sz="2000" dirty="0" smtClean="0">
                <a:cs typeface="Arial" charset="0"/>
              </a:rPr>
              <a:t>1 квартале 2013 года</a:t>
            </a:r>
            <a:endParaRPr lang="ru-RU" sz="2000" dirty="0" smtClean="0">
              <a:cs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310352"/>
            <a:ext cx="7786742" cy="11429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/>
              <a:t>По состоянию на 1 апреля 2013 года в России было зарегистрировано 234,5 тыс. малых предприятий, что на 1,5% меньше, чем годом ранее. Количество малых предприятий в расчете на 100 тыс. жителей снизилось на 2,8 ед. и составило 163,6 </a:t>
            </a:r>
            <a:r>
              <a:rPr lang="ru-RU" sz="1400" dirty="0" smtClean="0"/>
              <a:t>ед.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47663" y="1340768"/>
          <a:ext cx="6072336" cy="3559475"/>
        </p:xfrm>
        <a:graphic>
          <a:graphicData uri="http://schemas.openxmlformats.org/drawingml/2006/table">
            <a:tbl>
              <a:tblPr/>
              <a:tblGrid>
                <a:gridCol w="1787279"/>
                <a:gridCol w="1608236"/>
                <a:gridCol w="1608236"/>
                <a:gridCol w="1068585"/>
              </a:tblGrid>
              <a:tr h="60837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Количество зарегистрированных МП </a:t>
                      </a:r>
                      <a:b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на 1 апреля 2013 года</a:t>
                      </a:r>
                      <a:b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расчете на 100 тыс. чел. населения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8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единиц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прирост / сокращение за период 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01.04.2012-01.04.2013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% от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среднего</a:t>
                      </a:r>
                      <a:b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по РФ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6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163,6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504190" algn="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-2,8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100,0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Центральный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194,5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5041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118,9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Северо-Западный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236,9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5041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-7,6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144,9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Южный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125,5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5041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-6,2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76,7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55,4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5041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-3,3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33,9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Приволжский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156,7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5041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-5,5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95,8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Уральский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162,2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5041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-8,5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99,2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Сибирский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139,3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5041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-12,9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85,2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0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Дальневосточный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171,0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50419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-0,6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104,6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352" marR="68352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3017838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7141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15555"/>
            <a:ext cx="62865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Численность занятых на малых предприятиях </a:t>
            </a:r>
          </a:p>
          <a:p>
            <a:r>
              <a:rPr lang="ru-RU" sz="2000" dirty="0" smtClean="0">
                <a:cs typeface="Arial" charset="0"/>
              </a:rPr>
              <a:t>(без микро- и без ИП) </a:t>
            </a:r>
            <a:r>
              <a:rPr lang="ru-RU" sz="2000" dirty="0" smtClean="0">
                <a:cs typeface="Arial" charset="0"/>
              </a:rPr>
              <a:t>в </a:t>
            </a:r>
            <a:r>
              <a:rPr lang="ru-RU" sz="2000" dirty="0" smtClean="0">
                <a:cs typeface="Arial" charset="0"/>
              </a:rPr>
              <a:t>1 квартале 2013 года</a:t>
            </a:r>
            <a:endParaRPr lang="ru-RU" sz="2000" dirty="0" smtClean="0">
              <a:cs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310352"/>
            <a:ext cx="7786742" cy="11429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/>
              <a:t>По итогам января-марта 2013 года среднесписочная численность занятых на МП (без учета внешних совместителей и работающих по договорам гражданско-правового характера) в целом по стране выросла на 1,4% по сравнению с показателем за аналогичный период прошлого года и составила</a:t>
            </a:r>
            <a:br>
              <a:rPr lang="ru-RU" sz="1400" dirty="0" smtClean="0"/>
            </a:br>
            <a:r>
              <a:rPr lang="ru-RU" sz="1400" dirty="0" smtClean="0"/>
              <a:t>6  241,5 тыс. человек.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259630" y="1196757"/>
          <a:ext cx="7200801" cy="3888426"/>
        </p:xfrm>
        <a:graphic>
          <a:graphicData uri="http://schemas.openxmlformats.org/drawingml/2006/table">
            <a:tbl>
              <a:tblPr/>
              <a:tblGrid>
                <a:gridCol w="1898119"/>
                <a:gridCol w="1134854"/>
                <a:gridCol w="1134854"/>
                <a:gridCol w="1516487"/>
                <a:gridCol w="1516487"/>
              </a:tblGrid>
              <a:tr h="63464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Среднесписочная численность</a:t>
                      </a:r>
                      <a:b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работников МП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Доля занятых на МП в общей среднесписочной</a:t>
                      </a:r>
                      <a:b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численности занятых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6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тыс. чел.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% к</a:t>
                      </a:r>
                      <a:br>
                        <a:rPr lang="ru-RU" sz="10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0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январю-марту 2012 г.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%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изменение</a:t>
                      </a:r>
                      <a:br>
                        <a:rPr lang="ru-RU" sz="10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0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относительно</a:t>
                      </a:r>
                      <a:br>
                        <a:rPr lang="ru-RU" sz="10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0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января-марта</a:t>
                      </a:r>
                      <a:br>
                        <a:rPr lang="ru-RU" sz="10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0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2012 г., п.п.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67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6 241,5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101,4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13,7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0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0,40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7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Центральный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1 884,5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104,7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15,0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1,38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7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Северо-Западный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693,7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100,9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13,7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0,18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7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Южный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480,0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96,5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12,9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-0,36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7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163,5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100,3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10,0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0,15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7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Приволжский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1 357,1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102,9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14,0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0,35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7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Уральский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561,8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98,8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12,5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-0,12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67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Сибирский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805,4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98,7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13,2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-0,22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675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Дальневосточный ФО</a:t>
                      </a:r>
                      <a:endParaRPr lang="ru-RU" sz="9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295,4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88290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97,7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71755" algn="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13,3</a:t>
                      </a:r>
                      <a:endParaRPr lang="ru-RU" sz="9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-0,23</a:t>
                      </a:r>
                      <a:endParaRPr lang="ru-RU" sz="9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215" marR="61215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3017838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576" y="0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24"/>
            <a:ext cx="58579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Оборот малых предприятий </a:t>
            </a:r>
          </a:p>
          <a:p>
            <a:r>
              <a:rPr lang="ru-RU" sz="2000" dirty="0" smtClean="0">
                <a:cs typeface="Arial" charset="0"/>
              </a:rPr>
              <a:t>(без включая микро- и без ИП) в 1 кв. 2013 г.</a:t>
            </a:r>
            <a:endParaRPr lang="ru-RU" sz="2000" dirty="0" smtClean="0">
              <a:cs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971600" y="5301208"/>
            <a:ext cx="7672366" cy="112818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Общий объем оборота малых предприятий в Российской Федерации за 1 квартал 2013 года составил 3 182,9 млрд. рублей, что на 7,4% превышает показатель за аналогичный период прошлого года (с учетом индекса потребительских цен рост показателя составил только 0,4</a:t>
            </a:r>
            <a:r>
              <a:rPr lang="ru-RU" sz="1400" dirty="0" smtClean="0"/>
              <a:t>%).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971599" y="1196748"/>
          <a:ext cx="7272808" cy="3622902"/>
        </p:xfrm>
        <a:graphic>
          <a:graphicData uri="http://schemas.openxmlformats.org/drawingml/2006/table">
            <a:tbl>
              <a:tblPr/>
              <a:tblGrid>
                <a:gridCol w="2159716"/>
                <a:gridCol w="1704364"/>
                <a:gridCol w="1704364"/>
                <a:gridCol w="1704364"/>
              </a:tblGrid>
              <a:tr h="43673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Объем оборота МП</a:t>
                      </a:r>
                      <a:b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январе-марте 2013 года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5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на душу населения,</a:t>
                      </a:r>
                      <a:b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% к </a:t>
                      </a:r>
                      <a:b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январю-марту 2012 г.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3 182 900,0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22 204,2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100,4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Центральный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1 204 959,0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31 152,9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100,8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Северо-Западный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353 278,6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25 753,4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98,6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Южный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221 430,0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15 918,6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102,8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60 888,6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6 382,0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109,7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Приволжский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587 141,0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19 721,1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105,1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Уральский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318 026,9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26 073,0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97,5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Сибирский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328 075,3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17 017,9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95,9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81230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Дальневосточный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159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109 100,6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2520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17 451,9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396240"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91,7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3017838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11560" y="116631"/>
            <a:ext cx="63178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Инвестиции в основной капитал на малых предприятиях </a:t>
            </a:r>
            <a:r>
              <a:rPr lang="ru-RU" sz="2000" dirty="0" smtClean="0">
                <a:cs typeface="Arial" charset="0"/>
              </a:rPr>
              <a:t>(без микро- и без ИП) </a:t>
            </a:r>
            <a:r>
              <a:rPr lang="ru-RU" sz="2000" dirty="0" smtClean="0">
                <a:cs typeface="Arial" charset="0"/>
              </a:rPr>
              <a:t>в </a:t>
            </a:r>
            <a:r>
              <a:rPr lang="ru-RU" sz="2000" dirty="0" smtClean="0">
                <a:cs typeface="Arial" charset="0"/>
              </a:rPr>
              <a:t>1 квартале 2013 года</a:t>
            </a:r>
            <a:endParaRPr lang="ru-RU" sz="2000" dirty="0" smtClean="0">
              <a:cs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971600" y="5157192"/>
            <a:ext cx="7672366" cy="1415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400" dirty="0" smtClean="0"/>
              <a:t>Объем инвестиций в основной капитал на малых предприятиях в </a:t>
            </a:r>
            <a:br>
              <a:rPr lang="ru-RU" sz="1400" dirty="0" smtClean="0"/>
            </a:br>
            <a:r>
              <a:rPr lang="ru-RU" sz="1400" dirty="0" smtClean="0"/>
              <a:t>1 квартале 2013 года в целом по Российской Федерации составил 56 761,5 млн. рублей, что на 14,6% превышает значение показателя за аналогичный период прошлого года (с учетом индекса потребительских цен рост показателя составил 7,1%).</a:t>
            </a:r>
            <a:endParaRPr lang="ru-RU" sz="1400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331641" y="1268758"/>
          <a:ext cx="6984774" cy="3456389"/>
        </p:xfrm>
        <a:graphic>
          <a:graphicData uri="http://schemas.openxmlformats.org/drawingml/2006/table">
            <a:tbl>
              <a:tblPr/>
              <a:tblGrid>
                <a:gridCol w="1924618"/>
                <a:gridCol w="1618136"/>
                <a:gridCol w="1721010"/>
                <a:gridCol w="1721010"/>
              </a:tblGrid>
              <a:tr h="44943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Объем инвестиций в основной капитал на МП</a:t>
                      </a:r>
                      <a:b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январе-марте 2013 года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9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на душу населения, руб.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% к январю-марту 2012 г.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28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РФ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56 761,5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31800" algn="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396,0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107,1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8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Центральный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17 133,1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4318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443,0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115,4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8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Северо-Западный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3 080,7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318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224,6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79,8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8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Южный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8 187,1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4318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588,6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96,0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8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3 045,9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318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319,3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240,8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8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Приволжский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14 238,7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4318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478,3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115,8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8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Уральский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2 917,0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318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239,1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104,5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28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Сибирский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6 449,3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4318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334,5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85,5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284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Дальневосточный ФО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1 709,7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31800" algn="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273,5</a:t>
                      </a:r>
                      <a:endParaRPr lang="ru-RU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R="467995"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90,7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7338" marR="67338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3017838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800" dirty="0">
                <a:solidFill>
                  <a:srgbClr val="FF9933"/>
                </a:solidFill>
              </a:rPr>
              <a:t>Спасибо за внимание!</a:t>
            </a:r>
          </a:p>
          <a:p>
            <a:pPr algn="ctr"/>
            <a:endParaRPr lang="ru-RU" sz="4800" b="0" dirty="0">
              <a:solidFill>
                <a:srgbClr val="FF9933"/>
              </a:solidFill>
            </a:endParaRPr>
          </a:p>
          <a:p>
            <a:pPr algn="r"/>
            <a:r>
              <a:rPr lang="ru-RU" b="0" dirty="0">
                <a:solidFill>
                  <a:srgbClr val="002060"/>
                </a:solidFill>
              </a:rPr>
              <a:t>Владимир Буев,</a:t>
            </a:r>
          </a:p>
          <a:p>
            <a:pPr algn="r"/>
            <a:r>
              <a:rPr lang="ru-RU" b="0" dirty="0">
                <a:solidFill>
                  <a:srgbClr val="002060"/>
                </a:solidFill>
              </a:rPr>
              <a:t>вице-президент НИСИПП</a:t>
            </a: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36866" name="Рисунок" r:id="rId3" imgW="1838325" imgH="638175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-2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24"/>
            <a:ext cx="58579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Количество малых предприятий </a:t>
            </a:r>
          </a:p>
          <a:p>
            <a:r>
              <a:rPr lang="ru-RU" sz="2000" dirty="0" smtClean="0">
                <a:cs typeface="Arial" charset="0"/>
              </a:rPr>
              <a:t>(включая микро-) в 2012 году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57337976"/>
              </p:ext>
            </p:extLst>
          </p:nvPr>
        </p:nvGraphicFramePr>
        <p:xfrm>
          <a:off x="1200164" y="1071563"/>
          <a:ext cx="7072362" cy="4043019"/>
        </p:xfrm>
        <a:graphic>
          <a:graphicData uri="http://schemas.openxmlformats.org/drawingml/2006/table">
            <a:tbl>
              <a:tblPr/>
              <a:tblGrid>
                <a:gridCol w="2363724"/>
                <a:gridCol w="1643074"/>
                <a:gridCol w="1944216"/>
                <a:gridCol w="1121348"/>
              </a:tblGrid>
              <a:tr h="41322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Количество зарегистрированных малых предприятий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расчете на 100 тыс. чел. населения</a:t>
                      </a:r>
                      <a:endParaRPr lang="ru-RU" sz="105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единиц</a:t>
                      </a:r>
                      <a:endParaRPr lang="ru-RU" sz="105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5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прирост / сокращение за период 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5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01.01.2012-01.01.2013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5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в % </a:t>
                      </a:r>
                      <a:r>
                        <a:rPr lang="ru-RU" sz="105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от среднего</a:t>
                      </a:r>
                      <a:r>
                        <a:rPr lang="ru-RU" sz="105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5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</a:br>
                      <a:r>
                        <a:rPr lang="ru-RU" sz="105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по РФ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Российская</a:t>
                      </a:r>
                      <a:r>
                        <a:rPr lang="ru-RU" sz="1000" b="1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Федерация</a:t>
                      </a:r>
                      <a:endParaRPr lang="ru-RU" sz="1000" i="1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1433513" algn="l"/>
                        </a:tabLst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1 395,9</a:t>
                      </a:r>
                      <a:endParaRPr lang="ru-RU" sz="1800" b="1" i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648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4833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110,5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algn="r" defTabSz="0"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</a:rPr>
                        <a:t>100,0</a:t>
                      </a:r>
                      <a:endParaRPr lang="ru-RU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52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1 449,2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30,2 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103,8 </a:t>
                      </a:r>
                      <a:endParaRPr lang="ru-RU" sz="10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52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2 369,8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462,3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169,8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52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1 094,7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30,7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78,4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52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530,6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25,8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38,0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52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1 202,7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77,7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86,2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52000" marR="43180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3600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957,1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160,3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68,6</a:t>
                      </a:r>
                    </a:p>
                  </a:txBody>
                  <a:tcPr marL="0" marR="43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6003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1 120,7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-13,7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80,3</a:t>
                      </a:r>
                    </a:p>
                  </a:txBody>
                  <a:tcPr marL="0" marR="43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6003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1 300,9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-82,8 </a:t>
                      </a: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93,2</a:t>
                      </a:r>
                    </a:p>
                  </a:txBody>
                  <a:tcPr marL="0" marR="43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52113">
                <a:tc>
                  <a:txBody>
                    <a:bodyPr/>
                    <a:lstStyle/>
                    <a:p>
                      <a:pPr marL="18034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892,6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43,6 </a:t>
                      </a: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63,9</a:t>
                      </a:r>
                    </a:p>
                  </a:txBody>
                  <a:tcPr marL="0" marR="43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52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1 511,0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75,9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108,2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6003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805,9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139,9 </a:t>
                      </a: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57,7</a:t>
                      </a:r>
                    </a:p>
                  </a:txBody>
                  <a:tcPr marL="0" marR="43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6003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1 776,2 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81,5 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127,2</a:t>
                      </a:r>
                    </a:p>
                  </a:txBody>
                  <a:tcPr marL="0" marR="43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6003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1 864,8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109,2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133,6</a:t>
                      </a:r>
                    </a:p>
                  </a:txBody>
                  <a:tcPr marL="0" marR="43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6003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1 646,8 </a:t>
                      </a: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161,5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118,0</a:t>
                      </a:r>
                    </a:p>
                  </a:txBody>
                  <a:tcPr marL="0" marR="43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6003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1 269,6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-23,0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90,9</a:t>
                      </a:r>
                    </a:p>
                  </a:txBody>
                  <a:tcPr marL="0" marR="43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6003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1 012,7 </a:t>
                      </a: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11,5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72,5</a:t>
                      </a:r>
                    </a:p>
                  </a:txBody>
                  <a:tcPr marL="0" marR="43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77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1 441,9</a:t>
                      </a:r>
                      <a:endParaRPr lang="ru-RU" sz="1000" b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169,0 </a:t>
                      </a:r>
                      <a:endParaRPr lang="ru-RU" sz="1000" b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103,3</a:t>
                      </a:r>
                      <a:endParaRPr lang="ru-RU" sz="1000" b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52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1 478,7 </a:t>
                      </a:r>
                      <a:endParaRPr lang="ru-RU" sz="1000" b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185,4 </a:t>
                      </a:r>
                      <a:endParaRPr lang="ru-RU" sz="1000" b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318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105,9</a:t>
                      </a:r>
                      <a:endParaRPr lang="ru-RU" sz="1000" b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 bwMode="auto">
          <a:xfrm>
            <a:off x="971600" y="5301208"/>
            <a:ext cx="7529490" cy="12699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300" dirty="0" smtClean="0"/>
              <a:t>По состоянию на 1 января 2013 года в России было зарегистрировано 1 997,0 тыс. малых предприятий (в том числе 1759,0 тыс. </a:t>
            </a:r>
            <a:r>
              <a:rPr lang="ru-RU" sz="1300" dirty="0" err="1" smtClean="0"/>
              <a:t>микропредприятий</a:t>
            </a:r>
            <a:r>
              <a:rPr lang="ru-RU" sz="1300" dirty="0" smtClean="0"/>
              <a:t>), что на 8,7% больше, чем по состоянию на 1 января 2012 года. Количество малых предприятий в расчете на 100 тыс. жителей увеличилось на 110,5 ед. и составило 1395,9 ед.</a:t>
            </a:r>
            <a:endParaRPr lang="ru-RU" sz="13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7141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15555"/>
            <a:ext cx="62865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Численность занятых на малых предприятиях </a:t>
            </a:r>
          </a:p>
          <a:p>
            <a:r>
              <a:rPr lang="ru-RU" sz="2000" dirty="0" smtClean="0">
                <a:cs typeface="Arial" charset="0"/>
              </a:rPr>
              <a:t>(включая микро-) в 2012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857224" y="5310352"/>
            <a:ext cx="7786742" cy="114298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300" dirty="0" smtClean="0"/>
              <a:t>По итогам 2012 года среднесписочная численность занятых на малых предприятиях (без учета внешних совместителей и работающих по договорам гражданско-правового характера) в целом по стране выросла на 0,6% по сравнению с показателем прошлого года. Удельный вес работников малых предприятий в общей среднесписочной численности занятых за этот период увеличился на 0,16 п.п. и составил 22,6%.</a:t>
            </a:r>
          </a:p>
          <a:p>
            <a:pPr algn="just"/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</a:t>
            </a:r>
            <a:endParaRPr lang="ru-RU" sz="1400" b="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412569"/>
              </p:ext>
            </p:extLst>
          </p:nvPr>
        </p:nvGraphicFramePr>
        <p:xfrm>
          <a:off x="1187624" y="980728"/>
          <a:ext cx="7072361" cy="3976694"/>
        </p:xfrm>
        <a:graphic>
          <a:graphicData uri="http://schemas.openxmlformats.org/drawingml/2006/table">
            <a:tbl>
              <a:tblPr/>
              <a:tblGrid>
                <a:gridCol w="1928826"/>
                <a:gridCol w="1214446"/>
                <a:gridCol w="1143008"/>
                <a:gridCol w="1000132"/>
                <a:gridCol w="1785949"/>
              </a:tblGrid>
              <a:tr h="3600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Среднесписочная численность работников </a:t>
                      </a: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МП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Доля занятых на МП в общей среднесписочной</a:t>
                      </a:r>
                      <a:b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b="1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численности занятых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тыс. чел.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%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к</a:t>
                      </a:r>
                      <a:r>
                        <a:rPr lang="ru-RU" sz="1100" i="1" baseline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2011 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изменение</a:t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относительно</a:t>
                      </a:r>
                      <a:r>
                        <a:rPr lang="ru-RU" sz="1100" i="1" baseline="0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2011 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.,</a:t>
                      </a:r>
                      <a:r>
                        <a:rPr lang="en-US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п.п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Российская</a:t>
                      </a:r>
                      <a:r>
                        <a:rPr lang="ru-RU" sz="1000" b="1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Федерация</a:t>
                      </a:r>
                      <a:endParaRPr lang="ru-RU" sz="1000" i="1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10 481,1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209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100,6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22,6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0,16 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3 096,7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209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97,8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3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23,3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-0,46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1 248,3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99,7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24,6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-0,04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841,1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100,5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22,4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0,28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289,1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105,9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17,3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0,97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2 301,9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103,0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23,7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0,83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299,3</a:t>
                      </a: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115,8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25,7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4,17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87,6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99,1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24,6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1,13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194,5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90,6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22,3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-2,49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140,2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108,9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20,0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1,67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918,2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101,0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20,4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0,18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51,1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102,6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20,2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0,91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397,0 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103,8 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25,1 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1,43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240,5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96,2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15,6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-0,94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102,9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101,8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13,3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0,08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23,0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99,7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7,1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-0,25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229,6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101,3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20,5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-0,03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1 333,0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101,8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21,8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0,33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452,7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102,6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20,2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038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0,29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-24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42910" y="-24"/>
            <a:ext cx="58579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Оборот малых предприятий </a:t>
            </a:r>
          </a:p>
          <a:p>
            <a:r>
              <a:rPr lang="ru-RU" sz="2000" dirty="0" smtClean="0">
                <a:cs typeface="Arial" charset="0"/>
              </a:rPr>
              <a:t>(включая микро-) в 2012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971600" y="5013176"/>
            <a:ext cx="7672366" cy="14162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400" dirty="0" smtClean="0"/>
              <a:t>Общий объем оборота малых предприятий в Российской Федерации за 2012 год составил 23 465,9 млрд. рублей, что лишь на 3,8% выше показателя 2011 года (</a:t>
            </a:r>
            <a:r>
              <a:rPr lang="ru-RU" sz="1400" u="sng" dirty="0" smtClean="0"/>
              <a:t>с учетом индекса потребительских цен оборот малых предприятий сократился на 2,4</a:t>
            </a:r>
            <a:r>
              <a:rPr lang="ru-RU" sz="1400" dirty="0" smtClean="0"/>
              <a:t>%).</a:t>
            </a: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100" b="0" i="1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/>
              <a:t>не учитываются индивидуальные предприниматели без образования юридического лица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0851219"/>
              </p:ext>
            </p:extLst>
          </p:nvPr>
        </p:nvGraphicFramePr>
        <p:xfrm>
          <a:off x="1357290" y="980728"/>
          <a:ext cx="7072362" cy="3764668"/>
        </p:xfrm>
        <a:graphic>
          <a:graphicData uri="http://schemas.openxmlformats.org/drawingml/2006/table">
            <a:tbl>
              <a:tblPr/>
              <a:tblGrid>
                <a:gridCol w="2007475"/>
                <a:gridCol w="1900916"/>
                <a:gridCol w="1900916"/>
                <a:gridCol w="1263055"/>
              </a:tblGrid>
              <a:tr h="2880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Объем оборота в </a:t>
                      </a: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2012 </a:t>
                      </a: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на душу населения,</a:t>
                      </a:r>
                      <a:b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</a:b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руб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% к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2011 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Российская</a:t>
                      </a:r>
                      <a:r>
                        <a:rPr lang="ru-RU" sz="1000" b="1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Федерация</a:t>
                      </a:r>
                      <a:endParaRPr lang="ru-RU" sz="1000" i="1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23 465 937,2 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25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8829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164 032,8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180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97,6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8 731 813,7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25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8829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226 579,0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180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87,7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2 531 035,8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185 286,2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99,9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1 819 580,9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131 055,5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105,3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586 775,7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61 812,0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107,2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590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4 228 778,2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21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8829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141 850,7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180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109,4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536 691,4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132</a:t>
                      </a:r>
                      <a:r>
                        <a:rPr lang="en-US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051,9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468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105,1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131 896,4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110</a:t>
                      </a:r>
                      <a:r>
                        <a:rPr lang="en-US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691,5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468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114,8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431 741,6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164</a:t>
                      </a:r>
                      <a:r>
                        <a:rPr lang="en-US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093,3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468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96,7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156 055,7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77</a:t>
                      </a:r>
                      <a:r>
                        <a:rPr lang="en-US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115,4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468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111,5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2 154 074,5 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177 385,9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102,6</a:t>
                      </a:r>
                      <a:endParaRPr lang="ru-RU" sz="1000" b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102 769,5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68 128,4</a:t>
                      </a:r>
                    </a:p>
                  </a:txBody>
                  <a:tcPr marL="9525" marR="468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114,1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943 197,8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218 961,6</a:t>
                      </a:r>
                    </a:p>
                  </a:txBody>
                  <a:tcPr marL="9525" marR="468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101,9 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670 216,6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193 735,7</a:t>
                      </a:r>
                    </a:p>
                  </a:txBody>
                  <a:tcPr marL="9525" marR="468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111,0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299 380,8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191 758,6</a:t>
                      </a:r>
                    </a:p>
                  </a:txBody>
                  <a:tcPr marL="9525" marR="468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110,1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9525" marR="72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71 440,4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133 145,8</a:t>
                      </a:r>
                    </a:p>
                  </a:txBody>
                  <a:tcPr marL="9525" marR="468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104,2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479 599,1 </a:t>
                      </a:r>
                      <a:endParaRPr lang="ru-RU" sz="100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137 810,2</a:t>
                      </a:r>
                    </a:p>
                  </a:txBody>
                  <a:tcPr marL="9525" marR="468000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93,8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2 505 503,5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130 082,1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103,4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908 374,8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144 972,7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39624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100,9 </a:t>
                      </a:r>
                      <a:endParaRPr lang="ru-RU" sz="100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11188" y="1071563"/>
            <a:ext cx="8229600" cy="529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cs typeface="Arial" charset="0"/>
              </a:rPr>
              <a:t>   </a:t>
            </a: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ru-RU" sz="2800" b="0">
              <a:cs typeface="Arial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55650" y="188913"/>
            <a:ext cx="8186738" cy="863600"/>
            <a:chOff x="476" y="2341"/>
            <a:chExt cx="5157" cy="521"/>
          </a:xfrm>
        </p:grpSpPr>
        <p:pic>
          <p:nvPicPr>
            <p:cNvPr id="5131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5133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5134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5124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5130" name="Прямоугольник 22"/>
          <p:cNvSpPr>
            <a:spLocks noChangeArrowheads="1"/>
          </p:cNvSpPr>
          <p:nvPr/>
        </p:nvSpPr>
        <p:spPr bwMode="auto">
          <a:xfrm>
            <a:off x="611560" y="116631"/>
            <a:ext cx="63178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cs typeface="Arial" charset="0"/>
              </a:rPr>
              <a:t>Инвестиции в основной капитал на малых предприятиях (включая микро-) в 2012 году</a:t>
            </a: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971600" y="5157192"/>
            <a:ext cx="7672366" cy="141505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300" dirty="0" smtClean="0"/>
              <a:t>Объем инвестиций в основной капитал на малых предприятиях в 2012 году в целом по РФ составил 521 545,0 млн. рублей, что на 20,9% выше показателя 2011 года (с учетом индекса потребительских цен рост инвестиций в основной капитал составил 13,7%).</a:t>
            </a:r>
          </a:p>
          <a:p>
            <a:pPr algn="just"/>
            <a:endParaRPr lang="ru-RU" sz="1300" i="1" dirty="0" smtClean="0">
              <a:solidFill>
                <a:schemeClr val="tx1"/>
              </a:solidFill>
              <a:latin typeface="Arial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0" i="1" dirty="0" smtClean="0">
                <a:solidFill>
                  <a:schemeClr val="tx1"/>
                </a:solidFill>
                <a:latin typeface="Arial" charset="0"/>
              </a:rPr>
              <a:t>Ввиду  отсутствия полных статистических данных </a:t>
            </a:r>
            <a:r>
              <a:rPr lang="ru-RU" sz="1100" b="0" i="1" u="sng" dirty="0" smtClean="0">
                <a:solidFill>
                  <a:schemeClr val="tx1"/>
                </a:solidFill>
                <a:latin typeface="Arial" charset="0"/>
              </a:rPr>
              <a:t>не учитываются индивидуальные предприниматели без образования юридического лица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09249903"/>
              </p:ext>
            </p:extLst>
          </p:nvPr>
        </p:nvGraphicFramePr>
        <p:xfrm>
          <a:off x="1187624" y="1129640"/>
          <a:ext cx="7072362" cy="3753150"/>
        </p:xfrm>
        <a:graphic>
          <a:graphicData uri="http://schemas.openxmlformats.org/drawingml/2006/table">
            <a:tbl>
              <a:tblPr/>
              <a:tblGrid>
                <a:gridCol w="2007475"/>
                <a:gridCol w="1900916"/>
                <a:gridCol w="1900916"/>
                <a:gridCol w="1263055"/>
              </a:tblGrid>
              <a:tr h="28313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Федеральные округа</a:t>
                      </a:r>
                      <a:endParaRPr lang="ru-RU" sz="10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100"/>
                        </a:spcAft>
                      </a:pP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Объем инвестиций в основной капитал на </a:t>
                      </a:r>
                      <a:r>
                        <a:rPr lang="ru-RU" sz="1100" b="1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МП в 2012 </a:t>
                      </a:r>
                      <a:r>
                        <a:rPr lang="ru-RU" sz="1100" b="1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г.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на душу населения, руб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ru-RU" sz="1100" i="1" baseline="0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2011 </a:t>
                      </a:r>
                      <a:r>
                        <a:rPr lang="ru-RU" sz="1100" i="1" dirty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г</a:t>
                      </a:r>
                      <a:r>
                        <a:rPr lang="ru-RU" sz="1100" i="1" dirty="0" smtClean="0">
                          <a:solidFill>
                            <a:srgbClr val="000000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66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Российская</a:t>
                      </a:r>
                      <a:r>
                        <a:rPr lang="ru-RU" sz="1000" b="1" i="1" baseline="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i="1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Федерация</a:t>
                      </a:r>
                      <a:endParaRPr lang="ru-RU" sz="1000" i="1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4145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521 545,0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432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3 645,7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113,7 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Центральный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146 099,7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3 791,1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119,1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125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Северо-Западный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27 567,5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2 018,1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113,2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107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Южный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76 359,6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5 499,8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107,6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904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Северо-Кавказский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16 312,3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1 718,4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119,0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73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Приволжский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134 778,9</a:t>
                      </a:r>
                      <a:endParaRPr lang="ru-RU" sz="1000" b="1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4 521,0</a:t>
                      </a:r>
                      <a:endParaRPr lang="ru-RU" sz="1000" b="1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115,7</a:t>
                      </a:r>
                      <a:endParaRPr lang="ru-RU" sz="1000" b="1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5566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Республика Башкортостан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17 127,0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4 214,1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121,0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Чувашская Республика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4 077,3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3 269,6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122,9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Пермский край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5 181,4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1 969,3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123,8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Оренбургская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6 620,0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3 271,3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113,7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Уральский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26 287,6 </a:t>
                      </a:r>
                      <a:endParaRPr lang="ru-RU" sz="1000" b="1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2 164,8 </a:t>
                      </a:r>
                      <a:endParaRPr lang="ru-RU" sz="1000" b="1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111,2</a:t>
                      </a:r>
                      <a:endParaRPr lang="ru-RU" sz="1000" b="1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144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Курганская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2 653,5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2 960,6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91,2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Свердловская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9 086,7 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2 109,5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92,1</a:t>
                      </a:r>
                      <a:endParaRPr lang="ru-RU" sz="1000" b="1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58114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Тюменская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5 470,5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1 581,3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81,2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Ханты-Мансийский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1 857,9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1 190,0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106,5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Ямало-Ненецкий АО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878,2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1 636,8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32,6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Челябинская область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9 077,0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kern="120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2 608,2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216,9 </a:t>
                      </a:r>
                      <a:endParaRPr lang="ru-RU" sz="1000" b="0" i="1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Сибирский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81 773,8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4 245,6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107,8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AA2"/>
                    </a:solidFill>
                  </a:tcPr>
                </a:tc>
              </a:tr>
              <a:tr h="53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Дальневосточный ФО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12 365,6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57600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1 973,5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smtClean="0">
                          <a:solidFill>
                            <a:srgbClr val="000000"/>
                          </a:solidFill>
                          <a:latin typeface="Cambria" pitchFamily="18" charset="0"/>
                          <a:ea typeface="Times New Roman"/>
                          <a:cs typeface="Times New Roman"/>
                        </a:rPr>
                        <a:t>111,0 </a:t>
                      </a:r>
                      <a:endParaRPr lang="ru-RU" sz="1000" b="0" i="0" kern="1200" dirty="0">
                        <a:solidFill>
                          <a:srgbClr val="000000"/>
                        </a:solidFill>
                        <a:latin typeface="Cambria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4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2532" name="Рисунок" r:id="rId3" imgW="1838325" imgH="638175" progId="Word.Picture.8">
              <p:embed/>
            </p:oleObj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2123728" y="836712"/>
          <a:ext cx="561662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3556" name="Рисунок" r:id="rId3" imgW="1838325" imgH="638175" progId="Word.Picture.8">
              <p:embed/>
            </p:oleObj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1403648" y="620688"/>
          <a:ext cx="64087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7650" name="Рисунок" r:id="rId3" imgW="1838325" imgH="638175" progId="Word.Picture.8">
              <p:embed/>
            </p:oleObj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1403648" y="620688"/>
          <a:ext cx="619268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0"/>
          <p:cNvSpPr>
            <a:spLocks noChangeArrowheads="1"/>
          </p:cNvSpPr>
          <p:nvPr/>
        </p:nvSpPr>
        <p:spPr bwMode="auto">
          <a:xfrm flipH="1"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 b="0">
              <a:latin typeface="Calibri" pitchFamily="34" charset="0"/>
              <a:cs typeface="Arial" charset="0"/>
            </a:endParaRPr>
          </a:p>
        </p:txBody>
      </p:sp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593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3" name="Rectangle 16"/>
          <p:cNvSpPr>
            <a:spLocks noChangeArrowheads="1"/>
          </p:cNvSpPr>
          <p:nvPr/>
        </p:nvSpPr>
        <p:spPr bwMode="auto">
          <a:xfrm>
            <a:off x="971550" y="26368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b="0" dirty="0">
              <a:solidFill>
                <a:srgbClr val="002060"/>
              </a:solidFill>
            </a:endParaRPr>
          </a:p>
        </p:txBody>
      </p:sp>
      <p:sp>
        <p:nvSpPr>
          <p:cNvPr id="2054" name="Rectangle 19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18"/>
          <p:cNvGraphicFramePr>
            <a:graphicFrameLocks noChangeAspect="1"/>
          </p:cNvGraphicFramePr>
          <p:nvPr/>
        </p:nvGraphicFramePr>
        <p:xfrm>
          <a:off x="827088" y="5661025"/>
          <a:ext cx="2663825" cy="935038"/>
        </p:xfrm>
        <a:graphic>
          <a:graphicData uri="http://schemas.openxmlformats.org/presentationml/2006/ole">
            <p:oleObj spid="_x0000_s26626" name="Рисунок" r:id="rId3" imgW="1838325" imgH="638175" progId="Word.Picture.8">
              <p:embed/>
            </p:oleObj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1691680" y="764704"/>
          <a:ext cx="59766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1478</Words>
  <Application>Microsoft Office PowerPoint</Application>
  <PresentationFormat>Экран (4:3)</PresentationFormat>
  <Paragraphs>586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Оформление по умолчанию</vt:lpstr>
      <vt:lpstr>Рисунок</vt:lpstr>
      <vt:lpstr>РОССИЙСКИЕ МАЛЫЕ ПРЕДПРИЯТИЯ В 2012 ГОДУ И В НАЧАЛЕ 2013 ГОДА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nisse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МАЛОЕ ПРЕДПРИНИМАТЕЛЬСТВО В РЕГИОНАХ РОССИИ В 2009 ГОДУ</dc:title>
  <dc:creator>Александр Шамрай</dc:creator>
  <cp:lastModifiedBy>buev_v</cp:lastModifiedBy>
  <cp:revision>175</cp:revision>
  <dcterms:created xsi:type="dcterms:W3CDTF">2010-04-27T16:22:00Z</dcterms:created>
  <dcterms:modified xsi:type="dcterms:W3CDTF">2013-10-16T13:40:34Z</dcterms:modified>
</cp:coreProperties>
</file>