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8" r:id="rId4"/>
    <p:sldId id="303" r:id="rId5"/>
    <p:sldId id="306" r:id="rId6"/>
    <p:sldId id="307" r:id="rId7"/>
    <p:sldId id="287" r:id="rId8"/>
    <p:sldId id="288" r:id="rId9"/>
    <p:sldId id="308" r:id="rId10"/>
    <p:sldId id="309" r:id="rId11"/>
    <p:sldId id="310" r:id="rId12"/>
    <p:sldId id="311" r:id="rId13"/>
    <p:sldId id="268" r:id="rId14"/>
    <p:sldId id="289" r:id="rId15"/>
    <p:sldId id="274" r:id="rId16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3300"/>
    <a:srgbClr val="FF9900"/>
    <a:srgbClr val="FF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5838E-B174-4D3B-BB16-61B85A9671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85A76-C9DC-4F91-B8D0-C13F53EC9A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4E1C8-2CAA-4E91-8F6B-E9EEF43F41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97663-788E-4891-8913-78F2E210E8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79DD2-1EC7-421E-B94D-4E595C726B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3A0910-9692-486D-8C67-5DA81BB2D9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1D99B-02DA-40E1-97C2-A40C612DFC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94F372-4D95-440F-B2C4-6574F4431D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AAD8A-D2F6-4E36-AE9B-41F5949B31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6A3AB-6AFA-4A91-8FE6-4C6792AD02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70981-7201-4E5E-8946-C92F1BF942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13177E22-F5C9-4B3C-840A-2FC1E1DFE3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500174"/>
            <a:ext cx="7772400" cy="2643205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solidFill>
                  <a:srgbClr val="FF9933"/>
                </a:solidFill>
              </a:rPr>
              <a:t>МАЛОЕ ПРЕДПРИНИМАТЕЛЬСТВО</a:t>
            </a:r>
            <a:br>
              <a:rPr lang="ru-RU" sz="3200" b="1" dirty="0" smtClean="0">
                <a:solidFill>
                  <a:srgbClr val="FF9933"/>
                </a:solidFill>
              </a:rPr>
            </a:br>
            <a:r>
              <a:rPr lang="ru-RU" sz="3200" b="1" dirty="0" smtClean="0">
                <a:solidFill>
                  <a:srgbClr val="FF9933"/>
                </a:solidFill>
              </a:rPr>
              <a:t>В РОССИИ В 20</a:t>
            </a:r>
            <a:r>
              <a:rPr lang="en-US" sz="3200" b="1" dirty="0" smtClean="0">
                <a:solidFill>
                  <a:srgbClr val="FF9933"/>
                </a:solidFill>
              </a:rPr>
              <a:t>10</a:t>
            </a:r>
            <a:r>
              <a:rPr lang="ru-RU" sz="3200" b="1" dirty="0" smtClean="0">
                <a:solidFill>
                  <a:srgbClr val="FF9933"/>
                </a:solidFill>
              </a:rPr>
              <a:t> И В НАЧАЛЕ 2011 ГОДА. СПЛОШНОЕ СТАТИСТИЧЕСКОЕ НАБЛЮДЕНИЕ ЗА ДЕЯТЕЛЬНОСТЬЮ МСП</a:t>
            </a:r>
            <a:endParaRPr lang="ru-RU" sz="3200" dirty="0" smtClean="0">
              <a:solidFill>
                <a:srgbClr val="FF9933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5984" y="4286256"/>
            <a:ext cx="5832475" cy="1511300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</a:pPr>
            <a:r>
              <a:rPr lang="ru-RU" sz="2800" dirty="0" smtClean="0">
                <a:solidFill>
                  <a:schemeClr val="accent2"/>
                </a:solidFill>
              </a:rPr>
              <a:t> </a:t>
            </a:r>
            <a:endParaRPr lang="ru-RU" sz="1400" b="1" dirty="0" smtClean="0">
              <a:solidFill>
                <a:schemeClr val="accent2"/>
              </a:solidFill>
            </a:endParaRPr>
          </a:p>
          <a:p>
            <a:pPr algn="r" eaLnBrk="1" hangingPunct="1">
              <a:lnSpc>
                <a:spcPct val="90000"/>
              </a:lnSpc>
            </a:pP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журнал «Эксперт-Урал»</a:t>
            </a:r>
          </a:p>
          <a:p>
            <a:pPr algn="r" eaLnBrk="1" hangingPunct="1">
              <a:lnSpc>
                <a:spcPct val="90000"/>
              </a:lnSpc>
            </a:pP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</a:rPr>
              <a:t>VI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межрегиональная конференция</a:t>
            </a:r>
          </a:p>
          <a:p>
            <a:pPr algn="r"/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«Финансирование малого и среднего бизнеса на Урале: тренды кредитной оттепели»</a:t>
            </a:r>
            <a:endParaRPr lang="ru-RU" sz="1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r" eaLnBrk="1" hangingPunct="1">
              <a:lnSpc>
                <a:spcPct val="90000"/>
              </a:lnSpc>
            </a:pP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Екатеринбург-201</a:t>
            </a: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endParaRPr lang="ru-RU" sz="1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r" eaLnBrk="1" hangingPunct="1">
              <a:lnSpc>
                <a:spcPct val="90000"/>
              </a:lnSpc>
            </a:pPr>
            <a:endParaRPr lang="ru-RU" sz="2800" dirty="0" smtClean="0">
              <a:solidFill>
                <a:schemeClr val="accent2"/>
              </a:solidFill>
            </a:endParaRPr>
          </a:p>
        </p:txBody>
      </p:sp>
      <p:sp>
        <p:nvSpPr>
          <p:cNvPr id="4100" name="Rectangle 15"/>
          <p:cNvSpPr>
            <a:spLocks noChangeArrowheads="1"/>
          </p:cNvSpPr>
          <p:nvPr/>
        </p:nvSpPr>
        <p:spPr bwMode="auto">
          <a:xfrm>
            <a:off x="0" y="2933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4101" name="Group 5"/>
          <p:cNvGrpSpPr>
            <a:grpSpLocks/>
          </p:cNvGrpSpPr>
          <p:nvPr/>
        </p:nvGrpSpPr>
        <p:grpSpPr bwMode="auto">
          <a:xfrm>
            <a:off x="755650" y="188913"/>
            <a:ext cx="8186738" cy="863600"/>
            <a:chOff x="476" y="2341"/>
            <a:chExt cx="5157" cy="521"/>
          </a:xfrm>
        </p:grpSpPr>
        <p:pic>
          <p:nvPicPr>
            <p:cNvPr id="4102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10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4104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4105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207946"/>
            <a:ext cx="8186738" cy="863600"/>
            <a:chOff x="476" y="2341"/>
            <a:chExt cx="5157" cy="521"/>
          </a:xfrm>
        </p:grpSpPr>
        <p:pic>
          <p:nvPicPr>
            <p:cNvPr id="5131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5133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5134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5124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5130" name="Прямоугольник 22"/>
          <p:cNvSpPr>
            <a:spLocks noChangeArrowheads="1"/>
          </p:cNvSpPr>
          <p:nvPr/>
        </p:nvSpPr>
        <p:spPr bwMode="auto">
          <a:xfrm>
            <a:off x="642910" y="-15555"/>
            <a:ext cx="628654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cs typeface="Arial" charset="0"/>
              </a:rPr>
              <a:t>Численность занятых на малых предприятиях </a:t>
            </a:r>
          </a:p>
          <a:p>
            <a:r>
              <a:rPr lang="ru-RU" sz="2000" dirty="0" smtClean="0">
                <a:cs typeface="Arial" charset="0"/>
              </a:rPr>
              <a:t>(без микропредприятий) </a:t>
            </a:r>
          </a:p>
          <a:p>
            <a:r>
              <a:rPr lang="ru-RU" sz="2000" dirty="0" smtClean="0">
                <a:cs typeface="Arial" charset="0"/>
              </a:rPr>
              <a:t>в январе-июне 2011 года</a:t>
            </a: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857224" y="5143536"/>
            <a:ext cx="7786742" cy="114298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ru-RU" sz="1400" dirty="0" smtClean="0"/>
              <a:t>По итогам января-июня 2011 года среднесписочная численность занятых на МП </a:t>
            </a:r>
            <a:r>
              <a:rPr lang="ru-RU" sz="1400" b="0" i="1" dirty="0" smtClean="0"/>
              <a:t>(без учета внешних совместителей и работающих по договорам гражданско-правового характера) </a:t>
            </a:r>
            <a:r>
              <a:rPr lang="ru-RU" sz="1400" dirty="0" smtClean="0"/>
              <a:t>в целом по стране увеличилась на 4,1% по сравнению с аналогичным показателем прошлого года. Удельный вес работников МП в общей среднесписочной численности занятых за этот период увеличился на 0,52 п.п. и составил 12,0%.</a:t>
            </a:r>
          </a:p>
          <a:p>
            <a:pPr algn="just"/>
            <a:r>
              <a:rPr lang="ru-RU" sz="1100" b="0" i="1" dirty="0" smtClean="0">
                <a:solidFill>
                  <a:schemeClr val="tx1"/>
                </a:solidFill>
                <a:latin typeface="Arial" charset="0"/>
              </a:rPr>
              <a:t>Ввиду  отсутствия полных статистических данных </a:t>
            </a:r>
            <a:r>
              <a:rPr lang="ru-RU" sz="1100" b="0" i="1" u="sng" dirty="0" smtClean="0"/>
              <a:t>не учитываются индивидуальные предприниматели без образования юридического лица и микропредприятия</a:t>
            </a:r>
            <a:endParaRPr lang="ru-RU" sz="1400" b="0" dirty="0" smtClean="0">
              <a:solidFill>
                <a:schemeClr val="tx1"/>
              </a:solidFill>
              <a:latin typeface="Arial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214414" y="1142984"/>
          <a:ext cx="7072361" cy="3990988"/>
        </p:xfrm>
        <a:graphic>
          <a:graphicData uri="http://schemas.openxmlformats.org/drawingml/2006/table">
            <a:tbl>
              <a:tblPr/>
              <a:tblGrid>
                <a:gridCol w="1928826"/>
                <a:gridCol w="1214446"/>
                <a:gridCol w="1143008"/>
                <a:gridCol w="1000132"/>
                <a:gridCol w="1785949"/>
              </a:tblGrid>
              <a:tr h="21431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Федеральные округа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Среднесписочная численность работников МП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Доля занятых на МП в общей среднесписочной численности занятых</a:t>
                      </a:r>
                      <a:endParaRPr lang="ru-RU" sz="1000" dirty="0" smtClean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14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тыс. чел.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в % к</a:t>
                      </a:r>
                      <a:b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</a:br>
                      <a:r>
                        <a:rPr lang="ru-RU" sz="1000" b="0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январю-июню </a:t>
                      </a: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</a:br>
                      <a:r>
                        <a:rPr lang="ru-RU" sz="1000" b="0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2010 </a:t>
                      </a: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г.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изменение</a:t>
                      </a:r>
                      <a:b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</a:b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относительно</a:t>
                      </a:r>
                      <a:b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</a:br>
                      <a:r>
                        <a:rPr lang="ru-RU" sz="1000" b="0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января-июня 2010 </a:t>
                      </a: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г., п.п.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1666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i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РФ</a:t>
                      </a:r>
                      <a:endParaRPr lang="ru-RU" sz="1000" i="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5 808,0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104,1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12,53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0,52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428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Центральный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1 666,4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105,7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12,52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0,68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125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Северо-Западный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684,6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99,1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13,48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-0,18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079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Южный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494,1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99,0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13,08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0,06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904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Северо-Кавказский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165,6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9,94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0,64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73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Приволжский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1 269,3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101,0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13,02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0,23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55566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Республика Башкортостан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166,8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99,1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13,87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-0,03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Чувашская Республика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55,2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120,1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14,63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2,58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Пермский край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121,5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111,9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14,00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1,98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Оренбургская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68,9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89,5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9,81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-1,17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Уральский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442,1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110,1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9,91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0,92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51444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Курганская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38,9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15,06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0,26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Свердловская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158,4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127,9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9,95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2,14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58114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Тюменская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136,5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103,3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9,06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0,25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Ханты-Мансийский АО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58,1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104,9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7,62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0,36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Ямало-Ненецкий АО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13,1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103,6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4,16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0,08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Челябинская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108,3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102,1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9,82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0,27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Сибирский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778,3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107,3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12,78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0,83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539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Дальневосточный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307,6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112,2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13,89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1,49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207946"/>
            <a:ext cx="8186738" cy="863600"/>
            <a:chOff x="476" y="2341"/>
            <a:chExt cx="5157" cy="521"/>
          </a:xfrm>
        </p:grpSpPr>
        <p:pic>
          <p:nvPicPr>
            <p:cNvPr id="5131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5133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5134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5124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5130" name="Прямоугольник 22"/>
          <p:cNvSpPr>
            <a:spLocks noChangeArrowheads="1"/>
          </p:cNvSpPr>
          <p:nvPr/>
        </p:nvSpPr>
        <p:spPr bwMode="auto">
          <a:xfrm>
            <a:off x="642910" y="-24"/>
            <a:ext cx="585791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cs typeface="Arial" charset="0"/>
              </a:rPr>
              <a:t>Оборот малых предприятий </a:t>
            </a:r>
          </a:p>
          <a:p>
            <a:r>
              <a:rPr lang="ru-RU" sz="2000" dirty="0" smtClean="0">
                <a:cs typeface="Arial" charset="0"/>
              </a:rPr>
              <a:t>(без микропредприятий) в январе-июне 2011 года</a:t>
            </a: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857224" y="5286388"/>
            <a:ext cx="7786742" cy="114300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ru-RU" sz="1400" dirty="0" smtClean="0"/>
              <a:t>Общий объем оборота МП в Российской Федерации в январе-июне 2011 года составил 5 371,2 млрд. рублей, что на 10</a:t>
            </a:r>
            <a:r>
              <a:rPr lang="ru-RU" sz="1400" b="1" dirty="0" smtClean="0"/>
              <a:t>,2% выше </a:t>
            </a:r>
            <a:r>
              <a:rPr lang="ru-RU" sz="1400" dirty="0" smtClean="0"/>
              <a:t>аналогичного показателя 2010 года (с учетом индекса потребительских цен).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solidFill>
                <a:schemeClr val="tx1"/>
              </a:solidFill>
              <a:latin typeface="Arial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100" b="0" i="1" dirty="0" smtClean="0">
                <a:solidFill>
                  <a:schemeClr val="tx1"/>
                </a:solidFill>
                <a:latin typeface="Arial" charset="0"/>
              </a:rPr>
              <a:t>Ввиду  отсутствия полных статистических данных </a:t>
            </a:r>
            <a:r>
              <a:rPr lang="ru-RU" sz="1100" b="0" i="1" u="sng" dirty="0" smtClean="0"/>
              <a:t>не учитываются индивидуальные предприниматели без образования юридического лица и микропредприятия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1357290" y="1214438"/>
          <a:ext cx="7072362" cy="3857636"/>
        </p:xfrm>
        <a:graphic>
          <a:graphicData uri="http://schemas.openxmlformats.org/drawingml/2006/table">
            <a:tbl>
              <a:tblPr/>
              <a:tblGrid>
                <a:gridCol w="2007475"/>
                <a:gridCol w="1900916"/>
                <a:gridCol w="1900916"/>
                <a:gridCol w="1263055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Федеральные округа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Объем оборота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малых предприятий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8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млн. рублей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на душу населения,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рублей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в % </a:t>
                      </a:r>
                      <a:r>
                        <a:rPr lang="ru-RU" sz="1000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к январю-июню</a:t>
                      </a:r>
                      <a:r>
                        <a:rPr lang="ru-RU" sz="1000" i="1" baseline="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 2010 г.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1666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i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РФ</a:t>
                      </a:r>
                      <a:endParaRPr lang="ru-RU" sz="1000" i="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5 371 202,3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37 583,4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110,2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428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Центральный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2 037 056,6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52 969,9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121,1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125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Северо-Западный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617 091,0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45 396,0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80,0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079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Южный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391 208,3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28 238,5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904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Северо-Кавказский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103 576,9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10 894,8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109,8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73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Приволжский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988 143,8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33 070,0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108,8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55566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Республика Башкортостан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140 698,3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34 553,5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94,8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Чувашская Республика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23 857,2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19 078,2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111,3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Пермский край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91 082,8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34 578,0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125,9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Оренбургская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38 656,6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19 030,1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96,8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Уральский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437 547,7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36 193,5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105,7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51444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Курганская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18 062,1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19 873,8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108,5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Свердловская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146 163,2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34 011,1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110,4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58114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Тюменская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165 925,6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48 733,9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103,1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Ханты-Мансийский АО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83 711,2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54 468,8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111,6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Ямало-Ненецкий АО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17 127,4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32 634,9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100,2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Челябинская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107 396,7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30 878,5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104,1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Сибирский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581 543,3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30 210,4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124,3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539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Дальневосточный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215 034,7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34 221,0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122,4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63600"/>
            <a:chOff x="476" y="2341"/>
            <a:chExt cx="5157" cy="521"/>
          </a:xfrm>
        </p:grpSpPr>
        <p:pic>
          <p:nvPicPr>
            <p:cNvPr id="5131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5133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5134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5124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5130" name="Прямоугольник 22"/>
          <p:cNvSpPr>
            <a:spLocks noChangeArrowheads="1"/>
          </p:cNvSpPr>
          <p:nvPr/>
        </p:nvSpPr>
        <p:spPr bwMode="auto">
          <a:xfrm>
            <a:off x="642910" y="-15555"/>
            <a:ext cx="628654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cs typeface="Arial" charset="0"/>
              </a:rPr>
              <a:t>Инвестиции в основной капитал на малых предприятиях (без микропредприятий) </a:t>
            </a:r>
          </a:p>
          <a:p>
            <a:r>
              <a:rPr lang="ru-RU" sz="2000" dirty="0" smtClean="0">
                <a:cs typeface="Arial" charset="0"/>
              </a:rPr>
              <a:t>в январе-июне 2011 года</a:t>
            </a: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857224" y="5429264"/>
            <a:ext cx="7786742" cy="114298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/>
              <a:t>Объем инвестиций в основной капитал на малых предприятиях по итогам января-июня 2011 года в целом по России </a:t>
            </a:r>
            <a:r>
              <a:rPr lang="ru-RU" sz="1400" b="1" dirty="0" smtClean="0"/>
              <a:t>сократился на 6,1% </a:t>
            </a:r>
            <a:r>
              <a:rPr lang="ru-RU" sz="1400" dirty="0" smtClean="0"/>
              <a:t>(с учетом индекса потребительских цен).</a:t>
            </a:r>
            <a:endParaRPr lang="ru-RU" sz="1400" b="1" dirty="0" smtClean="0"/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1100" i="1" dirty="0" smtClean="0">
              <a:solidFill>
                <a:schemeClr val="tx1"/>
              </a:solidFill>
              <a:latin typeface="Arial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100" b="0" i="1" dirty="0" smtClean="0">
                <a:solidFill>
                  <a:schemeClr val="tx1"/>
                </a:solidFill>
                <a:latin typeface="Arial" charset="0"/>
              </a:rPr>
              <a:t>Ввиду  отсутствия полных статистических данных </a:t>
            </a:r>
            <a:r>
              <a:rPr lang="ru-RU" sz="1100" b="0" i="1" u="sng" dirty="0" smtClean="0">
                <a:solidFill>
                  <a:schemeClr val="tx1"/>
                </a:solidFill>
                <a:latin typeface="Arial" charset="0"/>
              </a:rPr>
              <a:t>не учитываются индивидуальные предприниматели без образования юридического лица и микропредприятия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214414" y="1285860"/>
          <a:ext cx="7072362" cy="3857636"/>
        </p:xfrm>
        <a:graphic>
          <a:graphicData uri="http://schemas.openxmlformats.org/drawingml/2006/table">
            <a:tbl>
              <a:tblPr/>
              <a:tblGrid>
                <a:gridCol w="2007475"/>
                <a:gridCol w="1900916"/>
                <a:gridCol w="1900916"/>
                <a:gridCol w="1263055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Федеральные округа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Объем  инвестиций в основной капитал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на малых предприятий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8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млн. рублей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на душу населения,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рублей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в % </a:t>
                      </a:r>
                      <a:r>
                        <a:rPr lang="ru-RU" sz="1000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к январю-июню</a:t>
                      </a:r>
                      <a:r>
                        <a:rPr lang="ru-RU" sz="1000" i="1" baseline="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 2010 г.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1666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i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РФ</a:t>
                      </a:r>
                      <a:endParaRPr lang="ru-RU" sz="1000" i="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98 135,4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686,7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93,9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428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Центральный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19 833,9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515,7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78,5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125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Северо-Западный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4 990,0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367,1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71,2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079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Южный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19 824,9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1 431,0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107,9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904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Северо-Кавказский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1 922,4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202,2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112,6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73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Приволжский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24 684,9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826,1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109,1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55566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Республика Башкортостан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3 552,3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872,4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99,7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Чувашская Республика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404,9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323,8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137,6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Пермский край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832,5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316,0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122,4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Оренбургская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1 507,8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742,3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101,5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Уральский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5 291,4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437,7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104,3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51444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Курганская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841,1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925,5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173,7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Свердловская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1 695,3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394,5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59,8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58114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Тюменская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1 970,3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578,7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149,7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Ханты-Мансийский АО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297,3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193,4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110,6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Ямало-Ненецкий АО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1 064,2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2 027,7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253,6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Челябинская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784,7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225,6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180,4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Сибирский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18 875,6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980,6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85,6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539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Дальневосточный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2 712,3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431,6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110,7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12291" name="Group 5"/>
          <p:cNvGrpSpPr>
            <a:grpSpLocks/>
          </p:cNvGrpSpPr>
          <p:nvPr/>
        </p:nvGrpSpPr>
        <p:grpSpPr bwMode="auto">
          <a:xfrm>
            <a:off x="755650" y="71414"/>
            <a:ext cx="8186738" cy="827087"/>
            <a:chOff x="476" y="2341"/>
            <a:chExt cx="5157" cy="521"/>
          </a:xfrm>
        </p:grpSpPr>
        <p:pic>
          <p:nvPicPr>
            <p:cNvPr id="12306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2307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2308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2309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2292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graphicFrame>
        <p:nvGraphicFramePr>
          <p:cNvPr id="16" name="Group 209"/>
          <p:cNvGraphicFramePr>
            <a:graphicFrameLocks noGrp="1"/>
          </p:cNvGraphicFramePr>
          <p:nvPr/>
        </p:nvGraphicFramePr>
        <p:xfrm>
          <a:off x="720829" y="1000108"/>
          <a:ext cx="8280327" cy="4788196"/>
        </p:xfrm>
        <a:graphic>
          <a:graphicData uri="http://schemas.openxmlformats.org/drawingml/2006/table">
            <a:tbl>
              <a:tblPr/>
              <a:tblGrid>
                <a:gridCol w="685285"/>
                <a:gridCol w="113707"/>
                <a:gridCol w="807015"/>
                <a:gridCol w="202014"/>
                <a:gridCol w="961242"/>
                <a:gridCol w="176302"/>
                <a:gridCol w="318880"/>
                <a:gridCol w="188570"/>
                <a:gridCol w="689884"/>
                <a:gridCol w="176302"/>
                <a:gridCol w="176303"/>
                <a:gridCol w="895318"/>
                <a:gridCol w="176302"/>
                <a:gridCol w="202014"/>
                <a:gridCol w="455324"/>
                <a:gridCol w="686822"/>
                <a:gridCol w="627032"/>
                <a:gridCol w="188569"/>
                <a:gridCol w="553442"/>
              </a:tblGrid>
              <a:tr h="248756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Микро-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предприятия</a:t>
                      </a: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E06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Малые предприятия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1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(кроме микропредприятий)</a:t>
                      </a: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E06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Средние предприятия</a:t>
                      </a: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E06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702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6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Обследования по унифицированным формам</a:t>
                      </a: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732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Ежеквартальное обследование малых предприятий  всех видов деятельности по основным показателям </a:t>
                      </a:r>
                      <a:endParaRPr kumimoji="1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(расслоенная случайная выборка)</a:t>
                      </a: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Обследования средних предприятий всех видов деятельности по действующим формам по упрощенной программе методом цензурированного основного массива</a:t>
                      </a: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Система ежемесячных и ежеквартальных специализированных обследований по отдельным направлениям</a:t>
                      </a: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47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Малые предприятия, осуществляющие производство промышленной и сельскохозяйственной продукции</a:t>
                      </a: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Малые предприятия торговли и общест</a:t>
                      </a:r>
                      <a:r>
                        <a:rPr kumimoji="1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r>
                        <a:rPr kumimoji="1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венного питания</a:t>
                      </a: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По отдельным показателям (деловая активность, экспорт</a:t>
                      </a:r>
                      <a:r>
                        <a:rPr kumimoji="1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1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(импорт)</a:t>
                      </a:r>
                      <a:r>
                        <a:rPr kumimoji="1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1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услуг и т.д.)</a:t>
                      </a: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По действующим формам обследования по упрощенной программе</a:t>
                      </a: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39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Методом основного массива</a:t>
                      </a: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AA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Простая случайная выборка</a:t>
                      </a: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AA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Различные методы отбора</a:t>
                      </a: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AA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Различные методы отбора</a:t>
                      </a: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AA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Ежемесячно</a:t>
                      </a: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Ежеквартально</a:t>
                      </a: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Ежемесячно и /или ежеквартально</a:t>
                      </a: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103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3550">
                <a:tc gridSpan="19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Система выборочных годовых и единовременных обследований</a:t>
                      </a: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5076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ИП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по основным </a:t>
                      </a:r>
                      <a:r>
                        <a:rPr kumimoji="1" lang="ru-RU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показате</a:t>
                      </a:r>
                      <a:r>
                        <a:rPr kumimoji="1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r>
                        <a:rPr kumimoji="1" lang="ru-RU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лям</a:t>
                      </a:r>
                      <a:endParaRPr kumimoji="1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Органи</a:t>
                      </a:r>
                      <a:r>
                        <a:rPr kumimoji="1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r>
                        <a:rPr kumimoji="1" lang="ru-RU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зации</a:t>
                      </a:r>
                      <a:r>
                        <a:rPr kumimoji="1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по основным </a:t>
                      </a:r>
                      <a:r>
                        <a:rPr kumimoji="1" lang="ru-RU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показате</a:t>
                      </a:r>
                      <a:r>
                        <a:rPr kumimoji="1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r>
                        <a:rPr kumimoji="1" lang="ru-RU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лям</a:t>
                      </a:r>
                      <a:endParaRPr kumimoji="1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Сведения об объеме платных услуг населению</a:t>
                      </a: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МП, осуществляющие технологические инновации </a:t>
                      </a:r>
                      <a:endParaRPr kumimoji="1" lang="en-US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(1 раз в 2 года</a:t>
                      </a:r>
                      <a:r>
                        <a:rPr kumimoji="1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endParaRPr kumimoji="1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Крестьянские (фермерские) хозяйства</a:t>
                      </a: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Обследование по ф.ф. 1-предприятие, 11, 1-Т</a:t>
                      </a:r>
                    </a:p>
                  </a:txBody>
                  <a:tcPr marL="88307" marR="88307" marT="44151" marB="441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Прямоугольник 16"/>
          <p:cNvSpPr/>
          <p:nvPr/>
        </p:nvSpPr>
        <p:spPr bwMode="auto">
          <a:xfrm>
            <a:off x="642910" y="5929330"/>
            <a:ext cx="8429652" cy="78579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ru-RU" sz="16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Источник: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lang="ru-RU" sz="1600" b="0" dirty="0" smtClean="0"/>
              <a:t>Федеральная служба государственной статистики Статистика малого и среднего предпринимательства в Российской Федерации (доклад начальника Управления Шустовой Е.А.)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-24"/>
            <a:ext cx="8186738" cy="863600"/>
            <a:chOff x="476" y="2341"/>
            <a:chExt cx="5157" cy="521"/>
          </a:xfrm>
        </p:grpSpPr>
        <p:pic>
          <p:nvPicPr>
            <p:cNvPr id="5131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5133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5134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5124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714380" y="1000108"/>
            <a:ext cx="8286776" cy="507209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В 2010 г Росстат провел сплошное обследование сектора МСП.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Данные о поступивших отчетов от юридических лиц и индивидуальных предпринимателей</a:t>
            </a:r>
            <a:endParaRPr lang="en-US" sz="13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(по данным Росстата):</a:t>
            </a:r>
          </a:p>
          <a:p>
            <a:r>
              <a:rPr lang="ru-RU" sz="1300" b="0" dirty="0" smtClean="0">
                <a:latin typeface="Times New Roman" pitchFamily="18" charset="0"/>
                <a:cs typeface="Times New Roman" pitchFamily="18" charset="0"/>
              </a:rPr>
              <a:t>65,3% - юридические лица</a:t>
            </a:r>
          </a:p>
          <a:p>
            <a:r>
              <a:rPr lang="ru-RU" sz="1300" b="0" dirty="0" smtClean="0">
                <a:latin typeface="Times New Roman" pitchFamily="18" charset="0"/>
                <a:cs typeface="Times New Roman" pitchFamily="18" charset="0"/>
              </a:rPr>
              <a:t>79,1% - индивидуальные предприниматели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Причины не поступления отчетов в % к общему количеству не отчитавшихся респондентов</a:t>
            </a:r>
            <a:endParaRPr lang="en-US" sz="1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(по данным Росстата):</a:t>
            </a:r>
          </a:p>
          <a:p>
            <a:r>
              <a:rPr lang="ru-RU" sz="1300" b="0" dirty="0" smtClean="0">
                <a:latin typeface="Times New Roman" pitchFamily="18" charset="0"/>
                <a:cs typeface="Times New Roman" pitchFamily="18" charset="0"/>
              </a:rPr>
              <a:t>95,1% - респондент не найден</a:t>
            </a:r>
          </a:p>
          <a:p>
            <a:r>
              <a:rPr lang="ru-RU" sz="1300" b="0" dirty="0" smtClean="0">
                <a:latin typeface="Times New Roman" pitchFamily="18" charset="0"/>
                <a:cs typeface="Times New Roman" pitchFamily="18" charset="0"/>
              </a:rPr>
              <a:t>1,6% - респондент отказался от предоставления отчета</a:t>
            </a:r>
          </a:p>
          <a:p>
            <a:r>
              <a:rPr lang="ru-RU" sz="1300" b="0" dirty="0" smtClean="0">
                <a:latin typeface="Times New Roman" pitchFamily="18" charset="0"/>
                <a:cs typeface="Times New Roman" pitchFamily="18" charset="0"/>
              </a:rPr>
              <a:t>0,6% - респондент банкрот</a:t>
            </a:r>
          </a:p>
          <a:p>
            <a:r>
              <a:rPr lang="ru-RU" sz="1300" b="0" dirty="0" smtClean="0">
                <a:latin typeface="Times New Roman" pitchFamily="18" charset="0"/>
                <a:cs typeface="Times New Roman" pitchFamily="18" charset="0"/>
              </a:rPr>
              <a:t>0,5% - респондент временно отсутствует по указанному адресу</a:t>
            </a:r>
          </a:p>
          <a:p>
            <a:r>
              <a:rPr lang="ru-RU" sz="1300" b="0" dirty="0" smtClean="0">
                <a:latin typeface="Times New Roman" pitchFamily="18" charset="0"/>
                <a:cs typeface="Times New Roman" pitchFamily="18" charset="0"/>
              </a:rPr>
              <a:t>2,3% - другие причины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По оценке Росстата, около 10% из тех, кого не удалось отыскать </a:t>
            </a:r>
            <a:endParaRPr lang="en-US" sz="1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и кто не предоставил отчет – фирмы-однодневки.</a:t>
            </a:r>
          </a:p>
          <a:p>
            <a:endParaRPr lang="en-US" sz="1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Оценка НИСИПП: основная часть ненайденных респондентов (юридических лиц) может являться фиктивными фирмами.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Предварительные итоги наблюдения будут подведены только в декабре 2011 года, окончательные – в июне 2012 года.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Разрезы:</a:t>
            </a:r>
          </a:p>
          <a:p>
            <a:pPr marL="685800" lvl="1" indent="-228600">
              <a:buFont typeface="+mj-lt"/>
              <a:buAutoNum type="arabicPeriod"/>
            </a:pPr>
            <a:r>
              <a:rPr lang="ru-RU" sz="1300" b="0" dirty="0" smtClean="0">
                <a:latin typeface="Times New Roman" pitchFamily="18" charset="0"/>
                <a:cs typeface="Times New Roman" pitchFamily="18" charset="0"/>
              </a:rPr>
              <a:t>По России, субъектам РФ, муниципальным районам и городским округам, </a:t>
            </a:r>
          </a:p>
          <a:p>
            <a:pPr marL="685800" lvl="1" indent="-228600">
              <a:buFont typeface="+mj-lt"/>
              <a:buAutoNum type="arabicPeriod"/>
            </a:pPr>
            <a:r>
              <a:rPr lang="ru-RU" sz="1300" b="0" dirty="0" smtClean="0">
                <a:latin typeface="Times New Roman" pitchFamily="18" charset="0"/>
                <a:cs typeface="Times New Roman" pitchFamily="18" charset="0"/>
              </a:rPr>
              <a:t>По типам субъектов малого и среднего предпринимательства, включая индивидуальных предпринимателей,</a:t>
            </a:r>
          </a:p>
          <a:p>
            <a:pPr marL="685800" lvl="1" indent="-228600">
              <a:buFont typeface="+mj-lt"/>
              <a:buAutoNum type="arabicPeriod"/>
            </a:pPr>
            <a:r>
              <a:rPr lang="ru-RU" sz="1300" b="0" dirty="0" smtClean="0">
                <a:latin typeface="Times New Roman" pitchFamily="18" charset="0"/>
                <a:cs typeface="Times New Roman" pitchFamily="18" charset="0"/>
              </a:rPr>
              <a:t>По видам экономической деятельности,</a:t>
            </a:r>
          </a:p>
          <a:p>
            <a:pPr marL="685800" lvl="1" indent="-228600">
              <a:buFont typeface="+mj-lt"/>
              <a:buAutoNum type="arabicPeriod"/>
            </a:pPr>
            <a:r>
              <a:rPr lang="ru-RU" sz="1300" b="0" dirty="0" smtClean="0">
                <a:latin typeface="Times New Roman" pitchFamily="18" charset="0"/>
                <a:cs typeface="Times New Roman" pitchFamily="18" charset="0"/>
              </a:rPr>
              <a:t>По формам собственности и организационно-правовым формам, </a:t>
            </a:r>
          </a:p>
          <a:p>
            <a:pPr marL="685800" lvl="1" indent="-228600">
              <a:buFont typeface="+mj-lt"/>
              <a:buAutoNum type="arabicPeriod"/>
            </a:pPr>
            <a:r>
              <a:rPr lang="ru-RU" sz="1300" b="0" dirty="0" smtClean="0">
                <a:latin typeface="Times New Roman" pitchFamily="18" charset="0"/>
                <a:cs typeface="Times New Roman" pitchFamily="18" charset="0"/>
              </a:rPr>
              <a:t>По размеру бизнеса (количеству работников, выручке).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22"/>
          <p:cNvSpPr>
            <a:spLocks noChangeArrowheads="1"/>
          </p:cNvSpPr>
          <p:nvPr/>
        </p:nvSpPr>
        <p:spPr bwMode="auto">
          <a:xfrm>
            <a:off x="642910" y="-24"/>
            <a:ext cx="410210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cs typeface="Arial" charset="0"/>
              </a:rPr>
              <a:t>О сплошном наблюдении сектора МСП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2052" name="Rectangle 12"/>
          <p:cNvSpPr>
            <a:spLocks noChangeArrowheads="1"/>
          </p:cNvSpPr>
          <p:nvPr/>
        </p:nvSpPr>
        <p:spPr bwMode="auto">
          <a:xfrm>
            <a:off x="0" y="593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53" name="Rectangle 16"/>
          <p:cNvSpPr>
            <a:spLocks noChangeArrowheads="1"/>
          </p:cNvSpPr>
          <p:nvPr/>
        </p:nvSpPr>
        <p:spPr bwMode="auto">
          <a:xfrm>
            <a:off x="971550" y="2636838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800" dirty="0">
                <a:solidFill>
                  <a:srgbClr val="FF9933"/>
                </a:solidFill>
              </a:rPr>
              <a:t>Спасибо за внимание!</a:t>
            </a:r>
          </a:p>
          <a:p>
            <a:pPr algn="ctr"/>
            <a:endParaRPr lang="ru-RU" sz="4800" b="0" dirty="0">
              <a:solidFill>
                <a:srgbClr val="FF9933"/>
              </a:solidFill>
            </a:endParaRPr>
          </a:p>
          <a:p>
            <a:pPr algn="r"/>
            <a:r>
              <a:rPr lang="ru-RU" b="0" dirty="0">
                <a:solidFill>
                  <a:srgbClr val="002060"/>
                </a:solidFill>
              </a:rPr>
              <a:t>Владимир Буев,</a:t>
            </a:r>
          </a:p>
          <a:p>
            <a:pPr algn="r"/>
            <a:r>
              <a:rPr lang="ru-RU" b="0" dirty="0">
                <a:solidFill>
                  <a:srgbClr val="002060"/>
                </a:solidFill>
              </a:rPr>
              <a:t>вице-президент НИСИПП</a:t>
            </a:r>
          </a:p>
        </p:txBody>
      </p:sp>
      <p:sp>
        <p:nvSpPr>
          <p:cNvPr id="2054" name="Rectangle 19"/>
          <p:cNvSpPr>
            <a:spLocks noChangeArrowheads="1"/>
          </p:cNvSpPr>
          <p:nvPr/>
        </p:nvSpPr>
        <p:spPr bwMode="auto"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0" name="Object 18"/>
          <p:cNvGraphicFramePr>
            <a:graphicFrameLocks noChangeAspect="1"/>
          </p:cNvGraphicFramePr>
          <p:nvPr/>
        </p:nvGraphicFramePr>
        <p:xfrm>
          <a:off x="827088" y="5661025"/>
          <a:ext cx="2663825" cy="935038"/>
        </p:xfrm>
        <a:graphic>
          <a:graphicData uri="http://schemas.openxmlformats.org/presentationml/2006/ole">
            <p:oleObj spid="_x0000_s2050" name="Рисунок" r:id="rId3" imgW="1838325" imgH="638175" progId="Word.Picture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6162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6164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6165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6147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6148" name="Rectangle 14"/>
          <p:cNvSpPr>
            <a:spLocks noChangeArrowheads="1"/>
          </p:cNvSpPr>
          <p:nvPr/>
        </p:nvSpPr>
        <p:spPr bwMode="auto">
          <a:xfrm>
            <a:off x="714348" y="149346"/>
            <a:ext cx="492922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2000" dirty="0" smtClean="0">
                <a:cs typeface="Arial" charset="0"/>
              </a:rPr>
              <a:t>Результаты деятельности малых и средних предприятий в 2010 году</a:t>
            </a:r>
            <a:endParaRPr lang="ru-RU" b="0" dirty="0"/>
          </a:p>
        </p:txBody>
      </p:sp>
      <p:sp>
        <p:nvSpPr>
          <p:cNvPr id="6149" name="Rectangle 16"/>
          <p:cNvSpPr>
            <a:spLocks noChangeArrowheads="1"/>
          </p:cNvSpPr>
          <p:nvPr/>
        </p:nvSpPr>
        <p:spPr bwMode="auto">
          <a:xfrm>
            <a:off x="785813" y="1643063"/>
            <a:ext cx="7989887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 sz="2000" b="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714348" y="4786322"/>
            <a:ext cx="8358214" cy="200024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ru-RU" sz="1300" dirty="0" smtClean="0">
                <a:solidFill>
                  <a:schemeClr val="tx1"/>
                </a:solidFill>
              </a:rPr>
              <a:t>Данные предварительные, оглашены Минэкономразвития России со ссылкой на Росстат</a:t>
            </a:r>
          </a:p>
          <a:p>
            <a:pPr algn="just">
              <a:defRPr/>
            </a:pPr>
            <a:r>
              <a:rPr lang="ru-RU" sz="1300" dirty="0" smtClean="0">
                <a:solidFill>
                  <a:schemeClr val="tx1"/>
                </a:solidFill>
              </a:rPr>
              <a:t>Росстат от своего имени их не публиковал, до сих пор оперирует данными 2009 года</a:t>
            </a:r>
          </a:p>
          <a:p>
            <a:pPr algn="just">
              <a:defRPr/>
            </a:pPr>
            <a:endParaRPr lang="ru-RU" sz="1300" dirty="0" smtClean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ru-RU" sz="1300" dirty="0" smtClean="0">
                <a:solidFill>
                  <a:schemeClr val="tx1"/>
                </a:solidFill>
              </a:rPr>
              <a:t>Официально Росстатом было заявлено, что в связи и до подведения результатов сплошного статистического наблюдения какие-либо иные данные (на основе выборочных обследований) публиковаться не будут</a:t>
            </a:r>
          </a:p>
          <a:p>
            <a:pPr algn="just">
              <a:defRPr/>
            </a:pPr>
            <a:endParaRPr lang="ru-RU" sz="1300" dirty="0" smtClean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ru-RU" sz="1300" dirty="0" smtClean="0">
                <a:solidFill>
                  <a:schemeClr val="tx1"/>
                </a:solidFill>
              </a:rPr>
              <a:t>Согласно оценке Минэкономразвития России, число ИП равно числу работающих у ИП, что не является корректным</a:t>
            </a:r>
            <a:endParaRPr lang="ru-RU" sz="1300" b="1" dirty="0" smtClean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857224" y="1071546"/>
            <a:ext cx="7858180" cy="7143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400" dirty="0" smtClean="0"/>
              <a:t>Количество субъектов малого и среднего предпринимательства и среднесписочная численность занятых в сфере малого и среднего предпринимательства (включая индивидуальных предпринимателей)</a:t>
            </a:r>
            <a:r>
              <a:rPr lang="ru-RU" sz="1400" baseline="30000" dirty="0" smtClean="0"/>
              <a:t> </a:t>
            </a:r>
            <a:r>
              <a:rPr lang="ru-RU" sz="1400" dirty="0" smtClean="0"/>
              <a:t> в Российской Федерации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214414" y="4438656"/>
            <a:ext cx="7215238" cy="276228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ru-RU" sz="1100" b="0" i="1" baseline="30000" dirty="0" smtClean="0">
                <a:sym typeface="Symbol"/>
              </a:rPr>
              <a:t></a:t>
            </a:r>
            <a:r>
              <a:rPr lang="ru-RU" sz="1100" b="0" i="1" dirty="0" smtClean="0"/>
              <a:t> без внешних совместителей</a:t>
            </a: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1285849" y="1828804"/>
          <a:ext cx="7143802" cy="2528890"/>
        </p:xfrm>
        <a:graphic>
          <a:graphicData uri="http://schemas.openxmlformats.org/drawingml/2006/table">
            <a:tbl>
              <a:tblPr/>
              <a:tblGrid>
                <a:gridCol w="2249295"/>
                <a:gridCol w="710965"/>
                <a:gridCol w="684478"/>
                <a:gridCol w="985593"/>
                <a:gridCol w="985593"/>
                <a:gridCol w="763939"/>
                <a:gridCol w="763939"/>
              </a:tblGrid>
              <a:tr h="76200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latin typeface="Times New Roman"/>
                          <a:ea typeface="Calibri"/>
                          <a:cs typeface="Times New Roman"/>
                        </a:rPr>
                        <a:t>Субъекты Российской Федерации</a:t>
                      </a:r>
                      <a:endParaRPr lang="ru-RU" sz="11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latin typeface="Times New Roman"/>
                          <a:ea typeface="Calibri"/>
                          <a:cs typeface="Times New Roman"/>
                        </a:rPr>
                        <a:t>Количество субъектов малого и среднего предпринимательства, тыс.единиц</a:t>
                      </a:r>
                      <a:endParaRPr lang="ru-RU" sz="11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latin typeface="Times New Roman"/>
                          <a:ea typeface="Calibri"/>
                          <a:cs typeface="Times New Roman"/>
                        </a:rPr>
                        <a:t>Среднесписочная численность занятых в сфере малого и среднего предпринимательства (включая индивидуальных предпринимателей), </a:t>
                      </a:r>
                      <a:r>
                        <a:rPr lang="ru-RU" sz="1100" b="0" dirty="0" smtClean="0">
                          <a:latin typeface="Times New Roman"/>
                          <a:ea typeface="Calibri"/>
                          <a:cs typeface="Times New Roman"/>
                        </a:rPr>
                        <a:t>тыс.человек*</a:t>
                      </a:r>
                      <a:endParaRPr lang="ru-RU" sz="11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19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итого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ИП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юр. лица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итого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ИП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юр. лица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1371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Российская Федерация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5807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u="sng" dirty="0">
                          <a:latin typeface="Times New Roman"/>
                          <a:ea typeface="Calibri"/>
                          <a:cs typeface="Times New Roman"/>
                        </a:rPr>
                        <a:t>4112</a:t>
                      </a: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1695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16965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u="sng" dirty="0">
                          <a:latin typeface="Times New Roman"/>
                          <a:ea typeface="Calibri"/>
                          <a:cs typeface="Times New Roman"/>
                        </a:rPr>
                        <a:t>4112</a:t>
                      </a: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12853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1240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Центральный </a:t>
                      </a: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ФО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1416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926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491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5323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926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439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876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Северо-Западный ФО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619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344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276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1792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344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1448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343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Южный ФО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686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546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140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1565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546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1018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3811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Северо-Кавказский ФО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337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309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28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623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309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314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Приволжский ФО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1152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864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288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3537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864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2673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1819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Уральский ФО 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509 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359 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150 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1367 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359 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1008 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Сибирский ФО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823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563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259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2073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563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1509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676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Дальневосточный ФО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265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201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63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687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202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485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6162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6164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6165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6147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6148" name="Rectangle 14"/>
          <p:cNvSpPr>
            <a:spLocks noChangeArrowheads="1"/>
          </p:cNvSpPr>
          <p:nvPr/>
        </p:nvSpPr>
        <p:spPr bwMode="auto">
          <a:xfrm>
            <a:off x="714348" y="142852"/>
            <a:ext cx="58579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2000" dirty="0" smtClean="0">
                <a:cs typeface="Arial" charset="0"/>
              </a:rPr>
              <a:t>Динамика показателей малого и среднего предпринимательства в 2009-2010 годах</a:t>
            </a:r>
          </a:p>
        </p:txBody>
      </p:sp>
      <p:sp>
        <p:nvSpPr>
          <p:cNvPr id="6149" name="Rectangle 16"/>
          <p:cNvSpPr>
            <a:spLocks noChangeArrowheads="1"/>
          </p:cNvSpPr>
          <p:nvPr/>
        </p:nvSpPr>
        <p:spPr bwMode="auto">
          <a:xfrm>
            <a:off x="785813" y="1643063"/>
            <a:ext cx="7989887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 sz="2000" b="0" dirty="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857356" y="1214422"/>
            <a:ext cx="5643602" cy="64294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400" dirty="0" smtClean="0"/>
              <a:t>Динамика численности МСП и занятости в секторе в 2010 году (согласно данным Минэкономразвития России)</a:t>
            </a:r>
            <a:endParaRPr kumimoji="0" lang="ru-RU" sz="11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4380" y="4000528"/>
            <a:ext cx="8358214" cy="228599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ru-RU" sz="1300" dirty="0" smtClean="0">
                <a:solidFill>
                  <a:schemeClr val="tx1"/>
                </a:solidFill>
              </a:rPr>
              <a:t>Такую статистику давал профильный департамент Минэкономразвития России в своих официальных документах в разные годы (с </a:t>
            </a:r>
            <a:r>
              <a:rPr lang="ru-RU" sz="1300" dirty="0" err="1" smtClean="0">
                <a:solidFill>
                  <a:schemeClr val="tx1"/>
                </a:solidFill>
              </a:rPr>
              <a:t>небъющимися</a:t>
            </a:r>
            <a:r>
              <a:rPr lang="ru-RU" sz="1300" dirty="0" smtClean="0">
                <a:solidFill>
                  <a:schemeClr val="tx1"/>
                </a:solidFill>
              </a:rPr>
              <a:t> между собой цифрами: суммы за 2009 год по строкам не сходятся)</a:t>
            </a:r>
          </a:p>
          <a:p>
            <a:pPr algn="just">
              <a:defRPr/>
            </a:pPr>
            <a:endParaRPr lang="ru-RU" sz="1300" dirty="0" smtClean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ru-RU" sz="1300" dirty="0" smtClean="0">
                <a:solidFill>
                  <a:schemeClr val="tx1"/>
                </a:solidFill>
              </a:rPr>
              <a:t>Тем не менее, согласно этой статистике, наблюдается рост сектора: как по количеству </a:t>
            </a:r>
            <a:r>
              <a:rPr lang="ru-RU" sz="1300" dirty="0" err="1" smtClean="0">
                <a:solidFill>
                  <a:schemeClr val="tx1"/>
                </a:solidFill>
              </a:rPr>
              <a:t>бизнес-единиц</a:t>
            </a:r>
            <a:r>
              <a:rPr lang="ru-RU" sz="1300" dirty="0" smtClean="0">
                <a:solidFill>
                  <a:schemeClr val="tx1"/>
                </a:solidFill>
              </a:rPr>
              <a:t>, так и по объему занятых. По динамике оборотов и инвестиций данных нет</a:t>
            </a:r>
          </a:p>
          <a:p>
            <a:pPr algn="just">
              <a:defRPr/>
            </a:pPr>
            <a:endParaRPr lang="ru-RU" sz="1300" dirty="0" smtClean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ru-RU" sz="1300" dirty="0" smtClean="0">
                <a:solidFill>
                  <a:schemeClr val="tx1"/>
                </a:solidFill>
              </a:rPr>
              <a:t>Согласно оценке Минэкономразвития России, число ИП равно числу работающих у ИП, что не является корректным</a:t>
            </a:r>
          </a:p>
          <a:p>
            <a:pPr algn="just">
              <a:defRPr/>
            </a:pPr>
            <a:endParaRPr lang="ru-RU" sz="1300" b="1" dirty="0" smtClean="0">
              <a:solidFill>
                <a:schemeClr val="tx1"/>
              </a:solidFill>
            </a:endParaRPr>
          </a:p>
          <a:p>
            <a:pPr algn="just">
              <a:defRPr/>
            </a:pPr>
            <a:endParaRPr lang="ru-RU" sz="1300" b="1" dirty="0" smtClean="0">
              <a:solidFill>
                <a:schemeClr val="tx1"/>
              </a:solidFill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071537" y="1785926"/>
          <a:ext cx="7358115" cy="1714512"/>
        </p:xfrm>
        <a:graphic>
          <a:graphicData uri="http://schemas.openxmlformats.org/drawingml/2006/table">
            <a:tbl>
              <a:tblPr/>
              <a:tblGrid>
                <a:gridCol w="2000487"/>
                <a:gridCol w="839285"/>
                <a:gridCol w="908267"/>
                <a:gridCol w="965753"/>
                <a:gridCol w="965753"/>
                <a:gridCol w="839285"/>
                <a:gridCol w="839285"/>
              </a:tblGrid>
              <a:tr h="76200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latin typeface="Times New Roman"/>
                          <a:ea typeface="Calibri"/>
                          <a:cs typeface="Times New Roman"/>
                        </a:rPr>
                        <a:t>Субъекты Российской Федерации</a:t>
                      </a:r>
                      <a:endParaRPr lang="ru-RU" sz="11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latin typeface="Times New Roman"/>
                          <a:ea typeface="Calibri"/>
                          <a:cs typeface="Times New Roman"/>
                        </a:rPr>
                        <a:t>Количество субъектов малого и среднего предпринимательства, единиц</a:t>
                      </a:r>
                      <a:endParaRPr lang="ru-RU" sz="11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>
                          <a:latin typeface="Times New Roman"/>
                          <a:ea typeface="Calibri"/>
                          <a:cs typeface="Times New Roman"/>
                        </a:rPr>
                        <a:t>Среднесписочная численность занятых в сфере малого и среднего предпринимательства (включая индивидуальных предпринимателей), единиц</a:t>
                      </a:r>
                      <a:endParaRPr lang="ru-RU" sz="11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8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итого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ИП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юр. лица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итого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ИП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юр. лица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80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Calibri"/>
                          <a:cs typeface="Times New Roman"/>
                        </a:rPr>
                        <a:t>на 01.01.2011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5 807 000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4 112 000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1 695 000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16 965 000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4 112 000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12 853 000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Calibri"/>
                          <a:cs typeface="Times New Roman"/>
                        </a:rPr>
                        <a:t>на 01.01.2010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5 605 767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3 985 000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1 618 000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16 220 000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3 985 000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12 234 000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Calibri"/>
                          <a:cs typeface="Times New Roman"/>
                        </a:rPr>
                        <a:t>изменение, процентов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103,6%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103,2%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104,8%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104,6%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103,2%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105,1%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6162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6164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6165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6147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6148" name="Rectangle 14"/>
          <p:cNvSpPr>
            <a:spLocks noChangeArrowheads="1"/>
          </p:cNvSpPr>
          <p:nvPr/>
        </p:nvSpPr>
        <p:spPr bwMode="auto">
          <a:xfrm>
            <a:off x="714348" y="149346"/>
            <a:ext cx="557216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2000" dirty="0" smtClean="0">
                <a:cs typeface="Arial" charset="0"/>
              </a:rPr>
              <a:t>Динамика показателей малого и среднего предпринимательства в 2010 году</a:t>
            </a:r>
            <a:endParaRPr lang="ru-RU" b="0" dirty="0"/>
          </a:p>
        </p:txBody>
      </p:sp>
      <p:sp>
        <p:nvSpPr>
          <p:cNvPr id="6149" name="Rectangle 16"/>
          <p:cNvSpPr>
            <a:spLocks noChangeArrowheads="1"/>
          </p:cNvSpPr>
          <p:nvPr/>
        </p:nvSpPr>
        <p:spPr bwMode="auto">
          <a:xfrm>
            <a:off x="785813" y="1643063"/>
            <a:ext cx="7989887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 sz="2000" b="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1071538" y="3786190"/>
            <a:ext cx="7286676" cy="50004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ru-RU" sz="1100" b="0" i="1" dirty="0" smtClean="0">
                <a:solidFill>
                  <a:schemeClr val="tx1"/>
                </a:solidFill>
              </a:rPr>
              <a:t>*Данные по </a:t>
            </a:r>
            <a:r>
              <a:rPr lang="ru-RU" sz="1100" b="0" i="1" dirty="0" err="1" smtClean="0">
                <a:solidFill>
                  <a:schemeClr val="tx1"/>
                </a:solidFill>
              </a:rPr>
              <a:t>микропредприятиям</a:t>
            </a:r>
            <a:r>
              <a:rPr lang="ru-RU" sz="1100" b="0" i="1" dirty="0" smtClean="0">
                <a:solidFill>
                  <a:schemeClr val="tx1"/>
                </a:solidFill>
              </a:rPr>
              <a:t> приведены по состоянию на 1 января 2010 г., т.к. обследования проводятся раз в год (ссылка профильного департамента Минэкономразвития России).</a:t>
            </a: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857224" y="1142984"/>
            <a:ext cx="7858180" cy="7143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400" dirty="0" smtClean="0"/>
              <a:t>Из «Краткой информации об основных показателях и основных нормативных правовых актах в сфере развития малого и среднего предпринимательства в Российской Федерации. 2008 – 2010»</a:t>
            </a:r>
          </a:p>
          <a:p>
            <a:pPr algn="ctr"/>
            <a:r>
              <a:rPr lang="ru-RU" sz="1200" b="0" i="1" dirty="0" smtClean="0"/>
              <a:t>(информация представлена департаментом развития МСП Минэкономразвития России на семинар Экспертной группы № 4, участвующей в разработке проекта «Стратегии 2020», 11 августа 2011 года)</a:t>
            </a:r>
            <a:endParaRPr kumimoji="0" lang="ru-RU" sz="1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85786" y="4429132"/>
            <a:ext cx="8072494" cy="207170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ru-RU" sz="1300" b="0" dirty="0" smtClean="0">
                <a:solidFill>
                  <a:schemeClr val="tx1"/>
                </a:solidFill>
              </a:rPr>
              <a:t>То есть, с одной стороны, в 2010-й год механически перемещается статистика 2009-го; с другой - делается «вывод» о росте сектора за первые 10 месяцев 2010 года по отношению к 2009 году.</a:t>
            </a:r>
          </a:p>
          <a:p>
            <a:pPr algn="just">
              <a:defRPr/>
            </a:pPr>
            <a:endParaRPr lang="ru-RU" sz="1300" dirty="0" smtClean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ru-RU" sz="1300" dirty="0" smtClean="0">
                <a:solidFill>
                  <a:schemeClr val="tx1"/>
                </a:solidFill>
              </a:rPr>
              <a:t>Таким образом, говорить о достоверности имеющихся данных 2010 года </a:t>
            </a:r>
            <a:r>
              <a:rPr lang="ru-RU" sz="1300" u="sng" dirty="0" smtClean="0">
                <a:solidFill>
                  <a:schemeClr val="tx1"/>
                </a:solidFill>
              </a:rPr>
              <a:t>по всему кругу субъектов МСП в 2010 году</a:t>
            </a:r>
            <a:r>
              <a:rPr lang="ru-RU" sz="1300" dirty="0" smtClean="0">
                <a:solidFill>
                  <a:schemeClr val="tx1"/>
                </a:solidFill>
              </a:rPr>
              <a:t> не представляется возможным.</a:t>
            </a:r>
            <a:endParaRPr lang="ru-RU" sz="1300" b="1" dirty="0" smtClean="0">
              <a:solidFill>
                <a:schemeClr val="tx1"/>
              </a:solidFill>
            </a:endParaRPr>
          </a:p>
          <a:p>
            <a:pPr algn="just">
              <a:defRPr/>
            </a:pPr>
            <a:endParaRPr lang="ru-RU" sz="1300" b="1" dirty="0" smtClean="0">
              <a:solidFill>
                <a:schemeClr val="tx1"/>
              </a:solidFill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1071538" y="2357430"/>
          <a:ext cx="7215238" cy="1409700"/>
        </p:xfrm>
        <a:graphic>
          <a:graphicData uri="http://schemas.openxmlformats.org/drawingml/2006/table">
            <a:tbl>
              <a:tblPr/>
              <a:tblGrid>
                <a:gridCol w="3432375"/>
                <a:gridCol w="1196497"/>
                <a:gridCol w="1281097"/>
                <a:gridCol w="1305269"/>
              </a:tblGrid>
              <a:tr h="285750">
                <a:tc>
                  <a:txBody>
                    <a:bodyPr/>
                    <a:lstStyle/>
                    <a:p>
                      <a:pPr algn="just"/>
                      <a:endParaRPr lang="ru-RU" sz="11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на </a:t>
                      </a:r>
                      <a:r>
                        <a:rPr lang="ru-RU" sz="1100" b="1" dirty="0" smtClean="0">
                          <a:latin typeface="Times New Roman"/>
                          <a:ea typeface="Calibri"/>
                          <a:cs typeface="Times New Roman"/>
                        </a:rPr>
                        <a:t>01.01.2010г. 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на </a:t>
                      </a:r>
                      <a:r>
                        <a:rPr lang="ru-RU" sz="1100" b="1" dirty="0" smtClean="0">
                          <a:latin typeface="Times New Roman"/>
                          <a:ea typeface="Calibri"/>
                          <a:cs typeface="Times New Roman"/>
                        </a:rPr>
                        <a:t>01.10.2010г</a:t>
                      </a: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изменение, процентов 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4505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Количество малых и средних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предприятий, а также индивидуальных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предпринимателей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5 605 767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5 738 711*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+2,4%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Среднесписочная численность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работников в сфере малого и среднего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предпринимательства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16 220 000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16 308 589*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+0,5%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-24"/>
            <a:ext cx="8186738" cy="863600"/>
            <a:chOff x="476" y="2341"/>
            <a:chExt cx="5157" cy="521"/>
          </a:xfrm>
        </p:grpSpPr>
        <p:pic>
          <p:nvPicPr>
            <p:cNvPr id="5131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5133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5134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5124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5130" name="Прямоугольник 22"/>
          <p:cNvSpPr>
            <a:spLocks noChangeArrowheads="1"/>
          </p:cNvSpPr>
          <p:nvPr/>
        </p:nvSpPr>
        <p:spPr bwMode="auto">
          <a:xfrm>
            <a:off x="642910" y="-24"/>
            <a:ext cx="58579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cs typeface="Arial" charset="0"/>
              </a:rPr>
              <a:t>Количество малых предприятий </a:t>
            </a:r>
          </a:p>
          <a:p>
            <a:r>
              <a:rPr lang="ru-RU" sz="2000" dirty="0" smtClean="0">
                <a:cs typeface="Arial" charset="0"/>
              </a:rPr>
              <a:t>(без микропредприятий) в 2010 году</a:t>
            </a: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1357290" y="1071546"/>
          <a:ext cx="7072362" cy="3976694"/>
        </p:xfrm>
        <a:graphic>
          <a:graphicData uri="http://schemas.openxmlformats.org/drawingml/2006/table">
            <a:tbl>
              <a:tblPr/>
              <a:tblGrid>
                <a:gridCol w="2007475"/>
                <a:gridCol w="1900916"/>
                <a:gridCol w="1900916"/>
                <a:gridCol w="1263055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Федеральные округа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Количество зарегистрированных малых предприятий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в расчете на 100 тыс. чел. населения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8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единиц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прирост / сокращение за период 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01.01.2010-01.01.2011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в % </a:t>
                      </a:r>
                      <a:r>
                        <a:rPr lang="ru-RU" sz="1000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от среднего</a:t>
                      </a: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00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</a:b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по РФ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1666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i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РФ</a:t>
                      </a:r>
                      <a:endParaRPr lang="ru-RU" sz="1000" i="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154,8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-5,73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428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Центральный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184,1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-12,83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118,9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125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Северо-Западный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230,5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-0,54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148,9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079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Южный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130,2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-26,58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84,1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904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Северо-Кавказский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62,5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-2,80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40,4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73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Приволжский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157,6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1,38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101,8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55566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Республика Башкортостан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143,4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5,39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92,6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Чувашская Республика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144,6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11,76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93,4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Пермский край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155,3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-7,15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100,3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Оренбургская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124,8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-3,07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80,6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Уральский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116,5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3,94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75,3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51444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Курганская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146,4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20,41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94,6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Свердловская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102,3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4,50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66,1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58114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Тюменская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135,1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17,38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87,2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Ханты-Мансийский АО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125,3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13,46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80,9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Ямало-Ненецкий АО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88,6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14,98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57,2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Челябинская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108,2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-11,53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69,9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Сибирский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128,1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-2,92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82,7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539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Дальневосточный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154,5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5,87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99,8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 bwMode="auto">
          <a:xfrm>
            <a:off x="1000100" y="5214926"/>
            <a:ext cx="7500990" cy="150022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ru-RU" sz="1400" dirty="0" smtClean="0"/>
              <a:t>По состоянию на 1 января 2011 года в России было зарегистрировано 219,7 тыс. малых предприятий, что на </a:t>
            </a:r>
            <a:r>
              <a:rPr lang="ru-RU" sz="1400" b="1" dirty="0" smtClean="0"/>
              <a:t>3,6% меньше</a:t>
            </a:r>
            <a:r>
              <a:rPr lang="ru-RU" sz="1400" dirty="0" smtClean="0"/>
              <a:t>, чем по состоянию на 1 января 2010 года. Количество малых предприятий в расчете на 100 тыс. жителей </a:t>
            </a:r>
            <a:r>
              <a:rPr lang="ru-RU" sz="1400" b="1" dirty="0" smtClean="0"/>
              <a:t>уменьшилось на 5,7 ед. </a:t>
            </a:r>
            <a:r>
              <a:rPr lang="ru-RU" sz="1400" dirty="0" smtClean="0"/>
              <a:t>и составило 154,8 ед.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solidFill>
                <a:schemeClr val="tx1"/>
              </a:solidFill>
              <a:latin typeface="Arial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100" b="0" i="1" dirty="0" smtClean="0">
                <a:solidFill>
                  <a:schemeClr val="tx1"/>
                </a:solidFill>
                <a:latin typeface="Arial" charset="0"/>
              </a:rPr>
              <a:t>Ввиду  отсутствия полных статистических данных </a:t>
            </a:r>
            <a:r>
              <a:rPr lang="ru-RU" sz="1100" b="0" i="1" u="sng" dirty="0" smtClean="0"/>
              <a:t>не учитываются индивидуальные предприниматели без образования юридического лица и микропредприятия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71414"/>
            <a:ext cx="8186738" cy="863600"/>
            <a:chOff x="476" y="2341"/>
            <a:chExt cx="5157" cy="521"/>
          </a:xfrm>
        </p:grpSpPr>
        <p:pic>
          <p:nvPicPr>
            <p:cNvPr id="5131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5133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5134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5124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5130" name="Прямоугольник 22"/>
          <p:cNvSpPr>
            <a:spLocks noChangeArrowheads="1"/>
          </p:cNvSpPr>
          <p:nvPr/>
        </p:nvSpPr>
        <p:spPr bwMode="auto">
          <a:xfrm>
            <a:off x="642910" y="-15555"/>
            <a:ext cx="628654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cs typeface="Arial" charset="0"/>
              </a:rPr>
              <a:t>Численность занятых на малых предприятиях </a:t>
            </a:r>
          </a:p>
          <a:p>
            <a:r>
              <a:rPr lang="ru-RU" sz="2000" dirty="0" smtClean="0">
                <a:cs typeface="Arial" charset="0"/>
              </a:rPr>
              <a:t>(без микропредприятий) в 2010 году</a:t>
            </a: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857224" y="5072074"/>
            <a:ext cx="7786742" cy="114298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ru-RU" sz="1400" dirty="0" smtClean="0"/>
              <a:t>По итогам января-декабря 2010 года среднесписочная численность занятых на МП (без учета внешних совместителей и работающих по договорам гражданско-правового характера) в целом по стране сократилась на 2,9% по сравнению с аналогичным показателем прошлого года. Удельный вес работников МП в общей среднесписочной численности занятых за этот период уменьшился на 0,14 п.п. и составил 12,0%.</a:t>
            </a:r>
          </a:p>
          <a:p>
            <a:pPr algn="just"/>
            <a:r>
              <a:rPr lang="ru-RU" sz="1100" b="0" i="1" dirty="0" smtClean="0">
                <a:solidFill>
                  <a:schemeClr val="tx1"/>
                </a:solidFill>
                <a:latin typeface="Arial" charset="0"/>
              </a:rPr>
              <a:t>Ввиду  отсутствия полных статистических данных </a:t>
            </a:r>
            <a:r>
              <a:rPr lang="ru-RU" sz="1100" b="0" i="1" u="sng" dirty="0" smtClean="0"/>
              <a:t>не учитываются индивидуальные предприниматели без образования юридического лица и микропредприятия</a:t>
            </a:r>
            <a:endParaRPr lang="ru-RU" sz="1400" b="0" dirty="0" smtClean="0">
              <a:solidFill>
                <a:schemeClr val="tx1"/>
              </a:solidFill>
              <a:latin typeface="Arial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214414" y="1000108"/>
          <a:ext cx="7072361" cy="3990988"/>
        </p:xfrm>
        <a:graphic>
          <a:graphicData uri="http://schemas.openxmlformats.org/drawingml/2006/table">
            <a:tbl>
              <a:tblPr/>
              <a:tblGrid>
                <a:gridCol w="1928826"/>
                <a:gridCol w="1214446"/>
                <a:gridCol w="1143008"/>
                <a:gridCol w="1000132"/>
                <a:gridCol w="1785949"/>
              </a:tblGrid>
              <a:tr h="21431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Федеральные округа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Среднесписочная численность работников МП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Arial" pitchFamily="34" charset="0"/>
                        </a:rPr>
                        <a:t>Доля занятых на МП в общей среднесписочной численности занятых</a:t>
                      </a:r>
                      <a:endParaRPr lang="ru-RU" sz="1000" dirty="0" smtClean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14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тыс. чел.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в % к</a:t>
                      </a:r>
                      <a:b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</a:b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январю-декабрю </a:t>
                      </a:r>
                      <a:b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</a:b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2009 г.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изменение</a:t>
                      </a:r>
                      <a:b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</a:b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относительно</a:t>
                      </a:r>
                      <a:b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</a:br>
                      <a:r>
                        <a:rPr lang="ru-RU" sz="1000" b="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января-декабря 2009 г., п.п.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1666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i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РФ</a:t>
                      </a:r>
                      <a:endParaRPr lang="ru-RU" sz="1000" i="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5 562,9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97,1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11,99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-0,14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428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Центральный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1 570,7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94,4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11,85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-0,39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125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Северо-Западный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692,9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103,0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13,69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0,57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079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Южный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498,7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88,2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13,07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-1,48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904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Северо-Кавказский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153,6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93,3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9,26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-0,58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73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Приволжский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1 245,3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12,66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0,16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55566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Республика Башкортостан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166,7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98,0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13,76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0,24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Чувашская Республика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45,7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109,2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12,00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1,05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Пермский край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104,2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89,3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11,71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-1,32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Оренбургская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76,7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93,0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10,96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-0,92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Уральский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403,6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101,4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9,04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0,16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51444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Курганская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38,1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102,5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14,43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0,65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Свердловская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125,9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106,4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7,94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0,33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58114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Тюменская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133,9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102,7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8,90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0,28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Ханты-Мансийский АО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55,9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105,2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7,32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0,35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Ямало-Ненецкий АО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12,8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108,6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4,13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0,48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Челябинская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105,7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94,5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9,53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-0,29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Сибирский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722,1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98,6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11,88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-0,03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539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Дальневосточный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275,9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101,2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12,45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0,25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-24"/>
            <a:ext cx="8186738" cy="863600"/>
            <a:chOff x="476" y="2341"/>
            <a:chExt cx="5157" cy="521"/>
          </a:xfrm>
        </p:grpSpPr>
        <p:pic>
          <p:nvPicPr>
            <p:cNvPr id="5131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5133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5134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5124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5130" name="Прямоугольник 22"/>
          <p:cNvSpPr>
            <a:spLocks noChangeArrowheads="1"/>
          </p:cNvSpPr>
          <p:nvPr/>
        </p:nvSpPr>
        <p:spPr bwMode="auto">
          <a:xfrm>
            <a:off x="642910" y="-24"/>
            <a:ext cx="58579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cs typeface="Arial" charset="0"/>
              </a:rPr>
              <a:t>Оборот малых предприятий </a:t>
            </a:r>
          </a:p>
          <a:p>
            <a:r>
              <a:rPr lang="ru-RU" sz="2000" dirty="0" smtClean="0">
                <a:cs typeface="Arial" charset="0"/>
              </a:rPr>
              <a:t>(без микропредприятий) в 2010 году</a:t>
            </a: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857224" y="5286388"/>
            <a:ext cx="7786742" cy="114300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ru-RU" sz="1400" dirty="0" smtClean="0"/>
              <a:t>Общий объем оборота МП в Российской Федерации в январе-декабре 2010 года составил 10 247,7 млрд. рублей, что на </a:t>
            </a:r>
            <a:r>
              <a:rPr lang="ru-RU" sz="1400" b="1" dirty="0" smtClean="0"/>
              <a:t>7,0% выше </a:t>
            </a:r>
            <a:r>
              <a:rPr lang="ru-RU" sz="1400" dirty="0" smtClean="0"/>
              <a:t>аналогичного показателя 2009 года (с учетом индекса потребительских цен).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solidFill>
                <a:schemeClr val="tx1"/>
              </a:solidFill>
              <a:latin typeface="Arial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100" b="0" i="1" dirty="0" smtClean="0">
                <a:solidFill>
                  <a:schemeClr val="tx1"/>
                </a:solidFill>
                <a:latin typeface="Arial" charset="0"/>
              </a:rPr>
              <a:t>Ввиду  отсутствия полных статистических данных </a:t>
            </a:r>
            <a:r>
              <a:rPr lang="ru-RU" sz="1100" b="0" i="1" u="sng" dirty="0" smtClean="0"/>
              <a:t>не учитываются индивидуальные предприниматели без образования юридического лица и микропредприятия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1357290" y="1142984"/>
          <a:ext cx="7072362" cy="3857636"/>
        </p:xfrm>
        <a:graphic>
          <a:graphicData uri="http://schemas.openxmlformats.org/drawingml/2006/table">
            <a:tbl>
              <a:tblPr/>
              <a:tblGrid>
                <a:gridCol w="2007475"/>
                <a:gridCol w="1900916"/>
                <a:gridCol w="1900916"/>
                <a:gridCol w="1263055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Федеральные округа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Объем оборота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малых предприятий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8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млн. рублей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на душу населения,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рублей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в % </a:t>
                      </a:r>
                      <a:r>
                        <a:rPr lang="ru-RU" sz="1000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к январю-декабрю</a:t>
                      </a:r>
                      <a:r>
                        <a:rPr lang="ru-RU" sz="1000" i="1" baseline="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 2009 г.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1666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i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РФ</a:t>
                      </a:r>
                      <a:endParaRPr lang="ru-RU" sz="1000" i="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10 247 043,7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72 205,8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107,0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428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Центральный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3 585 222,9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96 589,9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118,8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125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Северо-Западный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1 622 009,8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120 711,2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103,9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079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Южный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775 031,8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56 516,0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82,1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904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Северо-Кавказский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204 377,0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22 083,0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95,9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73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Приволжский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1 846 041,9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61 311,2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107,4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55566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Республика Башкортостан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307 235,7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75 562,3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132,8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Чувашская Республика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41 060,2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32 119,7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111,8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Пермский край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149 048,1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55 179,0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97,5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Оренбургская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81 093,9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38 380,2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103,6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Уральский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828 969,6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67 505,0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95,0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51444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Курганская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36 016,6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38 009,6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115,3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Свердловская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285 763,3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65 037,9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83,5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58114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Тюменская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313 784,5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91 474,0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101,2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Ханты-Мансийский АО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158 021,3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102 703,6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101,1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Ямало-Ненецкий АО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35 193,7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64 395,3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104,8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Челябинская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193 405,2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55 125,6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104,2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Сибирский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982 067,7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50 205,2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105,4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539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Дальневосточный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403 323,0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62 624,1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119,1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63600"/>
            <a:chOff x="476" y="2341"/>
            <a:chExt cx="5157" cy="521"/>
          </a:xfrm>
        </p:grpSpPr>
        <p:pic>
          <p:nvPicPr>
            <p:cNvPr id="5131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5133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5134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5124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5130" name="Прямоугольник 22"/>
          <p:cNvSpPr>
            <a:spLocks noChangeArrowheads="1"/>
          </p:cNvSpPr>
          <p:nvPr/>
        </p:nvSpPr>
        <p:spPr bwMode="auto">
          <a:xfrm>
            <a:off x="642910" y="-15555"/>
            <a:ext cx="628654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cs typeface="Arial" charset="0"/>
              </a:rPr>
              <a:t>Инвестиции в основной капитал на малых предприятиях </a:t>
            </a:r>
          </a:p>
          <a:p>
            <a:r>
              <a:rPr lang="ru-RU" sz="2000" dirty="0" smtClean="0">
                <a:cs typeface="Arial" charset="0"/>
              </a:rPr>
              <a:t>(без микропредприятий) в 2010 году</a:t>
            </a: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857224" y="5429264"/>
            <a:ext cx="7786742" cy="114298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/>
              <a:t>Объем инвестиций в основной капитал на малых предприятиях по итогам 2010 года в целом по России </a:t>
            </a:r>
            <a:r>
              <a:rPr lang="ru-RU" sz="1400" b="1" dirty="0" smtClean="0"/>
              <a:t>сократился на 6% </a:t>
            </a:r>
            <a:r>
              <a:rPr lang="ru-RU" sz="1400" dirty="0" smtClean="0"/>
              <a:t>(с учетом индекса потребительских цен).</a:t>
            </a:r>
            <a:endParaRPr lang="ru-RU" sz="1400" b="1" dirty="0" smtClean="0"/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1100" i="1" dirty="0" smtClean="0">
              <a:solidFill>
                <a:schemeClr val="tx1"/>
              </a:solidFill>
              <a:latin typeface="Arial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100" b="0" i="1" dirty="0" smtClean="0">
                <a:solidFill>
                  <a:schemeClr val="tx1"/>
                </a:solidFill>
                <a:latin typeface="Arial" charset="0"/>
              </a:rPr>
              <a:t>Ввиду  отсутствия полных статистических данных </a:t>
            </a:r>
            <a:r>
              <a:rPr lang="ru-RU" sz="1100" b="0" i="1" u="sng" dirty="0" smtClean="0">
                <a:solidFill>
                  <a:schemeClr val="tx1"/>
                </a:solidFill>
                <a:latin typeface="Arial" charset="0"/>
              </a:rPr>
              <a:t>не учитываются индивидуальные предприниматели без образования юридического лица и микропредприятия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214414" y="1357298"/>
          <a:ext cx="7072362" cy="3857636"/>
        </p:xfrm>
        <a:graphic>
          <a:graphicData uri="http://schemas.openxmlformats.org/drawingml/2006/table">
            <a:tbl>
              <a:tblPr/>
              <a:tblGrid>
                <a:gridCol w="2007475"/>
                <a:gridCol w="1900916"/>
                <a:gridCol w="1900916"/>
                <a:gridCol w="1263055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Федеральные округа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Объем  инвестиций в основной капитал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на малых предприятий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8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млн. рублей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на душу населения,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рублей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в % </a:t>
                      </a:r>
                      <a:r>
                        <a:rPr lang="ru-RU" sz="1000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к январю-декабрю</a:t>
                      </a:r>
                      <a:r>
                        <a:rPr lang="ru-RU" sz="1000" i="1" baseline="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 2009 г.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1666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i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РФ</a:t>
                      </a:r>
                      <a:endParaRPr lang="ru-RU" sz="1000" i="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258 431,2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1 821,03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93,97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428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Центральный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61 573,7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1 658,87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94,74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125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Северо-Западный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24 772,8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1 843,61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170,01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079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Южный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46 616,2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3 399,29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83,83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904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Северо-Кавказский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4 523,1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488,73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92,29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73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Приволжский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57 501,0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1 909,74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92,96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55566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Республика Башкортостан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8 807,6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2 166,17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106,60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Чувашская Республика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867,0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678,23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101,16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Пермский край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1 385,0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512,75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33,27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Оренбургская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4 770,2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2 257,62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133,08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Уральский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12 251,9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997,71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64,27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51444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Курганская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1 657,9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1 749,62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57,54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Свердловская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6 025,1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1 371,27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81,04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58114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Тюменская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2 495,0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727,33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38,44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Ханты-Мансийский АО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506,1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328,90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48,42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Ямало-Ненецкий АО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858,2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1 570,24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1665,80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Челябинская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2 074,0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591,15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94,94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Сибирский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45 422,6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2 322,09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91,88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539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Дальневосточный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5 769,8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895,88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117,10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-24"/>
            <a:ext cx="8186738" cy="863600"/>
            <a:chOff x="476" y="2341"/>
            <a:chExt cx="5157" cy="521"/>
          </a:xfrm>
        </p:grpSpPr>
        <p:pic>
          <p:nvPicPr>
            <p:cNvPr id="5131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5133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5134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5124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5130" name="Прямоугольник 22"/>
          <p:cNvSpPr>
            <a:spLocks noChangeArrowheads="1"/>
          </p:cNvSpPr>
          <p:nvPr/>
        </p:nvSpPr>
        <p:spPr bwMode="auto">
          <a:xfrm>
            <a:off x="642910" y="-24"/>
            <a:ext cx="600079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cs typeface="Arial" charset="0"/>
              </a:rPr>
              <a:t>Количество малых предприятий </a:t>
            </a:r>
          </a:p>
          <a:p>
            <a:r>
              <a:rPr lang="ru-RU" sz="2000" dirty="0" smtClean="0">
                <a:cs typeface="Arial" charset="0"/>
              </a:rPr>
              <a:t>(без микропредприятий) на 1 июля 2011 года</a:t>
            </a: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1357290" y="1071546"/>
          <a:ext cx="7072362" cy="3976694"/>
        </p:xfrm>
        <a:graphic>
          <a:graphicData uri="http://schemas.openxmlformats.org/drawingml/2006/table">
            <a:tbl>
              <a:tblPr/>
              <a:tblGrid>
                <a:gridCol w="2007475"/>
                <a:gridCol w="1900916"/>
                <a:gridCol w="1900916"/>
                <a:gridCol w="1263055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Федеральные округа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Количество зарегистрированных малых предприятий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в расчете на 100 тыс. чел. населения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8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единиц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прирост / сокращение за период 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01.07.2010-01.07.2011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в % </a:t>
                      </a:r>
                      <a:r>
                        <a:rPr lang="ru-RU" sz="1000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от среднего</a:t>
                      </a: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00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</a:br>
                      <a:r>
                        <a:rPr lang="ru-RU" sz="100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по РФ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1666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i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РФ</a:t>
                      </a:r>
                      <a:endParaRPr lang="ru-RU" sz="1000" i="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161,8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7,01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428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Центральный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184,7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0,68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114,2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125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Северо-Западный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263,3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32,85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162,8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079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Южный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125,4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-4,50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77,5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904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Северо-Кавказский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64,6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2,05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39,9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73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Приволжский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158,3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0,79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97,9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55566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Республика Башкортостан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130,4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-13,00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80,6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Чувашская Республика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153,4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8,74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94,8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Пермский край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160,4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5,09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99,2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Оренбургская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121,0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-3,85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74,8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Уральский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136,8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20,27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84,6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51444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Курганская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146,2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-0,14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90,4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Свердловская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137,2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34,87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84,8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58114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Тюменская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150,5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15,44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93,0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Ханты-Мансийский АО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142,2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16,93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87,9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Ямало-Ненецкий АО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102,9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14,33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63,6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Челябинская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120,5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12,30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74,5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Сибирский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142,0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13,93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87,8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539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Дальневосточный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153,6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-0,59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+mn-cs"/>
                        </a:rPr>
                        <a:t>95,0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 bwMode="auto">
          <a:xfrm>
            <a:off x="1000100" y="5214926"/>
            <a:ext cx="7500990" cy="150022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ru-RU" sz="1400" dirty="0" smtClean="0"/>
              <a:t>По состоянию на 1 июля 2011 года в России было зарегистрировано 231,2 тыс. малых предприятий, что на 5</a:t>
            </a:r>
            <a:r>
              <a:rPr lang="ru-RU" sz="1400" b="1" dirty="0" smtClean="0"/>
              <a:t>,3% больше</a:t>
            </a:r>
            <a:r>
              <a:rPr lang="ru-RU" sz="1400" dirty="0" smtClean="0"/>
              <a:t>, чем по состоянию на 1 июля 2010 года. Количество малых предприятий в расчете на 100 тыс. жителей </a:t>
            </a:r>
            <a:r>
              <a:rPr lang="ru-RU" sz="1400" b="1" dirty="0" smtClean="0"/>
              <a:t>увеличилось на 7,0 ед. </a:t>
            </a:r>
            <a:r>
              <a:rPr lang="ru-RU" sz="1400" dirty="0" smtClean="0"/>
              <a:t>и составило 161,8 ед.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solidFill>
                <a:schemeClr val="tx1"/>
              </a:solidFill>
              <a:latin typeface="Arial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100" b="0" i="1" dirty="0" smtClean="0">
                <a:solidFill>
                  <a:schemeClr val="tx1"/>
                </a:solidFill>
                <a:latin typeface="Arial" charset="0"/>
              </a:rPr>
              <a:t>Ввиду  отсутствия полных статистических данных </a:t>
            </a:r>
            <a:r>
              <a:rPr lang="ru-RU" sz="1100" b="0" i="1" u="sng" dirty="0" smtClean="0"/>
              <a:t>не учитываются индивидуальные предприниматели без образования юридического лица и микропредприятия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</TotalTime>
  <Words>2524</Words>
  <Application>Microsoft Office PowerPoint</Application>
  <PresentationFormat>Экран (4:3)</PresentationFormat>
  <Paragraphs>969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Оформление по умолчанию</vt:lpstr>
      <vt:lpstr>Рисунок</vt:lpstr>
      <vt:lpstr>МАЛОЕ ПРЕДПРИНИМАТЕЛЬСТВО В РОССИИ В 2010 И В НАЧАЛЕ 2011 ГОДА. СПЛОШНОЕ СТАТИСТИЧЕСКОЕ НАБЛЮДЕНИЕ ЗА ДЕЯТЕЛЬНОСТЬЮ МСП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nisse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МАЛОЕ ПРЕДПРИНИМАТЕЛЬСТВО В РЕГИОНАХ РОССИИ В 2009 ГОДУ</dc:title>
  <dc:creator>Александр Шамрай</dc:creator>
  <cp:lastModifiedBy>buyev</cp:lastModifiedBy>
  <cp:revision>79</cp:revision>
  <dcterms:created xsi:type="dcterms:W3CDTF">2010-04-27T16:22:00Z</dcterms:created>
  <dcterms:modified xsi:type="dcterms:W3CDTF">2011-10-26T15:42:52Z</dcterms:modified>
</cp:coreProperties>
</file>