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2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3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4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notesSlides/notesSlide5.xml" ContentType="application/vnd.openxmlformats-officedocument.presentationml.notesSlide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notesSlides/notesSlide6.xml" ContentType="application/vnd.openxmlformats-officedocument.presentationml.notesSlide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98" r:id="rId3"/>
    <p:sldId id="288" r:id="rId4"/>
    <p:sldId id="304" r:id="rId5"/>
    <p:sldId id="286" r:id="rId6"/>
    <p:sldId id="289" r:id="rId7"/>
    <p:sldId id="299" r:id="rId8"/>
    <p:sldId id="303" r:id="rId9"/>
    <p:sldId id="305" r:id="rId10"/>
    <p:sldId id="301" r:id="rId11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387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AE28"/>
    <a:srgbClr val="9BC62E"/>
    <a:srgbClr val="00519A"/>
    <a:srgbClr val="640000"/>
    <a:srgbClr val="FFB7B7"/>
    <a:srgbClr val="320000"/>
    <a:srgbClr val="E75325"/>
    <a:srgbClr val="FF2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07" autoAdjust="0"/>
    <p:restoredTop sz="97941" autoAdjust="0"/>
  </p:normalViewPr>
  <p:slideViewPr>
    <p:cSldViewPr showGuides="1">
      <p:cViewPr varScale="1">
        <p:scale>
          <a:sx n="55" d="100"/>
          <a:sy n="55" d="100"/>
        </p:scale>
        <p:origin x="149" y="48"/>
      </p:cViewPr>
      <p:guideLst>
        <p:guide orient="horz" pos="2160"/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67850709241541"/>
          <c:y val="0.10301267607079277"/>
          <c:w val="0.60300407044855409"/>
          <c:h val="0.7937343058710985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Российские исследования</c:v>
                </c:pt>
              </c:strCache>
            </c:strRef>
          </c:tx>
          <c:spPr>
            <a:ln w="44450">
              <a:solidFill>
                <a:srgbClr val="9BC62E"/>
              </a:solidFill>
            </a:ln>
          </c:spPr>
          <c:marker>
            <c:spPr>
              <a:solidFill>
                <a:srgbClr val="9BC62E"/>
              </a:solidFill>
              <a:ln>
                <a:solidFill>
                  <a:srgbClr val="9BC62E"/>
                </a:solidFill>
              </a:ln>
            </c:spPr>
          </c:marker>
          <c:cat>
            <c:strRef>
              <c:f>Лист1!$A$2:$A$11</c:f>
              <c:strCache>
                <c:ptCount val="10"/>
                <c:pt idx="0">
                  <c:v>Налогообложение</c:v>
                </c:pt>
                <c:pt idx="1">
                  <c:v>Мероприятия государственной поддержки</c:v>
                </c:pt>
                <c:pt idx="2">
                  <c:v>Административный климат и коррупция</c:v>
                </c:pt>
                <c:pt idx="3">
                  <c:v>Доступ к спросу на производимые товары и услуги</c:v>
                </c:pt>
                <c:pt idx="4">
                  <c:v>Инфраструктура</c:v>
                </c:pt>
                <c:pt idx="5">
                  <c:v>Рынок труда, трудовые ресурсы</c:v>
                </c:pt>
                <c:pt idx="6">
                  <c:v>Финансовые ресурсы</c:v>
                </c:pt>
                <c:pt idx="7">
                  <c:v>Социальная напряженность, преступность и неравенство</c:v>
                </c:pt>
                <c:pt idx="8">
                  <c:v>Нормативная правовая база</c:v>
                </c:pt>
                <c:pt idx="9">
                  <c:v>Недвижимость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Зарубежные исследования</c:v>
                </c:pt>
              </c:strCache>
            </c:strRef>
          </c:tx>
          <c:spPr>
            <a:ln w="44450">
              <a:solidFill>
                <a:srgbClr val="00519A"/>
              </a:solidFill>
            </a:ln>
          </c:spPr>
          <c:marker>
            <c:symbol val="square"/>
            <c:size val="7"/>
            <c:spPr>
              <a:solidFill>
                <a:srgbClr val="00519A"/>
              </a:solidFill>
              <a:ln>
                <a:solidFill>
                  <a:srgbClr val="00519A"/>
                </a:solidFill>
              </a:ln>
            </c:spPr>
          </c:marker>
          <c:cat>
            <c:strRef>
              <c:f>Лист1!$A$2:$A$11</c:f>
              <c:strCache>
                <c:ptCount val="10"/>
                <c:pt idx="0">
                  <c:v>Налогообложение</c:v>
                </c:pt>
                <c:pt idx="1">
                  <c:v>Мероприятия государственной поддержки</c:v>
                </c:pt>
                <c:pt idx="2">
                  <c:v>Административный климат и коррупция</c:v>
                </c:pt>
                <c:pt idx="3">
                  <c:v>Доступ к спросу на производимые товары и услуги</c:v>
                </c:pt>
                <c:pt idx="4">
                  <c:v>Инфраструктура</c:v>
                </c:pt>
                <c:pt idx="5">
                  <c:v>Рынок труда, трудовые ресурсы</c:v>
                </c:pt>
                <c:pt idx="6">
                  <c:v>Финансовые ресурсы</c:v>
                </c:pt>
                <c:pt idx="7">
                  <c:v>Социальная напряженность, преступность и неравенство</c:v>
                </c:pt>
                <c:pt idx="8">
                  <c:v>Нормативная правовая база</c:v>
                </c:pt>
                <c:pt idx="9">
                  <c:v>Недвижимость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4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5</c:v>
                </c:pt>
                <c:pt idx="7">
                  <c:v>0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0840896"/>
        <c:axId val="2050840352"/>
      </c:radarChart>
      <c:catAx>
        <c:axId val="2050840896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+mn-lt"/>
              </a:defRPr>
            </a:pPr>
            <a:endParaRPr lang="ru-RU"/>
          </a:p>
        </c:txPr>
        <c:crossAx val="2050840352"/>
        <c:crosses val="autoZero"/>
        <c:auto val="1"/>
        <c:lblAlgn val="ctr"/>
        <c:lblOffset val="100"/>
        <c:noMultiLvlLbl val="0"/>
      </c:catAx>
      <c:valAx>
        <c:axId val="20508403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" baseline="0">
                <a:solidFill>
                  <a:schemeClr val="bg1"/>
                </a:solidFill>
              </a:defRPr>
            </a:pPr>
            <a:endParaRPr lang="ru-RU"/>
          </a:p>
        </c:txPr>
        <c:crossAx val="2050840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306758530183658"/>
          <c:y val="0.87900467024283413"/>
          <c:w val="0.26540923009623779"/>
          <c:h val="0.11475785656634856"/>
        </c:manualLayout>
      </c:layout>
      <c:overlay val="0"/>
      <c:txPr>
        <a:bodyPr/>
        <a:lstStyle/>
        <a:p>
          <a:pPr>
            <a:defRPr sz="1200">
              <a:latin typeface="+mn-lt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658F6F-58C3-47D0-AD83-63609EFC1E2E}" type="datetimeFigureOut">
              <a:rPr lang="ru-RU"/>
              <a:pPr>
                <a:defRPr/>
              </a:pPr>
              <a:t>04.10.2013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184A53-73D3-42B1-8DE0-82E0A661AF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786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886444-154E-481A-97B3-F07B3EEFC6F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789950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886444-154E-481A-97B3-F07B3EEFC6F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225389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886444-154E-481A-97B3-F07B3EEFC6F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744102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886444-154E-481A-97B3-F07B3EEFC6F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27706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332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372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6398-C800-4E80-83B8-001EDBEAF209}" type="datetimeFigureOut">
              <a:rPr lang="ru-RU"/>
              <a:pPr>
                <a:defRPr/>
              </a:pPr>
              <a:t>04.10.2013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DCFC-1B43-4671-8153-5A577BDBCB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0D26-CD32-44E7-8454-F22967C073A3}" type="datetimeFigureOut">
              <a:rPr lang="ru-RU"/>
              <a:pPr>
                <a:defRPr/>
              </a:pPr>
              <a:t>04.10.2013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9CB8-7BF2-430C-A143-660BAF5242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AC7B0-6F1F-4307-B92B-8017E1DA6C11}" type="datetimeFigureOut">
              <a:rPr lang="ru-RU"/>
              <a:pPr>
                <a:defRPr/>
              </a:pPr>
              <a:t>04.10.2013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F0368-36F2-482D-9F91-61D83B3E2C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CABFF-8B85-47B0-93C9-7DEC087E01ED}" type="datetimeFigureOut">
              <a:rPr lang="ru-RU"/>
              <a:pPr>
                <a:defRPr/>
              </a:pPr>
              <a:t>04.10.2013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0305A-D11B-4E57-9C7E-078536ECBA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56BD-5721-4FBD-AAF5-6222E059C5DE}" type="datetimeFigureOut">
              <a:rPr lang="ru-RU"/>
              <a:pPr>
                <a:defRPr/>
              </a:pPr>
              <a:t>04.10.2013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A8D4-29F2-4A58-9B07-6B495A526E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FE76-93D2-4635-BF74-FFBE05873C35}" type="datetimeFigureOut">
              <a:rPr lang="ru-RU"/>
              <a:pPr>
                <a:defRPr/>
              </a:pPr>
              <a:t>04.10.2013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524B-3DB6-46E7-B5F7-BBF1EFB454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80BC-048A-43BD-B3BA-F09876D5F9BB}" type="datetimeFigureOut">
              <a:rPr lang="ru-RU"/>
              <a:pPr>
                <a:defRPr/>
              </a:pPr>
              <a:t>04.10.2013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D91B-007E-4CB5-8760-471BDF0A96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BA20F-6BDE-45A7-9443-9F98EFE876CC}" type="datetimeFigureOut">
              <a:rPr lang="ru-RU"/>
              <a:pPr>
                <a:defRPr/>
              </a:pPr>
              <a:t>04.10.2013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2A70-2E3B-47E6-B033-8ECDFA28C2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BC3F-B5D6-46E7-8080-6264D5D204E4}" type="datetimeFigureOut">
              <a:rPr lang="ru-RU"/>
              <a:pPr>
                <a:defRPr/>
              </a:pPr>
              <a:t>04.10.2013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2DB0-D9BD-431C-9F05-F7277FE053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6F12-35FB-4E3A-8511-0E44FF0CF7F2}" type="datetimeFigureOut">
              <a:rPr lang="ru-RU"/>
              <a:pPr>
                <a:defRPr/>
              </a:pPr>
              <a:t>04.10.2013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6B63-89D3-4DC8-9BE0-8E2C2BCBDC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5C9AC-873C-40C9-A0C6-EB30620800CE}" type="datetimeFigureOut">
              <a:rPr lang="ru-RU"/>
              <a:pPr>
                <a:defRPr/>
              </a:pPr>
              <a:t>04.10.2013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C3FA-77C7-4C54-A2CE-880E6F7862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66249B-2262-4813-B78C-0063B020C8B4}" type="datetimeFigureOut">
              <a:rPr lang="ru-RU"/>
              <a:pPr>
                <a:defRPr/>
              </a:pPr>
              <a:t>04.10.2013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71B26-612C-453E-9FAE-9DBD01FA09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tags" Target="../tags/tag171.xml"/><Relationship Id="rId18" Type="http://schemas.openxmlformats.org/officeDocument/2006/relationships/tags" Target="../tags/tag176.xml"/><Relationship Id="rId26" Type="http://schemas.openxmlformats.org/officeDocument/2006/relationships/tags" Target="../tags/tag184.xml"/><Relationship Id="rId21" Type="http://schemas.openxmlformats.org/officeDocument/2006/relationships/tags" Target="../tags/tag179.xml"/><Relationship Id="rId34" Type="http://schemas.openxmlformats.org/officeDocument/2006/relationships/hyperlink" Target="http://mediasubs.ru/group/uploads/li/lichnostnyij-rost-i-finansyi/image2/ItMDliMWJ.jpg" TargetMode="External"/><Relationship Id="rId7" Type="http://schemas.openxmlformats.org/officeDocument/2006/relationships/tags" Target="../tags/tag165.xml"/><Relationship Id="rId12" Type="http://schemas.openxmlformats.org/officeDocument/2006/relationships/tags" Target="../tags/tag170.xml"/><Relationship Id="rId17" Type="http://schemas.openxmlformats.org/officeDocument/2006/relationships/tags" Target="../tags/tag175.xml"/><Relationship Id="rId25" Type="http://schemas.openxmlformats.org/officeDocument/2006/relationships/tags" Target="../tags/tag183.xml"/><Relationship Id="rId33" Type="http://schemas.openxmlformats.org/officeDocument/2006/relationships/image" Target="../media/image2.emf"/><Relationship Id="rId2" Type="http://schemas.openxmlformats.org/officeDocument/2006/relationships/tags" Target="../tags/tag160.xml"/><Relationship Id="rId16" Type="http://schemas.openxmlformats.org/officeDocument/2006/relationships/tags" Target="../tags/tag174.xml"/><Relationship Id="rId20" Type="http://schemas.openxmlformats.org/officeDocument/2006/relationships/tags" Target="../tags/tag178.xml"/><Relationship Id="rId29" Type="http://schemas.openxmlformats.org/officeDocument/2006/relationships/tags" Target="../tags/tag187.xml"/><Relationship Id="rId1" Type="http://schemas.openxmlformats.org/officeDocument/2006/relationships/vmlDrawing" Target="../drawings/vmlDrawing9.vml"/><Relationship Id="rId6" Type="http://schemas.openxmlformats.org/officeDocument/2006/relationships/tags" Target="../tags/tag164.xml"/><Relationship Id="rId11" Type="http://schemas.openxmlformats.org/officeDocument/2006/relationships/tags" Target="../tags/tag169.xml"/><Relationship Id="rId24" Type="http://schemas.openxmlformats.org/officeDocument/2006/relationships/tags" Target="../tags/tag182.xml"/><Relationship Id="rId32" Type="http://schemas.openxmlformats.org/officeDocument/2006/relationships/oleObject" Target="../embeddings/oleObject9.bin"/><Relationship Id="rId37" Type="http://schemas.openxmlformats.org/officeDocument/2006/relationships/image" Target="../media/image26.jpeg"/><Relationship Id="rId5" Type="http://schemas.openxmlformats.org/officeDocument/2006/relationships/tags" Target="../tags/tag163.xml"/><Relationship Id="rId15" Type="http://schemas.openxmlformats.org/officeDocument/2006/relationships/tags" Target="../tags/tag173.xml"/><Relationship Id="rId23" Type="http://schemas.openxmlformats.org/officeDocument/2006/relationships/tags" Target="../tags/tag181.xml"/><Relationship Id="rId28" Type="http://schemas.openxmlformats.org/officeDocument/2006/relationships/tags" Target="../tags/tag186.xml"/><Relationship Id="rId36" Type="http://schemas.openxmlformats.org/officeDocument/2006/relationships/hyperlink" Target="http://th896.photobucket.com/albums/ac165/frankcurtin/web/th_thdownlrg.jpg" TargetMode="External"/><Relationship Id="rId10" Type="http://schemas.openxmlformats.org/officeDocument/2006/relationships/tags" Target="../tags/tag168.xml"/><Relationship Id="rId19" Type="http://schemas.openxmlformats.org/officeDocument/2006/relationships/tags" Target="../tags/tag177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162.xml"/><Relationship Id="rId9" Type="http://schemas.openxmlformats.org/officeDocument/2006/relationships/tags" Target="../tags/tag167.xml"/><Relationship Id="rId14" Type="http://schemas.openxmlformats.org/officeDocument/2006/relationships/tags" Target="../tags/tag172.xml"/><Relationship Id="rId22" Type="http://schemas.openxmlformats.org/officeDocument/2006/relationships/tags" Target="../tags/tag180.xml"/><Relationship Id="rId27" Type="http://schemas.openxmlformats.org/officeDocument/2006/relationships/tags" Target="../tags/tag185.xml"/><Relationship Id="rId30" Type="http://schemas.openxmlformats.org/officeDocument/2006/relationships/tags" Target="../tags/tag188.xml"/><Relationship Id="rId35" Type="http://schemas.openxmlformats.org/officeDocument/2006/relationships/image" Target="../media/image25.jpeg"/><Relationship Id="rId8" Type="http://schemas.openxmlformats.org/officeDocument/2006/relationships/tags" Target="../tags/tag166.xml"/><Relationship Id="rId3" Type="http://schemas.openxmlformats.org/officeDocument/2006/relationships/tags" Target="../tags/tag16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oleObject" Target="../embeddings/oleObject1.bin"/><Relationship Id="rId2" Type="http://schemas.openxmlformats.org/officeDocument/2006/relationships/tags" Target="../tags/tag5.xml"/><Relationship Id="rId16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chart" Target="../charts/chart1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image" Target="../media/image3.emf"/><Relationship Id="rId2" Type="http://schemas.openxmlformats.org/officeDocument/2006/relationships/tags" Target="../tags/tag19.xml"/><Relationship Id="rId16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notesSlide" Target="../notesSlides/notesSlide1.xml"/><Relationship Id="rId10" Type="http://schemas.openxmlformats.org/officeDocument/2006/relationships/tags" Target="../tags/tag27.xml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13" Type="http://schemas.openxmlformats.org/officeDocument/2006/relationships/notesSlide" Target="../notesSlides/notesSlide2.xml"/><Relationship Id="rId18" Type="http://schemas.openxmlformats.org/officeDocument/2006/relationships/image" Target="../media/image5.jpeg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12" Type="http://schemas.openxmlformats.org/officeDocument/2006/relationships/slideLayout" Target="../slideLayouts/slideLayout2.xml"/><Relationship Id="rId17" Type="http://schemas.openxmlformats.org/officeDocument/2006/relationships/hyperlink" Target="http://images.yandex.ru/yandsearch?img_url=http://www.fisnyak.ru/_nw/15/71037527.jpg&amp;iorient=&amp;ih=&amp;nojs=1&amp;icolor=&amp;site=&amp;text=%D0%A0%D0%BE%D1%81%D1%81%D0%B8%D1%8F&amp;iw=&amp;wp=&amp;pos=2&amp;recent=&amp;type=&amp;isize=&amp;rpt=simage&amp;itype=" TargetMode="External"/><Relationship Id="rId2" Type="http://schemas.openxmlformats.org/officeDocument/2006/relationships/tags" Target="../tags/tag31.xml"/><Relationship Id="rId16" Type="http://schemas.openxmlformats.org/officeDocument/2006/relationships/image" Target="../media/image4.wmf"/><Relationship Id="rId1" Type="http://schemas.openxmlformats.org/officeDocument/2006/relationships/vmlDrawing" Target="../drawings/vmlDrawing3.vml"/><Relationship Id="rId6" Type="http://schemas.openxmlformats.org/officeDocument/2006/relationships/tags" Target="../tags/tag35.xml"/><Relationship Id="rId11" Type="http://schemas.openxmlformats.org/officeDocument/2006/relationships/tags" Target="../tags/tag40.xml"/><Relationship Id="rId5" Type="http://schemas.openxmlformats.org/officeDocument/2006/relationships/tags" Target="../tags/tag34.xml"/><Relationship Id="rId15" Type="http://schemas.openxmlformats.org/officeDocument/2006/relationships/image" Target="../media/image3.emf"/><Relationship Id="rId10" Type="http://schemas.openxmlformats.org/officeDocument/2006/relationships/tags" Target="../tags/tag39.xml"/><Relationship Id="rId19" Type="http://schemas.openxmlformats.org/officeDocument/2006/relationships/image" Target="../media/image6.jpeg"/><Relationship Id="rId4" Type="http://schemas.openxmlformats.org/officeDocument/2006/relationships/tags" Target="../tags/tag33.xml"/><Relationship Id="rId9" Type="http://schemas.openxmlformats.org/officeDocument/2006/relationships/tags" Target="../tags/tag38.xml"/><Relationship Id="rId1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12" Type="http://schemas.openxmlformats.org/officeDocument/2006/relationships/image" Target="../media/image7.png"/><Relationship Id="rId2" Type="http://schemas.openxmlformats.org/officeDocument/2006/relationships/tags" Target="../tags/tag41.xml"/><Relationship Id="rId1" Type="http://schemas.openxmlformats.org/officeDocument/2006/relationships/vmlDrawing" Target="../drawings/vmlDrawing4.vml"/><Relationship Id="rId6" Type="http://schemas.openxmlformats.org/officeDocument/2006/relationships/tags" Target="../tags/tag45.xml"/><Relationship Id="rId11" Type="http://schemas.openxmlformats.org/officeDocument/2006/relationships/image" Target="../media/image3.emf"/><Relationship Id="rId5" Type="http://schemas.openxmlformats.org/officeDocument/2006/relationships/tags" Target="../tags/tag44.xml"/><Relationship Id="rId10" Type="http://schemas.openxmlformats.org/officeDocument/2006/relationships/oleObject" Target="../embeddings/oleObject4.bin"/><Relationship Id="rId4" Type="http://schemas.openxmlformats.org/officeDocument/2006/relationships/tags" Target="../tags/tag43.xml"/><Relationship Id="rId9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13" Type="http://schemas.openxmlformats.org/officeDocument/2006/relationships/tags" Target="../tags/tag58.xml"/><Relationship Id="rId18" Type="http://schemas.openxmlformats.org/officeDocument/2006/relationships/notesSlide" Target="../notesSlides/notesSlide4.xml"/><Relationship Id="rId3" Type="http://schemas.openxmlformats.org/officeDocument/2006/relationships/tags" Target="../tags/tag48.xml"/><Relationship Id="rId21" Type="http://schemas.openxmlformats.org/officeDocument/2006/relationships/hyperlink" Target="http://www.ha.net.ua/sites/ha.net.ua/files/imagecache/width640/pAPBN73os4.jpg" TargetMode="External"/><Relationship Id="rId7" Type="http://schemas.openxmlformats.org/officeDocument/2006/relationships/tags" Target="../tags/tag52.xml"/><Relationship Id="rId12" Type="http://schemas.openxmlformats.org/officeDocument/2006/relationships/tags" Target="../tags/tag57.xml"/><Relationship Id="rId17" Type="http://schemas.openxmlformats.org/officeDocument/2006/relationships/slideLayout" Target="../slideLayouts/slideLayout2.xml"/><Relationship Id="rId25" Type="http://schemas.openxmlformats.org/officeDocument/2006/relationships/image" Target="../media/image10.jpeg"/><Relationship Id="rId2" Type="http://schemas.openxmlformats.org/officeDocument/2006/relationships/tags" Target="../tags/tag47.xml"/><Relationship Id="rId16" Type="http://schemas.openxmlformats.org/officeDocument/2006/relationships/tags" Target="../tags/tag61.xml"/><Relationship Id="rId20" Type="http://schemas.openxmlformats.org/officeDocument/2006/relationships/image" Target="../media/image3.emf"/><Relationship Id="rId1" Type="http://schemas.openxmlformats.org/officeDocument/2006/relationships/vmlDrawing" Target="../drawings/vmlDrawing5.vml"/><Relationship Id="rId6" Type="http://schemas.openxmlformats.org/officeDocument/2006/relationships/tags" Target="../tags/tag51.xml"/><Relationship Id="rId11" Type="http://schemas.openxmlformats.org/officeDocument/2006/relationships/tags" Target="../tags/tag56.xml"/><Relationship Id="rId24" Type="http://schemas.openxmlformats.org/officeDocument/2006/relationships/image" Target="../media/image9.jpeg"/><Relationship Id="rId5" Type="http://schemas.openxmlformats.org/officeDocument/2006/relationships/tags" Target="../tags/tag50.xml"/><Relationship Id="rId15" Type="http://schemas.openxmlformats.org/officeDocument/2006/relationships/tags" Target="../tags/tag60.xml"/><Relationship Id="rId23" Type="http://schemas.openxmlformats.org/officeDocument/2006/relationships/hyperlink" Target="http://images.yandex.ru/yandsearch?img_url=http://www.sunhome.ru/UsersGallery/wallpapers/36/novii_god_2011_oboi_rabochego_stola.jpg&amp;iorient=&amp;ih=&amp;icolor=&amp;site=&amp;text=%D1%80%D1%8F%D0%B4%20%D1%86%D0%B8%D1%84%D1%80%20-%D0%BA%D0%B0%D0%BC%D0%B5%D1%80%D0%B0&amp;iw=&amp;wp=&amp;pos=1&amp;recent=&amp;type=&amp;isize=&amp;rpt=simage&amp;itype=&amp;nojs=1" TargetMode="External"/><Relationship Id="rId10" Type="http://schemas.openxmlformats.org/officeDocument/2006/relationships/tags" Target="../tags/tag55.xml"/><Relationship Id="rId19" Type="http://schemas.openxmlformats.org/officeDocument/2006/relationships/oleObject" Target="../embeddings/oleObject5.bin"/><Relationship Id="rId4" Type="http://schemas.openxmlformats.org/officeDocument/2006/relationships/tags" Target="../tags/tag49.xml"/><Relationship Id="rId9" Type="http://schemas.openxmlformats.org/officeDocument/2006/relationships/tags" Target="../tags/tag54.xml"/><Relationship Id="rId14" Type="http://schemas.openxmlformats.org/officeDocument/2006/relationships/tags" Target="../tags/tag59.xml"/><Relationship Id="rId22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68.xml"/><Relationship Id="rId13" Type="http://schemas.openxmlformats.org/officeDocument/2006/relationships/tags" Target="../tags/tag73.xml"/><Relationship Id="rId18" Type="http://schemas.openxmlformats.org/officeDocument/2006/relationships/tags" Target="../tags/tag78.xml"/><Relationship Id="rId26" Type="http://schemas.openxmlformats.org/officeDocument/2006/relationships/image" Target="../media/image2.emf"/><Relationship Id="rId3" Type="http://schemas.openxmlformats.org/officeDocument/2006/relationships/tags" Target="../tags/tag63.xml"/><Relationship Id="rId21" Type="http://schemas.openxmlformats.org/officeDocument/2006/relationships/tags" Target="../tags/tag81.xml"/><Relationship Id="rId7" Type="http://schemas.openxmlformats.org/officeDocument/2006/relationships/tags" Target="../tags/tag67.xml"/><Relationship Id="rId12" Type="http://schemas.openxmlformats.org/officeDocument/2006/relationships/tags" Target="../tags/tag72.xml"/><Relationship Id="rId17" Type="http://schemas.openxmlformats.org/officeDocument/2006/relationships/tags" Target="../tags/tag77.xml"/><Relationship Id="rId25" Type="http://schemas.openxmlformats.org/officeDocument/2006/relationships/oleObject" Target="../embeddings/oleObject6.bin"/><Relationship Id="rId2" Type="http://schemas.openxmlformats.org/officeDocument/2006/relationships/tags" Target="../tags/tag62.xml"/><Relationship Id="rId16" Type="http://schemas.openxmlformats.org/officeDocument/2006/relationships/tags" Target="../tags/tag76.xml"/><Relationship Id="rId20" Type="http://schemas.openxmlformats.org/officeDocument/2006/relationships/tags" Target="../tags/tag80.xml"/><Relationship Id="rId29" Type="http://schemas.openxmlformats.org/officeDocument/2006/relationships/hyperlink" Target="http://www.kanzlider.ru/upload/iblock/134/13448beebc4712b9afba75e0148727ac.png" TargetMode="External"/><Relationship Id="rId1" Type="http://schemas.openxmlformats.org/officeDocument/2006/relationships/vmlDrawing" Target="../drawings/vmlDrawing6.vml"/><Relationship Id="rId6" Type="http://schemas.openxmlformats.org/officeDocument/2006/relationships/tags" Target="../tags/tag66.xml"/><Relationship Id="rId11" Type="http://schemas.openxmlformats.org/officeDocument/2006/relationships/tags" Target="../tags/tag71.xml"/><Relationship Id="rId24" Type="http://schemas.openxmlformats.org/officeDocument/2006/relationships/notesSlide" Target="../notesSlides/notesSlide5.xml"/><Relationship Id="rId5" Type="http://schemas.openxmlformats.org/officeDocument/2006/relationships/tags" Target="../tags/tag65.xml"/><Relationship Id="rId15" Type="http://schemas.openxmlformats.org/officeDocument/2006/relationships/tags" Target="../tags/tag75.xml"/><Relationship Id="rId23" Type="http://schemas.openxmlformats.org/officeDocument/2006/relationships/slideLayout" Target="../slideLayouts/slideLayout2.xml"/><Relationship Id="rId28" Type="http://schemas.openxmlformats.org/officeDocument/2006/relationships/image" Target="../media/image11.jpeg"/><Relationship Id="rId10" Type="http://schemas.openxmlformats.org/officeDocument/2006/relationships/tags" Target="../tags/tag70.xml"/><Relationship Id="rId19" Type="http://schemas.openxmlformats.org/officeDocument/2006/relationships/tags" Target="../tags/tag79.xml"/><Relationship Id="rId4" Type="http://schemas.openxmlformats.org/officeDocument/2006/relationships/tags" Target="../tags/tag64.xml"/><Relationship Id="rId9" Type="http://schemas.openxmlformats.org/officeDocument/2006/relationships/tags" Target="../tags/tag69.xml"/><Relationship Id="rId14" Type="http://schemas.openxmlformats.org/officeDocument/2006/relationships/tags" Target="../tags/tag74.xml"/><Relationship Id="rId22" Type="http://schemas.openxmlformats.org/officeDocument/2006/relationships/tags" Target="../tags/tag82.xml"/><Relationship Id="rId27" Type="http://schemas.openxmlformats.org/officeDocument/2006/relationships/hyperlink" Target="http://i25.fastpic.ru/big/2012/1007/93/5f5e42d283e3125caebde64f0c4c0b93.jpg" TargetMode="External"/><Relationship Id="rId30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tags" Target="../tags/tag107.xml"/><Relationship Id="rId21" Type="http://schemas.openxmlformats.org/officeDocument/2006/relationships/tags" Target="../tags/tag102.xml"/><Relationship Id="rId42" Type="http://schemas.openxmlformats.org/officeDocument/2006/relationships/tags" Target="../tags/tag123.xml"/><Relationship Id="rId47" Type="http://schemas.openxmlformats.org/officeDocument/2006/relationships/slideLayout" Target="../slideLayouts/slideLayout2.xml"/><Relationship Id="rId63" Type="http://schemas.openxmlformats.org/officeDocument/2006/relationships/image" Target="../media/image20.gif"/><Relationship Id="rId68" Type="http://schemas.openxmlformats.org/officeDocument/2006/relationships/hyperlink" Target="http://tpk-eti.ru/upload/iblock/1a1/1a13307d9f1ecab5ea5715790de12948.jpg" TargetMode="External"/><Relationship Id="rId7" Type="http://schemas.openxmlformats.org/officeDocument/2006/relationships/tags" Target="../tags/tag88.xml"/><Relationship Id="rId71" Type="http://schemas.openxmlformats.org/officeDocument/2006/relationships/image" Target="../media/image24.jpeg"/><Relationship Id="rId2" Type="http://schemas.openxmlformats.org/officeDocument/2006/relationships/tags" Target="../tags/tag83.xml"/><Relationship Id="rId16" Type="http://schemas.openxmlformats.org/officeDocument/2006/relationships/tags" Target="../tags/tag97.xml"/><Relationship Id="rId29" Type="http://schemas.openxmlformats.org/officeDocument/2006/relationships/tags" Target="../tags/tag110.xml"/><Relationship Id="rId11" Type="http://schemas.openxmlformats.org/officeDocument/2006/relationships/tags" Target="../tags/tag92.xml"/><Relationship Id="rId24" Type="http://schemas.openxmlformats.org/officeDocument/2006/relationships/tags" Target="../tags/tag105.xml"/><Relationship Id="rId32" Type="http://schemas.openxmlformats.org/officeDocument/2006/relationships/tags" Target="../tags/tag113.xml"/><Relationship Id="rId37" Type="http://schemas.openxmlformats.org/officeDocument/2006/relationships/tags" Target="../tags/tag118.xml"/><Relationship Id="rId40" Type="http://schemas.openxmlformats.org/officeDocument/2006/relationships/tags" Target="../tags/tag121.xml"/><Relationship Id="rId45" Type="http://schemas.openxmlformats.org/officeDocument/2006/relationships/tags" Target="../tags/tag126.xml"/><Relationship Id="rId53" Type="http://schemas.openxmlformats.org/officeDocument/2006/relationships/image" Target="../media/image15.jpeg"/><Relationship Id="rId58" Type="http://schemas.openxmlformats.org/officeDocument/2006/relationships/hyperlink" Target="http://www.polymer-torg.ru/upload/board_photo/kuplu_othodu_polimerov_pvh_pvd_pnd_streych__polipropilen__big_begi__4.jpg" TargetMode="External"/><Relationship Id="rId66" Type="http://schemas.openxmlformats.org/officeDocument/2006/relationships/hyperlink" Target="http://stat18.privet.ru/lr/0a1dc576c124831a3a9894b663b65ccd" TargetMode="External"/><Relationship Id="rId5" Type="http://schemas.openxmlformats.org/officeDocument/2006/relationships/tags" Target="../tags/tag86.xml"/><Relationship Id="rId61" Type="http://schemas.openxmlformats.org/officeDocument/2006/relationships/image" Target="../media/image19.jpeg"/><Relationship Id="rId19" Type="http://schemas.openxmlformats.org/officeDocument/2006/relationships/tags" Target="../tags/tag100.xml"/><Relationship Id="rId14" Type="http://schemas.openxmlformats.org/officeDocument/2006/relationships/tags" Target="../tags/tag95.xml"/><Relationship Id="rId22" Type="http://schemas.openxmlformats.org/officeDocument/2006/relationships/tags" Target="../tags/tag103.xml"/><Relationship Id="rId27" Type="http://schemas.openxmlformats.org/officeDocument/2006/relationships/tags" Target="../tags/tag108.xml"/><Relationship Id="rId30" Type="http://schemas.openxmlformats.org/officeDocument/2006/relationships/tags" Target="../tags/tag111.xml"/><Relationship Id="rId35" Type="http://schemas.openxmlformats.org/officeDocument/2006/relationships/tags" Target="../tags/tag116.xml"/><Relationship Id="rId43" Type="http://schemas.openxmlformats.org/officeDocument/2006/relationships/tags" Target="../tags/tag124.xml"/><Relationship Id="rId48" Type="http://schemas.openxmlformats.org/officeDocument/2006/relationships/notesSlide" Target="../notesSlides/notesSlide6.xml"/><Relationship Id="rId56" Type="http://schemas.openxmlformats.org/officeDocument/2006/relationships/hyperlink" Target="http://www.profi-forex.org/system/news/glonass_3.jpg" TargetMode="External"/><Relationship Id="rId64" Type="http://schemas.openxmlformats.org/officeDocument/2006/relationships/hyperlink" Target="http://www.ziaranunturi.ro/stiri/profilul_utilizatorilor_de_internet_din_romania.jpg" TargetMode="External"/><Relationship Id="rId69" Type="http://schemas.openxmlformats.org/officeDocument/2006/relationships/image" Target="../media/image23.jpeg"/><Relationship Id="rId8" Type="http://schemas.openxmlformats.org/officeDocument/2006/relationships/tags" Target="../tags/tag89.xml"/><Relationship Id="rId51" Type="http://schemas.openxmlformats.org/officeDocument/2006/relationships/image" Target="../media/image13.jpeg"/><Relationship Id="rId3" Type="http://schemas.openxmlformats.org/officeDocument/2006/relationships/tags" Target="../tags/tag84.xml"/><Relationship Id="rId12" Type="http://schemas.openxmlformats.org/officeDocument/2006/relationships/tags" Target="../tags/tag93.xml"/><Relationship Id="rId17" Type="http://schemas.openxmlformats.org/officeDocument/2006/relationships/tags" Target="../tags/tag98.xml"/><Relationship Id="rId25" Type="http://schemas.openxmlformats.org/officeDocument/2006/relationships/tags" Target="../tags/tag106.xml"/><Relationship Id="rId33" Type="http://schemas.openxmlformats.org/officeDocument/2006/relationships/tags" Target="../tags/tag114.xml"/><Relationship Id="rId38" Type="http://schemas.openxmlformats.org/officeDocument/2006/relationships/tags" Target="../tags/tag119.xml"/><Relationship Id="rId46" Type="http://schemas.openxmlformats.org/officeDocument/2006/relationships/tags" Target="../tags/tag127.xml"/><Relationship Id="rId59" Type="http://schemas.openxmlformats.org/officeDocument/2006/relationships/image" Target="../media/image18.jpeg"/><Relationship Id="rId67" Type="http://schemas.openxmlformats.org/officeDocument/2006/relationships/image" Target="../media/image22.gif"/><Relationship Id="rId20" Type="http://schemas.openxmlformats.org/officeDocument/2006/relationships/tags" Target="../tags/tag101.xml"/><Relationship Id="rId41" Type="http://schemas.openxmlformats.org/officeDocument/2006/relationships/tags" Target="../tags/tag122.xml"/><Relationship Id="rId54" Type="http://schemas.openxmlformats.org/officeDocument/2006/relationships/hyperlink" Target="http://images.yandex.ru/yandsearch?img_url=http://mdata.yandex.net/i?path=b1116141723_img_id7983118521772558741.jpg&amp;size=2&amp;iorient=&amp;ih=&amp;nojs=1&amp;icolor=&amp;site=&amp;text=%D1%82%D0%B5%D0%BB%D0%B5%D0%B2%D0%B8%D0%B7%D0%BE%D1%80&amp;iw=&amp;wp=&amp;pos=0&amp;recent=&amp;type=&amp;isize=&amp;rpt=simage&amp;itype=" TargetMode="External"/><Relationship Id="rId62" Type="http://schemas.openxmlformats.org/officeDocument/2006/relationships/hyperlink" Target="http://stat17.privet.ru/lr/0a068ae6938aa99885b5639382f67ed3" TargetMode="External"/><Relationship Id="rId70" Type="http://schemas.openxmlformats.org/officeDocument/2006/relationships/hyperlink" Target="http://vse1.com.ua/upload/iblock/805/d90db8a49685c1a90251af036cddd1be.jpg" TargetMode="External"/><Relationship Id="rId1" Type="http://schemas.openxmlformats.org/officeDocument/2006/relationships/vmlDrawing" Target="../drawings/vmlDrawing7.vml"/><Relationship Id="rId6" Type="http://schemas.openxmlformats.org/officeDocument/2006/relationships/tags" Target="../tags/tag87.xml"/><Relationship Id="rId15" Type="http://schemas.openxmlformats.org/officeDocument/2006/relationships/tags" Target="../tags/tag96.xml"/><Relationship Id="rId23" Type="http://schemas.openxmlformats.org/officeDocument/2006/relationships/tags" Target="../tags/tag104.xml"/><Relationship Id="rId28" Type="http://schemas.openxmlformats.org/officeDocument/2006/relationships/tags" Target="../tags/tag109.xml"/><Relationship Id="rId36" Type="http://schemas.openxmlformats.org/officeDocument/2006/relationships/tags" Target="../tags/tag117.xml"/><Relationship Id="rId49" Type="http://schemas.openxmlformats.org/officeDocument/2006/relationships/oleObject" Target="../embeddings/oleObject7.bin"/><Relationship Id="rId57" Type="http://schemas.openxmlformats.org/officeDocument/2006/relationships/image" Target="../media/image17.jpeg"/><Relationship Id="rId10" Type="http://schemas.openxmlformats.org/officeDocument/2006/relationships/tags" Target="../tags/tag91.xml"/><Relationship Id="rId31" Type="http://schemas.openxmlformats.org/officeDocument/2006/relationships/tags" Target="../tags/tag112.xml"/><Relationship Id="rId44" Type="http://schemas.openxmlformats.org/officeDocument/2006/relationships/tags" Target="../tags/tag125.xml"/><Relationship Id="rId52" Type="http://schemas.openxmlformats.org/officeDocument/2006/relationships/image" Target="../media/image14.gif"/><Relationship Id="rId60" Type="http://schemas.openxmlformats.org/officeDocument/2006/relationships/hyperlink" Target="http://franuk.com/images/stories/news/2011/05/big1.jpg" TargetMode="External"/><Relationship Id="rId65" Type="http://schemas.openxmlformats.org/officeDocument/2006/relationships/image" Target="../media/image21.jpeg"/><Relationship Id="rId4" Type="http://schemas.openxmlformats.org/officeDocument/2006/relationships/tags" Target="../tags/tag85.xml"/><Relationship Id="rId9" Type="http://schemas.openxmlformats.org/officeDocument/2006/relationships/tags" Target="../tags/tag90.xml"/><Relationship Id="rId13" Type="http://schemas.openxmlformats.org/officeDocument/2006/relationships/tags" Target="../tags/tag94.xml"/><Relationship Id="rId18" Type="http://schemas.openxmlformats.org/officeDocument/2006/relationships/tags" Target="../tags/tag99.xml"/><Relationship Id="rId39" Type="http://schemas.openxmlformats.org/officeDocument/2006/relationships/tags" Target="../tags/tag120.xml"/><Relationship Id="rId34" Type="http://schemas.openxmlformats.org/officeDocument/2006/relationships/tags" Target="../tags/tag115.xml"/><Relationship Id="rId50" Type="http://schemas.openxmlformats.org/officeDocument/2006/relationships/image" Target="../media/image2.emf"/><Relationship Id="rId55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tags" Target="../tags/tag139.xml"/><Relationship Id="rId18" Type="http://schemas.openxmlformats.org/officeDocument/2006/relationships/tags" Target="../tags/tag144.xml"/><Relationship Id="rId26" Type="http://schemas.openxmlformats.org/officeDocument/2006/relationships/tags" Target="../tags/tag152.xml"/><Relationship Id="rId39" Type="http://schemas.openxmlformats.org/officeDocument/2006/relationships/hyperlink" Target="http://th896.photobucket.com/albums/ac165/frankcurtin/web/th_thdownlrg.jpg" TargetMode="External"/><Relationship Id="rId21" Type="http://schemas.openxmlformats.org/officeDocument/2006/relationships/tags" Target="../tags/tag147.xml"/><Relationship Id="rId34" Type="http://schemas.openxmlformats.org/officeDocument/2006/relationships/slideLayout" Target="../slideLayouts/slideLayout2.xml"/><Relationship Id="rId7" Type="http://schemas.openxmlformats.org/officeDocument/2006/relationships/tags" Target="../tags/tag133.xml"/><Relationship Id="rId12" Type="http://schemas.openxmlformats.org/officeDocument/2006/relationships/tags" Target="../tags/tag138.xml"/><Relationship Id="rId17" Type="http://schemas.openxmlformats.org/officeDocument/2006/relationships/tags" Target="../tags/tag143.xml"/><Relationship Id="rId25" Type="http://schemas.openxmlformats.org/officeDocument/2006/relationships/tags" Target="../tags/tag151.xml"/><Relationship Id="rId33" Type="http://schemas.openxmlformats.org/officeDocument/2006/relationships/tags" Target="../tags/tag159.xml"/><Relationship Id="rId38" Type="http://schemas.openxmlformats.org/officeDocument/2006/relationships/image" Target="../media/image25.jpeg"/><Relationship Id="rId2" Type="http://schemas.openxmlformats.org/officeDocument/2006/relationships/tags" Target="../tags/tag128.xml"/><Relationship Id="rId16" Type="http://schemas.openxmlformats.org/officeDocument/2006/relationships/tags" Target="../tags/tag142.xml"/><Relationship Id="rId20" Type="http://schemas.openxmlformats.org/officeDocument/2006/relationships/tags" Target="../tags/tag146.xml"/><Relationship Id="rId29" Type="http://schemas.openxmlformats.org/officeDocument/2006/relationships/tags" Target="../tags/tag155.xml"/><Relationship Id="rId1" Type="http://schemas.openxmlformats.org/officeDocument/2006/relationships/vmlDrawing" Target="../drawings/vmlDrawing8.vml"/><Relationship Id="rId6" Type="http://schemas.openxmlformats.org/officeDocument/2006/relationships/tags" Target="../tags/tag132.xml"/><Relationship Id="rId11" Type="http://schemas.openxmlformats.org/officeDocument/2006/relationships/tags" Target="../tags/tag137.xml"/><Relationship Id="rId24" Type="http://schemas.openxmlformats.org/officeDocument/2006/relationships/tags" Target="../tags/tag150.xml"/><Relationship Id="rId32" Type="http://schemas.openxmlformats.org/officeDocument/2006/relationships/tags" Target="../tags/tag158.xml"/><Relationship Id="rId37" Type="http://schemas.openxmlformats.org/officeDocument/2006/relationships/hyperlink" Target="http://mediasubs.ru/group/uploads/li/lichnostnyij-rost-i-finansyi/image2/ItMDliMWJ.jpg" TargetMode="External"/><Relationship Id="rId40" Type="http://schemas.openxmlformats.org/officeDocument/2006/relationships/image" Target="../media/image26.jpeg"/><Relationship Id="rId5" Type="http://schemas.openxmlformats.org/officeDocument/2006/relationships/tags" Target="../tags/tag131.xml"/><Relationship Id="rId15" Type="http://schemas.openxmlformats.org/officeDocument/2006/relationships/tags" Target="../tags/tag141.xml"/><Relationship Id="rId23" Type="http://schemas.openxmlformats.org/officeDocument/2006/relationships/tags" Target="../tags/tag149.xml"/><Relationship Id="rId28" Type="http://schemas.openxmlformats.org/officeDocument/2006/relationships/tags" Target="../tags/tag154.xml"/><Relationship Id="rId36" Type="http://schemas.openxmlformats.org/officeDocument/2006/relationships/image" Target="../media/image2.emf"/><Relationship Id="rId10" Type="http://schemas.openxmlformats.org/officeDocument/2006/relationships/tags" Target="../tags/tag136.xml"/><Relationship Id="rId19" Type="http://schemas.openxmlformats.org/officeDocument/2006/relationships/tags" Target="../tags/tag145.xml"/><Relationship Id="rId31" Type="http://schemas.openxmlformats.org/officeDocument/2006/relationships/tags" Target="../tags/tag157.xml"/><Relationship Id="rId4" Type="http://schemas.openxmlformats.org/officeDocument/2006/relationships/tags" Target="../tags/tag130.xml"/><Relationship Id="rId9" Type="http://schemas.openxmlformats.org/officeDocument/2006/relationships/tags" Target="../tags/tag135.xml"/><Relationship Id="rId14" Type="http://schemas.openxmlformats.org/officeDocument/2006/relationships/tags" Target="../tags/tag140.xml"/><Relationship Id="rId22" Type="http://schemas.openxmlformats.org/officeDocument/2006/relationships/tags" Target="../tags/tag148.xml"/><Relationship Id="rId27" Type="http://schemas.openxmlformats.org/officeDocument/2006/relationships/tags" Target="../tags/tag153.xml"/><Relationship Id="rId30" Type="http://schemas.openxmlformats.org/officeDocument/2006/relationships/tags" Target="../tags/tag156.xml"/><Relationship Id="rId35" Type="http://schemas.openxmlformats.org/officeDocument/2006/relationships/oleObject" Target="../embeddings/oleObject8.bin"/><Relationship Id="rId8" Type="http://schemas.openxmlformats.org/officeDocument/2006/relationships/tags" Target="../tags/tag134.xml"/><Relationship Id="rId3" Type="http://schemas.openxmlformats.org/officeDocument/2006/relationships/tags" Target="../tags/tag1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6286521"/>
            <a:ext cx="9144000" cy="5714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 Департамент науки, промышленной политики и предпринимательства г. Москвы</a:t>
            </a:r>
          </a:p>
        </p:txBody>
      </p:sp>
      <p:sp>
        <p:nvSpPr>
          <p:cNvPr id="5" name="Rectangle 1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71538" y="2071678"/>
            <a:ext cx="7358113" cy="2689223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Проведение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комплекса аналитических и практических </a:t>
            </a: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мероприятий по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исследованию текущего состояния предпринимательской среды в условиях ресурсных особенностей мегаполиса Москва и выявлению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</p:txBody>
      </p:sp>
      <p:sp>
        <p:nvSpPr>
          <p:cNvPr id="6" name="Rectangle 1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71538" y="4572008"/>
            <a:ext cx="7388894" cy="154621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Место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ДНПиП г. Москвы, Вознесенский переулок, д. 22, 5 этаж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Дата и время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03.10.13</a:t>
            </a: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 г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.</a:t>
            </a: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,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 14</a:t>
            </a: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: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00</a:t>
            </a:r>
            <a:endParaRPr lang="ru-RU" sz="1200" b="1" dirty="0">
              <a:latin typeface="+mn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Объект 10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79" name="think-cell Slide" r:id="rId32" imgW="270" imgH="270" progId="TCLayout.ActiveDocument.1">
                  <p:embed/>
                </p:oleObj>
              </mc:Choice>
              <mc:Fallback>
                <p:oleObj name="think-cell Slide" r:id="rId32" imgW="270" imgH="270" progId="TCLayout.ActiveDocument.1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Прямоугольник 8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700">
              <a:latin typeface="Arial"/>
              <a:sym typeface="Arial"/>
            </a:endParaRPr>
          </a:p>
        </p:txBody>
      </p:sp>
      <p:sp>
        <p:nvSpPr>
          <p:cNvPr id="34" name="Прямоугольник 33"/>
          <p:cNvSpPr/>
          <p:nvPr>
            <p:custDataLst>
              <p:tags r:id="rId4"/>
            </p:custDataLst>
          </p:nvPr>
        </p:nvSpPr>
        <p:spPr>
          <a:xfrm rot="10800000">
            <a:off x="2071670" y="1000108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Rectangle 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42876" y="3997115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отрицательное воздействие</a:t>
            </a:r>
          </a:p>
        </p:txBody>
      </p:sp>
      <p:sp>
        <p:nvSpPr>
          <p:cNvPr id="30" name="Прямоугольник 29"/>
          <p:cNvSpPr/>
          <p:nvPr>
            <p:custDataLst>
              <p:tags r:id="rId6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4" name="Прямоугольник 3"/>
          <p:cNvSpPr/>
          <p:nvPr>
            <p:custDataLst>
              <p:tags r:id="rId7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Пример 2. Выявлена точка роста МСП в сегменте «торговля автотранспортными средствами и мотоциклами, их техническое обслуживание и ремонт», а также определены ключевые факторы ее формирования</a:t>
            </a:r>
            <a:endParaRPr lang="ru-RU" dirty="0">
              <a:latin typeface="+mj-lt"/>
            </a:endParaRPr>
          </a:p>
        </p:txBody>
      </p:sp>
      <p:sp>
        <p:nvSpPr>
          <p:cNvPr id="6" name="TextBox 1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10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TextBox 1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оценка АНО «НИСИПП» на основе данных «СПАРК», Росстата и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Мосстата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, опросов отраслевых экспертов, массовых опросов руководителей субъектов МСП </a:t>
            </a:r>
          </a:p>
          <a:p>
            <a:endParaRPr lang="ru-RU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6" name="Прямоугольник 35"/>
          <p:cNvSpPr/>
          <p:nvPr>
            <p:custDataLst>
              <p:tags r:id="rId10"/>
            </p:custDataLst>
          </p:nvPr>
        </p:nvSpPr>
        <p:spPr>
          <a:xfrm>
            <a:off x="2071670" y="3857628"/>
            <a:ext cx="6786610" cy="857256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7" name="Таблица 106"/>
          <p:cNvGraphicFramePr>
            <a:graphicFrameLocks noGrp="1"/>
          </p:cNvGraphicFramePr>
          <p:nvPr>
            <p:custDataLst>
              <p:tags r:id="rId11"/>
            </p:custDataLst>
          </p:nvPr>
        </p:nvGraphicFramePr>
        <p:xfrm>
          <a:off x="2071670" y="928670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08" name="Таблица 107"/>
          <p:cNvGraphicFramePr>
            <a:graphicFrameLocks noGrp="1"/>
          </p:cNvGraphicFramePr>
          <p:nvPr>
            <p:custDataLst>
              <p:tags r:id="rId12"/>
            </p:custDataLst>
          </p:nvPr>
        </p:nvGraphicFramePr>
        <p:xfrm>
          <a:off x="2071670" y="3857628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09" name="Pentagon 18"/>
          <p:cNvSpPr/>
          <p:nvPr>
            <p:custDataLst>
              <p:tags r:id="rId13"/>
            </p:custDataLst>
          </p:nvPr>
        </p:nvSpPr>
        <p:spPr>
          <a:xfrm>
            <a:off x="142844" y="1785926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Доступ к спросу на производимые товары и услуги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110" name="Rectangle 19"/>
          <p:cNvSpPr/>
          <p:nvPr>
            <p:custDataLst>
              <p:tags r:id="rId14"/>
            </p:custDataLst>
          </p:nvPr>
        </p:nvSpPr>
        <p:spPr>
          <a:xfrm>
            <a:off x="2071670" y="1785926"/>
            <a:ext cx="6786610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1" name="Pentagon 18"/>
          <p:cNvSpPr/>
          <p:nvPr>
            <p:custDataLst>
              <p:tags r:id="rId15"/>
            </p:custDataLst>
          </p:nvPr>
        </p:nvSpPr>
        <p:spPr>
          <a:xfrm>
            <a:off x="142844" y="2714620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>
                <a:solidFill>
                  <a:schemeClr val="bg1"/>
                </a:solidFill>
              </a:rPr>
              <a:t>Мероприятия государственной поддержки</a:t>
            </a:r>
          </a:p>
        </p:txBody>
      </p:sp>
      <p:sp>
        <p:nvSpPr>
          <p:cNvPr id="112" name="Rectangle 19"/>
          <p:cNvSpPr/>
          <p:nvPr>
            <p:custDataLst>
              <p:tags r:id="rId16"/>
            </p:custDataLst>
          </p:nvPr>
        </p:nvSpPr>
        <p:spPr>
          <a:xfrm>
            <a:off x="2071670" y="2714620"/>
            <a:ext cx="6786610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3" name="Pentagon 18"/>
          <p:cNvSpPr/>
          <p:nvPr>
            <p:custDataLst>
              <p:tags r:id="rId17"/>
            </p:custDataLst>
          </p:nvPr>
        </p:nvSpPr>
        <p:spPr>
          <a:xfrm>
            <a:off x="142844" y="4714884"/>
            <a:ext cx="1857388" cy="1143008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Нормативная правовая база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114" name="Rectangle 19"/>
          <p:cNvSpPr/>
          <p:nvPr>
            <p:custDataLst>
              <p:tags r:id="rId18"/>
            </p:custDataLst>
          </p:nvPr>
        </p:nvSpPr>
        <p:spPr>
          <a:xfrm>
            <a:off x="2077558" y="4714884"/>
            <a:ext cx="6780722" cy="1143008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>
            <p:custDataLst>
              <p:tags r:id="rId19"/>
            </p:custDataLst>
          </p:nvPr>
        </p:nvCxnSpPr>
        <p:spPr>
          <a:xfrm rot="5400000">
            <a:off x="3964777" y="2250273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>
            <p:custDataLst>
              <p:tags r:id="rId20"/>
            </p:custDataLst>
          </p:nvPr>
        </p:nvCxnSpPr>
        <p:spPr>
          <a:xfrm rot="5400000">
            <a:off x="3964777" y="3178967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>
            <p:custDataLst>
              <p:tags r:id="rId21"/>
            </p:custDataLst>
          </p:nvPr>
        </p:nvCxnSpPr>
        <p:spPr>
          <a:xfrm rot="5400000">
            <a:off x="6250793" y="2250273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>
            <p:custDataLst>
              <p:tags r:id="rId22"/>
            </p:custDataLst>
          </p:nvPr>
        </p:nvCxnSpPr>
        <p:spPr>
          <a:xfrm rot="5400000">
            <a:off x="6250793" y="3178967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>
            <p:custDataLst>
              <p:tags r:id="rId23"/>
            </p:custDataLst>
          </p:nvPr>
        </p:nvCxnSpPr>
        <p:spPr>
          <a:xfrm rot="5400000">
            <a:off x="3893339" y="5250669"/>
            <a:ext cx="928694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>
            <p:custDataLst>
              <p:tags r:id="rId24"/>
            </p:custDataLst>
          </p:nvPr>
        </p:nvCxnSpPr>
        <p:spPr>
          <a:xfrm rot="5400000">
            <a:off x="6179355" y="5250669"/>
            <a:ext cx="928694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30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572000" y="1857364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Рост реальных располагаемых доходов жителей г. Москвы (на 13,8% за 2009-2012 гг.)</a:t>
            </a:r>
            <a:endParaRPr lang="en-US" sz="1200" dirty="0" smtClean="0">
              <a:latin typeface="+mn-lt"/>
            </a:endParaRPr>
          </a:p>
        </p:txBody>
      </p:sp>
      <p:sp>
        <p:nvSpPr>
          <p:cNvPr id="132" name="TextBox 30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2143108" y="4786322"/>
            <a:ext cx="21431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Ограничения в пользовании автотранспортными средствами (парковки в центре, полосы выделенного транспорта и т.д.)</a:t>
            </a:r>
            <a:endParaRPr lang="en-US" sz="1200" dirty="0" smtClean="0">
              <a:latin typeface="+mn-lt"/>
            </a:endParaRPr>
          </a:p>
        </p:txBody>
      </p:sp>
      <p:pic>
        <p:nvPicPr>
          <p:cNvPr id="32" name="Picture 16" descr="http://mediasubs.ru/group/uploads/li/lichnostnyij-rost-i-finansyi/image2/ItMDliMWJ.jpg">
            <a:hlinkClick r:id="rId34"/>
          </p:cNvPr>
          <p:cNvPicPr>
            <a:picLocks noChangeAspect="1" noChangeArrowheads="1"/>
          </p:cNvPicPr>
          <p:nvPr>
            <p:custDataLst>
              <p:tags r:id="rId27"/>
            </p:custDataLst>
          </p:nvPr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0" y="928670"/>
            <a:ext cx="386151" cy="285752"/>
          </a:xfrm>
          <a:prstGeom prst="rect">
            <a:avLst/>
          </a:prstGeom>
          <a:noFill/>
        </p:spPr>
      </p:pic>
      <p:pic>
        <p:nvPicPr>
          <p:cNvPr id="33" name="Picture 20" descr="http://th896.photobucket.com/albums/ac165/frankcurtin/web/th_thdownlrg.jpg">
            <a:hlinkClick r:id="rId36"/>
          </p:cNvPr>
          <p:cNvPicPr>
            <a:picLocks noChangeAspect="1" noChangeArrowheads="1"/>
          </p:cNvPicPr>
          <p:nvPr>
            <p:custDataLst>
              <p:tags r:id="rId28"/>
            </p:custDataLst>
          </p:nvPr>
        </p:nvPicPr>
        <p:blipFill>
          <a:blip r:embed="rId37" cstate="print"/>
          <a:srcRect/>
          <a:stretch>
            <a:fillRect/>
          </a:stretch>
        </p:blipFill>
        <p:spPr bwMode="auto">
          <a:xfrm>
            <a:off x="126850" y="4000504"/>
            <a:ext cx="230307" cy="214313"/>
          </a:xfrm>
          <a:prstGeom prst="rect">
            <a:avLst/>
          </a:prstGeom>
          <a:noFill/>
        </p:spPr>
      </p:pic>
      <p:sp>
        <p:nvSpPr>
          <p:cNvPr id="35" name="TextBox 30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4572000" y="2786058"/>
            <a:ext cx="19288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Программа льготного автокредитования</a:t>
            </a:r>
            <a:r>
              <a:rPr lang="en-US" sz="1200" dirty="0" smtClean="0">
                <a:latin typeface="+mn-lt"/>
              </a:rPr>
              <a:t> (2009-2011 </a:t>
            </a:r>
            <a:r>
              <a:rPr lang="ru-RU" sz="1200" dirty="0" smtClean="0">
                <a:latin typeface="+mn-lt"/>
              </a:rPr>
              <a:t>гг. и 2013 гг.</a:t>
            </a:r>
            <a:r>
              <a:rPr lang="en-US" sz="1200" dirty="0" smtClean="0">
                <a:latin typeface="+mn-lt"/>
              </a:rPr>
              <a:t>)</a:t>
            </a:r>
          </a:p>
        </p:txBody>
      </p:sp>
      <p:sp>
        <p:nvSpPr>
          <p:cNvPr id="31" name="Rectangle 3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-142908" y="1000108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1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59" name="think-cell Slide" r:id="rId17" imgW="270" imgH="270" progId="TCLayout.ActiveDocument.1">
                  <p:embed/>
                </p:oleObj>
              </mc:Choice>
              <mc:Fallback>
                <p:oleObj name="think-cell Slide" r:id="rId17" imgW="270" imgH="270" progId="TCLayout.ActiveDocument.1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3"/>
          <p:cNvSpPr/>
          <p:nvPr>
            <p:custDataLst>
              <p:tags r:id="rId3"/>
            </p:custDataLst>
          </p:nvPr>
        </p:nvSpPr>
        <p:spPr>
          <a:xfrm>
            <a:off x="1722437" y="954087"/>
            <a:ext cx="7128792" cy="1116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36000" rIns="72000" bIns="36000" rtlCol="0" anchor="ctr"/>
          <a:lstStyle/>
          <a:p>
            <a:pPr marL="277812" algn="just">
              <a:tabLst>
                <a:tab pos="266700" algn="l"/>
              </a:tabLst>
            </a:pPr>
            <a:r>
              <a:rPr lang="ru-RU" sz="1200" dirty="0" smtClean="0">
                <a:solidFill>
                  <a:schemeClr val="tx1"/>
                </a:solidFill>
              </a:rPr>
              <a:t>Реализация программного мероприятия «Формирование благоприятной деловой среды предпринимательской деятельности» подпрограммы «Развитие малого и среднего предпринимательства в городе Москве на 2012-2016 гг.» Государственной программы города Москвы «Стимулирование экономической активности на 2012-2016 гг.»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6" name="Rectangle 16"/>
          <p:cNvSpPr/>
          <p:nvPr>
            <p:custDataLst>
              <p:tags r:id="rId4"/>
            </p:custDataLst>
          </p:nvPr>
        </p:nvSpPr>
        <p:spPr>
          <a:xfrm>
            <a:off x="3286116" y="3000372"/>
            <a:ext cx="2643206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Ранжирование и определение степени влияния внешних факторов предпринимательской среды г. Москвы на конкурентоспособность МСП г. Москвы </a:t>
            </a:r>
            <a:r>
              <a:rPr lang="ru-RU" sz="1200" b="1" dirty="0" smtClean="0">
                <a:solidFill>
                  <a:schemeClr val="tx1"/>
                </a:solidFill>
              </a:rPr>
              <a:t>(текущий этап)</a:t>
            </a:r>
          </a:p>
        </p:txBody>
      </p:sp>
      <p:sp>
        <p:nvSpPr>
          <p:cNvPr id="27" name="Rectangle 16"/>
          <p:cNvSpPr/>
          <p:nvPr>
            <p:custDataLst>
              <p:tags r:id="rId5"/>
            </p:custDataLst>
          </p:nvPr>
        </p:nvSpPr>
        <p:spPr>
          <a:xfrm>
            <a:off x="6248134" y="3000372"/>
            <a:ext cx="2500330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Разработка и утверждение в экспертном сообществе методических рекомендаций и плана мероприятий к программе города Москвы «Стимулирование экономической активности на 2012-2016 гг.» по развитию предпринимательской среды в городе Москве на период 2013-2016 гг. на основе выявленных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6" name="Rectangle 16"/>
          <p:cNvSpPr/>
          <p:nvPr>
            <p:custDataLst>
              <p:tags r:id="rId6"/>
            </p:custDataLst>
          </p:nvPr>
        </p:nvSpPr>
        <p:spPr>
          <a:xfrm>
            <a:off x="571472" y="3019425"/>
            <a:ext cx="2357454" cy="30018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 Анализ российского и зарубежного опыта исследований предпринимательской среды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Формирование исчерпывающего перечня внешних факторов, влияющих на конкурентоспособность МСП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Выявление ресурсных особенностей г. Москвы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Разработка метода исследования текущего состояния предпринимательской среды в условиях ресурсных особенностей г. Москва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7" name="Isosceles Triangle 18"/>
          <p:cNvSpPr/>
          <p:nvPr/>
        </p:nvSpPr>
        <p:spPr>
          <a:xfrm flipV="1">
            <a:off x="282574" y="2133600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11" name="Текст 4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282575" y="2444750"/>
            <a:ext cx="8569324" cy="4320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812" algn="ctr">
              <a:tabLst>
                <a:tab pos="266700" algn="l"/>
              </a:tabLst>
            </a:pPr>
            <a:r>
              <a:rPr lang="ru-RU" sz="1400" b="1" dirty="0" smtClean="0">
                <a:solidFill>
                  <a:schemeClr val="bg1"/>
                </a:solidFill>
              </a:rPr>
              <a:t>Исследование выполняется в три этапа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28"/>
          <p:cNvSpPr/>
          <p:nvPr>
            <p:custDataLst>
              <p:tags r:id="rId8"/>
            </p:custDataLst>
          </p:nvPr>
        </p:nvSpPr>
        <p:spPr bwMode="gray">
          <a:xfrm>
            <a:off x="214282" y="2928934"/>
            <a:ext cx="417513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1</a:t>
            </a:r>
          </a:p>
        </p:txBody>
      </p:sp>
      <p:sp>
        <p:nvSpPr>
          <p:cNvPr id="13" name="Rounded Rectangle 29"/>
          <p:cNvSpPr/>
          <p:nvPr>
            <p:custDataLst>
              <p:tags r:id="rId9"/>
            </p:custDataLst>
          </p:nvPr>
        </p:nvSpPr>
        <p:spPr bwMode="gray">
          <a:xfrm>
            <a:off x="2928926" y="2928934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30162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2</a:t>
            </a:r>
          </a:p>
        </p:txBody>
      </p:sp>
      <p:sp>
        <p:nvSpPr>
          <p:cNvPr id="14" name="Pentagon 12"/>
          <p:cNvSpPr/>
          <p:nvPr>
            <p:custDataLst>
              <p:tags r:id="rId10"/>
            </p:custDataLst>
          </p:nvPr>
        </p:nvSpPr>
        <p:spPr>
          <a:xfrm>
            <a:off x="209550" y="954087"/>
            <a:ext cx="1872208" cy="1116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bg1"/>
                </a:solidFill>
                <a:sym typeface="Arial"/>
              </a:rPr>
              <a:t>Основание исследования</a:t>
            </a:r>
            <a:endParaRPr lang="ru-RU" sz="14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20" name="Прямоугольник 19"/>
          <p:cNvSpPr/>
          <p:nvPr>
            <p:custDataLst>
              <p:tags r:id="rId11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 </a:t>
            </a:r>
          </a:p>
          <a:p>
            <a:pPr algn="just"/>
            <a:r>
              <a:rPr lang="ru-RU" dirty="0" smtClean="0">
                <a:latin typeface="+mj-lt"/>
                <a:cs typeface="Arial" pitchFamily="34" charset="0"/>
              </a:rPr>
              <a:t>Ключевой целью исследования является </a:t>
            </a:r>
            <a:r>
              <a:rPr lang="ru-RU" dirty="0" smtClean="0">
                <a:latin typeface="+mj-lt"/>
              </a:rPr>
              <a:t>разработка методических рекомендаций и плана мероприятий к программе г. Москвы «Стимулирование экономической активности на 2012-2016 гг.»</a:t>
            </a:r>
            <a:r>
              <a:rPr lang="ru-RU" dirty="0" smtClean="0">
                <a:latin typeface="+mj-lt"/>
                <a:cs typeface="Arial" pitchFamily="34" charset="0"/>
              </a:rPr>
              <a:t> </a:t>
            </a:r>
            <a:endParaRPr lang="ru-RU" dirty="0">
              <a:latin typeface="+mj-lt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23" name="Rounded Rectangle 29"/>
          <p:cNvSpPr/>
          <p:nvPr>
            <p:custDataLst>
              <p:tags r:id="rId12"/>
            </p:custDataLst>
          </p:nvPr>
        </p:nvSpPr>
        <p:spPr bwMode="gray">
          <a:xfrm>
            <a:off x="5857884" y="2894012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0162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3</a:t>
            </a:r>
          </a:p>
        </p:txBody>
      </p:sp>
      <p:sp>
        <p:nvSpPr>
          <p:cNvPr id="38" name="Прямоугольник 37"/>
          <p:cNvSpPr/>
          <p:nvPr>
            <p:custDataLst>
              <p:tags r:id="rId1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39" name="Text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1" name="Isosceles Triangle 18"/>
          <p:cNvSpPr/>
          <p:nvPr/>
        </p:nvSpPr>
        <p:spPr>
          <a:xfrm flipV="1">
            <a:off x="3162895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22" name="Isosceles Triangle 18"/>
          <p:cNvSpPr/>
          <p:nvPr>
            <p:custDataLst>
              <p:tags r:id="rId15"/>
            </p:custDataLst>
          </p:nvPr>
        </p:nvSpPr>
        <p:spPr>
          <a:xfrm flipV="1">
            <a:off x="6156176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9" name="think-cell Slide" r:id="rId16" imgW="360" imgH="360" progId="TCLayout.ActiveDocument.1">
                  <p:embed/>
                </p:oleObj>
              </mc:Choice>
              <mc:Fallback>
                <p:oleObj name="think-cell Slide" r:id="rId16" imgW="360" imgH="360" progId="TCLayout.ActiveDocument.1">
                  <p:embed/>
                  <p:pic>
                    <p:nvPicPr>
                      <p:cNvPr id="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4" name="Прямоугольник 3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В ходе исследования 16 зарубежных и российских методик анализа предпринимательской среды было выявлено, что ни одна из них не является в полной мере комплексной и может применяться только в ограниченном ряде случаев*</a:t>
            </a:r>
            <a:endParaRPr lang="ru-RU" b="1" dirty="0">
              <a:latin typeface="+mj-lt"/>
            </a:endParaRPr>
          </a:p>
        </p:txBody>
      </p:sp>
      <p:sp>
        <p:nvSpPr>
          <p:cNvPr id="1029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30" name="TextBox 1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-1588" y="6286520"/>
            <a:ext cx="814548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исследование 16 российских и зарубежных методик анализа предпринимательской среды, проведенное АНО «НИСИПП»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Масштабы исследования групп факторов в методиках оцениваются по 5-и балльной шкале, в которой 0 – не исследуется, а 5 – исследуется в большинстве методик</a:t>
            </a:r>
            <a:endParaRPr lang="ru-RU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13" name="Диаграмма 12"/>
          <p:cNvGraphicFramePr/>
          <p:nvPr>
            <p:custDataLst>
              <p:tags r:id="rId7"/>
            </p:custDataLst>
          </p:nvPr>
        </p:nvGraphicFramePr>
        <p:xfrm>
          <a:off x="-357254" y="642918"/>
          <a:ext cx="9501254" cy="5596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16" name="Rectangle 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428992" y="3429000"/>
            <a:ext cx="2857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200" dirty="0" smtClean="0"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071802" y="3571876"/>
            <a:ext cx="276228" cy="28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200" dirty="0" smtClean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643174" y="3714752"/>
            <a:ext cx="2857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200" dirty="0" smtClean="0">
                <a:latin typeface="+mn-lt"/>
                <a:ea typeface="Calibri" pitchFamily="34" charset="0"/>
                <a:cs typeface="Times New Roman" pitchFamily="18" charset="0"/>
              </a:rPr>
              <a:t>3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214546" y="3857628"/>
            <a:ext cx="2857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200" dirty="0" smtClean="0">
                <a:latin typeface="+mn-lt"/>
                <a:ea typeface="Calibri" pitchFamily="34" charset="0"/>
                <a:cs typeface="Times New Roman" pitchFamily="18" charset="0"/>
              </a:rPr>
              <a:t>4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26" name="Rectangle 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857356" y="4000504"/>
            <a:ext cx="2857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200" dirty="0" smtClean="0">
                <a:latin typeface="+mn-lt"/>
                <a:ea typeface="Calibri" pitchFamily="34" charset="0"/>
                <a:cs typeface="Times New Roman" pitchFamily="18" charset="0"/>
              </a:rPr>
              <a:t>5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714744" y="3357562"/>
            <a:ext cx="2857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200" dirty="0" smtClean="0"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5" name="think-cell Slide" r:id="rId14" imgW="360" imgH="360" progId="TCLayout.ActiveDocument.1">
                  <p:embed/>
                </p:oleObj>
              </mc:Choice>
              <mc:Fallback>
                <p:oleObj name="think-cell Slide" r:id="rId14" imgW="360" imgH="360" progId="TCLayout.ActiveDocument.1">
                  <p:embed/>
                  <p:pic>
                    <p:nvPicPr>
                      <p:cNvPr id="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4" name="Прямоугольник 3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dirty="0" smtClean="0"/>
              <a:t>При проведении сравнительного анализа по выявленным факторам было определено явное преимущество г. Москвы по сравнению с городами России в развитии предпринимательской среды</a:t>
            </a:r>
            <a:endParaRPr lang="ru-RU" dirty="0"/>
          </a:p>
        </p:txBody>
      </p:sp>
      <p:sp>
        <p:nvSpPr>
          <p:cNvPr id="1029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30" name="TextBox 1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-1588" y="6286520"/>
            <a:ext cx="821692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оценка АНО «НИСИПП», составленная на основе исследования 16 российских и зарубежных методик анализа предпринимательской среды, а также российских и зарубежных рейтингов и индексов (рейтинг инновационных городов, индекс восприятия коррупции и т.д.)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длина линии характеризует разницу между уровнями</a:t>
            </a:r>
          </a:p>
        </p:txBody>
      </p:sp>
      <p:pic>
        <p:nvPicPr>
          <p:cNvPr id="8" name="Рисунок 7"/>
          <p:cNvPicPr/>
          <p:nvPr>
            <p:custDataLst>
              <p:tags r:id="rId7"/>
            </p:custDataLst>
          </p:nvPr>
        </p:nvPicPr>
        <p:blipFill>
          <a:blip r:embed="rId16" cstate="print"/>
          <a:srcRect b="12805"/>
          <a:stretch>
            <a:fillRect/>
          </a:stretch>
        </p:blipFill>
        <p:spPr bwMode="auto">
          <a:xfrm>
            <a:off x="1571604" y="857232"/>
            <a:ext cx="657229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5" name="Rectangle 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0" y="785794"/>
            <a:ext cx="2500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200" dirty="0" smtClean="0">
                <a:latin typeface="+mn-lt"/>
                <a:ea typeface="Calibri" pitchFamily="34" charset="0"/>
                <a:cs typeface="Times New Roman" pitchFamily="18" charset="0"/>
              </a:rPr>
              <a:t>факторы, которые в городах России более благоприятны</a:t>
            </a:r>
            <a:r>
              <a:rPr lang="ru-RU" sz="1200" dirty="0" smtClean="0">
                <a:latin typeface="Calibri"/>
                <a:ea typeface="Calibri" pitchFamily="34" charset="0"/>
                <a:cs typeface="Times New Roman" pitchFamily="18" charset="0"/>
              </a:rPr>
              <a:t>*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786578" y="785794"/>
            <a:ext cx="23574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200" dirty="0" smtClean="0">
                <a:latin typeface="+mn-lt"/>
                <a:ea typeface="Calibri" pitchFamily="34" charset="0"/>
                <a:cs typeface="Times New Roman" pitchFamily="18" charset="0"/>
              </a:rPr>
              <a:t>факторы, которые в г. Москве более благоприятны*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05479" name="Picture 7" descr="http://im8-tub-ru.yandex.net/i?id=99680736-02-72&amp;n=21">
            <a:hlinkClick r:id="rId17"/>
          </p:cNvPr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14282" y="4714884"/>
            <a:ext cx="2324100" cy="1428750"/>
          </a:xfrm>
          <a:prstGeom prst="rect">
            <a:avLst/>
          </a:prstGeom>
          <a:noFill/>
        </p:spPr>
      </p:pic>
      <p:pic>
        <p:nvPicPr>
          <p:cNvPr id="105476" name="Picture 4" descr="http://www.zelsuvenir.ru/published/publicdata/ZELSUVENIR/attachments/SC/products_pictures/gerb-mos2_enl.jpg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19" cstate="print"/>
          <a:srcRect l="3887" t="6667" r="6706" b="6667"/>
          <a:stretch>
            <a:fillRect/>
          </a:stretch>
        </p:blipFill>
        <p:spPr bwMode="auto">
          <a:xfrm>
            <a:off x="7308304" y="1340768"/>
            <a:ext cx="1146589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1" name="think-cell Slide" r:id="rId10" imgW="360" imgH="360" progId="TCLayout.ActiveDocument.1">
                  <p:embed/>
                </p:oleObj>
              </mc:Choice>
              <mc:Fallback>
                <p:oleObj name="think-cell Slide" r:id="rId10" imgW="360" imgH="360" progId="TCLayout.ActiveDocument.1">
                  <p:embed/>
                  <p:pic>
                    <p:nvPicPr>
                      <p:cNvPr id="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4" name="Прямоугольник 3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При этом предпринимательская среда г. Москвы в сравнении с мировыми мегаполисами находится на схожем уровне, обеспечивая умеренно благоприятные условия, по некоторым показателям одни из лучших в мире</a:t>
            </a:r>
            <a:endParaRPr lang="ru-RU" b="1" dirty="0">
              <a:latin typeface="+mj-lt"/>
            </a:endParaRPr>
          </a:p>
        </p:txBody>
      </p:sp>
      <p:sp>
        <p:nvSpPr>
          <p:cNvPr id="1029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5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30" name="TextBox 1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-1588" y="6286520"/>
            <a:ext cx="821692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оценка АНО «НИСИПП», составленная на основе исследования 16 российских и зарубежных методик анализа предпринимательской среды, а также российских и зарубежных рейтингов и индексов</a:t>
            </a:r>
          </a:p>
          <a:p>
            <a:endParaRPr lang="ru-RU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2772" name="Picture 4" descr="C:\Users\Philipp\Desktop\Безымянный.pn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46514" y="972707"/>
            <a:ext cx="8368890" cy="5313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3" name="think-cell Slide" r:id="rId19" imgW="360" imgH="360" progId="TCLayout.ActiveDocument.1">
                  <p:embed/>
                </p:oleObj>
              </mc:Choice>
              <mc:Fallback>
                <p:oleObj name="think-cell Slide" r:id="rId19" imgW="360" imgH="360" progId="TCLayout.ActiveDocument.1">
                  <p:embed/>
                  <p:pic>
                    <p:nvPicPr>
                      <p:cNvPr id="0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pic>
        <p:nvPicPr>
          <p:cNvPr id="71686" name="Picture 6" descr="http://www.ha.net.ua/sites/ha.net.ua/files/imagecache/width640/pAPBN73os4.jpg">
            <a:hlinkClick r:id="rId21"/>
          </p:cNvPr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22" cstate="print"/>
          <a:srcRect l="9546" r="14085"/>
          <a:stretch>
            <a:fillRect/>
          </a:stretch>
        </p:blipFill>
        <p:spPr bwMode="auto">
          <a:xfrm>
            <a:off x="8244408" y="1568179"/>
            <a:ext cx="576064" cy="56467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На основе полученных выводов была разработана собственная методология выявления текущего состояния предпринимательской среды г. Москвы</a:t>
            </a:r>
            <a:endParaRPr lang="ru-RU" b="1" dirty="0">
              <a:latin typeface="+mj-lt"/>
            </a:endParaRPr>
          </a:p>
        </p:txBody>
      </p:sp>
      <p:sp>
        <p:nvSpPr>
          <p:cNvPr id="1029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+mn-lt"/>
              </a:rPr>
              <a:t>6</a:t>
            </a:r>
          </a:p>
        </p:txBody>
      </p:sp>
      <p:sp>
        <p:nvSpPr>
          <p:cNvPr id="15" name="TextBox 3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85720" y="1576354"/>
            <a:ext cx="4357718" cy="220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6213" indent="-176213" algn="just">
              <a:lnSpc>
                <a:spcPct val="95000"/>
              </a:lnSpc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Количественные показатели:</a:t>
            </a:r>
          </a:p>
          <a:p>
            <a:pPr marL="176213" indent="-176213" algn="just"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доля занятых, приходящаяся на МСП</a:t>
            </a:r>
          </a:p>
          <a:p>
            <a:pPr marL="176213" indent="-176213" algn="just"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число МСП на 1000 чел. населения</a:t>
            </a:r>
          </a:p>
          <a:p>
            <a:pPr marL="176213" indent="-176213" algn="just"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собственные средства МСП на 1 занятого на МСП, тыс. руб.</a:t>
            </a:r>
          </a:p>
          <a:p>
            <a:pPr marL="176213" indent="-176213" algn="just"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выручка на 1 занятого в МСП, тыс. руб.</a:t>
            </a:r>
          </a:p>
          <a:p>
            <a:pPr marL="176213" indent="-176213" algn="just"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инвестиции на 1 занятого в МСП, тыс. руб.</a:t>
            </a:r>
          </a:p>
          <a:p>
            <a:pPr marL="176213" indent="-176213" algn="just"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чистая прибыль на 1 занятого в МСП, тыс. руб.</a:t>
            </a:r>
          </a:p>
          <a:p>
            <a:pPr marL="176213" indent="-176213" algn="just"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на основании анализа статистических данных выявленные точки роста МСП в различных отраслях и их сегментах</a:t>
            </a:r>
          </a:p>
        </p:txBody>
      </p:sp>
      <p:sp>
        <p:nvSpPr>
          <p:cNvPr id="13" name="TextBox 3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857752" y="1571612"/>
            <a:ext cx="3429024" cy="217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6213" lvl="0" indent="-176213" algn="just">
              <a:lnSpc>
                <a:spcPct val="95000"/>
              </a:lnSpc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Качественные показатели:</a:t>
            </a:r>
          </a:p>
          <a:p>
            <a:pPr marL="176213" lvl="0" indent="-176213" algn="just"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индекс мнения предпринимателей, рассчитываемый как разница между долями тех респондентов, которые ответили, что состояние предпринимательской среды улучшилось за исследуемый период, и тех, которые ответили, что состояние ухудшилось</a:t>
            </a:r>
          </a:p>
          <a:p>
            <a:pPr marL="176213" lvl="0" indent="-176213" algn="just">
              <a:lnSpc>
                <a:spcPct val="95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индекс предпринимательского потенциала общества, показывающий, какая доля населения хочет и намерена открыть свой бизнес в ближайший год</a:t>
            </a:r>
            <a:endParaRPr lang="ru-RU" sz="1200" dirty="0">
              <a:latin typeface="+mn-lt"/>
            </a:endParaRPr>
          </a:p>
        </p:txBody>
      </p:sp>
      <p:sp>
        <p:nvSpPr>
          <p:cNvPr id="19" name="TextBox 3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860032" y="4149080"/>
            <a:ext cx="3998248" cy="1800200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t">
            <a:noAutofit/>
          </a:bodyPr>
          <a:lstStyle/>
          <a:p>
            <a:pPr algn="just" fontAlgn="auto">
              <a:spcAft>
                <a:spcPts val="600"/>
              </a:spcAft>
              <a:defRPr/>
            </a:pPr>
            <a:r>
              <a:rPr lang="ru-RU" sz="1200" dirty="0" smtClean="0">
                <a:latin typeface="+mn-lt"/>
                <a:sym typeface="Arial"/>
              </a:rPr>
              <a:t>Глубоком исследовании тех групп факторов, которые недостаточно исследованы: факторы, связанные с доступом к спросу на производимые товары и услуги, проводимыми мерами поддержки, социальной напряженностью, преступностью и неравенством населения</a:t>
            </a:r>
          </a:p>
        </p:txBody>
      </p:sp>
      <p:sp>
        <p:nvSpPr>
          <p:cNvPr id="11" name="Прямоугольник 10"/>
          <p:cNvSpPr/>
          <p:nvPr>
            <p:custDataLst>
              <p:tags r:id="rId10"/>
            </p:custDataLst>
          </p:nvPr>
        </p:nvSpPr>
        <p:spPr>
          <a:xfrm>
            <a:off x="285720" y="1556792"/>
            <a:ext cx="4357718" cy="2448271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12" name="Прямоугольник 11"/>
          <p:cNvSpPr/>
          <p:nvPr>
            <p:custDataLst>
              <p:tags r:id="rId11"/>
            </p:custDataLst>
          </p:nvPr>
        </p:nvSpPr>
        <p:spPr>
          <a:xfrm>
            <a:off x="4857752" y="1556793"/>
            <a:ext cx="4000528" cy="2448271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pic>
        <p:nvPicPr>
          <p:cNvPr id="71684" name="Picture 4" descr="http://im7-tub-ru.yandex.net/i?id=56629435-26-72&amp;n=21">
            <a:hlinkClick r:id="rId23"/>
          </p:cNvPr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24" cstate="print"/>
          <a:srcRect b="21605"/>
          <a:stretch>
            <a:fillRect/>
          </a:stretch>
        </p:blipFill>
        <p:spPr bwMode="auto">
          <a:xfrm>
            <a:off x="3428992" y="1628800"/>
            <a:ext cx="1013736" cy="51431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>
            <p:custDataLst>
              <p:tags r:id="rId13"/>
            </p:custDataLst>
          </p:nvPr>
        </p:nvSpPr>
        <p:spPr>
          <a:xfrm>
            <a:off x="285720" y="4149080"/>
            <a:ext cx="4345018" cy="1800200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21" name="Прямоугольник 20"/>
          <p:cNvSpPr/>
          <p:nvPr>
            <p:custDataLst>
              <p:tags r:id="rId14"/>
            </p:custDataLst>
          </p:nvPr>
        </p:nvSpPr>
        <p:spPr>
          <a:xfrm>
            <a:off x="285720" y="3717032"/>
            <a:ext cx="8572560" cy="432048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342900" indent="-342900" algn="ctr">
              <a:spcAft>
                <a:spcPts val="600"/>
              </a:spcAft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Акцент в методике будет сделан на</a:t>
            </a:r>
          </a:p>
        </p:txBody>
      </p:sp>
      <p:sp>
        <p:nvSpPr>
          <p:cNvPr id="22" name="Прямоугольник 21"/>
          <p:cNvSpPr/>
          <p:nvPr>
            <p:custDataLst>
              <p:tags r:id="rId15"/>
            </p:custDataLst>
          </p:nvPr>
        </p:nvSpPr>
        <p:spPr>
          <a:xfrm>
            <a:off x="285720" y="4143380"/>
            <a:ext cx="4357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Выявлении положительных практик развития МСП, точек роста в разных отраслях и их сегментах</a:t>
            </a:r>
          </a:p>
        </p:txBody>
      </p:sp>
      <p:sp>
        <p:nvSpPr>
          <p:cNvPr id="23" name="Прямоугольник 22"/>
          <p:cNvSpPr/>
          <p:nvPr>
            <p:custDataLst>
              <p:tags r:id="rId16"/>
            </p:custDataLst>
          </p:nvPr>
        </p:nvSpPr>
        <p:spPr>
          <a:xfrm>
            <a:off x="285720" y="1124744"/>
            <a:ext cx="8572560" cy="432048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 lnSpcReduction="10000"/>
          </a:bodyPr>
          <a:lstStyle/>
          <a:p>
            <a:pPr marL="342900" indent="-342900" algn="ctr">
              <a:spcAft>
                <a:spcPts val="600"/>
              </a:spcAft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В качестве индикаторов состояния предпринимательской среды в соответствии с лучшими мировыми и отечественными практиками предлагается использовать следующие количественные и качественные показатели</a:t>
            </a:r>
          </a:p>
        </p:txBody>
      </p:sp>
      <p:pic>
        <p:nvPicPr>
          <p:cNvPr id="26" name="Picture 2" descr="http://im5-tub-ru.yandex.net/i?id=19151195-48-72&amp;n=21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54" y="5000636"/>
            <a:ext cx="1143008" cy="85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Объект 2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8" name="think-cell Slide" r:id="rId25" imgW="270" imgH="270" progId="TCLayout.ActiveDocument.1">
                  <p:embed/>
                </p:oleObj>
              </mc:Choice>
              <mc:Fallback>
                <p:oleObj name="think-cell Slide" r:id="rId25" imgW="270" imgH="270" progId="TCLayout.ActiveDocument.1">
                  <p:embed/>
                  <p:pic>
                    <p:nvPicPr>
                      <p:cNvPr id="0" name="Picture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Прямоугольник 2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6" name="Прямоугольник 5"/>
          <p:cNvSpPr/>
          <p:nvPr>
            <p:custDataLst>
              <p:tags r:id="rId4"/>
            </p:custDataLst>
          </p:nvPr>
        </p:nvSpPr>
        <p:spPr>
          <a:xfrm>
            <a:off x="264220" y="1335068"/>
            <a:ext cx="2808311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264220" y="906439"/>
            <a:ext cx="2808311" cy="432047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 каких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отраслях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осуществляется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поиск точек роста?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8" name="Равнобедренный треугольник 7"/>
          <p:cNvSpPr/>
          <p:nvPr>
            <p:custDataLst>
              <p:tags r:id="rId6"/>
            </p:custDataLst>
          </p:nvPr>
        </p:nvSpPr>
        <p:spPr>
          <a:xfrm rot="5400000">
            <a:off x="1923544" y="2423584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9" name="Равнобедренный треугольник 8"/>
          <p:cNvSpPr/>
          <p:nvPr>
            <p:custDataLst>
              <p:tags r:id="rId7"/>
            </p:custDataLst>
          </p:nvPr>
        </p:nvSpPr>
        <p:spPr>
          <a:xfrm rot="10800000">
            <a:off x="3623241" y="3977149"/>
            <a:ext cx="5096831" cy="1440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0" name="Прямоугольник 9"/>
          <p:cNvSpPr/>
          <p:nvPr>
            <p:custDataLst>
              <p:tags r:id="rId8"/>
            </p:custDataLst>
          </p:nvPr>
        </p:nvSpPr>
        <p:spPr>
          <a:xfrm>
            <a:off x="3419871" y="4559468"/>
            <a:ext cx="5438409" cy="15841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9"/>
            </p:custDataLst>
          </p:nvPr>
        </p:nvSpPr>
        <p:spPr>
          <a:xfrm>
            <a:off x="3419871" y="4188824"/>
            <a:ext cx="5438409" cy="370643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sym typeface="Arial"/>
              </a:rPr>
              <a:t>Что позволяет предполагать наличие в сегменте точки роста для МСП?</a:t>
            </a:r>
            <a:endParaRPr lang="ru-RU" sz="12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12" name="Прямоугольник 11"/>
          <p:cNvSpPr/>
          <p:nvPr>
            <p:custDataLst>
              <p:tags r:id="rId10"/>
            </p:custDataLst>
          </p:nvPr>
        </p:nvSpPr>
        <p:spPr>
          <a:xfrm>
            <a:off x="3571868" y="4729001"/>
            <a:ext cx="2214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Число активно растущих компаний, представленных в анализе по каждому сегменту не должно быть менее 10% от общего количества компаний в сегменте*</a:t>
            </a:r>
          </a:p>
        </p:txBody>
      </p:sp>
      <p:sp>
        <p:nvSpPr>
          <p:cNvPr id="13" name="AutoShap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 rot="5396624" flipH="1">
            <a:off x="5908386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4" name="AutoShape 1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 rot="16203376">
            <a:off x="5622634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5" name="Прямоугольник 14"/>
          <p:cNvSpPr/>
          <p:nvPr>
            <p:custDataLst>
              <p:tags r:id="rId13"/>
            </p:custDataLst>
          </p:nvPr>
        </p:nvSpPr>
        <p:spPr>
          <a:xfrm>
            <a:off x="6357950" y="4906967"/>
            <a:ext cx="2286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Темпы роста всех анализируемых показателей превышают среднерыночные (по всем видам деятельности)</a:t>
            </a:r>
          </a:p>
        </p:txBody>
      </p:sp>
      <p:sp>
        <p:nvSpPr>
          <p:cNvPr id="20" name="Прямоугольник 19"/>
          <p:cNvSpPr/>
          <p:nvPr>
            <p:custDataLst>
              <p:tags r:id="rId14"/>
            </p:custDataLst>
          </p:nvPr>
        </p:nvSpPr>
        <p:spPr>
          <a:xfrm>
            <a:off x="3428992" y="906439"/>
            <a:ext cx="5429288" cy="432048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noProof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Какие компании и данные о них должны быть проанализированы?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33" name="Прямоугольник 32"/>
          <p:cNvSpPr/>
          <p:nvPr>
            <p:custDataLst>
              <p:tags r:id="rId1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В рамках одного из элементов сформированной методологии была разработана методика выявления и исследования точек роста субъектов МСП за последние 3 года</a:t>
            </a:r>
            <a:endParaRPr lang="ru-RU" b="1" dirty="0">
              <a:latin typeface="+mj-lt"/>
            </a:endParaRPr>
          </a:p>
        </p:txBody>
      </p:sp>
      <p:sp>
        <p:nvSpPr>
          <p:cNvPr id="40" name="Прямоугольник 39"/>
          <p:cNvSpPr/>
          <p:nvPr>
            <p:custDataLst>
              <p:tags r:id="rId16"/>
            </p:custDataLst>
          </p:nvPr>
        </p:nvSpPr>
        <p:spPr>
          <a:xfrm>
            <a:off x="3428992" y="1335067"/>
            <a:ext cx="5429288" cy="2571768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buFont typeface="+mj-lt"/>
              <a:buAutoNum type="arabicPeriod"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41" name="Text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357158" y="1406506"/>
            <a:ext cx="2571768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Были рассмотрены следующие приоритетные отрасли: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обрабатывающее производство (23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строительство (5 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торговля (3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транспорт и связь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операции с недвижимым имуществом, аренда и предоставление услуг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предоставление прочих коммунальных, социальных и персональных услуг (4 сегмента)</a:t>
            </a:r>
          </a:p>
        </p:txBody>
      </p:sp>
      <p:sp>
        <p:nvSpPr>
          <p:cNvPr id="44" name="Прямоугольник 43"/>
          <p:cNvSpPr/>
          <p:nvPr>
            <p:custDataLst>
              <p:tags r:id="rId18"/>
            </p:custDataLst>
          </p:nvPr>
        </p:nvSpPr>
        <p:spPr>
          <a:xfrm>
            <a:off x="3500430" y="1406506"/>
            <a:ext cx="521497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отобраны компании, предоставляющие необходимые финансовые данные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расчет темпов роста по основным показателям за период с 2009 по 2012 гг.: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выручка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чистая прибыль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стоимость основных средств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собственный капитал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оборотные активы</a:t>
            </a:r>
          </a:p>
        </p:txBody>
      </p:sp>
      <p:sp>
        <p:nvSpPr>
          <p:cNvPr id="45" name="Прямоугольник 44"/>
          <p:cNvSpPr/>
          <p:nvPr>
            <p:custDataLst>
              <p:tags r:id="rId19"/>
            </p:custDataLst>
          </p:nvPr>
        </p:nvSpPr>
        <p:spPr>
          <a:xfrm>
            <a:off x="6500826" y="2335199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200" dirty="0" smtClean="0">
                <a:latin typeface="+mn-lt"/>
              </a:rPr>
              <a:t>полученные показатели очищены от инфляции</a:t>
            </a:r>
          </a:p>
        </p:txBody>
      </p:sp>
      <p:pic>
        <p:nvPicPr>
          <p:cNvPr id="98308" name="Picture 4" descr="http://i25.fastpic.ru/big/2012/1007/93/5f5e42d283e3125caebde64f0c4c0b93.jpg">
            <a:hlinkClick r:id="rId27"/>
          </p:cNvPr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6786578" y="2763827"/>
            <a:ext cx="1679525" cy="1114415"/>
          </a:xfrm>
          <a:prstGeom prst="rect">
            <a:avLst/>
          </a:prstGeom>
          <a:noFill/>
        </p:spPr>
      </p:pic>
      <p:sp>
        <p:nvSpPr>
          <p:cNvPr id="48" name="TextBox 17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-1588" y="6357958"/>
            <a:ext cx="828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*За исключением производства табачных изделий, в котором число компаний, присутствующих в сегменте слишком мало для формирования точки роста (не более 4 компаний в год предоставляют отчетность в СПАРК)</a:t>
            </a:r>
            <a:endParaRPr lang="ru-RU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9" name="TextBox 15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16741" name="Picture 5" descr="http://www.kanzlider.ru/upload/iblock/134/13448beebc4712b9afba75e0148727ac.png">
            <a:hlinkClick r:id="rId29"/>
          </p:cNvPr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 rot="5400000">
            <a:off x="1214414" y="4857760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8" name="think-cell Slide" r:id="rId49" imgW="270" imgH="270" progId="TCLayout.ActiveDocument.1">
                  <p:embed/>
                </p:oleObj>
              </mc:Choice>
              <mc:Fallback>
                <p:oleObj name="think-cell Slide" r:id="rId49" imgW="270" imgH="270" progId="TCLayout.ActiveDocument.1">
                  <p:embed/>
                  <p:pic>
                    <p:nvPicPr>
                      <p:cNvPr id="0" name="Picture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На текущий момент статистически выявлено 12 точек роста субъектов МСП г. Москвы*</a:t>
            </a:r>
            <a:endParaRPr lang="ru-RU" b="1" dirty="0">
              <a:latin typeface="+mj-lt"/>
            </a:endParaRPr>
          </a:p>
        </p:txBody>
      </p:sp>
      <p:sp>
        <p:nvSpPr>
          <p:cNvPr id="9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расчеты АНО «НИСИПП» на основании данных Росстата и данных из отчетностей компаний исследуемых отраслей (СПАРК)</a:t>
            </a:r>
          </a:p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Разбивка по сегментам осуществляется в соответствии с кодами ОКВЭД, детальная информация по точкам роста (темпы роста по всем исследуемым показателям) присутствует в раздаточных материалах</a:t>
            </a: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8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8" name="Полилиния 17"/>
          <p:cNvSpPr/>
          <p:nvPr>
            <p:custDataLst>
              <p:tags r:id="rId7"/>
            </p:custDataLst>
          </p:nvPr>
        </p:nvSpPr>
        <p:spPr>
          <a:xfrm>
            <a:off x="3214678" y="3000372"/>
            <a:ext cx="2643206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Аренда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строительных машин и оборудования</a:t>
            </a:r>
            <a:endParaRPr lang="en-US" sz="1200" dirty="0" smtClean="0"/>
          </a:p>
        </p:txBody>
      </p:sp>
      <p:sp>
        <p:nvSpPr>
          <p:cNvPr id="24" name="Полилиния 23"/>
          <p:cNvSpPr/>
          <p:nvPr>
            <p:custDataLst>
              <p:tags r:id="rId8"/>
            </p:custDataLst>
          </p:nvPr>
        </p:nvSpPr>
        <p:spPr>
          <a:xfrm>
            <a:off x="6092131" y="921828"/>
            <a:ext cx="2551835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Электронные компоненты, аппаратура для радио, телевидения    и связи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7" name="Полилиния 26"/>
          <p:cNvSpPr/>
          <p:nvPr>
            <p:custDataLst>
              <p:tags r:id="rId9"/>
            </p:custDataLst>
          </p:nvPr>
        </p:nvSpPr>
        <p:spPr>
          <a:xfrm>
            <a:off x="305653" y="4000504"/>
            <a:ext cx="2623273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Сухопутный 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транспорт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3" name="Полилиния 32"/>
          <p:cNvSpPr/>
          <p:nvPr>
            <p:custDataLst>
              <p:tags r:id="rId10"/>
            </p:custDataLst>
          </p:nvPr>
        </p:nvSpPr>
        <p:spPr>
          <a:xfrm>
            <a:off x="6092131" y="3993662"/>
            <a:ext cx="2623273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rgbClr val="9BC62E"/>
          </a:solidFill>
          <a:ln>
            <a:solidFill>
              <a:srgbClr val="9BC62E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Отдых, 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развлечения, 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культура и спорт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6" name="Полилиния 35"/>
          <p:cNvSpPr/>
          <p:nvPr>
            <p:custDataLst>
              <p:tags r:id="rId11"/>
            </p:custDataLst>
          </p:nvPr>
        </p:nvSpPr>
        <p:spPr>
          <a:xfrm>
            <a:off x="305653" y="1928802"/>
            <a:ext cx="2623273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Суда, летательные и космические аппараты и прочие транспортные средств</a:t>
            </a:r>
            <a:endParaRPr lang="ru-RU" sz="1200" dirty="0">
              <a:solidFill>
                <a:schemeClr val="tx1"/>
              </a:solidFill>
            </a:endParaRPr>
          </a:p>
        </p:txBody>
      </p:sp>
      <p:grpSp>
        <p:nvGrpSpPr>
          <p:cNvPr id="38" name="Группа 43"/>
          <p:cNvGrpSpPr/>
          <p:nvPr>
            <p:custDataLst>
              <p:tags r:id="rId12"/>
            </p:custDataLst>
          </p:nvPr>
        </p:nvGrpSpPr>
        <p:grpSpPr>
          <a:xfrm>
            <a:off x="285720" y="3007214"/>
            <a:ext cx="2623273" cy="864098"/>
            <a:chOff x="3188564" y="3783747"/>
            <a:chExt cx="2623273" cy="86409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9" name="Полилиния 38"/>
            <p:cNvSpPr/>
            <p:nvPr>
              <p:custDataLst>
                <p:tags r:id="rId45"/>
              </p:custDataLst>
            </p:nvPr>
          </p:nvSpPr>
          <p:spPr>
            <a:xfrm>
              <a:off x="3188564" y="3783747"/>
              <a:ext cx="2623273" cy="864098"/>
            </a:xfrm>
            <a:custGeom>
              <a:avLst/>
              <a:gdLst>
                <a:gd name="connsiteX0" fmla="*/ 0 w 3465385"/>
                <a:gd name="connsiteY0" fmla="*/ 115062 h 1150615"/>
                <a:gd name="connsiteX1" fmla="*/ 115062 w 3465385"/>
                <a:gd name="connsiteY1" fmla="*/ 0 h 1150615"/>
                <a:gd name="connsiteX2" fmla="*/ 3350324 w 3465385"/>
                <a:gd name="connsiteY2" fmla="*/ 0 h 1150615"/>
                <a:gd name="connsiteX3" fmla="*/ 3465386 w 3465385"/>
                <a:gd name="connsiteY3" fmla="*/ 115062 h 1150615"/>
                <a:gd name="connsiteX4" fmla="*/ 3465385 w 3465385"/>
                <a:gd name="connsiteY4" fmla="*/ 1035554 h 1150615"/>
                <a:gd name="connsiteX5" fmla="*/ 3350323 w 3465385"/>
                <a:gd name="connsiteY5" fmla="*/ 1150616 h 1150615"/>
                <a:gd name="connsiteX6" fmla="*/ 115062 w 3465385"/>
                <a:gd name="connsiteY6" fmla="*/ 1150615 h 1150615"/>
                <a:gd name="connsiteX7" fmla="*/ 0 w 3465385"/>
                <a:gd name="connsiteY7" fmla="*/ 1035553 h 1150615"/>
                <a:gd name="connsiteX8" fmla="*/ 0 w 3465385"/>
                <a:gd name="connsiteY8" fmla="*/ 115062 h 1150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5385" h="1150615">
                  <a:moveTo>
                    <a:pt x="0" y="115062"/>
                  </a:moveTo>
                  <a:cubicBezTo>
                    <a:pt x="0" y="51515"/>
                    <a:pt x="51515" y="0"/>
                    <a:pt x="115062" y="0"/>
                  </a:cubicBezTo>
                  <a:lnTo>
                    <a:pt x="3350324" y="0"/>
                  </a:lnTo>
                  <a:cubicBezTo>
                    <a:pt x="3413871" y="0"/>
                    <a:pt x="3465386" y="51515"/>
                    <a:pt x="3465386" y="115062"/>
                  </a:cubicBezTo>
                  <a:cubicBezTo>
                    <a:pt x="3465386" y="421893"/>
                    <a:pt x="3465385" y="728723"/>
                    <a:pt x="3465385" y="1035554"/>
                  </a:cubicBezTo>
                  <a:cubicBezTo>
                    <a:pt x="3465385" y="1099101"/>
                    <a:pt x="3413870" y="1150616"/>
                    <a:pt x="3350323" y="1150616"/>
                  </a:cubicBezTo>
                  <a:lnTo>
                    <a:pt x="115062" y="1150615"/>
                  </a:lnTo>
                  <a:cubicBezTo>
                    <a:pt x="51515" y="1150615"/>
                    <a:pt x="0" y="1099100"/>
                    <a:pt x="0" y="1035553"/>
                  </a:cubicBezTo>
                  <a:lnTo>
                    <a:pt x="0" y="1150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1080000" bIns="72000" numCol="1" spcCol="1270" anchor="ctr" anchorCtr="0">
              <a:noAutofit/>
            </a:bodyPr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Монтаж инженерного оборудования и сооружений</a:t>
              </a:r>
              <a:r>
                <a:rPr lang="ru-RU" sz="1200" dirty="0" smtClean="0"/>
                <a:t> </a:t>
              </a:r>
              <a:endParaRPr lang="en-US" sz="1200" dirty="0" smtClean="0"/>
            </a:p>
          </p:txBody>
        </p:sp>
        <p:pic>
          <p:nvPicPr>
            <p:cNvPr id="40" name="Picture 28" descr="http://www.evrostroyi.ru/images/foto_arm.jpg"/>
            <p:cNvPicPr>
              <a:picLocks noChangeAspect="1" noChangeArrowheads="1"/>
            </p:cNvPicPr>
            <p:nvPr>
              <p:custDataLst>
                <p:tags r:id="rId46"/>
              </p:custDataLst>
            </p:nvPr>
          </p:nvPicPr>
          <p:blipFill rotWithShape="1">
            <a:blip r:embed="rId5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14" b="315"/>
            <a:stretch/>
          </p:blipFill>
          <p:spPr bwMode="auto">
            <a:xfrm>
              <a:off x="4831638" y="3875189"/>
              <a:ext cx="928694" cy="659861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/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</p:grpSp>
      <p:grpSp>
        <p:nvGrpSpPr>
          <p:cNvPr id="41" name="Группа 47"/>
          <p:cNvGrpSpPr/>
          <p:nvPr>
            <p:custDataLst>
              <p:tags r:id="rId13"/>
            </p:custDataLst>
          </p:nvPr>
        </p:nvGrpSpPr>
        <p:grpSpPr>
          <a:xfrm>
            <a:off x="305653" y="921828"/>
            <a:ext cx="2623273" cy="864098"/>
            <a:chOff x="3532902" y="4869158"/>
            <a:chExt cx="2623273" cy="864098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42" name="Полилиния 41"/>
            <p:cNvSpPr/>
            <p:nvPr>
              <p:custDataLst>
                <p:tags r:id="rId43"/>
              </p:custDataLst>
            </p:nvPr>
          </p:nvSpPr>
          <p:spPr>
            <a:xfrm>
              <a:off x="3532902" y="4869158"/>
              <a:ext cx="2623273" cy="864098"/>
            </a:xfrm>
            <a:custGeom>
              <a:avLst/>
              <a:gdLst>
                <a:gd name="connsiteX0" fmla="*/ 0 w 3465385"/>
                <a:gd name="connsiteY0" fmla="*/ 115062 h 1150615"/>
                <a:gd name="connsiteX1" fmla="*/ 115062 w 3465385"/>
                <a:gd name="connsiteY1" fmla="*/ 0 h 1150615"/>
                <a:gd name="connsiteX2" fmla="*/ 3350324 w 3465385"/>
                <a:gd name="connsiteY2" fmla="*/ 0 h 1150615"/>
                <a:gd name="connsiteX3" fmla="*/ 3465386 w 3465385"/>
                <a:gd name="connsiteY3" fmla="*/ 115062 h 1150615"/>
                <a:gd name="connsiteX4" fmla="*/ 3465385 w 3465385"/>
                <a:gd name="connsiteY4" fmla="*/ 1035554 h 1150615"/>
                <a:gd name="connsiteX5" fmla="*/ 3350323 w 3465385"/>
                <a:gd name="connsiteY5" fmla="*/ 1150616 h 1150615"/>
                <a:gd name="connsiteX6" fmla="*/ 115062 w 3465385"/>
                <a:gd name="connsiteY6" fmla="*/ 1150615 h 1150615"/>
                <a:gd name="connsiteX7" fmla="*/ 0 w 3465385"/>
                <a:gd name="connsiteY7" fmla="*/ 1035553 h 1150615"/>
                <a:gd name="connsiteX8" fmla="*/ 0 w 3465385"/>
                <a:gd name="connsiteY8" fmla="*/ 115062 h 1150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5385" h="1150615">
                  <a:moveTo>
                    <a:pt x="0" y="115062"/>
                  </a:moveTo>
                  <a:cubicBezTo>
                    <a:pt x="0" y="51515"/>
                    <a:pt x="51515" y="0"/>
                    <a:pt x="115062" y="0"/>
                  </a:cubicBezTo>
                  <a:lnTo>
                    <a:pt x="3350324" y="0"/>
                  </a:lnTo>
                  <a:cubicBezTo>
                    <a:pt x="3413871" y="0"/>
                    <a:pt x="3465386" y="51515"/>
                    <a:pt x="3465386" y="115062"/>
                  </a:cubicBezTo>
                  <a:cubicBezTo>
                    <a:pt x="3465386" y="421893"/>
                    <a:pt x="3465385" y="728723"/>
                    <a:pt x="3465385" y="1035554"/>
                  </a:cubicBezTo>
                  <a:cubicBezTo>
                    <a:pt x="3465385" y="1099101"/>
                    <a:pt x="3413870" y="1150616"/>
                    <a:pt x="3350323" y="1150616"/>
                  </a:cubicBezTo>
                  <a:lnTo>
                    <a:pt x="115062" y="1150615"/>
                  </a:lnTo>
                  <a:cubicBezTo>
                    <a:pt x="51515" y="1150615"/>
                    <a:pt x="0" y="1099100"/>
                    <a:pt x="0" y="1035553"/>
                  </a:cubicBezTo>
                  <a:lnTo>
                    <a:pt x="0" y="115062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1080000" bIns="7200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dirty="0" smtClean="0">
                  <a:solidFill>
                    <a:schemeClr val="tx1"/>
                  </a:solidFill>
                </a:rPr>
                <a:t>Производство машин и оборудования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pic>
          <p:nvPicPr>
            <p:cNvPr id="43" name="Picture 30" descr="http://proocenka.ru/pix/images/oborudovanie.gif"/>
            <p:cNvPicPr>
              <a:picLocks noChangeAspect="1" noChangeArrowheads="1"/>
            </p:cNvPicPr>
            <p:nvPr>
              <p:custDataLst>
                <p:tags r:id="rId44"/>
              </p:custDataLst>
            </p:nvPr>
          </p:nvPicPr>
          <p:blipFill rotWithShape="1">
            <a:blip r:embed="rId5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2422"/>
            <a:stretch/>
          </p:blipFill>
          <p:spPr bwMode="auto">
            <a:xfrm>
              <a:off x="5156043" y="4957932"/>
              <a:ext cx="921954" cy="68655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/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</p:grpSp>
      <p:sp>
        <p:nvSpPr>
          <p:cNvPr id="45" name="Полилиния 44"/>
          <p:cNvSpPr/>
          <p:nvPr>
            <p:custDataLst>
              <p:tags r:id="rId14"/>
            </p:custDataLst>
          </p:nvPr>
        </p:nvSpPr>
        <p:spPr>
          <a:xfrm>
            <a:off x="3214678" y="921828"/>
            <a:ext cx="2623273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Производство электрических машин и электрооборудования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7" name="Полилиния 48"/>
          <p:cNvSpPr/>
          <p:nvPr>
            <p:custDataLst>
              <p:tags r:id="rId15"/>
            </p:custDataLst>
          </p:nvPr>
        </p:nvSpPr>
        <p:spPr>
          <a:xfrm>
            <a:off x="6072198" y="3000372"/>
            <a:ext cx="2623273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Вспомогательная транспортная деятельность</a:t>
            </a:r>
            <a:endParaRPr lang="ru-RU" sz="1200" dirty="0">
              <a:solidFill>
                <a:schemeClr val="tx1"/>
              </a:solidFill>
            </a:endParaRPr>
          </a:p>
        </p:txBody>
      </p:sp>
      <p:grpSp>
        <p:nvGrpSpPr>
          <p:cNvPr id="48" name="Group 14"/>
          <p:cNvGrpSpPr/>
          <p:nvPr>
            <p:custDataLst>
              <p:tags r:id="rId16"/>
            </p:custDataLst>
          </p:nvPr>
        </p:nvGrpSpPr>
        <p:grpSpPr>
          <a:xfrm>
            <a:off x="3214678" y="4000504"/>
            <a:ext cx="2623273" cy="864098"/>
            <a:chOff x="3194745" y="4465708"/>
            <a:chExt cx="2623273" cy="86409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9" name="Полилиния 44"/>
            <p:cNvSpPr/>
            <p:nvPr>
              <p:custDataLst>
                <p:tags r:id="rId42"/>
              </p:custDataLst>
            </p:nvPr>
          </p:nvSpPr>
          <p:spPr>
            <a:xfrm>
              <a:off x="3194745" y="4465708"/>
              <a:ext cx="2623273" cy="864098"/>
            </a:xfrm>
            <a:custGeom>
              <a:avLst/>
              <a:gdLst>
                <a:gd name="connsiteX0" fmla="*/ 0 w 3465385"/>
                <a:gd name="connsiteY0" fmla="*/ 115062 h 1150615"/>
                <a:gd name="connsiteX1" fmla="*/ 115062 w 3465385"/>
                <a:gd name="connsiteY1" fmla="*/ 0 h 1150615"/>
                <a:gd name="connsiteX2" fmla="*/ 3350324 w 3465385"/>
                <a:gd name="connsiteY2" fmla="*/ 0 h 1150615"/>
                <a:gd name="connsiteX3" fmla="*/ 3465386 w 3465385"/>
                <a:gd name="connsiteY3" fmla="*/ 115062 h 1150615"/>
                <a:gd name="connsiteX4" fmla="*/ 3465385 w 3465385"/>
                <a:gd name="connsiteY4" fmla="*/ 1035554 h 1150615"/>
                <a:gd name="connsiteX5" fmla="*/ 3350323 w 3465385"/>
                <a:gd name="connsiteY5" fmla="*/ 1150616 h 1150615"/>
                <a:gd name="connsiteX6" fmla="*/ 115062 w 3465385"/>
                <a:gd name="connsiteY6" fmla="*/ 1150615 h 1150615"/>
                <a:gd name="connsiteX7" fmla="*/ 0 w 3465385"/>
                <a:gd name="connsiteY7" fmla="*/ 1035553 h 1150615"/>
                <a:gd name="connsiteX8" fmla="*/ 0 w 3465385"/>
                <a:gd name="connsiteY8" fmla="*/ 115062 h 1150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5385" h="1150615">
                  <a:moveTo>
                    <a:pt x="0" y="115062"/>
                  </a:moveTo>
                  <a:cubicBezTo>
                    <a:pt x="0" y="51515"/>
                    <a:pt x="51515" y="0"/>
                    <a:pt x="115062" y="0"/>
                  </a:cubicBezTo>
                  <a:lnTo>
                    <a:pt x="3350324" y="0"/>
                  </a:lnTo>
                  <a:cubicBezTo>
                    <a:pt x="3413871" y="0"/>
                    <a:pt x="3465386" y="51515"/>
                    <a:pt x="3465386" y="115062"/>
                  </a:cubicBezTo>
                  <a:cubicBezTo>
                    <a:pt x="3465386" y="421893"/>
                    <a:pt x="3465385" y="728723"/>
                    <a:pt x="3465385" y="1035554"/>
                  </a:cubicBezTo>
                  <a:cubicBezTo>
                    <a:pt x="3465385" y="1099101"/>
                    <a:pt x="3413870" y="1150616"/>
                    <a:pt x="3350323" y="1150616"/>
                  </a:cubicBezTo>
                  <a:lnTo>
                    <a:pt x="115062" y="1150615"/>
                  </a:lnTo>
                  <a:cubicBezTo>
                    <a:pt x="51515" y="1150615"/>
                    <a:pt x="0" y="1099100"/>
                    <a:pt x="0" y="1035553"/>
                  </a:cubicBezTo>
                  <a:lnTo>
                    <a:pt x="0" y="115062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1080000" bIns="7200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dirty="0" smtClean="0">
                  <a:solidFill>
                    <a:schemeClr val="tx1"/>
                  </a:solidFill>
                </a:rPr>
                <a:t>Торговля транспортными средствами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pic>
          <p:nvPicPr>
            <p:cNvPr id="50" name="Picture 6"/>
            <p:cNvPicPr>
              <a:picLocks/>
            </p:cNvPicPr>
            <p:nvPr/>
          </p:nvPicPr>
          <p:blipFill>
            <a:blip r:embed="rId5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4943" y="4537146"/>
              <a:ext cx="968400" cy="68760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/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</p:grpSp>
      <p:pic>
        <p:nvPicPr>
          <p:cNvPr id="55" name="Picture 2" descr="http://im2-tub-ru.yandex.net/i?id=228501720-65-72&amp;n=21">
            <a:hlinkClick r:id="rId54"/>
          </p:cNvPr>
          <p:cNvPicPr>
            <a:picLocks noChangeArrowheads="1"/>
          </p:cNvPicPr>
          <p:nvPr>
            <p:custDataLst>
              <p:tags r:id="rId17"/>
            </p:custDataLst>
          </p:nvPr>
        </p:nvPicPr>
        <p:blipFill>
          <a:blip r:embed="rId55" cstate="print"/>
          <a:srcRect/>
          <a:stretch>
            <a:fillRect/>
          </a:stretch>
        </p:blipFill>
        <p:spPr bwMode="auto">
          <a:xfrm>
            <a:off x="7572396" y="1071546"/>
            <a:ext cx="1000132" cy="571503"/>
          </a:xfrm>
          <a:prstGeom prst="roundRect">
            <a:avLst>
              <a:gd name="adj" fmla="val 1666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63" name="Группа 62"/>
          <p:cNvGrpSpPr/>
          <p:nvPr>
            <p:custDataLst>
              <p:tags r:id="rId18"/>
            </p:custDataLst>
          </p:nvPr>
        </p:nvGrpSpPr>
        <p:grpSpPr>
          <a:xfrm>
            <a:off x="1948727" y="2000240"/>
            <a:ext cx="928694" cy="642942"/>
            <a:chOff x="-1285884" y="642918"/>
            <a:chExt cx="1285884" cy="714380"/>
          </a:xfrm>
        </p:grpSpPr>
        <p:sp>
          <p:nvSpPr>
            <p:cNvPr id="62" name="Скругленный прямоугольник 61"/>
            <p:cNvSpPr/>
            <p:nvPr>
              <p:custDataLst>
                <p:tags r:id="rId40"/>
              </p:custDataLst>
            </p:nvPr>
          </p:nvSpPr>
          <p:spPr>
            <a:xfrm>
              <a:off x="-1285884" y="642918"/>
              <a:ext cx="1285884" cy="7143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429" name="Picture 5" descr="http://www.profi-forex.org/system/news/glonass_3.jpg">
              <a:hlinkClick r:id="rId56"/>
            </p:cNvPr>
            <p:cNvPicPr>
              <a:picLocks noChangeAspect="1" noChangeArrowheads="1"/>
            </p:cNvPicPr>
            <p:nvPr>
              <p:custDataLst>
                <p:tags r:id="rId41"/>
              </p:custDataLst>
            </p:nvPr>
          </p:nvPicPr>
          <p:blipFill>
            <a:blip r:embed="rId57" cstate="print"/>
            <a:srcRect/>
            <a:stretch>
              <a:fillRect/>
            </a:stretch>
          </p:blipFill>
          <p:spPr bwMode="auto">
            <a:xfrm>
              <a:off x="-1214478" y="714356"/>
              <a:ext cx="1143008" cy="571504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</p:grpSp>
      <p:sp>
        <p:nvSpPr>
          <p:cNvPr id="12" name="Полилиния 11"/>
          <p:cNvSpPr/>
          <p:nvPr>
            <p:custDataLst>
              <p:tags r:id="rId19"/>
            </p:custDataLst>
          </p:nvPr>
        </p:nvSpPr>
        <p:spPr>
          <a:xfrm>
            <a:off x="3214678" y="1928802"/>
            <a:ext cx="2623273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Обработка  вторичного сырья</a:t>
            </a:r>
            <a:endParaRPr lang="ru-RU" sz="1200" dirty="0">
              <a:solidFill>
                <a:schemeClr val="tx1"/>
              </a:solidFill>
            </a:endParaRPr>
          </a:p>
        </p:txBody>
      </p:sp>
      <p:grpSp>
        <p:nvGrpSpPr>
          <p:cNvPr id="66" name="Группа 65"/>
          <p:cNvGrpSpPr/>
          <p:nvPr>
            <p:custDataLst>
              <p:tags r:id="rId20"/>
            </p:custDataLst>
          </p:nvPr>
        </p:nvGrpSpPr>
        <p:grpSpPr>
          <a:xfrm>
            <a:off x="4786314" y="2019796"/>
            <a:ext cx="1000132" cy="642942"/>
            <a:chOff x="3310038" y="3929066"/>
            <a:chExt cx="1769464" cy="1000132"/>
          </a:xfrm>
          <a:effectLst/>
        </p:grpSpPr>
        <p:sp>
          <p:nvSpPr>
            <p:cNvPr id="65" name="Скругленный прямоугольник 64"/>
            <p:cNvSpPr/>
            <p:nvPr>
              <p:custDataLst>
                <p:tags r:id="rId38"/>
              </p:custDataLst>
            </p:nvPr>
          </p:nvSpPr>
          <p:spPr>
            <a:xfrm>
              <a:off x="3310038" y="3929066"/>
              <a:ext cx="1769464" cy="10001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431" name="Picture 7" descr="http://www.polymer-torg.ru/upload/board_photo/kuplu_othodu_polimerov_pvh_pvd_pnd_streych__polipropilen__big_begi__4.jpg">
              <a:hlinkClick r:id="rId58"/>
            </p:cNvPr>
            <p:cNvPicPr>
              <a:picLocks noChangeAspect="1" noChangeArrowheads="1"/>
            </p:cNvPicPr>
            <p:nvPr>
              <p:custDataLst>
                <p:tags r:id="rId39"/>
              </p:custDataLst>
            </p:nvPr>
          </p:nvPicPr>
          <p:blipFill>
            <a:blip r:embed="rId59" cstate="print"/>
            <a:srcRect/>
            <a:stretch>
              <a:fillRect/>
            </a:stretch>
          </p:blipFill>
          <p:spPr bwMode="auto">
            <a:xfrm>
              <a:off x="3689209" y="4009771"/>
              <a:ext cx="857256" cy="857256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sp>
        <p:nvSpPr>
          <p:cNvPr id="30" name="Полилиния 29"/>
          <p:cNvSpPr/>
          <p:nvPr>
            <p:custDataLst>
              <p:tags r:id="rId21"/>
            </p:custDataLst>
          </p:nvPr>
        </p:nvSpPr>
        <p:spPr>
          <a:xfrm>
            <a:off x="6072198" y="1928802"/>
            <a:ext cx="2623273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Подготовка строительного  участка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103435" name="Picture 11" descr="http://franuk.com/images/stories/news/2011/05/big1.jpg">
            <a:hlinkClick r:id="rId60"/>
          </p:cNvPr>
          <p:cNvPicPr>
            <a:picLocks noChangeAspect="1" noChangeArrowheads="1"/>
          </p:cNvPicPr>
          <p:nvPr>
            <p:custDataLst>
              <p:tags r:id="rId22"/>
            </p:custDataLst>
          </p:nvPr>
        </p:nvPicPr>
        <p:blipFill>
          <a:blip r:embed="rId61" cstate="print"/>
          <a:srcRect/>
          <a:stretch>
            <a:fillRect/>
          </a:stretch>
        </p:blipFill>
        <p:spPr bwMode="auto">
          <a:xfrm>
            <a:off x="4786315" y="3071810"/>
            <a:ext cx="1000132" cy="654620"/>
          </a:xfrm>
          <a:prstGeom prst="roundRect">
            <a:avLst>
              <a:gd name="adj" fmla="val 1666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77" name="Группа 76"/>
          <p:cNvGrpSpPr/>
          <p:nvPr>
            <p:custDataLst>
              <p:tags r:id="rId23"/>
            </p:custDataLst>
          </p:nvPr>
        </p:nvGrpSpPr>
        <p:grpSpPr>
          <a:xfrm>
            <a:off x="1857356" y="4000504"/>
            <a:ext cx="1000100" cy="857256"/>
            <a:chOff x="964432" y="4214820"/>
            <a:chExt cx="1500198" cy="943505"/>
          </a:xfrm>
        </p:grpSpPr>
        <p:sp>
          <p:nvSpPr>
            <p:cNvPr id="76" name="Скругленный прямоугольник 75"/>
            <p:cNvSpPr/>
            <p:nvPr>
              <p:custDataLst>
                <p:tags r:id="rId36"/>
              </p:custDataLst>
            </p:nvPr>
          </p:nvSpPr>
          <p:spPr>
            <a:xfrm>
              <a:off x="964432" y="4357696"/>
              <a:ext cx="1500198" cy="7143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437" name="Picture 13" descr="http://stat17.privet.ru/lr/0a068ae6938aa99885b5639382f67ed3">
              <a:hlinkClick r:id="rId62"/>
            </p:cNvPr>
            <p:cNvPicPr>
              <a:picLocks noChangeAspect="1" noChangeArrowheads="1"/>
            </p:cNvPicPr>
            <p:nvPr>
              <p:custDataLst>
                <p:tags r:id="rId37"/>
              </p:custDataLst>
            </p:nvPr>
          </p:nvPicPr>
          <p:blipFill>
            <a:blip r:embed="rId63" cstate="print"/>
            <a:srcRect/>
            <a:stretch>
              <a:fillRect/>
            </a:stretch>
          </p:blipFill>
          <p:spPr bwMode="auto">
            <a:xfrm>
              <a:off x="1000148" y="4214820"/>
              <a:ext cx="1357321" cy="943505"/>
            </a:xfrm>
            <a:prstGeom prst="rect">
              <a:avLst/>
            </a:prstGeom>
            <a:noFill/>
          </p:spPr>
        </p:pic>
      </p:grpSp>
      <p:grpSp>
        <p:nvGrpSpPr>
          <p:cNvPr id="80" name="Группа 79"/>
          <p:cNvGrpSpPr/>
          <p:nvPr>
            <p:custDataLst>
              <p:tags r:id="rId24"/>
            </p:custDataLst>
          </p:nvPr>
        </p:nvGrpSpPr>
        <p:grpSpPr>
          <a:xfrm>
            <a:off x="7643834" y="3150090"/>
            <a:ext cx="1000132" cy="571504"/>
            <a:chOff x="9358346" y="4357694"/>
            <a:chExt cx="1714512" cy="1000132"/>
          </a:xfrm>
          <a:effectLst/>
        </p:grpSpPr>
        <p:sp>
          <p:nvSpPr>
            <p:cNvPr id="79" name="Скругленный прямоугольник 78"/>
            <p:cNvSpPr/>
            <p:nvPr>
              <p:custDataLst>
                <p:tags r:id="rId34"/>
              </p:custDataLst>
            </p:nvPr>
          </p:nvSpPr>
          <p:spPr>
            <a:xfrm>
              <a:off x="9358346" y="4357694"/>
              <a:ext cx="1714512" cy="10001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3439" name="Picture 15" descr="http://www.ziaranunturi.ro/stiri/profilul_utilizatorilor_de_internet_din_romania.jpg">
              <a:hlinkClick r:id="rId64"/>
            </p:cNvPr>
            <p:cNvPicPr>
              <a:picLocks noChangeAspect="1" noChangeArrowheads="1"/>
            </p:cNvPicPr>
            <p:nvPr>
              <p:custDataLst>
                <p:tags r:id="rId35"/>
              </p:custDataLst>
            </p:nvPr>
          </p:nvPicPr>
          <p:blipFill>
            <a:blip r:embed="rId65" cstate="print"/>
            <a:srcRect/>
            <a:stretch>
              <a:fillRect/>
            </a:stretch>
          </p:blipFill>
          <p:spPr bwMode="auto">
            <a:xfrm>
              <a:off x="9786974" y="4429132"/>
              <a:ext cx="1000132" cy="904839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grpSp>
        <p:nvGrpSpPr>
          <p:cNvPr id="84" name="Группа 83"/>
          <p:cNvGrpSpPr/>
          <p:nvPr>
            <p:custDataLst>
              <p:tags r:id="rId25"/>
            </p:custDataLst>
          </p:nvPr>
        </p:nvGrpSpPr>
        <p:grpSpPr>
          <a:xfrm>
            <a:off x="7572396" y="4143380"/>
            <a:ext cx="1000132" cy="571504"/>
            <a:chOff x="7715272" y="2000240"/>
            <a:chExt cx="4286248" cy="2357454"/>
          </a:xfrm>
          <a:effectLst/>
        </p:grpSpPr>
        <p:sp>
          <p:nvSpPr>
            <p:cNvPr id="78" name="Скругленный прямоугольник 77"/>
            <p:cNvSpPr/>
            <p:nvPr/>
          </p:nvSpPr>
          <p:spPr>
            <a:xfrm>
              <a:off x="7715272" y="2000240"/>
              <a:ext cx="4286248" cy="235745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1" name="Picture 17" descr="http://stat18.privet.ru/lr/0a1dc576c124831a3a9894b663b65ccd">
              <a:hlinkClick r:id="rId66"/>
            </p:cNvPr>
            <p:cNvPicPr>
              <a:picLocks noChangeAspect="1" noChangeArrowheads="1" noCrop="1"/>
            </p:cNvPicPr>
            <p:nvPr>
              <p:custDataLst>
                <p:tags r:id="rId33"/>
              </p:custDataLst>
            </p:nvPr>
          </p:nvPicPr>
          <p:blipFill>
            <a:blip r:embed="rId67" cstate="print"/>
            <a:srcRect/>
            <a:stretch>
              <a:fillRect/>
            </a:stretch>
          </p:blipFill>
          <p:spPr bwMode="auto">
            <a:xfrm>
              <a:off x="7858148" y="2109182"/>
              <a:ext cx="4010732" cy="2105635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</p:grpSp>
      <p:sp>
        <p:nvSpPr>
          <p:cNvPr id="57" name="Скругленный прямоугольник 56"/>
          <p:cNvSpPr/>
          <p:nvPr>
            <p:custDataLst>
              <p:tags r:id="rId26"/>
            </p:custDataLst>
          </p:nvPr>
        </p:nvSpPr>
        <p:spPr>
          <a:xfrm>
            <a:off x="428596" y="5286388"/>
            <a:ext cx="1428760" cy="5715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Обрабатывающие производства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1" name="Скругленный прямоугольник 60"/>
          <p:cNvSpPr/>
          <p:nvPr>
            <p:custDataLst>
              <p:tags r:id="rId27"/>
            </p:custDataLst>
          </p:nvPr>
        </p:nvSpPr>
        <p:spPr>
          <a:xfrm>
            <a:off x="2143108" y="5286388"/>
            <a:ext cx="1428760" cy="5715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Строительство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4" name="Скругленный прямоугольник 63"/>
          <p:cNvSpPr/>
          <p:nvPr>
            <p:custDataLst>
              <p:tags r:id="rId28"/>
            </p:custDataLst>
          </p:nvPr>
        </p:nvSpPr>
        <p:spPr>
          <a:xfrm>
            <a:off x="5429256" y="5286388"/>
            <a:ext cx="1428760" cy="57150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Торговля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9" name="Скругленный прямоугольник 68"/>
          <p:cNvSpPr/>
          <p:nvPr>
            <p:custDataLst>
              <p:tags r:id="rId29"/>
            </p:custDataLst>
          </p:nvPr>
        </p:nvSpPr>
        <p:spPr>
          <a:xfrm>
            <a:off x="3786182" y="5286388"/>
            <a:ext cx="1428760" cy="57150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Транспорт и связь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0" name="Скругленный прямоугольник 69"/>
          <p:cNvSpPr/>
          <p:nvPr>
            <p:custDataLst>
              <p:tags r:id="rId30"/>
            </p:custDataLst>
          </p:nvPr>
        </p:nvSpPr>
        <p:spPr>
          <a:xfrm>
            <a:off x="7072330" y="5286388"/>
            <a:ext cx="1428760" cy="571504"/>
          </a:xfrm>
          <a:prstGeom prst="roundRect">
            <a:avLst/>
          </a:prstGeom>
          <a:solidFill>
            <a:srgbClr val="9BC62E"/>
          </a:solidFill>
          <a:ln>
            <a:solidFill>
              <a:srgbClr val="9BC6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Прочие услуги</a:t>
            </a:r>
            <a:endParaRPr lang="ru-RU" sz="1200" dirty="0">
              <a:solidFill>
                <a:schemeClr val="tx1"/>
              </a:solidFill>
            </a:endParaRPr>
          </a:p>
        </p:txBody>
      </p:sp>
      <p:grpSp>
        <p:nvGrpSpPr>
          <p:cNvPr id="82" name="Группа 81"/>
          <p:cNvGrpSpPr/>
          <p:nvPr/>
        </p:nvGrpSpPr>
        <p:grpSpPr>
          <a:xfrm>
            <a:off x="4786314" y="1000108"/>
            <a:ext cx="1000132" cy="714380"/>
            <a:chOff x="-1571668" y="857232"/>
            <a:chExt cx="1143008" cy="1071570"/>
          </a:xfrm>
        </p:grpSpPr>
        <p:sp>
          <p:nvSpPr>
            <p:cNvPr id="71" name="Скругленный прямоугольник 70"/>
            <p:cNvSpPr/>
            <p:nvPr>
              <p:custDataLst>
                <p:tags r:id="rId31"/>
              </p:custDataLst>
            </p:nvPr>
          </p:nvSpPr>
          <p:spPr>
            <a:xfrm>
              <a:off x="-1571668" y="857232"/>
              <a:ext cx="1143008" cy="107157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" name="Picture 5" descr="http://tpk-eti.ru/upload/iblock/1a1/1a13307d9f1ecab5ea5715790de12948.jpg">
              <a:hlinkClick r:id="rId68"/>
            </p:cNvPr>
            <p:cNvPicPr>
              <a:picLocks noChangeAspect="1" noChangeArrowheads="1"/>
            </p:cNvPicPr>
            <p:nvPr>
              <p:custDataLst>
                <p:tags r:id="rId32"/>
              </p:custDataLst>
            </p:nvPr>
          </p:nvPicPr>
          <p:blipFill>
            <a:blip r:embed="rId69" cstate="print"/>
            <a:srcRect/>
            <a:stretch>
              <a:fillRect/>
            </a:stretch>
          </p:blipFill>
          <p:spPr bwMode="auto">
            <a:xfrm>
              <a:off x="-1500230" y="937701"/>
              <a:ext cx="1000132" cy="919663"/>
            </a:xfrm>
            <a:prstGeom prst="rect">
              <a:avLst/>
            </a:prstGeom>
            <a:noFill/>
          </p:spPr>
        </p:pic>
      </p:grpSp>
      <p:pic>
        <p:nvPicPr>
          <p:cNvPr id="3" name="Picture 7" descr="http://vse1.com.ua/upload/iblock/805/d90db8a49685c1a90251af036cddd1be.jpg">
            <a:hlinkClick r:id="rId70"/>
          </p:cNvPr>
          <p:cNvPicPr>
            <a:picLocks noChangeAspect="1" noChangeArrowheads="1"/>
          </p:cNvPicPr>
          <p:nvPr/>
        </p:nvPicPr>
        <p:blipFill>
          <a:blip r:embed="rId71" cstate="print"/>
          <a:srcRect/>
          <a:stretch>
            <a:fillRect/>
          </a:stretch>
        </p:blipFill>
        <p:spPr bwMode="auto">
          <a:xfrm>
            <a:off x="7572396" y="2000240"/>
            <a:ext cx="1000132" cy="664253"/>
          </a:xfrm>
          <a:prstGeom prst="roundRect">
            <a:avLst>
              <a:gd name="adj" fmla="val 1666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Объект 10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59" name="think-cell Slide" r:id="rId35" imgW="270" imgH="270" progId="TCLayout.ActiveDocument.1">
                  <p:embed/>
                </p:oleObj>
              </mc:Choice>
              <mc:Fallback>
                <p:oleObj name="think-cell Slide" r:id="rId35" imgW="270" imgH="270" progId="TCLayout.ActiveDocument.1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Прямоугольник 8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700">
              <a:latin typeface="Arial"/>
              <a:sym typeface="Arial"/>
            </a:endParaRPr>
          </a:p>
        </p:txBody>
      </p:sp>
      <p:sp>
        <p:nvSpPr>
          <p:cNvPr id="45" name="Прямоугольник 44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4" name="Прямоугольник 3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Пример 1. В строительстве выявлено 3 точки роста (подготовка строительного участка, монтаж инженерного оборудования и сооружений, аренда строительных машин и оборудования с оператором), а также определены ключевые факторы их формирования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j-lt"/>
            </a:endParaRPr>
          </a:p>
        </p:txBody>
      </p:sp>
      <p:sp>
        <p:nvSpPr>
          <p:cNvPr id="6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9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TextBox 1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оценка АНО «НИСИПП» на основе данных «СПАРК», Росстата и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Мосстата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, опросов отраслевых экспертов, массовых опросов руководителей субъектов МСП </a:t>
            </a:r>
          </a:p>
        </p:txBody>
      </p:sp>
      <p:sp>
        <p:nvSpPr>
          <p:cNvPr id="11" name="Прямоугольник 10"/>
          <p:cNvSpPr/>
          <p:nvPr>
            <p:custDataLst>
              <p:tags r:id="rId8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>
            <p:custDataLst>
              <p:tags r:id="rId9"/>
            </p:custDataLst>
          </p:nvPr>
        </p:nvSpPr>
        <p:spPr>
          <a:xfrm>
            <a:off x="2071670" y="3984973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7" name="Таблица 106"/>
          <p:cNvGraphicFramePr>
            <a:graphicFrameLocks noGrp="1"/>
          </p:cNvGraphicFramePr>
          <p:nvPr>
            <p:custDataLst>
              <p:tags r:id="rId10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08" name="Таблица 107"/>
          <p:cNvGraphicFramePr>
            <a:graphicFrameLocks noGrp="1"/>
          </p:cNvGraphicFramePr>
          <p:nvPr>
            <p:custDataLst>
              <p:tags r:id="rId11"/>
            </p:custDataLst>
          </p:nvPr>
        </p:nvGraphicFramePr>
        <p:xfrm>
          <a:off x="2071670" y="3984973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09" name="Pentagon 18"/>
          <p:cNvSpPr/>
          <p:nvPr>
            <p:custDataLst>
              <p:tags r:id="rId12"/>
            </p:custDataLst>
          </p:nvPr>
        </p:nvSpPr>
        <p:spPr>
          <a:xfrm>
            <a:off x="142844" y="1771876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Доступ к спросу на производимые товары и услуги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110" name="Rectangle 19"/>
          <p:cNvSpPr/>
          <p:nvPr>
            <p:custDataLst>
              <p:tags r:id="rId13"/>
            </p:custDataLst>
          </p:nvPr>
        </p:nvSpPr>
        <p:spPr>
          <a:xfrm>
            <a:off x="2071670" y="1771876"/>
            <a:ext cx="6786610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3" name="Pentagon 18"/>
          <p:cNvSpPr/>
          <p:nvPr>
            <p:custDataLst>
              <p:tags r:id="rId14"/>
            </p:custDataLst>
          </p:nvPr>
        </p:nvSpPr>
        <p:spPr>
          <a:xfrm>
            <a:off x="142844" y="4770791"/>
            <a:ext cx="1857388" cy="1000132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lang="ru-RU" sz="1200" b="1" dirty="0" smtClean="0"/>
              <a:t>Административный климат и коррупция</a:t>
            </a:r>
            <a:endParaRPr lang="ru-RU" sz="1200" dirty="0"/>
          </a:p>
        </p:txBody>
      </p:sp>
      <p:sp>
        <p:nvSpPr>
          <p:cNvPr id="114" name="Rectangle 19"/>
          <p:cNvSpPr/>
          <p:nvPr>
            <p:custDataLst>
              <p:tags r:id="rId15"/>
            </p:custDataLst>
          </p:nvPr>
        </p:nvSpPr>
        <p:spPr>
          <a:xfrm>
            <a:off x="2077558" y="4770791"/>
            <a:ext cx="6780722" cy="1000132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>
            <p:custDataLst>
              <p:tags r:id="rId16"/>
            </p:custDataLst>
          </p:nvPr>
        </p:nvCxnSpPr>
        <p:spPr>
          <a:xfrm rot="5400000">
            <a:off x="3964777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>
            <p:custDataLst>
              <p:tags r:id="rId17"/>
            </p:custDataLst>
          </p:nvPr>
        </p:nvCxnSpPr>
        <p:spPr>
          <a:xfrm rot="5400000">
            <a:off x="6250793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>
            <p:custDataLst>
              <p:tags r:id="rId18"/>
            </p:custDataLst>
          </p:nvPr>
        </p:nvCxnSpPr>
        <p:spPr>
          <a:xfrm rot="5400000">
            <a:off x="3964777" y="5235138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>
            <p:custDataLst>
              <p:tags r:id="rId19"/>
            </p:custDataLst>
          </p:nvPr>
        </p:nvCxnSpPr>
        <p:spPr>
          <a:xfrm rot="5400000">
            <a:off x="6250793" y="5235138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30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715140" y="4842229"/>
            <a:ext cx="20717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Высокий уровень коррупции в строительстве (по оценкам экспертов)</a:t>
            </a:r>
            <a:endParaRPr lang="en-US" sz="1200" dirty="0" smtClean="0">
              <a:latin typeface="+mn-lt"/>
            </a:endParaRPr>
          </a:p>
        </p:txBody>
      </p:sp>
      <p:sp>
        <p:nvSpPr>
          <p:cNvPr id="34" name="TextBox 30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214546" y="1814620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Рост реальных располагаемых доходов жителей г. Москвы (на 13,8% за 2009-2012 гг.)</a:t>
            </a:r>
            <a:endParaRPr lang="en-US" sz="1200" dirty="0" smtClean="0">
              <a:latin typeface="+mn-lt"/>
            </a:endParaRPr>
          </a:p>
        </p:txBody>
      </p:sp>
      <p:sp>
        <p:nvSpPr>
          <p:cNvPr id="35" name="TextBox 30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786578" y="1814620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Повышение масштабов государственного спроса на строительство (дороги, метро, новые территории)</a:t>
            </a:r>
            <a:endParaRPr lang="en-US" sz="1200" dirty="0" smtClean="0">
              <a:latin typeface="+mn-lt"/>
            </a:endParaRPr>
          </a:p>
        </p:txBody>
      </p:sp>
      <p:sp>
        <p:nvSpPr>
          <p:cNvPr id="38" name="TextBox 30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429124" y="4770791"/>
            <a:ext cx="21431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Недостаточная прозрачность процесса проведения государственных тендеров по строительству (по оценкам экспертов)</a:t>
            </a:r>
            <a:endParaRPr lang="en-US" sz="1200" dirty="0" smtClean="0">
              <a:latin typeface="+mn-lt"/>
            </a:endParaRPr>
          </a:p>
        </p:txBody>
      </p:sp>
      <p:sp>
        <p:nvSpPr>
          <p:cNvPr id="40" name="TextBox 30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286248" y="1840879"/>
            <a:ext cx="24288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Высокие темпы роста ипотечного кредитования</a:t>
            </a:r>
            <a:r>
              <a:rPr lang="en-US" sz="1200" dirty="0" smtClean="0">
                <a:latin typeface="+mn-lt"/>
              </a:rPr>
              <a:t>: </a:t>
            </a:r>
            <a:r>
              <a:rPr lang="ru-RU" sz="1200" dirty="0" smtClean="0">
                <a:latin typeface="+mn-lt"/>
              </a:rPr>
              <a:t>2010 г. </a:t>
            </a:r>
            <a:r>
              <a:rPr lang="en-US" sz="1200" dirty="0" smtClean="0">
                <a:latin typeface="+mn-lt"/>
              </a:rPr>
              <a:t>– </a:t>
            </a:r>
            <a:r>
              <a:rPr lang="ru-RU" sz="1200" dirty="0" smtClean="0">
                <a:latin typeface="+mn-lt"/>
              </a:rPr>
              <a:t>149%, в 2011 г. – 89%, в 2012 г.</a:t>
            </a:r>
            <a:r>
              <a:rPr lang="en-US" sz="1200" dirty="0" smtClean="0">
                <a:latin typeface="+mn-lt"/>
              </a:rPr>
              <a:t>(</a:t>
            </a:r>
            <a:r>
              <a:rPr lang="ru-RU" sz="1200" dirty="0" smtClean="0">
                <a:latin typeface="+mn-lt"/>
              </a:rPr>
              <a:t>П</a:t>
            </a:r>
            <a:r>
              <a:rPr lang="en-US" sz="1200" dirty="0" smtClean="0">
                <a:latin typeface="+mn-lt"/>
              </a:rPr>
              <a:t>)</a:t>
            </a:r>
            <a:r>
              <a:rPr lang="ru-RU" sz="1200" dirty="0" smtClean="0">
                <a:latin typeface="+mn-lt"/>
              </a:rPr>
              <a:t> – 50%, в 2013 г. (П) – 35%).</a:t>
            </a:r>
            <a:endParaRPr lang="en-US" sz="1200" dirty="0" smtClean="0">
              <a:latin typeface="+mn-lt"/>
            </a:endParaRPr>
          </a:p>
        </p:txBody>
      </p:sp>
      <p:sp>
        <p:nvSpPr>
          <p:cNvPr id="41" name="Rectangle 3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-142876" y="4053022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отрицательное воздействие</a:t>
            </a:r>
          </a:p>
        </p:txBody>
      </p:sp>
      <p:pic>
        <p:nvPicPr>
          <p:cNvPr id="42" name="Picture 16" descr="http://mediasubs.ru/group/uploads/li/lichnostnyij-rost-i-finansyi/image2/ItMDliMWJ.jpg">
            <a:hlinkClick r:id="rId37"/>
          </p:cNvPr>
          <p:cNvPicPr>
            <a:picLocks noChangeAspect="1" noChangeArrowheads="1"/>
          </p:cNvPicPr>
          <p:nvPr>
            <p:custDataLst>
              <p:tags r:id="rId26"/>
            </p:custDataLst>
          </p:nvPr>
        </p:nvPicPr>
        <p:blipFill>
          <a:blip r:embed="rId38" cstate="print"/>
          <a:srcRect/>
          <a:stretch>
            <a:fillRect/>
          </a:stretch>
        </p:blipFill>
        <p:spPr bwMode="auto">
          <a:xfrm>
            <a:off x="0" y="1028802"/>
            <a:ext cx="386151" cy="285752"/>
          </a:xfrm>
          <a:prstGeom prst="rect">
            <a:avLst/>
          </a:prstGeom>
          <a:noFill/>
        </p:spPr>
      </p:pic>
      <p:pic>
        <p:nvPicPr>
          <p:cNvPr id="43" name="Picture 20" descr="http://th896.photobucket.com/albums/ac165/frankcurtin/web/th_thdownlrg.jpg">
            <a:hlinkClick r:id="rId39"/>
          </p:cNvPr>
          <p:cNvPicPr>
            <a:picLocks noChangeAspect="1" noChangeArrowheads="1"/>
          </p:cNvPicPr>
          <p:nvPr>
            <p:custDataLst>
              <p:tags r:id="rId27"/>
            </p:custDataLst>
          </p:nvPr>
        </p:nvPicPr>
        <p:blipFill>
          <a:blip r:embed="rId40" cstate="print"/>
          <a:srcRect/>
          <a:stretch>
            <a:fillRect/>
          </a:stretch>
        </p:blipFill>
        <p:spPr bwMode="auto">
          <a:xfrm>
            <a:off x="126850" y="4056411"/>
            <a:ext cx="230307" cy="214313"/>
          </a:xfrm>
          <a:prstGeom prst="rect">
            <a:avLst/>
          </a:prstGeom>
          <a:noFill/>
        </p:spPr>
      </p:pic>
      <p:sp>
        <p:nvSpPr>
          <p:cNvPr id="44" name="Rectangle 3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sp>
        <p:nvSpPr>
          <p:cNvPr id="39" name="Pentagon 18"/>
          <p:cNvSpPr/>
          <p:nvPr>
            <p:custDataLst>
              <p:tags r:id="rId29"/>
            </p:custDataLst>
          </p:nvPr>
        </p:nvSpPr>
        <p:spPr>
          <a:xfrm>
            <a:off x="142844" y="2743314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Мероприятия государственной поддержки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46" name="Rectangle 19"/>
          <p:cNvSpPr/>
          <p:nvPr>
            <p:custDataLst>
              <p:tags r:id="rId30"/>
            </p:custDataLst>
          </p:nvPr>
        </p:nvSpPr>
        <p:spPr>
          <a:xfrm>
            <a:off x="2071670" y="2743314"/>
            <a:ext cx="6786610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47" name="Прямая соединительная линия 46"/>
          <p:cNvCxnSpPr/>
          <p:nvPr>
            <p:custDataLst>
              <p:tags r:id="rId31"/>
            </p:custDataLst>
          </p:nvPr>
        </p:nvCxnSpPr>
        <p:spPr>
          <a:xfrm rot="5400000">
            <a:off x="3964777" y="3178967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>
            <p:custDataLst>
              <p:tags r:id="rId32"/>
            </p:custDataLst>
          </p:nvPr>
        </p:nvCxnSpPr>
        <p:spPr>
          <a:xfrm rot="5400000">
            <a:off x="6250793" y="3178967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30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6572264" y="2786058"/>
            <a:ext cx="23574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Мероприятия поддержки, реализуемые в рамках программы «Стимулирование экономической активности»</a:t>
            </a:r>
            <a:endParaRPr lang="en-US" sz="12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0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4jezQB9EWXcsUG.7cMwQ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1u4hrejPUiki_9LxqzH6g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c3n2WhlY0yjQqZg1SJISg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LwgGbUD1Ue0jZ32bUA9pg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XEyWI_8UeCJ_FuOcAPEg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Vx7TJNIhU6kmAneJAeNIA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flg3pLuD0CSPV_PcqhEaQ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DXDLWT3bkqa5swtLccmV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GrwsJfZ.06nexxrRPbp4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1w_fjYvUu1KKxw.ZyuN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aLOLyP4eE.0ZsF.al615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OTyM72j0Wzo399Oesaqg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4PpGElC2UGsN_evhWjuq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szHbnxg2k2sRrPfgF3eg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O6GmlpFiEGNoTmTLeT0Cw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23Hqzv8sUuHAWiLu5J3k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fk0NQN5ukagCzAWHMovJ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XpzIvxUkyq.QJsX6Qo4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MLLEunpO065Bd.LwfktX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6UZQB1CC0uZihIA45pGGw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VuTEogxFUeJZCcTOR15V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jzLb1osgki4S8qNwdNLn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el7jxSDKE65Mh436o5X1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w7X8NKZW0avErCbowhYGg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397iUDzUEer5YKzI8di9A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Afu4ERUEi3kn0RwkZzdg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TPfJKBp0iAjyn0Gj6uPA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nzpyXxjqUWjhCdM0Ct3J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DLBVAX6YUSeqTN45ANl8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TPfJKBp0iAjyn0Gj6uPA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26.CVfos0.MHjvuNFM5g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Ggo11XlFUahyBqYIwL0H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ZBWw2U3oEmOATd880nLug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UaPAoyTUSep6tfPgqRCg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dMO510SSEWGC6Yohg.N3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2Ux2th8y0GI7GjcUUcEuQ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kH1HGSBYk69eWdWgoABlA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H0PLi1pEGLJlPHW.oVnA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bKI4pk9BiEi6HN2DqkbmT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IKo99V20EyQx5IKwajQfQ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wu8sFWht0iDPot9hvjyfA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qgMKYp56EamyqalEZKK9w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sdNSGa_UqmolsGIcVLKw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yEK3._L9E.Cq8cOosPYUw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2oLD7jlA0SPVdSx_aRQ8A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0LRqXTBUyve1f5BWjaPw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foxL1nMUK6X7MhbjGD8Q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X3OEUMcFEykwMSWaGiYTQ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GVLNGsKZEqFYlNaGSeaIA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K0bTk4L2UKLcpg3ryq3gg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8DJCIn2DUOubKUiGvZ0yA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rkxIoUfkO8KMRB954kGg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tMJ1DLpnUGlAfW0ysfdP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hWS6hkQHEKAhxm88.Uk4g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C3Pr5EbqUOWw1m2J501Zg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jA_b90b1kCJZZl5ZtPWUQ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mXX5oFQUSo4MhrpPyCbA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tYTEJ4Z3UKRZZvu4YYLjw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f4xK0q8uEyvYp.bZLPa0A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0qo5SbOD0awlxT4_q83lA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9xPsjlDs0KTvOy_.bI9qQ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hr0wOWFSkatPacS95nIRw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M58vI2.l0GL7sCotubKng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opA1oc5jEiYtLLP3cSIL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UtXLdnqY0agGP.nsmKgm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Ggo11XlFUahyBqYIwL0Hg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W8.6dyS0s0KI_LaKYL._TA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5lkJpu37Ee1XVnKg34hmA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BgvLSWl906Q2SWZgChDOw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dMO510SSEWGC6Yohg.N3Q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2Ux2th8y0GI7GjcUUcEuQ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BcFfFCDMEaqhwS7cgavww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7sylvAcNC0.GMxRFaP2LeQ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Sv_TEAZgEmq8H05oTC6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hGrVBbVV0G1QaCcag_mCA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96QESAZfUGylhrMXkgu0Q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DFg6s0pykypmQP5S7eqNg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ep9LCdYEGZPMJVB.QMpA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zhPvzkkNUOaTRqIeBANTQ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4pHfklkjEGq.UCHIM9Mig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Qz7f.8g2E..TA95CJCWmg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Veo_8IlPEirjxkdvyQzgg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nO6F2SuEiZmK6dG89B_Q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vf0Qb9gOUm4OdQKAwQmrw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AnNTRjQwkqo70phZBs3O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UWRs4a0efsfRITnwKZg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QpSj4UiMEaLyw10faAFXA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wELoYyyBUCG0_1ueZUdWA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j.qc7zTVEaOjFe54FayuQ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9GHkRWz1kCZUvT57H8ksA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JDCmz87Yk.1o2OX7xmQ0w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wJb3lgvC0q2wWMoYos3FA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3rVe23MBUKH_DLqRBhs6g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7EDvVlTDEigBSA.TS4M5A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PAxl2J8ekuUGNNlA9mHO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HO7FvCIbk6eNzQ3J5OKz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vIzqt7LuUuIrAs.T.D8E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tRP0imTZUmuYLd1AT8IQ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GDTbMWEkEaTxEqMUgjRl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jBeB1DgOkezNslx97Eyd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VK6uWCXeEOrLxokRnyMX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VK6uWCXeEOrLxokRnyMX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VK6uWCXeEOrLxokRnyMX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VK6uWCXeEOrLxokRnyMX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VK6uWCXeEOrLxokRnyMX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VK6uWCXeEOrLxokRnyMX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768JD9T9066VbTJd615E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6TvG7yyWEyrw5wzqauEx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tRP0imTZUmuYLd1AT8IQ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TbkiOnPm0iCzDrxw_e9o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ybpin4QTUSX3kRY1ojO8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VK6uWCXeEOrLxokRnyMX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gM9rFl5x0ebKahxqX3oc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.9P8YMNcE2ButS_rk_qq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vyyLsODVkiHqW7In.RRy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EkdsyfAyUKK21_YqldNE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fTMfDFwkG3YvZJ_6I3b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tRP0imTZUmuYLd1AT8IQ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6UJNqeU5EeLXeNtFO7K8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TD3tZ9exEWqLmUy71VnJ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pdcZYiqEiXlleK.GE1W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GcfV02tK02IqoV7pFxQD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Xg854z.vU.BA3g6AcBm3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tRP0imTZUmuYLd1AT8IQ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vT3PNGTZEePWc5xjdeQo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luwwAuODkuBKmm7cv6o5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s5sTWuEDEGDZnkYG2z6o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ijcIBHNhUCcr64C_I1N.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H2zNeyjMk67FnFV2UMQO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bTSso9nXkWB2EaJnTUg4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xmsGbLrQkex2_T8PX60M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ZGVj5qGt0u0ONb9hdnfj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opZsuxbk.p2RjRwoaBD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Gn09TXowUWVI9wp0c2VJ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KjXUj2WdEiOUUQ2ebBdk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VVIhbEps0aB9AOlyo5qf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H5MaY4nEC7p0091eyug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iBF2GL7ZUW.DiWZiL84_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.w9q1tKXEOuJZezYX4FO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o656pN.9EyTQcfmlaoTfQ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gSPsHq.B0OQiTLdPqCPH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MZIcMDnZkuvqbz1YSfGNg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0Vo__846U.S3SVi3cKKn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uWLEXP.Eisn81Vl8Gls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h3RCq_gEmR153ywNDi.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JMdmEedrEi0uwxQROUg8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i4ppEOp0q0Avx6cyuQf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4UtS8Sik2HNHdS0se4_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7U3SyDheEO1HbDhgek8n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KMz5jHGE6uPc2.RJVT7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T9VqYqKzEull7tnwxqeq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HPHmD6rEkCAPhlM_KBRR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MwM.TTt8ku6jx9QFistV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Yl_gbgFNkOIvBVoXNtZs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NONG1IMmEGchI4Ieb977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QSHSAHAUyek0McFYy5d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d31D6db0iWH_rM9heB6g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gL5foYHi0usdEFx1mF39g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w1HTBVfpkS0VhVDV1Y9qA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4EjKfiuEuoWp1OM1WXWg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T6KQK9F2UGE9ijwbD6k1A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ONmznI7CUueml_vU4YEe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P6a2eZeukK19eO8BllngA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qmEokEYL0WqE4pRoTBjV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08kZK8H2kaMLhQqtqvaI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nLC6uWxKUW5ew4MIZLREw"/>
</p:tagLst>
</file>

<file path=ppt/theme/theme1.xml><?xml version="1.0" encoding="utf-8"?>
<a:theme xmlns:a="http://schemas.openxmlformats.org/drawingml/2006/main" name="nisse_orv_arenda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nisse_orv_arenda_</Template>
  <TotalTime>3350</TotalTime>
  <Words>1315</Words>
  <Application>Microsoft Office PowerPoint</Application>
  <PresentationFormat>Экран (4:3)</PresentationFormat>
  <Paragraphs>156</Paragraphs>
  <Slides>10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Wingdings</vt:lpstr>
      <vt:lpstr>nisse_orv_arenda_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существующего варианта имущественной поддержки субъектов малого и среднего предпринимательства города Москвы, действующего в рамках постановления Правительства Москвы от 18 сентября 2007 г. N 810-ПП «Об утверждении перечней видов использования нежилых помещений, находящихся в собственности города Москвы, передаваемых арендаторам на льготных условиях, на 2008—2010 годы»  и постановления Правительства Москвы от 30 декабря 2008 г. N 1218-ПП О дополнительных мерах государственной поддержки организаций и предприятий, арендующих объекты нежилого фонда, находящиеся в имущественной казне города Москвы, на период стабилизации финансовой системы», а также последствий его отмены</dc:title>
  <dc:creator>Мария Николаевна Каримова</dc:creator>
  <cp:lastModifiedBy>Бембинова Деля</cp:lastModifiedBy>
  <cp:revision>210</cp:revision>
  <dcterms:created xsi:type="dcterms:W3CDTF">2012-11-23T10:09:39Z</dcterms:created>
  <dcterms:modified xsi:type="dcterms:W3CDTF">2013-10-04T13:41:22Z</dcterms:modified>
</cp:coreProperties>
</file>