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9" r:id="rId3"/>
    <p:sldId id="310" r:id="rId4"/>
    <p:sldId id="312" r:id="rId5"/>
    <p:sldId id="311" r:id="rId6"/>
    <p:sldId id="315" r:id="rId7"/>
    <p:sldId id="307" r:id="rId8"/>
    <p:sldId id="314" r:id="rId9"/>
    <p:sldId id="313" r:id="rId10"/>
    <p:sldId id="316" r:id="rId11"/>
  </p:sldIdLst>
  <p:sldSz cx="9144000" cy="6858000" type="screen4x3"/>
  <p:notesSz cx="6797675" cy="9874250"/>
  <p:defaultTextStyle>
    <a:defPPr>
      <a:defRPr lang="ru-RU"/>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a:srgbClr val="FFCC00"/>
    <a:srgbClr val="FBCAA2"/>
    <a:srgbClr val="FDE4D0"/>
    <a:srgbClr val="FCE4D0"/>
    <a:srgbClr val="FBFCCA"/>
    <a:srgbClr val="FF3300"/>
    <a:srgbClr val="FF99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Светлый стиль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8FB837D-C827-4EFA-A057-4D05807E0F7C}" styleName="Стиль из темы 1 - акцент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84E427A-3D55-4303-BF80-6455036E1DE7}" styleName="Стиль из темы 1 - акцент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42" autoAdjust="0"/>
    <p:restoredTop sz="94660"/>
  </p:normalViewPr>
  <p:slideViewPr>
    <p:cSldViewPr>
      <p:cViewPr varScale="1">
        <p:scale>
          <a:sx n="59" d="100"/>
          <a:sy n="59" d="100"/>
        </p:scale>
        <p:origin x="-830"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8C35838E-B174-4D3B-BB16-61B85A96714D}"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22A85A76-C9DC-4F91-B8D0-C13F53EC9A17}"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9DE4E1C8-2CAA-4E91-8F6B-E9EEF43F41F1}"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19797663-788E-4891-8913-78F2E210E8F6}"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2FF79DD2-1EC7-421E-B94D-4E595C726BF3}"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0C3A0910-9692-486D-8C67-5DA81BB2D93A}"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endParaRPr lang="ru-RU"/>
          </a:p>
        </p:txBody>
      </p:sp>
      <p:sp>
        <p:nvSpPr>
          <p:cNvPr id="8" name="Rectangle 5"/>
          <p:cNvSpPr>
            <a:spLocks noGrp="1" noChangeArrowheads="1"/>
          </p:cNvSpPr>
          <p:nvPr>
            <p:ph type="ftr" sz="quarter" idx="11"/>
          </p:nvPr>
        </p:nvSpPr>
        <p:spPr>
          <a:ln/>
        </p:spPr>
        <p:txBody>
          <a:bodyPr/>
          <a:lstStyle>
            <a:lvl1pPr>
              <a:defRPr/>
            </a:lvl1pPr>
          </a:lstStyle>
          <a:p>
            <a:pPr>
              <a:defRPr/>
            </a:pPr>
            <a:endParaRPr lang="ru-RU"/>
          </a:p>
        </p:txBody>
      </p:sp>
      <p:sp>
        <p:nvSpPr>
          <p:cNvPr id="9" name="Rectangle 6"/>
          <p:cNvSpPr>
            <a:spLocks noGrp="1" noChangeArrowheads="1"/>
          </p:cNvSpPr>
          <p:nvPr>
            <p:ph type="sldNum" sz="quarter" idx="12"/>
          </p:nvPr>
        </p:nvSpPr>
        <p:spPr>
          <a:ln/>
        </p:spPr>
        <p:txBody>
          <a:bodyPr/>
          <a:lstStyle>
            <a:lvl1pPr>
              <a:defRPr/>
            </a:lvl1pPr>
          </a:lstStyle>
          <a:p>
            <a:pPr>
              <a:defRPr/>
            </a:pPr>
            <a:fld id="{5851D99B-02DA-40E1-97C2-A40C612DFC07}"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endParaRPr 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p>
        </p:txBody>
      </p:sp>
      <p:sp>
        <p:nvSpPr>
          <p:cNvPr id="5" name="Rectangle 6"/>
          <p:cNvSpPr>
            <a:spLocks noGrp="1" noChangeArrowheads="1"/>
          </p:cNvSpPr>
          <p:nvPr>
            <p:ph type="sldNum" sz="quarter" idx="12"/>
          </p:nvPr>
        </p:nvSpPr>
        <p:spPr>
          <a:ln/>
        </p:spPr>
        <p:txBody>
          <a:bodyPr/>
          <a:lstStyle>
            <a:lvl1pPr>
              <a:defRPr/>
            </a:lvl1pPr>
          </a:lstStyle>
          <a:p>
            <a:pPr>
              <a:defRPr/>
            </a:pPr>
            <a:fld id="{BE94F372-4D95-440F-B2C4-6574F4431DF7}"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ru-RU"/>
          </a:p>
        </p:txBody>
      </p:sp>
      <p:sp>
        <p:nvSpPr>
          <p:cNvPr id="3" name="Rectangle 5"/>
          <p:cNvSpPr>
            <a:spLocks noGrp="1" noChangeArrowheads="1"/>
          </p:cNvSpPr>
          <p:nvPr>
            <p:ph type="ftr" sz="quarter" idx="11"/>
          </p:nvPr>
        </p:nvSpPr>
        <p:spPr>
          <a:ln/>
        </p:spPr>
        <p:txBody>
          <a:bodyPr/>
          <a:lstStyle>
            <a:lvl1pPr>
              <a:defRPr/>
            </a:lvl1pPr>
          </a:lstStyle>
          <a:p>
            <a:pPr>
              <a:defRPr/>
            </a:pPr>
            <a:endParaRPr lang="ru-RU"/>
          </a:p>
        </p:txBody>
      </p:sp>
      <p:sp>
        <p:nvSpPr>
          <p:cNvPr id="4" name="Rectangle 6"/>
          <p:cNvSpPr>
            <a:spLocks noGrp="1" noChangeArrowheads="1"/>
          </p:cNvSpPr>
          <p:nvPr>
            <p:ph type="sldNum" sz="quarter" idx="12"/>
          </p:nvPr>
        </p:nvSpPr>
        <p:spPr>
          <a:ln/>
        </p:spPr>
        <p:txBody>
          <a:bodyPr/>
          <a:lstStyle>
            <a:lvl1pPr>
              <a:defRPr/>
            </a:lvl1pPr>
          </a:lstStyle>
          <a:p>
            <a:pPr>
              <a:defRPr/>
            </a:pPr>
            <a:fld id="{73BAAD8A-D2F6-4E36-AE9B-41F5949B315A}"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C1B6A3AB-6AFA-4A91-8FE6-4C6792AD0284}"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1B370981-7201-4E5E-8946-C92F1BF9425F}"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307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lvl1pPr>
          </a:lstStyle>
          <a:p>
            <a:pPr>
              <a:defRPr/>
            </a:pPr>
            <a:endParaRPr lang="ru-R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lvl1pPr>
          </a:lstStyle>
          <a:p>
            <a:pPr>
              <a:defRPr/>
            </a:pPr>
            <a:endParaRPr lang="ru-R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vl1pPr>
          </a:lstStyle>
          <a:p>
            <a:pPr>
              <a:defRPr/>
            </a:pPr>
            <a:fld id="{13177E22-F5C9-4B3C-840A-2FC1E1DFE3C8}"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4213" y="1649891"/>
            <a:ext cx="7772400" cy="2643205"/>
          </a:xfrm>
        </p:spPr>
        <p:txBody>
          <a:bodyPr>
            <a:scene3d>
              <a:camera prst="orthographicFront"/>
              <a:lightRig rig="soft" dir="t">
                <a:rot lat="0" lon="0" rev="10800000"/>
              </a:lightRig>
            </a:scene3d>
            <a:sp3d>
              <a:bevelT w="27940" h="12700"/>
              <a:contourClr>
                <a:srgbClr val="DDDDDD"/>
              </a:contourClr>
            </a:sp3d>
          </a:bodyPr>
          <a:lstStyle/>
          <a:p>
            <a:pPr eaLnBrk="1" hangingPunct="1"/>
            <a:r>
              <a:rPr lang="ru-RU" sz="3600" b="1" spc="150" dirty="0" smtClean="0">
                <a:ln w="11430"/>
                <a:solidFill>
                  <a:srgbClr val="FF9933"/>
                </a:solidFill>
                <a:effectLst>
                  <a:outerShdw blurRad="25400" algn="tl" rotWithShape="0">
                    <a:srgbClr val="000000">
                      <a:alpha val="43000"/>
                    </a:srgbClr>
                  </a:outerShdw>
                </a:effectLst>
                <a:latin typeface="Garamond" pitchFamily="18" charset="0"/>
              </a:rPr>
              <a:t>МОНИТОРИНГ РАЗВИТИЯ САМОРЕГУЛИРОВАНИЯ </a:t>
            </a:r>
            <a:r>
              <a:rPr lang="en-US" sz="3600" b="1" spc="150" dirty="0" smtClean="0">
                <a:ln w="11430"/>
                <a:solidFill>
                  <a:srgbClr val="FF9933"/>
                </a:solidFill>
                <a:effectLst>
                  <a:outerShdw blurRad="25400" algn="tl" rotWithShape="0">
                    <a:srgbClr val="000000">
                      <a:alpha val="43000"/>
                    </a:srgbClr>
                  </a:outerShdw>
                </a:effectLst>
                <a:latin typeface="Garamond" pitchFamily="18" charset="0"/>
              </a:rPr>
              <a:t/>
            </a:r>
            <a:br>
              <a:rPr lang="en-US" sz="3600" b="1" spc="150" dirty="0" smtClean="0">
                <a:ln w="11430"/>
                <a:solidFill>
                  <a:srgbClr val="FF9933"/>
                </a:solidFill>
                <a:effectLst>
                  <a:outerShdw blurRad="25400" algn="tl" rotWithShape="0">
                    <a:srgbClr val="000000">
                      <a:alpha val="43000"/>
                    </a:srgbClr>
                  </a:outerShdw>
                </a:effectLst>
                <a:latin typeface="Garamond" pitchFamily="18" charset="0"/>
              </a:rPr>
            </a:br>
            <a:r>
              <a:rPr lang="ru-RU" sz="3600" b="1" spc="150" dirty="0" smtClean="0">
                <a:ln w="11430"/>
                <a:solidFill>
                  <a:srgbClr val="FF9933"/>
                </a:solidFill>
                <a:effectLst>
                  <a:outerShdw blurRad="25400" algn="tl" rotWithShape="0">
                    <a:srgbClr val="000000">
                      <a:alpha val="43000"/>
                    </a:srgbClr>
                  </a:outerShdw>
                </a:effectLst>
                <a:latin typeface="Garamond" pitchFamily="18" charset="0"/>
              </a:rPr>
              <a:t>В РЕГИОНАХ РОССИИ</a:t>
            </a:r>
            <a:br>
              <a:rPr lang="ru-RU" sz="3600" b="1" spc="150" dirty="0" smtClean="0">
                <a:ln w="11430"/>
                <a:solidFill>
                  <a:srgbClr val="FF9933"/>
                </a:solidFill>
                <a:effectLst>
                  <a:outerShdw blurRad="25400" algn="tl" rotWithShape="0">
                    <a:srgbClr val="000000">
                      <a:alpha val="43000"/>
                    </a:srgbClr>
                  </a:outerShdw>
                </a:effectLst>
                <a:latin typeface="Garamond" pitchFamily="18" charset="0"/>
              </a:rPr>
            </a:br>
            <a:r>
              <a:rPr lang="ru-RU" sz="3600" b="1" spc="150" dirty="0" smtClean="0">
                <a:ln w="11430"/>
                <a:solidFill>
                  <a:srgbClr val="FF9933"/>
                </a:solidFill>
                <a:effectLst>
                  <a:outerShdw blurRad="25400" algn="tl" rotWithShape="0">
                    <a:srgbClr val="000000">
                      <a:alpha val="43000"/>
                    </a:srgbClr>
                  </a:outerShdw>
                </a:effectLst>
                <a:latin typeface="Garamond" pitchFamily="18" charset="0"/>
              </a:rPr>
              <a:t> В 2009-2012 ГОДАХ</a:t>
            </a:r>
          </a:p>
        </p:txBody>
      </p:sp>
      <p:sp>
        <p:nvSpPr>
          <p:cNvPr id="4100" name="Rectangle 15"/>
          <p:cNvSpPr>
            <a:spLocks noChangeArrowheads="1"/>
          </p:cNvSpPr>
          <p:nvPr/>
        </p:nvSpPr>
        <p:spPr bwMode="auto">
          <a:xfrm>
            <a:off x="0" y="2933700"/>
            <a:ext cx="9144000" cy="0"/>
          </a:xfrm>
          <a:prstGeom prst="rect">
            <a:avLst/>
          </a:prstGeom>
          <a:noFill/>
          <a:ln w="9525">
            <a:noFill/>
            <a:miter lim="800000"/>
            <a:headEnd/>
            <a:tailEnd/>
          </a:ln>
        </p:spPr>
        <p:txBody>
          <a:bodyPr wrap="none" anchor="ctr">
            <a:spAutoFit/>
          </a:bodyPr>
          <a:lstStyle/>
          <a:p>
            <a:endParaRPr lang="ru-RU"/>
          </a:p>
        </p:txBody>
      </p:sp>
      <p:grpSp>
        <p:nvGrpSpPr>
          <p:cNvPr id="4101" name="Group 5"/>
          <p:cNvGrpSpPr>
            <a:grpSpLocks/>
          </p:cNvGrpSpPr>
          <p:nvPr/>
        </p:nvGrpSpPr>
        <p:grpSpPr bwMode="auto">
          <a:xfrm>
            <a:off x="755650" y="188913"/>
            <a:ext cx="8186738" cy="863600"/>
            <a:chOff x="476" y="2341"/>
            <a:chExt cx="5157" cy="521"/>
          </a:xfrm>
        </p:grpSpPr>
        <p:pic>
          <p:nvPicPr>
            <p:cNvPr id="4102" name="Picture 6" descr="nisse"/>
            <p:cNvPicPr>
              <a:picLocks noChangeAspect="1" noChangeArrowheads="1"/>
            </p:cNvPicPr>
            <p:nvPr/>
          </p:nvPicPr>
          <p:blipFill>
            <a:blip r:embed="rId2" cstate="print"/>
            <a:srcRect/>
            <a:stretch>
              <a:fillRect/>
            </a:stretch>
          </p:blipFill>
          <p:spPr bwMode="auto">
            <a:xfrm>
              <a:off x="4332" y="2341"/>
              <a:ext cx="1301" cy="477"/>
            </a:xfrm>
            <a:prstGeom prst="rect">
              <a:avLst/>
            </a:prstGeom>
            <a:noFill/>
            <a:ln w="9525">
              <a:noFill/>
              <a:miter lim="800000"/>
              <a:headEnd/>
              <a:tailEnd/>
            </a:ln>
          </p:spPr>
        </p:pic>
        <p:grpSp>
          <p:nvGrpSpPr>
            <p:cNvPr id="4103" name="Group 7"/>
            <p:cNvGrpSpPr>
              <a:grpSpLocks/>
            </p:cNvGrpSpPr>
            <p:nvPr/>
          </p:nvGrpSpPr>
          <p:grpSpPr bwMode="auto">
            <a:xfrm>
              <a:off x="476" y="2840"/>
              <a:ext cx="5157" cy="22"/>
              <a:chOff x="467" y="624"/>
              <a:chExt cx="5044" cy="22"/>
            </a:xfrm>
          </p:grpSpPr>
          <p:sp>
            <p:nvSpPr>
              <p:cNvPr id="4104" name="Line 8"/>
              <p:cNvSpPr>
                <a:spLocks noChangeShapeType="1"/>
              </p:cNvSpPr>
              <p:nvPr/>
            </p:nvSpPr>
            <p:spPr bwMode="auto">
              <a:xfrm>
                <a:off x="469" y="646"/>
                <a:ext cx="5042" cy="0"/>
              </a:xfrm>
              <a:prstGeom prst="line">
                <a:avLst/>
              </a:prstGeom>
              <a:noFill/>
              <a:ln w="22225">
                <a:solidFill>
                  <a:schemeClr val="tx1"/>
                </a:solidFill>
                <a:round/>
                <a:headEnd/>
                <a:tailEnd/>
              </a:ln>
            </p:spPr>
            <p:txBody>
              <a:bodyPr lIns="0" tIns="0" rIns="0" bIns="0"/>
              <a:lstStyle/>
              <a:p>
                <a:endParaRPr lang="ru-RU"/>
              </a:p>
            </p:txBody>
          </p:sp>
          <p:sp>
            <p:nvSpPr>
              <p:cNvPr id="4105" name="Line 9"/>
              <p:cNvSpPr>
                <a:spLocks noChangeShapeType="1"/>
              </p:cNvSpPr>
              <p:nvPr/>
            </p:nvSpPr>
            <p:spPr bwMode="auto">
              <a:xfrm>
                <a:off x="467" y="624"/>
                <a:ext cx="5041" cy="0"/>
              </a:xfrm>
              <a:prstGeom prst="line">
                <a:avLst/>
              </a:prstGeom>
              <a:noFill/>
              <a:ln w="22225">
                <a:solidFill>
                  <a:srgbClr val="FFCC00"/>
                </a:solidFill>
                <a:round/>
                <a:headEnd/>
                <a:tailEnd/>
              </a:ln>
            </p:spPr>
            <p:txBody>
              <a:bodyPr lIns="0" tIns="0" rIns="0" bIns="0"/>
              <a:lstStyle/>
              <a:p>
                <a:endParaRPr lang="ru-RU"/>
              </a:p>
            </p:txBody>
          </p:sp>
        </p:gr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ChangeArrowheads="1"/>
          </p:cNvSpPr>
          <p:nvPr/>
        </p:nvSpPr>
        <p:spPr bwMode="auto">
          <a:xfrm>
            <a:off x="611188" y="1071563"/>
            <a:ext cx="8229600" cy="5299075"/>
          </a:xfrm>
          <a:prstGeom prst="rect">
            <a:avLst/>
          </a:prstGeom>
          <a:noFill/>
          <a:ln w="9525">
            <a:noFill/>
            <a:miter lim="800000"/>
            <a:headEnd/>
            <a:tailEnd/>
          </a:ln>
        </p:spPr>
        <p:txBody>
          <a:bodyPr/>
          <a:lstStyle/>
          <a:p>
            <a:pPr marL="342900" indent="-342900">
              <a:lnSpc>
                <a:spcPct val="90000"/>
              </a:lnSpc>
              <a:spcBef>
                <a:spcPct val="20000"/>
              </a:spcBef>
            </a:pPr>
            <a:r>
              <a:rPr lang="en-US" sz="2800" b="0">
                <a:latin typeface="Garamond" pitchFamily="18" charset="0"/>
                <a:cs typeface="Arial" charset="0"/>
              </a:rPr>
              <a:t>   </a:t>
            </a:r>
            <a:endParaRPr lang="ru-RU" sz="2800" b="0">
              <a:latin typeface="Garamond" pitchFamily="18" charset="0"/>
              <a:cs typeface="Arial" charset="0"/>
            </a:endParaRPr>
          </a:p>
          <a:p>
            <a:pPr marL="342900" indent="-342900">
              <a:lnSpc>
                <a:spcPct val="90000"/>
              </a:lnSpc>
              <a:spcBef>
                <a:spcPct val="20000"/>
              </a:spcBef>
            </a:pPr>
            <a:endParaRPr lang="ru-RU" sz="2800" b="0">
              <a:latin typeface="Garamond" pitchFamily="18" charset="0"/>
              <a:cs typeface="Arial" charset="0"/>
            </a:endParaRPr>
          </a:p>
          <a:p>
            <a:pPr marL="342900" indent="-342900">
              <a:lnSpc>
                <a:spcPct val="90000"/>
              </a:lnSpc>
              <a:spcBef>
                <a:spcPct val="20000"/>
              </a:spcBef>
            </a:pPr>
            <a:endParaRPr lang="ru-RU" sz="2800" b="0">
              <a:latin typeface="Garamond" pitchFamily="18" charset="0"/>
              <a:cs typeface="Arial" charset="0"/>
            </a:endParaRPr>
          </a:p>
          <a:p>
            <a:pPr marL="342900" indent="-342900">
              <a:lnSpc>
                <a:spcPct val="90000"/>
              </a:lnSpc>
              <a:spcBef>
                <a:spcPct val="20000"/>
              </a:spcBef>
            </a:pPr>
            <a:endParaRPr lang="ru-RU" sz="2800" b="0">
              <a:latin typeface="Garamond" pitchFamily="18" charset="0"/>
              <a:cs typeface="Arial" charset="0"/>
            </a:endParaRPr>
          </a:p>
        </p:txBody>
      </p:sp>
      <p:grpSp>
        <p:nvGrpSpPr>
          <p:cNvPr id="2" name="Group 5"/>
          <p:cNvGrpSpPr>
            <a:grpSpLocks/>
          </p:cNvGrpSpPr>
          <p:nvPr/>
        </p:nvGrpSpPr>
        <p:grpSpPr bwMode="auto">
          <a:xfrm>
            <a:off x="755650" y="45120"/>
            <a:ext cx="8186738" cy="863600"/>
            <a:chOff x="476" y="2341"/>
            <a:chExt cx="5157" cy="521"/>
          </a:xfrm>
        </p:grpSpPr>
        <p:pic>
          <p:nvPicPr>
            <p:cNvPr id="5131" name="Picture 6" descr="nisse"/>
            <p:cNvPicPr>
              <a:picLocks noChangeAspect="1" noChangeArrowheads="1"/>
            </p:cNvPicPr>
            <p:nvPr/>
          </p:nvPicPr>
          <p:blipFill>
            <a:blip r:embed="rId2" cstate="print"/>
            <a:srcRect/>
            <a:stretch>
              <a:fillRect/>
            </a:stretch>
          </p:blipFill>
          <p:spPr bwMode="auto">
            <a:xfrm>
              <a:off x="4332" y="2341"/>
              <a:ext cx="1301" cy="477"/>
            </a:xfrm>
            <a:prstGeom prst="rect">
              <a:avLst/>
            </a:prstGeom>
            <a:noFill/>
            <a:ln w="9525">
              <a:noFill/>
              <a:miter lim="800000"/>
              <a:headEnd/>
              <a:tailEnd/>
            </a:ln>
          </p:spPr>
        </p:pic>
        <p:grpSp>
          <p:nvGrpSpPr>
            <p:cNvPr id="3" name="Group 7"/>
            <p:cNvGrpSpPr>
              <a:grpSpLocks/>
            </p:cNvGrpSpPr>
            <p:nvPr/>
          </p:nvGrpSpPr>
          <p:grpSpPr bwMode="auto">
            <a:xfrm>
              <a:off x="476" y="2840"/>
              <a:ext cx="5157" cy="22"/>
              <a:chOff x="467" y="624"/>
              <a:chExt cx="5044" cy="22"/>
            </a:xfrm>
          </p:grpSpPr>
          <p:sp>
            <p:nvSpPr>
              <p:cNvPr id="5133" name="Line 8"/>
              <p:cNvSpPr>
                <a:spLocks noChangeShapeType="1"/>
              </p:cNvSpPr>
              <p:nvPr/>
            </p:nvSpPr>
            <p:spPr bwMode="auto">
              <a:xfrm>
                <a:off x="469" y="646"/>
                <a:ext cx="5042" cy="0"/>
              </a:xfrm>
              <a:prstGeom prst="line">
                <a:avLst/>
              </a:prstGeom>
              <a:noFill/>
              <a:ln w="22225">
                <a:solidFill>
                  <a:schemeClr val="tx1"/>
                </a:solidFill>
                <a:round/>
                <a:headEnd/>
                <a:tailEnd/>
              </a:ln>
            </p:spPr>
            <p:txBody>
              <a:bodyPr lIns="0" tIns="0" rIns="0" bIns="0"/>
              <a:lstStyle/>
              <a:p>
                <a:endParaRPr lang="ru-RU">
                  <a:latin typeface="Garamond" pitchFamily="18" charset="0"/>
                </a:endParaRPr>
              </a:p>
            </p:txBody>
          </p:sp>
          <p:sp>
            <p:nvSpPr>
              <p:cNvPr id="5134" name="Line 9"/>
              <p:cNvSpPr>
                <a:spLocks noChangeShapeType="1"/>
              </p:cNvSpPr>
              <p:nvPr/>
            </p:nvSpPr>
            <p:spPr bwMode="auto">
              <a:xfrm>
                <a:off x="467" y="624"/>
                <a:ext cx="5041" cy="0"/>
              </a:xfrm>
              <a:prstGeom prst="line">
                <a:avLst/>
              </a:prstGeom>
              <a:noFill/>
              <a:ln w="22225">
                <a:solidFill>
                  <a:srgbClr val="FFCC00"/>
                </a:solidFill>
                <a:round/>
                <a:headEnd/>
                <a:tailEnd/>
              </a:ln>
            </p:spPr>
            <p:txBody>
              <a:bodyPr lIns="0" tIns="0" rIns="0" bIns="0"/>
              <a:lstStyle/>
              <a:p>
                <a:endParaRPr lang="ru-RU">
                  <a:latin typeface="Garamond" pitchFamily="18" charset="0"/>
                </a:endParaRPr>
              </a:p>
            </p:txBody>
          </p:sp>
        </p:grpSp>
      </p:grpSp>
      <p:sp>
        <p:nvSpPr>
          <p:cNvPr id="5124" name="Rectangle 10"/>
          <p:cNvSpPr>
            <a:spLocks noChangeArrowheads="1"/>
          </p:cNvSpPr>
          <p:nvPr/>
        </p:nvSpPr>
        <p:spPr bwMode="auto">
          <a:xfrm flipH="1">
            <a:off x="0" y="0"/>
            <a:ext cx="609600" cy="6858000"/>
          </a:xfrm>
          <a:prstGeom prst="rect">
            <a:avLst/>
          </a:prstGeom>
          <a:gradFill rotWithShape="0">
            <a:gsLst>
              <a:gs pos="0">
                <a:srgbClr val="FFC000"/>
              </a:gs>
              <a:gs pos="13000">
                <a:srgbClr val="FFA800"/>
              </a:gs>
              <a:gs pos="28000">
                <a:srgbClr val="825600"/>
              </a:gs>
              <a:gs pos="42999">
                <a:srgbClr val="FFA800"/>
              </a:gs>
              <a:gs pos="58000">
                <a:srgbClr val="825600"/>
              </a:gs>
              <a:gs pos="72000">
                <a:srgbClr val="FFA800"/>
              </a:gs>
              <a:gs pos="87000">
                <a:srgbClr val="825600"/>
              </a:gs>
              <a:gs pos="100000">
                <a:srgbClr val="FFA800"/>
              </a:gs>
            </a:gsLst>
            <a:lin ang="5400000"/>
          </a:gradFill>
          <a:ln w="9525">
            <a:noFill/>
            <a:miter lim="800000"/>
            <a:headEnd/>
            <a:tailEnd/>
          </a:ln>
        </p:spPr>
        <p:txBody>
          <a:bodyPr wrap="none" lIns="0" tIns="0" rIns="0" bIns="0" anchor="ctr"/>
          <a:lstStyle/>
          <a:p>
            <a:endParaRPr lang="ru-RU" b="0">
              <a:latin typeface="Garamond" pitchFamily="18" charset="0"/>
              <a:cs typeface="Arial" charset="0"/>
            </a:endParaRPr>
          </a:p>
        </p:txBody>
      </p:sp>
      <p:sp>
        <p:nvSpPr>
          <p:cNvPr id="5130" name="Прямоугольник 22"/>
          <p:cNvSpPr>
            <a:spLocks noChangeArrowheads="1"/>
          </p:cNvSpPr>
          <p:nvPr/>
        </p:nvSpPr>
        <p:spPr bwMode="auto">
          <a:xfrm>
            <a:off x="642910" y="116632"/>
            <a:ext cx="6305354" cy="461665"/>
          </a:xfrm>
          <a:prstGeom prst="rect">
            <a:avLst/>
          </a:prstGeom>
          <a:noFill/>
          <a:ln w="9525">
            <a:noFill/>
            <a:miter lim="800000"/>
            <a:headEnd/>
            <a:tailEnd/>
          </a:ln>
        </p:spPr>
        <p:txBody>
          <a:bodyPr wrap="square">
            <a:spAutoFit/>
          </a:bodyPr>
          <a:lstStyle/>
          <a:p>
            <a:r>
              <a:rPr lang="ru-RU" sz="2400" dirty="0" smtClean="0">
                <a:latin typeface="Garamond" pitchFamily="18" charset="0"/>
                <a:cs typeface="Arial" charset="0"/>
              </a:rPr>
              <a:t>Авторы мониторинга</a:t>
            </a:r>
          </a:p>
        </p:txBody>
      </p:sp>
      <p:sp>
        <p:nvSpPr>
          <p:cNvPr id="22529" name="Rectangle 1"/>
          <p:cNvSpPr>
            <a:spLocks noChangeArrowheads="1"/>
          </p:cNvSpPr>
          <p:nvPr/>
        </p:nvSpPr>
        <p:spPr bwMode="auto">
          <a:xfrm>
            <a:off x="1115616" y="5253009"/>
            <a:ext cx="6768752" cy="12772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dirty="0" smtClean="0">
                <a:ln>
                  <a:noFill/>
                </a:ln>
                <a:solidFill>
                  <a:schemeClr val="tx1"/>
                </a:solidFill>
                <a:effectLst/>
                <a:latin typeface="Garamond" pitchFamily="18" charset="0"/>
                <a:ea typeface="Times New Roman" pitchFamily="18" charset="0"/>
              </a:rPr>
              <a:t>Авторы:</a:t>
            </a:r>
            <a:r>
              <a:rPr kumimoji="0" lang="ru-RU" b="0" i="0" u="none" strike="noStrike" cap="none" normalizeH="0" baseline="0" dirty="0" smtClean="0">
                <a:ln>
                  <a:noFill/>
                </a:ln>
                <a:solidFill>
                  <a:schemeClr val="tx1"/>
                </a:solidFill>
                <a:effectLst/>
                <a:latin typeface="Garamond" pitchFamily="18" charset="0"/>
                <a:ea typeface="Times New Roman" pitchFamily="18" charset="0"/>
              </a:rPr>
              <a:t> Ф.С. </a:t>
            </a:r>
            <a:r>
              <a:rPr kumimoji="0" lang="ru-RU" b="0" i="0" u="none" strike="noStrike" cap="none" normalizeH="0" baseline="0" dirty="0" err="1" smtClean="0">
                <a:ln>
                  <a:noFill/>
                </a:ln>
                <a:solidFill>
                  <a:schemeClr val="tx1"/>
                </a:solidFill>
                <a:effectLst/>
                <a:latin typeface="Garamond" pitchFamily="18" charset="0"/>
                <a:ea typeface="Times New Roman" pitchFamily="18" charset="0"/>
              </a:rPr>
              <a:t>Сайдуллаев</a:t>
            </a:r>
            <a:r>
              <a:rPr kumimoji="0" lang="ru-RU" sz="1400" b="0" i="0" u="none" strike="noStrike" cap="none" normalizeH="0" baseline="0" dirty="0" smtClean="0">
                <a:ln>
                  <a:noFill/>
                </a:ln>
                <a:solidFill>
                  <a:schemeClr val="tx1"/>
                </a:solidFill>
                <a:effectLst/>
                <a:latin typeface="Garamond" pitchFamily="18" charset="0"/>
                <a:ea typeface="Times New Roman" pitchFamily="18" charset="0"/>
              </a:rPr>
              <a:t>,</a:t>
            </a:r>
            <a:r>
              <a:rPr kumimoji="0" lang="ru-RU" b="0" i="0" u="none" strike="noStrike" cap="none" normalizeH="0" baseline="0" dirty="0" smtClean="0">
                <a:ln>
                  <a:noFill/>
                </a:ln>
                <a:solidFill>
                  <a:schemeClr val="tx1"/>
                </a:solidFill>
                <a:effectLst/>
                <a:latin typeface="Garamond" pitchFamily="18" charset="0"/>
                <a:ea typeface="Times New Roman" pitchFamily="18" charset="0"/>
              </a:rPr>
              <a:t> С.В. Архипов, О.М. Шестоперов, </a:t>
            </a:r>
            <a:br>
              <a:rPr kumimoji="0" lang="ru-RU" b="0" i="0" u="none" strike="noStrike" cap="none" normalizeH="0" baseline="0" dirty="0" smtClean="0">
                <a:ln>
                  <a:noFill/>
                </a:ln>
                <a:solidFill>
                  <a:schemeClr val="tx1"/>
                </a:solidFill>
                <a:effectLst/>
                <a:latin typeface="Garamond" pitchFamily="18" charset="0"/>
                <a:ea typeface="Times New Roman" pitchFamily="18" charset="0"/>
              </a:rPr>
            </a:br>
            <a:r>
              <a:rPr kumimoji="0" lang="ru-RU" b="0" i="0" u="none" strike="noStrike" cap="none" normalizeH="0" baseline="0" dirty="0" smtClean="0">
                <a:ln>
                  <a:noFill/>
                </a:ln>
                <a:solidFill>
                  <a:schemeClr val="tx1"/>
                </a:solidFill>
                <a:effectLst/>
                <a:latin typeface="Garamond" pitchFamily="18" charset="0"/>
                <a:ea typeface="Times New Roman" pitchFamily="18" charset="0"/>
              </a:rPr>
              <a:t>А.С. </a:t>
            </a:r>
            <a:r>
              <a:rPr kumimoji="0" lang="ru-RU" b="0" i="0" u="none" strike="noStrike" cap="none" normalizeH="0" baseline="0" dirty="0" err="1" smtClean="0">
                <a:ln>
                  <a:noFill/>
                </a:ln>
                <a:solidFill>
                  <a:schemeClr val="tx1"/>
                </a:solidFill>
                <a:effectLst/>
                <a:latin typeface="Garamond" pitchFamily="18" charset="0"/>
                <a:ea typeface="Times New Roman" pitchFamily="18" charset="0"/>
              </a:rPr>
              <a:t>Закускина</a:t>
            </a:r>
            <a:endParaRPr kumimoji="0" lang="ru-RU" b="0" i="0" u="none" strike="noStrike" cap="none" normalizeH="0" baseline="0" dirty="0" smtClean="0">
              <a:ln>
                <a:noFill/>
              </a:ln>
              <a:solidFill>
                <a:schemeClr val="tx1"/>
              </a:solidFill>
              <a:effectLst/>
              <a:latin typeface="Garamond"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ru-RU" b="0" dirty="0" smtClean="0">
              <a:latin typeface="Garamond"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sz="700" b="0" i="0" u="none" strike="noStrike" cap="none" normalizeH="0" baseline="0" dirty="0" smtClean="0">
              <a:ln>
                <a:noFill/>
              </a:ln>
              <a:solidFill>
                <a:schemeClr val="tx1"/>
              </a:solidFill>
              <a:effectLst/>
              <a:latin typeface="Garamond"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Garamond" pitchFamily="18" charset="0"/>
                <a:ea typeface="Times New Roman" pitchFamily="18" charset="0"/>
              </a:rPr>
              <a:t>Методика мониторинга разработана С.В. </a:t>
            </a:r>
            <a:r>
              <a:rPr kumimoji="0" lang="ru-RU" sz="1600" b="0" i="0" u="none" strike="noStrike" cap="none" normalizeH="0" baseline="0" dirty="0" err="1" smtClean="0">
                <a:ln>
                  <a:noFill/>
                </a:ln>
                <a:solidFill>
                  <a:schemeClr val="tx1"/>
                </a:solidFill>
                <a:effectLst/>
                <a:latin typeface="Garamond" pitchFamily="18" charset="0"/>
                <a:ea typeface="Times New Roman" pitchFamily="18" charset="0"/>
              </a:rPr>
              <a:t>Мигиным</a:t>
            </a:r>
            <a:r>
              <a:rPr kumimoji="0" lang="ru-RU" sz="1600" b="0" i="0" u="none" strike="noStrike" cap="none" normalizeH="0" baseline="0" dirty="0" smtClean="0">
                <a:ln>
                  <a:noFill/>
                </a:ln>
                <a:solidFill>
                  <a:schemeClr val="tx1"/>
                </a:solidFill>
                <a:effectLst/>
                <a:latin typeface="Garamond" pitchFamily="18" charset="0"/>
                <a:ea typeface="Times New Roman" pitchFamily="18" charset="0"/>
              </a:rPr>
              <a:t> и Ф.С. </a:t>
            </a:r>
            <a:r>
              <a:rPr kumimoji="0" lang="ru-RU" sz="1600" b="0" i="0" u="none" strike="noStrike" cap="none" normalizeH="0" baseline="0" dirty="0" err="1" smtClean="0">
                <a:ln>
                  <a:noFill/>
                </a:ln>
                <a:solidFill>
                  <a:schemeClr val="tx1"/>
                </a:solidFill>
                <a:effectLst/>
                <a:latin typeface="Garamond" pitchFamily="18" charset="0"/>
                <a:ea typeface="Times New Roman" pitchFamily="18" charset="0"/>
              </a:rPr>
              <a:t>Сайдуллаевым</a:t>
            </a:r>
            <a:endParaRPr kumimoji="0" lang="ru-RU" sz="2400" b="0" i="0" u="none" strike="noStrike" cap="none" normalizeH="0" baseline="0" dirty="0" smtClean="0">
              <a:ln>
                <a:noFill/>
              </a:ln>
              <a:solidFill>
                <a:schemeClr val="tx1"/>
              </a:solidFill>
              <a:effectLst/>
              <a:latin typeface="Garamond" pitchFamily="18" charset="0"/>
            </a:endParaRPr>
          </a:p>
        </p:txBody>
      </p:sp>
      <p:sp>
        <p:nvSpPr>
          <p:cNvPr id="12" name="Rectangle 16"/>
          <p:cNvSpPr>
            <a:spLocks noChangeArrowheads="1"/>
          </p:cNvSpPr>
          <p:nvPr/>
        </p:nvSpPr>
        <p:spPr bwMode="auto">
          <a:xfrm>
            <a:off x="1048072" y="2348880"/>
            <a:ext cx="7772400" cy="2334047"/>
          </a:xfrm>
          <a:prstGeom prst="rect">
            <a:avLst/>
          </a:prstGeom>
          <a:noFill/>
          <a:ln w="9525">
            <a:noFill/>
            <a:miter lim="800000"/>
            <a:headEnd/>
            <a:tailEnd/>
          </a:ln>
        </p:spPr>
        <p:txBody>
          <a:bodyPr anchor="ctr"/>
          <a:lstStyle/>
          <a:p>
            <a:pPr algn="ctr"/>
            <a:r>
              <a:rPr lang="ru-RU" sz="5400" dirty="0">
                <a:solidFill>
                  <a:srgbClr val="FF9933"/>
                </a:solidFill>
                <a:latin typeface="Garamond" pitchFamily="18" charset="0"/>
              </a:rPr>
              <a:t>Спасибо за внимание!</a:t>
            </a:r>
          </a:p>
          <a:p>
            <a:pPr algn="ctr"/>
            <a:endParaRPr lang="ru-RU" sz="5400" b="0" dirty="0">
              <a:solidFill>
                <a:srgbClr val="FF9933"/>
              </a:solidFill>
              <a:latin typeface="Garamond" pitchFamily="18" charset="0"/>
            </a:endParaRPr>
          </a:p>
          <a:p>
            <a:pPr algn="r"/>
            <a:r>
              <a:rPr lang="ru-RU" sz="2000" b="0" dirty="0">
                <a:solidFill>
                  <a:srgbClr val="002060"/>
                </a:solidFill>
                <a:latin typeface="Garamond" pitchFamily="18" charset="0"/>
              </a:rPr>
              <a:t>Владимир </a:t>
            </a:r>
            <a:r>
              <a:rPr lang="ru-RU" sz="2000" b="0" dirty="0" smtClean="0">
                <a:solidFill>
                  <a:srgbClr val="002060"/>
                </a:solidFill>
                <a:latin typeface="Garamond" pitchFamily="18" charset="0"/>
              </a:rPr>
              <a:t>Буев</a:t>
            </a:r>
            <a:endParaRPr lang="ru-RU" sz="2000" b="0" dirty="0">
              <a:solidFill>
                <a:srgbClr val="002060"/>
              </a:solidFill>
              <a:latin typeface="Garamond" pitchFamily="18" charset="0"/>
            </a:endParaRPr>
          </a:p>
          <a:p>
            <a:pPr algn="r"/>
            <a:r>
              <a:rPr lang="ru-RU" sz="2000" b="0" dirty="0">
                <a:solidFill>
                  <a:srgbClr val="002060"/>
                </a:solidFill>
                <a:latin typeface="Garamond" pitchFamily="18" charset="0"/>
              </a:rPr>
              <a:t>вице-президент </a:t>
            </a:r>
            <a:r>
              <a:rPr lang="ru-RU" sz="2000" b="0" dirty="0" smtClean="0">
                <a:solidFill>
                  <a:srgbClr val="002060"/>
                </a:solidFill>
                <a:latin typeface="Garamond" pitchFamily="18" charset="0"/>
              </a:rPr>
              <a:t>АНО «НИСИПП»</a:t>
            </a:r>
            <a:endParaRPr lang="ru-RU" sz="2000" b="0" dirty="0">
              <a:solidFill>
                <a:srgbClr val="002060"/>
              </a:solidFill>
              <a:latin typeface="Garamond" pitchFamily="18" charset="0"/>
            </a:endParaRPr>
          </a:p>
        </p:txBody>
      </p:sp>
    </p:spTree>
    <p:extLst>
      <p:ext uri="{BB962C8B-B14F-4D97-AF65-F5344CB8AC3E}">
        <p14:creationId xmlns="" xmlns:p14="http://schemas.microsoft.com/office/powerpoint/2010/main" val="23624492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ChangeArrowheads="1"/>
          </p:cNvSpPr>
          <p:nvPr/>
        </p:nvSpPr>
        <p:spPr bwMode="auto">
          <a:xfrm>
            <a:off x="611188" y="1071563"/>
            <a:ext cx="8229600" cy="5299075"/>
          </a:xfrm>
          <a:prstGeom prst="rect">
            <a:avLst/>
          </a:prstGeom>
          <a:noFill/>
          <a:ln w="9525">
            <a:noFill/>
            <a:miter lim="800000"/>
            <a:headEnd/>
            <a:tailEnd/>
          </a:ln>
        </p:spPr>
        <p:txBody>
          <a:bodyPr/>
          <a:lstStyle/>
          <a:p>
            <a:pPr marL="342900" indent="-342900">
              <a:lnSpc>
                <a:spcPct val="90000"/>
              </a:lnSpc>
              <a:spcBef>
                <a:spcPct val="20000"/>
              </a:spcBef>
            </a:pPr>
            <a:r>
              <a:rPr lang="en-US" sz="2800" b="0">
                <a:cs typeface="Arial" charset="0"/>
              </a:rPr>
              <a:t>   </a:t>
            </a:r>
            <a:endParaRPr lang="ru-RU" sz="2800" b="0">
              <a:cs typeface="Arial" charset="0"/>
            </a:endParaRPr>
          </a:p>
          <a:p>
            <a:pPr marL="342900" indent="-342900">
              <a:lnSpc>
                <a:spcPct val="90000"/>
              </a:lnSpc>
              <a:spcBef>
                <a:spcPct val="20000"/>
              </a:spcBef>
            </a:pPr>
            <a:endParaRPr lang="ru-RU" sz="2800" b="0">
              <a:cs typeface="Arial" charset="0"/>
            </a:endParaRPr>
          </a:p>
          <a:p>
            <a:pPr marL="342900" indent="-342900">
              <a:lnSpc>
                <a:spcPct val="90000"/>
              </a:lnSpc>
              <a:spcBef>
                <a:spcPct val="20000"/>
              </a:spcBef>
            </a:pPr>
            <a:endParaRPr lang="ru-RU" sz="2800" b="0">
              <a:cs typeface="Arial" charset="0"/>
            </a:endParaRPr>
          </a:p>
          <a:p>
            <a:pPr marL="342900" indent="-342900">
              <a:lnSpc>
                <a:spcPct val="90000"/>
              </a:lnSpc>
              <a:spcBef>
                <a:spcPct val="20000"/>
              </a:spcBef>
            </a:pPr>
            <a:endParaRPr lang="ru-RU" sz="2800" b="0">
              <a:cs typeface="Arial" charset="0"/>
            </a:endParaRPr>
          </a:p>
        </p:txBody>
      </p:sp>
      <p:grpSp>
        <p:nvGrpSpPr>
          <p:cNvPr id="2" name="Group 5"/>
          <p:cNvGrpSpPr>
            <a:grpSpLocks/>
          </p:cNvGrpSpPr>
          <p:nvPr/>
        </p:nvGrpSpPr>
        <p:grpSpPr bwMode="auto">
          <a:xfrm>
            <a:off x="755650" y="-24"/>
            <a:ext cx="8186738" cy="863600"/>
            <a:chOff x="476" y="2341"/>
            <a:chExt cx="5157" cy="521"/>
          </a:xfrm>
        </p:grpSpPr>
        <p:pic>
          <p:nvPicPr>
            <p:cNvPr id="5131" name="Picture 6" descr="nisse"/>
            <p:cNvPicPr>
              <a:picLocks noChangeAspect="1" noChangeArrowheads="1"/>
            </p:cNvPicPr>
            <p:nvPr/>
          </p:nvPicPr>
          <p:blipFill>
            <a:blip r:embed="rId2" cstate="print"/>
            <a:srcRect/>
            <a:stretch>
              <a:fillRect/>
            </a:stretch>
          </p:blipFill>
          <p:spPr bwMode="auto">
            <a:xfrm>
              <a:off x="4332" y="2341"/>
              <a:ext cx="1301" cy="477"/>
            </a:xfrm>
            <a:prstGeom prst="rect">
              <a:avLst/>
            </a:prstGeom>
            <a:noFill/>
            <a:ln w="9525">
              <a:noFill/>
              <a:miter lim="800000"/>
              <a:headEnd/>
              <a:tailEnd/>
            </a:ln>
          </p:spPr>
        </p:pic>
        <p:grpSp>
          <p:nvGrpSpPr>
            <p:cNvPr id="3" name="Group 7"/>
            <p:cNvGrpSpPr>
              <a:grpSpLocks/>
            </p:cNvGrpSpPr>
            <p:nvPr/>
          </p:nvGrpSpPr>
          <p:grpSpPr bwMode="auto">
            <a:xfrm>
              <a:off x="476" y="2840"/>
              <a:ext cx="5157" cy="22"/>
              <a:chOff x="467" y="624"/>
              <a:chExt cx="5044" cy="22"/>
            </a:xfrm>
          </p:grpSpPr>
          <p:sp>
            <p:nvSpPr>
              <p:cNvPr id="5133" name="Line 8"/>
              <p:cNvSpPr>
                <a:spLocks noChangeShapeType="1"/>
              </p:cNvSpPr>
              <p:nvPr/>
            </p:nvSpPr>
            <p:spPr bwMode="auto">
              <a:xfrm>
                <a:off x="469" y="646"/>
                <a:ext cx="5042" cy="0"/>
              </a:xfrm>
              <a:prstGeom prst="line">
                <a:avLst/>
              </a:prstGeom>
              <a:noFill/>
              <a:ln w="22225">
                <a:solidFill>
                  <a:schemeClr val="tx1"/>
                </a:solidFill>
                <a:round/>
                <a:headEnd/>
                <a:tailEnd/>
              </a:ln>
            </p:spPr>
            <p:txBody>
              <a:bodyPr lIns="0" tIns="0" rIns="0" bIns="0"/>
              <a:lstStyle/>
              <a:p>
                <a:endParaRPr lang="ru-RU"/>
              </a:p>
            </p:txBody>
          </p:sp>
          <p:sp>
            <p:nvSpPr>
              <p:cNvPr id="5134" name="Line 9"/>
              <p:cNvSpPr>
                <a:spLocks noChangeShapeType="1"/>
              </p:cNvSpPr>
              <p:nvPr/>
            </p:nvSpPr>
            <p:spPr bwMode="auto">
              <a:xfrm>
                <a:off x="467" y="624"/>
                <a:ext cx="5041" cy="0"/>
              </a:xfrm>
              <a:prstGeom prst="line">
                <a:avLst/>
              </a:prstGeom>
              <a:noFill/>
              <a:ln w="22225">
                <a:solidFill>
                  <a:srgbClr val="FFCC00"/>
                </a:solidFill>
                <a:round/>
                <a:headEnd/>
                <a:tailEnd/>
              </a:ln>
            </p:spPr>
            <p:txBody>
              <a:bodyPr lIns="0" tIns="0" rIns="0" bIns="0"/>
              <a:lstStyle/>
              <a:p>
                <a:endParaRPr lang="ru-RU"/>
              </a:p>
            </p:txBody>
          </p:sp>
        </p:grpSp>
      </p:grpSp>
      <p:sp>
        <p:nvSpPr>
          <p:cNvPr id="5124" name="Rectangle 10"/>
          <p:cNvSpPr>
            <a:spLocks noChangeArrowheads="1"/>
          </p:cNvSpPr>
          <p:nvPr/>
        </p:nvSpPr>
        <p:spPr bwMode="auto">
          <a:xfrm flipH="1">
            <a:off x="0" y="0"/>
            <a:ext cx="609600" cy="6858000"/>
          </a:xfrm>
          <a:prstGeom prst="rect">
            <a:avLst/>
          </a:prstGeom>
          <a:gradFill rotWithShape="0">
            <a:gsLst>
              <a:gs pos="0">
                <a:srgbClr val="FFC000"/>
              </a:gs>
              <a:gs pos="13000">
                <a:srgbClr val="FFA800"/>
              </a:gs>
              <a:gs pos="28000">
                <a:srgbClr val="825600"/>
              </a:gs>
              <a:gs pos="42999">
                <a:srgbClr val="FFA800"/>
              </a:gs>
              <a:gs pos="58000">
                <a:srgbClr val="825600"/>
              </a:gs>
              <a:gs pos="72000">
                <a:srgbClr val="FFA800"/>
              </a:gs>
              <a:gs pos="87000">
                <a:srgbClr val="825600"/>
              </a:gs>
              <a:gs pos="100000">
                <a:srgbClr val="FFA800"/>
              </a:gs>
            </a:gsLst>
            <a:lin ang="5400000"/>
          </a:gradFill>
          <a:ln w="9525">
            <a:noFill/>
            <a:miter lim="800000"/>
            <a:headEnd/>
            <a:tailEnd/>
          </a:ln>
        </p:spPr>
        <p:txBody>
          <a:bodyPr wrap="none" lIns="0" tIns="0" rIns="0" bIns="0" anchor="ctr"/>
          <a:lstStyle/>
          <a:p>
            <a:endParaRPr lang="ru-RU" b="0">
              <a:latin typeface="Calibri" pitchFamily="34" charset="0"/>
              <a:cs typeface="Arial" charset="0"/>
            </a:endParaRPr>
          </a:p>
        </p:txBody>
      </p:sp>
      <p:sp>
        <p:nvSpPr>
          <p:cNvPr id="5130" name="Прямоугольник 22"/>
          <p:cNvSpPr>
            <a:spLocks noChangeArrowheads="1"/>
          </p:cNvSpPr>
          <p:nvPr/>
        </p:nvSpPr>
        <p:spPr bwMode="auto">
          <a:xfrm>
            <a:off x="642910" y="220578"/>
            <a:ext cx="5857916" cy="461665"/>
          </a:xfrm>
          <a:prstGeom prst="rect">
            <a:avLst/>
          </a:prstGeom>
          <a:noFill/>
          <a:ln w="9525">
            <a:noFill/>
            <a:miter lim="800000"/>
            <a:headEnd/>
            <a:tailEnd/>
          </a:ln>
        </p:spPr>
        <p:txBody>
          <a:bodyPr wrap="square">
            <a:spAutoFit/>
          </a:bodyPr>
          <a:lstStyle/>
          <a:p>
            <a:r>
              <a:rPr lang="ru-RU" sz="2400" dirty="0" smtClean="0">
                <a:latin typeface="Garamond" pitchFamily="18" charset="0"/>
                <a:cs typeface="Arial" charset="0"/>
              </a:rPr>
              <a:t>Идея проведения мониторинга</a:t>
            </a:r>
          </a:p>
        </p:txBody>
      </p:sp>
      <p:sp>
        <p:nvSpPr>
          <p:cNvPr id="13" name="Прямоугольник 12"/>
          <p:cNvSpPr/>
          <p:nvPr/>
        </p:nvSpPr>
        <p:spPr bwMode="auto">
          <a:xfrm>
            <a:off x="899592" y="1124744"/>
            <a:ext cx="8042796" cy="5472608"/>
          </a:xfrm>
          <a:prstGeom prst="rect">
            <a:avLst/>
          </a:prstGeom>
          <a:ln>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rtlCol="0" anchor="t" anchorCtr="0" compatLnSpc="1">
            <a:prstTxWarp prst="textNoShape">
              <a:avLst/>
            </a:prstTxWarp>
          </a:bodyPr>
          <a:lstStyle/>
          <a:p>
            <a:pPr algn="just"/>
            <a:r>
              <a:rPr lang="ru-RU" sz="1600" dirty="0" smtClean="0">
                <a:latin typeface="Garamond" pitchFamily="18" charset="0"/>
              </a:rPr>
              <a:t>Предпосылки к организации мониторинга</a:t>
            </a:r>
          </a:p>
          <a:p>
            <a:pPr algn="just"/>
            <a:r>
              <a:rPr lang="ru-RU" sz="1600" b="0" dirty="0" smtClean="0">
                <a:latin typeface="Garamond" pitchFamily="18" charset="0"/>
              </a:rPr>
              <a:t>Саморегулирование предпринимательской и профессиональной деятельности в России имеет более, чем десятилетнюю историю. За это время получили развитие как добровольные, так и делегированные формы, предполагающие обязательное членство или необязательное членство с эксклюзивными правами либо ослаблением государственного регулирования.</a:t>
            </a:r>
          </a:p>
          <a:p>
            <a:pPr algn="just"/>
            <a:endParaRPr lang="ru-RU" sz="1600" b="0" dirty="0" smtClean="0">
              <a:latin typeface="Garamond" pitchFamily="18" charset="0"/>
            </a:endParaRPr>
          </a:p>
          <a:p>
            <a:pPr algn="just"/>
            <a:r>
              <a:rPr lang="ru-RU" sz="1600" b="0" dirty="0" smtClean="0">
                <a:latin typeface="Garamond" pitchFamily="18" charset="0"/>
              </a:rPr>
              <a:t>Интерес к саморегулированию резко повысился в связи с принятием базового Федерального закона «О саморегулируемых организациях». К тому же сильным подспорьем к развитию регионального саморегулирования стало обязательное членство в СРО для строительных организаций.</a:t>
            </a:r>
          </a:p>
          <a:p>
            <a:pPr algn="just"/>
            <a:endParaRPr lang="ru-RU" sz="1600" b="0" dirty="0" smtClean="0">
              <a:latin typeface="Garamond" pitchFamily="18" charset="0"/>
            </a:endParaRPr>
          </a:p>
          <a:p>
            <a:pPr algn="just"/>
            <a:r>
              <a:rPr lang="ru-RU" sz="1600" dirty="0" smtClean="0">
                <a:latin typeface="Garamond" pitchFamily="18" charset="0"/>
              </a:rPr>
              <a:t>Цели и задачи мониторинга</a:t>
            </a:r>
            <a:endParaRPr lang="ru-RU" sz="1600" dirty="0">
              <a:latin typeface="Garamond" pitchFamily="18" charset="0"/>
            </a:endParaRPr>
          </a:p>
          <a:p>
            <a:pPr algn="just"/>
            <a:r>
              <a:rPr lang="ru-RU" sz="1600" b="0" dirty="0" smtClean="0">
                <a:latin typeface="Garamond" pitchFamily="18" charset="0"/>
              </a:rPr>
              <a:t>Основной </a:t>
            </a:r>
            <a:r>
              <a:rPr lang="ru-RU" sz="1600" b="0" dirty="0">
                <a:latin typeface="Garamond" pitchFamily="18" charset="0"/>
              </a:rPr>
              <a:t>задачей мониторинга является оценка степени полноты, последовательности, оперативности и результативности реализации решений по делегированию отдельных полномочий саморегулируемым организациям, а также уровня развития добровольного саморегулирования в регионах России</a:t>
            </a:r>
            <a:r>
              <a:rPr lang="ru-RU" sz="1600" b="0" dirty="0" smtClean="0">
                <a:latin typeface="Garamond" pitchFamily="18" charset="0"/>
              </a:rPr>
              <a:t>.</a:t>
            </a:r>
          </a:p>
          <a:p>
            <a:pPr algn="just"/>
            <a:endParaRPr lang="ru-RU" sz="1400" b="0" dirty="0" smtClean="0">
              <a:latin typeface="Garamond" pitchFamily="18" charset="0"/>
            </a:endParaRPr>
          </a:p>
        </p:txBody>
      </p:sp>
    </p:spTree>
    <p:extLst>
      <p:ext uri="{BB962C8B-B14F-4D97-AF65-F5344CB8AC3E}">
        <p14:creationId xmlns="" xmlns:p14="http://schemas.microsoft.com/office/powerpoint/2010/main" val="26444689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ChangeArrowheads="1"/>
          </p:cNvSpPr>
          <p:nvPr/>
        </p:nvSpPr>
        <p:spPr bwMode="auto">
          <a:xfrm>
            <a:off x="611188" y="1071563"/>
            <a:ext cx="8229600" cy="5299075"/>
          </a:xfrm>
          <a:prstGeom prst="rect">
            <a:avLst/>
          </a:prstGeom>
          <a:noFill/>
          <a:ln w="9525">
            <a:noFill/>
            <a:miter lim="800000"/>
            <a:headEnd/>
            <a:tailEnd/>
          </a:ln>
        </p:spPr>
        <p:txBody>
          <a:bodyPr/>
          <a:lstStyle/>
          <a:p>
            <a:pPr marL="342900" indent="-342900">
              <a:lnSpc>
                <a:spcPct val="90000"/>
              </a:lnSpc>
              <a:spcBef>
                <a:spcPct val="20000"/>
              </a:spcBef>
            </a:pPr>
            <a:r>
              <a:rPr lang="en-US" sz="2800" b="0">
                <a:cs typeface="Arial" charset="0"/>
              </a:rPr>
              <a:t>   </a:t>
            </a:r>
            <a:endParaRPr lang="ru-RU" sz="2800" b="0">
              <a:cs typeface="Arial" charset="0"/>
            </a:endParaRPr>
          </a:p>
          <a:p>
            <a:pPr marL="342900" indent="-342900">
              <a:lnSpc>
                <a:spcPct val="90000"/>
              </a:lnSpc>
              <a:spcBef>
                <a:spcPct val="20000"/>
              </a:spcBef>
            </a:pPr>
            <a:endParaRPr lang="ru-RU" sz="2800" b="0">
              <a:cs typeface="Arial" charset="0"/>
            </a:endParaRPr>
          </a:p>
          <a:p>
            <a:pPr marL="342900" indent="-342900">
              <a:lnSpc>
                <a:spcPct val="90000"/>
              </a:lnSpc>
              <a:spcBef>
                <a:spcPct val="20000"/>
              </a:spcBef>
            </a:pPr>
            <a:endParaRPr lang="ru-RU" sz="2800" b="0">
              <a:cs typeface="Arial" charset="0"/>
            </a:endParaRPr>
          </a:p>
          <a:p>
            <a:pPr marL="342900" indent="-342900">
              <a:lnSpc>
                <a:spcPct val="90000"/>
              </a:lnSpc>
              <a:spcBef>
                <a:spcPct val="20000"/>
              </a:spcBef>
            </a:pPr>
            <a:endParaRPr lang="ru-RU" sz="2800" b="0">
              <a:cs typeface="Arial" charset="0"/>
            </a:endParaRPr>
          </a:p>
        </p:txBody>
      </p:sp>
      <p:grpSp>
        <p:nvGrpSpPr>
          <p:cNvPr id="2" name="Group 5"/>
          <p:cNvGrpSpPr>
            <a:grpSpLocks/>
          </p:cNvGrpSpPr>
          <p:nvPr/>
        </p:nvGrpSpPr>
        <p:grpSpPr bwMode="auto">
          <a:xfrm>
            <a:off x="755650" y="-24"/>
            <a:ext cx="8186738" cy="863600"/>
            <a:chOff x="476" y="2341"/>
            <a:chExt cx="5157" cy="521"/>
          </a:xfrm>
        </p:grpSpPr>
        <p:pic>
          <p:nvPicPr>
            <p:cNvPr id="5131" name="Picture 6" descr="nisse"/>
            <p:cNvPicPr>
              <a:picLocks noChangeAspect="1" noChangeArrowheads="1"/>
            </p:cNvPicPr>
            <p:nvPr/>
          </p:nvPicPr>
          <p:blipFill>
            <a:blip r:embed="rId2" cstate="print"/>
            <a:srcRect/>
            <a:stretch>
              <a:fillRect/>
            </a:stretch>
          </p:blipFill>
          <p:spPr bwMode="auto">
            <a:xfrm>
              <a:off x="4332" y="2341"/>
              <a:ext cx="1301" cy="477"/>
            </a:xfrm>
            <a:prstGeom prst="rect">
              <a:avLst/>
            </a:prstGeom>
            <a:noFill/>
            <a:ln w="9525">
              <a:noFill/>
              <a:miter lim="800000"/>
              <a:headEnd/>
              <a:tailEnd/>
            </a:ln>
          </p:spPr>
        </p:pic>
        <p:grpSp>
          <p:nvGrpSpPr>
            <p:cNvPr id="3" name="Group 7"/>
            <p:cNvGrpSpPr>
              <a:grpSpLocks/>
            </p:cNvGrpSpPr>
            <p:nvPr/>
          </p:nvGrpSpPr>
          <p:grpSpPr bwMode="auto">
            <a:xfrm>
              <a:off x="476" y="2840"/>
              <a:ext cx="5157" cy="22"/>
              <a:chOff x="467" y="624"/>
              <a:chExt cx="5044" cy="22"/>
            </a:xfrm>
          </p:grpSpPr>
          <p:sp>
            <p:nvSpPr>
              <p:cNvPr id="5133" name="Line 8"/>
              <p:cNvSpPr>
                <a:spLocks noChangeShapeType="1"/>
              </p:cNvSpPr>
              <p:nvPr/>
            </p:nvSpPr>
            <p:spPr bwMode="auto">
              <a:xfrm>
                <a:off x="469" y="646"/>
                <a:ext cx="5042" cy="0"/>
              </a:xfrm>
              <a:prstGeom prst="line">
                <a:avLst/>
              </a:prstGeom>
              <a:noFill/>
              <a:ln w="22225">
                <a:solidFill>
                  <a:schemeClr val="tx1"/>
                </a:solidFill>
                <a:round/>
                <a:headEnd/>
                <a:tailEnd/>
              </a:ln>
            </p:spPr>
            <p:txBody>
              <a:bodyPr lIns="0" tIns="0" rIns="0" bIns="0"/>
              <a:lstStyle/>
              <a:p>
                <a:endParaRPr lang="ru-RU"/>
              </a:p>
            </p:txBody>
          </p:sp>
          <p:sp>
            <p:nvSpPr>
              <p:cNvPr id="5134" name="Line 9"/>
              <p:cNvSpPr>
                <a:spLocks noChangeShapeType="1"/>
              </p:cNvSpPr>
              <p:nvPr/>
            </p:nvSpPr>
            <p:spPr bwMode="auto">
              <a:xfrm>
                <a:off x="467" y="624"/>
                <a:ext cx="5041" cy="0"/>
              </a:xfrm>
              <a:prstGeom prst="line">
                <a:avLst/>
              </a:prstGeom>
              <a:noFill/>
              <a:ln w="22225">
                <a:solidFill>
                  <a:srgbClr val="FFCC00"/>
                </a:solidFill>
                <a:round/>
                <a:headEnd/>
                <a:tailEnd/>
              </a:ln>
            </p:spPr>
            <p:txBody>
              <a:bodyPr lIns="0" tIns="0" rIns="0" bIns="0"/>
              <a:lstStyle/>
              <a:p>
                <a:endParaRPr lang="ru-RU"/>
              </a:p>
            </p:txBody>
          </p:sp>
        </p:grpSp>
      </p:grpSp>
      <p:sp>
        <p:nvSpPr>
          <p:cNvPr id="5124" name="Rectangle 10"/>
          <p:cNvSpPr>
            <a:spLocks noChangeArrowheads="1"/>
          </p:cNvSpPr>
          <p:nvPr/>
        </p:nvSpPr>
        <p:spPr bwMode="auto">
          <a:xfrm flipH="1">
            <a:off x="0" y="0"/>
            <a:ext cx="609600" cy="6858000"/>
          </a:xfrm>
          <a:prstGeom prst="rect">
            <a:avLst/>
          </a:prstGeom>
          <a:gradFill rotWithShape="0">
            <a:gsLst>
              <a:gs pos="0">
                <a:srgbClr val="FFC000"/>
              </a:gs>
              <a:gs pos="13000">
                <a:srgbClr val="FFA800"/>
              </a:gs>
              <a:gs pos="28000">
                <a:srgbClr val="825600"/>
              </a:gs>
              <a:gs pos="42999">
                <a:srgbClr val="FFA800"/>
              </a:gs>
              <a:gs pos="58000">
                <a:srgbClr val="825600"/>
              </a:gs>
              <a:gs pos="72000">
                <a:srgbClr val="FFA800"/>
              </a:gs>
              <a:gs pos="87000">
                <a:srgbClr val="825600"/>
              </a:gs>
              <a:gs pos="100000">
                <a:srgbClr val="FFA800"/>
              </a:gs>
            </a:gsLst>
            <a:lin ang="5400000"/>
          </a:gradFill>
          <a:ln w="9525">
            <a:noFill/>
            <a:miter lim="800000"/>
            <a:headEnd/>
            <a:tailEnd/>
          </a:ln>
        </p:spPr>
        <p:txBody>
          <a:bodyPr wrap="none" lIns="0" tIns="0" rIns="0" bIns="0" anchor="ctr"/>
          <a:lstStyle/>
          <a:p>
            <a:endParaRPr lang="ru-RU" b="0">
              <a:latin typeface="Calibri" pitchFamily="34" charset="0"/>
              <a:cs typeface="Arial" charset="0"/>
            </a:endParaRPr>
          </a:p>
        </p:txBody>
      </p:sp>
      <p:sp>
        <p:nvSpPr>
          <p:cNvPr id="5130" name="Прямоугольник 22"/>
          <p:cNvSpPr>
            <a:spLocks noChangeArrowheads="1"/>
          </p:cNvSpPr>
          <p:nvPr/>
        </p:nvSpPr>
        <p:spPr bwMode="auto">
          <a:xfrm>
            <a:off x="642910" y="220578"/>
            <a:ext cx="5857916" cy="461665"/>
          </a:xfrm>
          <a:prstGeom prst="rect">
            <a:avLst/>
          </a:prstGeom>
          <a:noFill/>
          <a:ln w="9525">
            <a:noFill/>
            <a:miter lim="800000"/>
            <a:headEnd/>
            <a:tailEnd/>
          </a:ln>
        </p:spPr>
        <p:txBody>
          <a:bodyPr wrap="square">
            <a:spAutoFit/>
          </a:bodyPr>
          <a:lstStyle/>
          <a:p>
            <a:r>
              <a:rPr lang="ru-RU" sz="2400" dirty="0" smtClean="0">
                <a:latin typeface="Garamond" pitchFamily="18" charset="0"/>
                <a:cs typeface="Arial" charset="0"/>
              </a:rPr>
              <a:t>Методика проведения мониторинга</a:t>
            </a:r>
          </a:p>
        </p:txBody>
      </p:sp>
      <p:sp>
        <p:nvSpPr>
          <p:cNvPr id="13" name="Прямоугольник 12"/>
          <p:cNvSpPr/>
          <p:nvPr/>
        </p:nvSpPr>
        <p:spPr bwMode="auto">
          <a:xfrm>
            <a:off x="899592" y="1052736"/>
            <a:ext cx="8042796" cy="5472608"/>
          </a:xfrm>
          <a:prstGeom prst="rect">
            <a:avLst/>
          </a:prstGeom>
          <a:ln>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rtlCol="0" anchor="t" anchorCtr="0" compatLnSpc="1">
            <a:prstTxWarp prst="textNoShape">
              <a:avLst/>
            </a:prstTxWarp>
          </a:bodyPr>
          <a:lstStyle/>
          <a:p>
            <a:pPr algn="just"/>
            <a:r>
              <a:rPr lang="ru-RU" sz="1600" dirty="0" smtClean="0">
                <a:latin typeface="Garamond" pitchFamily="18" charset="0"/>
              </a:rPr>
              <a:t>Методика проведения мониторинга</a:t>
            </a:r>
            <a:endParaRPr lang="ru-RU" sz="1600" b="0" dirty="0" smtClean="0">
              <a:latin typeface="Garamond" pitchFamily="18" charset="0"/>
            </a:endParaRPr>
          </a:p>
          <a:p>
            <a:pPr algn="just"/>
            <a:r>
              <a:rPr lang="ru-RU" sz="1600" b="0" dirty="0" smtClean="0">
                <a:latin typeface="Garamond" pitchFamily="18" charset="0"/>
              </a:rPr>
              <a:t>В основу мониторинга был положен относительно простой показательный параметр – количество СРО, осуществляющих свою деятельность на территории региона. При этом в случае наличия соответствующей информации дополнительно учитывается удельная численность членов СРО по регионам, которая корректируется на уровень ВРП субъекта РФ либо иной объективный показатель, позволяющий очистить результаты от влияния «размера» региональной экономики. </a:t>
            </a:r>
          </a:p>
          <a:p>
            <a:pPr algn="just"/>
            <a:endParaRPr lang="ru-RU" sz="1600" b="0" dirty="0" smtClean="0">
              <a:latin typeface="Garamond" pitchFamily="18" charset="0"/>
            </a:endParaRPr>
          </a:p>
          <a:p>
            <a:pPr algn="just"/>
            <a:endParaRPr lang="ru-RU" sz="1600" b="0" dirty="0" smtClean="0">
              <a:latin typeface="Garamond" pitchFamily="18" charset="0"/>
            </a:endParaRPr>
          </a:p>
          <a:p>
            <a:pPr algn="just"/>
            <a:r>
              <a:rPr lang="ru-RU" sz="1600" dirty="0" smtClean="0">
                <a:latin typeface="Garamond" pitchFamily="18" charset="0"/>
              </a:rPr>
              <a:t>Этапы проведения мониторинга</a:t>
            </a:r>
          </a:p>
          <a:p>
            <a:pPr algn="just"/>
            <a:r>
              <a:rPr lang="ru-RU" sz="1600" b="0" dirty="0" smtClean="0">
                <a:latin typeface="Garamond" pitchFamily="18" charset="0"/>
              </a:rPr>
              <a:t>Мониторинг проводился в период с июля 2009 по март 2012 гг.. На данный момент реализовано 5 раундов мониторинга:</a:t>
            </a:r>
          </a:p>
          <a:p>
            <a:pPr algn="just"/>
            <a:endParaRPr lang="ru-RU" sz="1600" b="0" dirty="0" smtClean="0">
              <a:latin typeface="Garamond" pitchFamily="18" charset="0"/>
            </a:endParaRPr>
          </a:p>
          <a:p>
            <a:pPr marL="628650" lvl="1" indent="-171450" algn="just">
              <a:spcAft>
                <a:spcPts val="600"/>
              </a:spcAft>
              <a:buFont typeface="Wingdings" pitchFamily="2" charset="2"/>
              <a:buChar char="q"/>
              <a:defRPr/>
            </a:pPr>
            <a:r>
              <a:rPr lang="ru-RU" sz="1600" b="0" dirty="0" smtClean="0">
                <a:solidFill>
                  <a:schemeClr val="tx1"/>
                </a:solidFill>
                <a:latin typeface="Garamond" pitchFamily="18" charset="0"/>
              </a:rPr>
              <a:t> Раунд 1 – июль 2009 года;</a:t>
            </a:r>
          </a:p>
          <a:p>
            <a:pPr marL="628650" lvl="1" indent="-171450" algn="just">
              <a:spcAft>
                <a:spcPts val="600"/>
              </a:spcAft>
              <a:buFont typeface="Wingdings" pitchFamily="2" charset="2"/>
              <a:buChar char="q"/>
              <a:defRPr/>
            </a:pPr>
            <a:r>
              <a:rPr lang="ru-RU" sz="1600" b="0" dirty="0" smtClean="0">
                <a:solidFill>
                  <a:schemeClr val="tx1"/>
                </a:solidFill>
                <a:latin typeface="Garamond" pitchFamily="18" charset="0"/>
              </a:rPr>
              <a:t> Раунд 2 – февраль 2010 года;</a:t>
            </a:r>
          </a:p>
          <a:p>
            <a:pPr marL="628650" lvl="1" indent="-171450" algn="just">
              <a:spcAft>
                <a:spcPts val="600"/>
              </a:spcAft>
              <a:buFont typeface="Wingdings" pitchFamily="2" charset="2"/>
              <a:buChar char="q"/>
              <a:defRPr/>
            </a:pPr>
            <a:r>
              <a:rPr lang="ru-RU" sz="1600" b="0" dirty="0" smtClean="0">
                <a:solidFill>
                  <a:schemeClr val="tx1"/>
                </a:solidFill>
                <a:latin typeface="Garamond" pitchFamily="18" charset="0"/>
              </a:rPr>
              <a:t> Раунд 3 – февраль 2011 года;</a:t>
            </a:r>
          </a:p>
          <a:p>
            <a:pPr marL="628650" lvl="1" indent="-171450" algn="just">
              <a:spcAft>
                <a:spcPts val="600"/>
              </a:spcAft>
              <a:buFont typeface="Wingdings" pitchFamily="2" charset="2"/>
              <a:buChar char="q"/>
              <a:defRPr/>
            </a:pPr>
            <a:r>
              <a:rPr lang="ru-RU" sz="1600" b="0" dirty="0" smtClean="0">
                <a:solidFill>
                  <a:schemeClr val="tx1"/>
                </a:solidFill>
                <a:latin typeface="Garamond" pitchFamily="18" charset="0"/>
              </a:rPr>
              <a:t> Раунд 4 – июнь 2011 года;</a:t>
            </a:r>
          </a:p>
          <a:p>
            <a:pPr marL="628650" lvl="1" indent="-171450" algn="just">
              <a:spcAft>
                <a:spcPts val="600"/>
              </a:spcAft>
              <a:buFont typeface="Wingdings" pitchFamily="2" charset="2"/>
              <a:buChar char="q"/>
              <a:defRPr/>
            </a:pPr>
            <a:r>
              <a:rPr lang="ru-RU" sz="1600" b="0" dirty="0" smtClean="0">
                <a:solidFill>
                  <a:schemeClr val="tx1"/>
                </a:solidFill>
                <a:latin typeface="Garamond" pitchFamily="18" charset="0"/>
              </a:rPr>
              <a:t> Раунд 5 – март 2012 года.</a:t>
            </a:r>
          </a:p>
          <a:p>
            <a:pPr algn="just"/>
            <a:endParaRPr lang="ru-RU" sz="1600" b="0" dirty="0" smtClean="0">
              <a:latin typeface="Garamond" pitchFamily="18" charset="0"/>
            </a:endParaRPr>
          </a:p>
          <a:p>
            <a:pPr algn="just"/>
            <a:endParaRPr lang="ru-RU" sz="1600" b="0" dirty="0" smtClean="0">
              <a:latin typeface="Garamond" pitchFamily="18" charset="0"/>
            </a:endParaRPr>
          </a:p>
          <a:p>
            <a:pPr algn="just"/>
            <a:endParaRPr lang="ru-RU" sz="1600" b="0" dirty="0" smtClean="0">
              <a:latin typeface="Garamond" pitchFamily="18" charset="0"/>
            </a:endParaRPr>
          </a:p>
          <a:p>
            <a:pPr algn="just"/>
            <a:endParaRPr lang="ru-RU" sz="1600" b="0" dirty="0" smtClean="0">
              <a:latin typeface="Garamond" pitchFamily="18" charset="0"/>
            </a:endParaRPr>
          </a:p>
          <a:p>
            <a:pPr algn="just"/>
            <a:endParaRPr lang="ru-RU" sz="1600" b="0" dirty="0" smtClean="0">
              <a:latin typeface="Garamond" pitchFamily="18" charset="0"/>
            </a:endParaRPr>
          </a:p>
        </p:txBody>
      </p:sp>
    </p:spTree>
    <p:extLst>
      <p:ext uri="{BB962C8B-B14F-4D97-AF65-F5344CB8AC3E}">
        <p14:creationId xmlns="" xmlns:p14="http://schemas.microsoft.com/office/powerpoint/2010/main" val="23624492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ChangeArrowheads="1"/>
          </p:cNvSpPr>
          <p:nvPr/>
        </p:nvSpPr>
        <p:spPr bwMode="auto">
          <a:xfrm>
            <a:off x="611188" y="1071563"/>
            <a:ext cx="8229600" cy="5299075"/>
          </a:xfrm>
          <a:prstGeom prst="rect">
            <a:avLst/>
          </a:prstGeom>
          <a:noFill/>
          <a:ln w="9525">
            <a:noFill/>
            <a:miter lim="800000"/>
            <a:headEnd/>
            <a:tailEnd/>
          </a:ln>
        </p:spPr>
        <p:txBody>
          <a:bodyPr/>
          <a:lstStyle/>
          <a:p>
            <a:pPr marL="342900" indent="-342900">
              <a:lnSpc>
                <a:spcPct val="90000"/>
              </a:lnSpc>
              <a:spcBef>
                <a:spcPct val="20000"/>
              </a:spcBef>
            </a:pPr>
            <a:r>
              <a:rPr lang="en-US" sz="2800" b="0">
                <a:latin typeface="Garamond" pitchFamily="18" charset="0"/>
                <a:cs typeface="Arial" charset="0"/>
              </a:rPr>
              <a:t>   </a:t>
            </a:r>
            <a:endParaRPr lang="ru-RU" sz="2800" b="0">
              <a:latin typeface="Garamond" pitchFamily="18" charset="0"/>
              <a:cs typeface="Arial" charset="0"/>
            </a:endParaRPr>
          </a:p>
          <a:p>
            <a:pPr marL="342900" indent="-342900">
              <a:lnSpc>
                <a:spcPct val="90000"/>
              </a:lnSpc>
              <a:spcBef>
                <a:spcPct val="20000"/>
              </a:spcBef>
            </a:pPr>
            <a:endParaRPr lang="ru-RU" sz="2800" b="0">
              <a:latin typeface="Garamond" pitchFamily="18" charset="0"/>
              <a:cs typeface="Arial" charset="0"/>
            </a:endParaRPr>
          </a:p>
          <a:p>
            <a:pPr marL="342900" indent="-342900">
              <a:lnSpc>
                <a:spcPct val="90000"/>
              </a:lnSpc>
              <a:spcBef>
                <a:spcPct val="20000"/>
              </a:spcBef>
            </a:pPr>
            <a:endParaRPr lang="ru-RU" sz="2800" b="0">
              <a:latin typeface="Garamond" pitchFamily="18" charset="0"/>
              <a:cs typeface="Arial" charset="0"/>
            </a:endParaRPr>
          </a:p>
          <a:p>
            <a:pPr marL="342900" indent="-342900">
              <a:lnSpc>
                <a:spcPct val="90000"/>
              </a:lnSpc>
              <a:spcBef>
                <a:spcPct val="20000"/>
              </a:spcBef>
            </a:pPr>
            <a:endParaRPr lang="ru-RU" sz="2800" b="0">
              <a:latin typeface="Garamond" pitchFamily="18" charset="0"/>
              <a:cs typeface="Arial" charset="0"/>
            </a:endParaRPr>
          </a:p>
        </p:txBody>
      </p:sp>
      <p:grpSp>
        <p:nvGrpSpPr>
          <p:cNvPr id="2" name="Group 5"/>
          <p:cNvGrpSpPr>
            <a:grpSpLocks/>
          </p:cNvGrpSpPr>
          <p:nvPr/>
        </p:nvGrpSpPr>
        <p:grpSpPr bwMode="auto">
          <a:xfrm>
            <a:off x="755650" y="-24"/>
            <a:ext cx="8186738" cy="863600"/>
            <a:chOff x="476" y="2341"/>
            <a:chExt cx="5157" cy="521"/>
          </a:xfrm>
        </p:grpSpPr>
        <p:pic>
          <p:nvPicPr>
            <p:cNvPr id="5131" name="Picture 6" descr="nisse"/>
            <p:cNvPicPr>
              <a:picLocks noChangeAspect="1" noChangeArrowheads="1"/>
            </p:cNvPicPr>
            <p:nvPr/>
          </p:nvPicPr>
          <p:blipFill>
            <a:blip r:embed="rId2" cstate="print"/>
            <a:srcRect/>
            <a:stretch>
              <a:fillRect/>
            </a:stretch>
          </p:blipFill>
          <p:spPr bwMode="auto">
            <a:xfrm>
              <a:off x="4332" y="2341"/>
              <a:ext cx="1301" cy="477"/>
            </a:xfrm>
            <a:prstGeom prst="rect">
              <a:avLst/>
            </a:prstGeom>
            <a:noFill/>
            <a:ln w="9525">
              <a:noFill/>
              <a:miter lim="800000"/>
              <a:headEnd/>
              <a:tailEnd/>
            </a:ln>
          </p:spPr>
        </p:pic>
        <p:grpSp>
          <p:nvGrpSpPr>
            <p:cNvPr id="3" name="Group 7"/>
            <p:cNvGrpSpPr>
              <a:grpSpLocks/>
            </p:cNvGrpSpPr>
            <p:nvPr/>
          </p:nvGrpSpPr>
          <p:grpSpPr bwMode="auto">
            <a:xfrm>
              <a:off x="476" y="2840"/>
              <a:ext cx="5157" cy="22"/>
              <a:chOff x="467" y="624"/>
              <a:chExt cx="5044" cy="22"/>
            </a:xfrm>
          </p:grpSpPr>
          <p:sp>
            <p:nvSpPr>
              <p:cNvPr id="5133" name="Line 8"/>
              <p:cNvSpPr>
                <a:spLocks noChangeShapeType="1"/>
              </p:cNvSpPr>
              <p:nvPr/>
            </p:nvSpPr>
            <p:spPr bwMode="auto">
              <a:xfrm>
                <a:off x="469" y="646"/>
                <a:ext cx="5042" cy="0"/>
              </a:xfrm>
              <a:prstGeom prst="line">
                <a:avLst/>
              </a:prstGeom>
              <a:noFill/>
              <a:ln w="22225">
                <a:solidFill>
                  <a:schemeClr val="tx1"/>
                </a:solidFill>
                <a:round/>
                <a:headEnd/>
                <a:tailEnd/>
              </a:ln>
            </p:spPr>
            <p:txBody>
              <a:bodyPr lIns="0" tIns="0" rIns="0" bIns="0"/>
              <a:lstStyle/>
              <a:p>
                <a:endParaRPr lang="ru-RU">
                  <a:latin typeface="Garamond" pitchFamily="18" charset="0"/>
                </a:endParaRPr>
              </a:p>
            </p:txBody>
          </p:sp>
          <p:sp>
            <p:nvSpPr>
              <p:cNvPr id="5134" name="Line 9"/>
              <p:cNvSpPr>
                <a:spLocks noChangeShapeType="1"/>
              </p:cNvSpPr>
              <p:nvPr/>
            </p:nvSpPr>
            <p:spPr bwMode="auto">
              <a:xfrm>
                <a:off x="467" y="624"/>
                <a:ext cx="5041" cy="0"/>
              </a:xfrm>
              <a:prstGeom prst="line">
                <a:avLst/>
              </a:prstGeom>
              <a:noFill/>
              <a:ln w="22225">
                <a:solidFill>
                  <a:srgbClr val="FFCC00"/>
                </a:solidFill>
                <a:round/>
                <a:headEnd/>
                <a:tailEnd/>
              </a:ln>
            </p:spPr>
            <p:txBody>
              <a:bodyPr lIns="0" tIns="0" rIns="0" bIns="0"/>
              <a:lstStyle/>
              <a:p>
                <a:endParaRPr lang="ru-RU">
                  <a:latin typeface="Garamond" pitchFamily="18" charset="0"/>
                </a:endParaRPr>
              </a:p>
            </p:txBody>
          </p:sp>
        </p:grpSp>
      </p:grpSp>
      <p:sp>
        <p:nvSpPr>
          <p:cNvPr id="5124" name="Rectangle 10"/>
          <p:cNvSpPr>
            <a:spLocks noChangeArrowheads="1"/>
          </p:cNvSpPr>
          <p:nvPr/>
        </p:nvSpPr>
        <p:spPr bwMode="auto">
          <a:xfrm flipH="1">
            <a:off x="0" y="0"/>
            <a:ext cx="609600" cy="6858000"/>
          </a:xfrm>
          <a:prstGeom prst="rect">
            <a:avLst/>
          </a:prstGeom>
          <a:gradFill rotWithShape="0">
            <a:gsLst>
              <a:gs pos="0">
                <a:srgbClr val="FFC000"/>
              </a:gs>
              <a:gs pos="13000">
                <a:srgbClr val="FFA800"/>
              </a:gs>
              <a:gs pos="28000">
                <a:srgbClr val="825600"/>
              </a:gs>
              <a:gs pos="42999">
                <a:srgbClr val="FFA800"/>
              </a:gs>
              <a:gs pos="58000">
                <a:srgbClr val="825600"/>
              </a:gs>
              <a:gs pos="72000">
                <a:srgbClr val="FFA800"/>
              </a:gs>
              <a:gs pos="87000">
                <a:srgbClr val="825600"/>
              </a:gs>
              <a:gs pos="100000">
                <a:srgbClr val="FFA800"/>
              </a:gs>
            </a:gsLst>
            <a:lin ang="5400000"/>
          </a:gradFill>
          <a:ln w="9525">
            <a:noFill/>
            <a:miter lim="800000"/>
            <a:headEnd/>
            <a:tailEnd/>
          </a:ln>
        </p:spPr>
        <p:txBody>
          <a:bodyPr wrap="none" lIns="0" tIns="0" rIns="0" bIns="0" anchor="ctr"/>
          <a:lstStyle/>
          <a:p>
            <a:endParaRPr lang="ru-RU" b="0">
              <a:latin typeface="Garamond" pitchFamily="18" charset="0"/>
              <a:cs typeface="Arial" charset="0"/>
            </a:endParaRPr>
          </a:p>
        </p:txBody>
      </p:sp>
      <p:sp>
        <p:nvSpPr>
          <p:cNvPr id="5130" name="Прямоугольник 22"/>
          <p:cNvSpPr>
            <a:spLocks noChangeArrowheads="1"/>
          </p:cNvSpPr>
          <p:nvPr/>
        </p:nvSpPr>
        <p:spPr bwMode="auto">
          <a:xfrm>
            <a:off x="642910" y="-27384"/>
            <a:ext cx="6305354" cy="830997"/>
          </a:xfrm>
          <a:prstGeom prst="rect">
            <a:avLst/>
          </a:prstGeom>
          <a:noFill/>
          <a:ln w="9525">
            <a:noFill/>
            <a:miter lim="800000"/>
            <a:headEnd/>
            <a:tailEnd/>
          </a:ln>
        </p:spPr>
        <p:txBody>
          <a:bodyPr wrap="square">
            <a:spAutoFit/>
          </a:bodyPr>
          <a:lstStyle/>
          <a:p>
            <a:r>
              <a:rPr lang="ru-RU" sz="2400" dirty="0" smtClean="0">
                <a:latin typeface="Garamond" pitchFamily="18" charset="0"/>
                <a:cs typeface="Arial" charset="0"/>
              </a:rPr>
              <a:t>Основные этапы развития саморегулирования</a:t>
            </a:r>
          </a:p>
        </p:txBody>
      </p:sp>
      <p:sp>
        <p:nvSpPr>
          <p:cNvPr id="13" name="Прямоугольник 12"/>
          <p:cNvSpPr/>
          <p:nvPr/>
        </p:nvSpPr>
        <p:spPr bwMode="auto">
          <a:xfrm>
            <a:off x="899592" y="1196752"/>
            <a:ext cx="8042796" cy="5472608"/>
          </a:xfrm>
          <a:prstGeom prst="rect">
            <a:avLst/>
          </a:prstGeom>
          <a:ln>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rtlCol="0" anchor="t" anchorCtr="0" compatLnSpc="1">
            <a:prstTxWarp prst="textNoShape">
              <a:avLst/>
            </a:prstTxWarp>
          </a:bodyPr>
          <a:lstStyle/>
          <a:p>
            <a:pPr algn="just"/>
            <a:r>
              <a:rPr lang="ru-RU" sz="1600" b="0" dirty="0" smtClean="0">
                <a:latin typeface="Garamond" pitchFamily="18" charset="0"/>
              </a:rPr>
              <a:t>На момент начала проведения мониторинга в России существовало 3 сферы деятельности с обязательным членством в СРО: </a:t>
            </a:r>
          </a:p>
          <a:p>
            <a:pPr marL="628650" lvl="1" indent="-171450" algn="just">
              <a:spcAft>
                <a:spcPts val="600"/>
              </a:spcAft>
              <a:buFont typeface="Wingdings" pitchFamily="2" charset="2"/>
              <a:buChar char="q"/>
              <a:defRPr/>
            </a:pPr>
            <a:r>
              <a:rPr lang="ru-RU" sz="1600" b="0" dirty="0" smtClean="0">
                <a:solidFill>
                  <a:schemeClr val="tx1"/>
                </a:solidFill>
                <a:latin typeface="Garamond" pitchFamily="18" charset="0"/>
              </a:rPr>
              <a:t> Деятельность а</a:t>
            </a:r>
            <a:r>
              <a:rPr lang="ru-RU" sz="1600" b="0" dirty="0" smtClean="0">
                <a:latin typeface="Garamond" pitchFamily="18" charset="0"/>
              </a:rPr>
              <a:t>рбитражных управляющих;</a:t>
            </a:r>
            <a:endParaRPr lang="ru-RU" sz="1600" b="0" dirty="0" smtClean="0">
              <a:solidFill>
                <a:schemeClr val="tx1"/>
              </a:solidFill>
              <a:latin typeface="Garamond" pitchFamily="18" charset="0"/>
            </a:endParaRPr>
          </a:p>
          <a:p>
            <a:pPr marL="628650" lvl="1" indent="-171450" algn="just">
              <a:spcAft>
                <a:spcPts val="600"/>
              </a:spcAft>
              <a:buFont typeface="Wingdings" pitchFamily="2" charset="2"/>
              <a:buChar char="q"/>
              <a:defRPr/>
            </a:pPr>
            <a:r>
              <a:rPr lang="ru-RU" sz="1600" b="0" dirty="0" smtClean="0">
                <a:latin typeface="Garamond" pitchFamily="18" charset="0"/>
              </a:rPr>
              <a:t> Оценочная деятельность;</a:t>
            </a:r>
            <a:endParaRPr lang="ru-RU" sz="1600" b="0" dirty="0" smtClean="0">
              <a:solidFill>
                <a:schemeClr val="tx1"/>
              </a:solidFill>
              <a:latin typeface="Garamond" pitchFamily="18" charset="0"/>
            </a:endParaRPr>
          </a:p>
          <a:p>
            <a:pPr marL="628650" lvl="1" indent="-171450" algn="just">
              <a:spcAft>
                <a:spcPts val="600"/>
              </a:spcAft>
              <a:buFont typeface="Wingdings" pitchFamily="2" charset="2"/>
              <a:buChar char="q"/>
              <a:defRPr/>
            </a:pPr>
            <a:r>
              <a:rPr lang="ru-RU" sz="1600" b="0" dirty="0" smtClean="0">
                <a:solidFill>
                  <a:schemeClr val="tx1"/>
                </a:solidFill>
                <a:latin typeface="Garamond" pitchFamily="18" charset="0"/>
              </a:rPr>
              <a:t> </a:t>
            </a:r>
            <a:r>
              <a:rPr lang="ru-RU" sz="1600" b="0" dirty="0" smtClean="0">
                <a:latin typeface="Garamond" pitchFamily="18" charset="0"/>
              </a:rPr>
              <a:t>Профессиональная деятельность на рынке ценных бумаг.</a:t>
            </a:r>
            <a:endParaRPr lang="ru-RU" sz="1600" b="0" dirty="0" smtClean="0">
              <a:solidFill>
                <a:schemeClr val="tx1"/>
              </a:solidFill>
              <a:latin typeface="Garamond" pitchFamily="18" charset="0"/>
            </a:endParaRPr>
          </a:p>
          <a:p>
            <a:pPr algn="just"/>
            <a:endParaRPr lang="ru-RU" sz="1600" b="0" dirty="0" smtClean="0">
              <a:latin typeface="Garamond" pitchFamily="18" charset="0"/>
            </a:endParaRPr>
          </a:p>
          <a:p>
            <a:pPr algn="just"/>
            <a:r>
              <a:rPr lang="ru-RU" sz="1600" b="0" dirty="0" smtClean="0">
                <a:latin typeface="Garamond" pitchFamily="18" charset="0"/>
              </a:rPr>
              <a:t>В дальнейшем к сферам деятельности с обязательным членством были также отнесены:</a:t>
            </a:r>
          </a:p>
          <a:p>
            <a:pPr marL="628650" lvl="1" indent="-171450" algn="just">
              <a:spcAft>
                <a:spcPts val="600"/>
              </a:spcAft>
              <a:buFont typeface="Wingdings" pitchFamily="2" charset="2"/>
              <a:buChar char="q"/>
              <a:defRPr/>
            </a:pPr>
            <a:r>
              <a:rPr lang="ru-RU" sz="1600" b="0" dirty="0" smtClean="0">
                <a:solidFill>
                  <a:schemeClr val="tx1"/>
                </a:solidFill>
                <a:latin typeface="Garamond" pitchFamily="18" charset="0"/>
              </a:rPr>
              <a:t> Строительство (с 1 января 2010 года);</a:t>
            </a:r>
          </a:p>
          <a:p>
            <a:pPr marL="628650" lvl="1" indent="-171450" algn="just">
              <a:spcAft>
                <a:spcPts val="600"/>
              </a:spcAft>
              <a:buFont typeface="Wingdings" pitchFamily="2" charset="2"/>
              <a:buChar char="q"/>
              <a:defRPr/>
            </a:pPr>
            <a:r>
              <a:rPr lang="ru-RU" sz="1600" b="0" dirty="0" smtClean="0">
                <a:latin typeface="Garamond" pitchFamily="18" charset="0"/>
              </a:rPr>
              <a:t> Аудиторская деятельность (с 1 января 2010 года);</a:t>
            </a:r>
            <a:endParaRPr lang="ru-RU" sz="1600" b="0" dirty="0" smtClean="0">
              <a:solidFill>
                <a:schemeClr val="tx1"/>
              </a:solidFill>
              <a:latin typeface="Garamond" pitchFamily="18" charset="0"/>
            </a:endParaRPr>
          </a:p>
          <a:p>
            <a:pPr marL="628650" lvl="1" indent="-171450" algn="just">
              <a:spcAft>
                <a:spcPts val="600"/>
              </a:spcAft>
              <a:buFont typeface="Wingdings" pitchFamily="2" charset="2"/>
              <a:buChar char="q"/>
              <a:defRPr/>
            </a:pPr>
            <a:r>
              <a:rPr lang="ru-RU" sz="1600" b="0" dirty="0" smtClean="0">
                <a:solidFill>
                  <a:schemeClr val="tx1"/>
                </a:solidFill>
                <a:latin typeface="Garamond" pitchFamily="18" charset="0"/>
              </a:rPr>
              <a:t> </a:t>
            </a:r>
            <a:r>
              <a:rPr lang="ru-RU" sz="1600" b="0" dirty="0" smtClean="0">
                <a:latin typeface="Garamond" pitchFamily="18" charset="0"/>
              </a:rPr>
              <a:t>Деятельность в области энергетического обследования (с 1 января 2010 года</a:t>
            </a:r>
            <a:r>
              <a:rPr lang="ru-RU" sz="1600" b="0" dirty="0" smtClean="0">
                <a:solidFill>
                  <a:schemeClr val="tx1"/>
                </a:solidFill>
                <a:latin typeface="Garamond" pitchFamily="18" charset="0"/>
              </a:rPr>
              <a:t>).</a:t>
            </a:r>
            <a:endParaRPr lang="ru-RU" sz="1600" b="0" dirty="0" smtClean="0">
              <a:solidFill>
                <a:srgbClr val="FF0000"/>
              </a:solidFill>
              <a:latin typeface="Garamond" pitchFamily="18" charset="0"/>
            </a:endParaRPr>
          </a:p>
          <a:p>
            <a:pPr algn="just">
              <a:spcAft>
                <a:spcPts val="600"/>
              </a:spcAft>
              <a:defRPr/>
            </a:pPr>
            <a:endParaRPr lang="ru-RU" sz="1600" b="0" dirty="0" smtClean="0">
              <a:solidFill>
                <a:schemeClr val="tx1"/>
              </a:solidFill>
              <a:latin typeface="Garamond" pitchFamily="18" charset="0"/>
            </a:endParaRPr>
          </a:p>
          <a:p>
            <a:pPr algn="just">
              <a:spcAft>
                <a:spcPts val="600"/>
              </a:spcAft>
              <a:defRPr/>
            </a:pPr>
            <a:r>
              <a:rPr lang="ru-RU" sz="1600" b="0" dirty="0" smtClean="0">
                <a:solidFill>
                  <a:schemeClr val="tx1"/>
                </a:solidFill>
                <a:latin typeface="Garamond" pitchFamily="18" charset="0"/>
              </a:rPr>
              <a:t>В отдельных сферах деятельности возможность создания саморегулируемых организаций была предусмотрена отраслевым законодательством (реклама, кадастровая деятельность, патентные поверенные и т.д.).</a:t>
            </a:r>
          </a:p>
          <a:p>
            <a:pPr algn="just">
              <a:spcAft>
                <a:spcPts val="600"/>
              </a:spcAft>
              <a:defRPr/>
            </a:pPr>
            <a:endParaRPr lang="ru-RU" sz="1600" b="0" dirty="0" smtClean="0">
              <a:solidFill>
                <a:schemeClr val="tx1"/>
              </a:solidFill>
              <a:latin typeface="Garamond" pitchFamily="18" charset="0"/>
            </a:endParaRPr>
          </a:p>
          <a:p>
            <a:pPr algn="just">
              <a:spcAft>
                <a:spcPts val="600"/>
              </a:spcAft>
              <a:defRPr/>
            </a:pPr>
            <a:r>
              <a:rPr lang="ru-RU" sz="1600" b="0" dirty="0" smtClean="0">
                <a:solidFill>
                  <a:schemeClr val="tx1"/>
                </a:solidFill>
                <a:latin typeface="Garamond" pitchFamily="18" charset="0"/>
              </a:rPr>
              <a:t>Кроме того, с июля 2009 года Росреестр начал регистрацию СРО в различных отраслях экономики, членство в которых не является обязательным.</a:t>
            </a:r>
          </a:p>
          <a:p>
            <a:pPr algn="just"/>
            <a:endParaRPr lang="ru-RU" sz="1600" b="0" dirty="0" smtClean="0">
              <a:latin typeface="Garamond" pitchFamily="18" charset="0"/>
            </a:endParaRPr>
          </a:p>
          <a:p>
            <a:pPr algn="just"/>
            <a:endParaRPr lang="ru-RU" sz="1600" b="0" dirty="0" smtClean="0">
              <a:latin typeface="Garamond" pitchFamily="18" charset="0"/>
            </a:endParaRPr>
          </a:p>
          <a:p>
            <a:pPr algn="just"/>
            <a:endParaRPr lang="ru-RU" sz="1600" b="0" dirty="0" smtClean="0">
              <a:latin typeface="Garamond" pitchFamily="18" charset="0"/>
            </a:endParaRPr>
          </a:p>
          <a:p>
            <a:pPr algn="just"/>
            <a:endParaRPr lang="ru-RU" sz="1600" b="0" dirty="0" smtClean="0">
              <a:latin typeface="Garamond" pitchFamily="18" charset="0"/>
            </a:endParaRPr>
          </a:p>
          <a:p>
            <a:pPr algn="just"/>
            <a:endParaRPr lang="ru-RU" sz="1600" b="0" dirty="0" smtClean="0">
              <a:latin typeface="Garamond" pitchFamily="18" charset="0"/>
            </a:endParaRPr>
          </a:p>
          <a:p>
            <a:pPr algn="just"/>
            <a:endParaRPr lang="ru-RU" sz="1600" b="0" dirty="0" smtClean="0">
              <a:latin typeface="Garamond" pitchFamily="18" charset="0"/>
            </a:endParaRPr>
          </a:p>
          <a:p>
            <a:pPr algn="just"/>
            <a:endParaRPr lang="ru-RU" sz="1600" b="0" dirty="0" smtClean="0">
              <a:latin typeface="Garamond" pitchFamily="18" charset="0"/>
            </a:endParaRPr>
          </a:p>
          <a:p>
            <a:pPr algn="just"/>
            <a:endParaRPr lang="ru-RU" sz="1600" b="0" dirty="0" smtClean="0">
              <a:latin typeface="Garamond" pitchFamily="18" charset="0"/>
            </a:endParaRPr>
          </a:p>
        </p:txBody>
      </p:sp>
    </p:spTree>
    <p:extLst>
      <p:ext uri="{BB962C8B-B14F-4D97-AF65-F5344CB8AC3E}">
        <p14:creationId xmlns="" xmlns:p14="http://schemas.microsoft.com/office/powerpoint/2010/main" val="23624492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a:grpSpLocks/>
          </p:cNvGrpSpPr>
          <p:nvPr/>
        </p:nvGrpSpPr>
        <p:grpSpPr bwMode="auto">
          <a:xfrm>
            <a:off x="755650" y="9625"/>
            <a:ext cx="8186738" cy="827087"/>
            <a:chOff x="476" y="2341"/>
            <a:chExt cx="5157" cy="521"/>
          </a:xfrm>
        </p:grpSpPr>
        <p:pic>
          <p:nvPicPr>
            <p:cNvPr id="6162" name="Picture 6" descr="nisse"/>
            <p:cNvPicPr>
              <a:picLocks noChangeAspect="1" noChangeArrowheads="1"/>
            </p:cNvPicPr>
            <p:nvPr/>
          </p:nvPicPr>
          <p:blipFill>
            <a:blip r:embed="rId2" cstate="print"/>
            <a:srcRect/>
            <a:stretch>
              <a:fillRect/>
            </a:stretch>
          </p:blipFill>
          <p:spPr bwMode="auto">
            <a:xfrm>
              <a:off x="4332" y="2341"/>
              <a:ext cx="1301" cy="477"/>
            </a:xfrm>
            <a:prstGeom prst="rect">
              <a:avLst/>
            </a:prstGeom>
            <a:noFill/>
            <a:ln w="9525">
              <a:noFill/>
              <a:miter lim="800000"/>
              <a:headEnd/>
              <a:tailEnd/>
            </a:ln>
          </p:spPr>
        </p:pic>
        <p:grpSp>
          <p:nvGrpSpPr>
            <p:cNvPr id="3" name="Group 7"/>
            <p:cNvGrpSpPr>
              <a:grpSpLocks/>
            </p:cNvGrpSpPr>
            <p:nvPr/>
          </p:nvGrpSpPr>
          <p:grpSpPr bwMode="auto">
            <a:xfrm>
              <a:off x="476" y="2840"/>
              <a:ext cx="5157" cy="22"/>
              <a:chOff x="467" y="624"/>
              <a:chExt cx="5044" cy="22"/>
            </a:xfrm>
          </p:grpSpPr>
          <p:sp>
            <p:nvSpPr>
              <p:cNvPr id="6164" name="Line 8"/>
              <p:cNvSpPr>
                <a:spLocks noChangeShapeType="1"/>
              </p:cNvSpPr>
              <p:nvPr/>
            </p:nvSpPr>
            <p:spPr bwMode="auto">
              <a:xfrm>
                <a:off x="469" y="646"/>
                <a:ext cx="5042" cy="0"/>
              </a:xfrm>
              <a:prstGeom prst="line">
                <a:avLst/>
              </a:prstGeom>
              <a:noFill/>
              <a:ln w="22225">
                <a:solidFill>
                  <a:schemeClr val="tx1"/>
                </a:solidFill>
                <a:round/>
                <a:headEnd/>
                <a:tailEnd/>
              </a:ln>
            </p:spPr>
            <p:txBody>
              <a:bodyPr lIns="0" tIns="0" rIns="0" bIns="0"/>
              <a:lstStyle/>
              <a:p>
                <a:endParaRPr lang="ru-RU">
                  <a:latin typeface="Garamond" pitchFamily="18" charset="0"/>
                </a:endParaRPr>
              </a:p>
            </p:txBody>
          </p:sp>
          <p:sp>
            <p:nvSpPr>
              <p:cNvPr id="6165" name="Line 9"/>
              <p:cNvSpPr>
                <a:spLocks noChangeShapeType="1"/>
              </p:cNvSpPr>
              <p:nvPr/>
            </p:nvSpPr>
            <p:spPr bwMode="auto">
              <a:xfrm>
                <a:off x="467" y="624"/>
                <a:ext cx="5041" cy="0"/>
              </a:xfrm>
              <a:prstGeom prst="line">
                <a:avLst/>
              </a:prstGeom>
              <a:noFill/>
              <a:ln w="22225">
                <a:solidFill>
                  <a:srgbClr val="FFCC00"/>
                </a:solidFill>
                <a:round/>
                <a:headEnd/>
                <a:tailEnd/>
              </a:ln>
            </p:spPr>
            <p:txBody>
              <a:bodyPr lIns="0" tIns="0" rIns="0" bIns="0"/>
              <a:lstStyle/>
              <a:p>
                <a:endParaRPr lang="ru-RU">
                  <a:latin typeface="Garamond" pitchFamily="18" charset="0"/>
                </a:endParaRPr>
              </a:p>
            </p:txBody>
          </p:sp>
        </p:grpSp>
      </p:grpSp>
      <p:sp>
        <p:nvSpPr>
          <p:cNvPr id="6147" name="Rectangle 10"/>
          <p:cNvSpPr>
            <a:spLocks noChangeArrowheads="1"/>
          </p:cNvSpPr>
          <p:nvPr/>
        </p:nvSpPr>
        <p:spPr bwMode="auto">
          <a:xfrm flipH="1">
            <a:off x="0" y="0"/>
            <a:ext cx="609600" cy="6858000"/>
          </a:xfrm>
          <a:prstGeom prst="rect">
            <a:avLst/>
          </a:prstGeom>
          <a:gradFill rotWithShape="0">
            <a:gsLst>
              <a:gs pos="0">
                <a:srgbClr val="FFC000"/>
              </a:gs>
              <a:gs pos="13000">
                <a:srgbClr val="FFA800"/>
              </a:gs>
              <a:gs pos="28000">
                <a:srgbClr val="825600"/>
              </a:gs>
              <a:gs pos="42999">
                <a:srgbClr val="FFA800"/>
              </a:gs>
              <a:gs pos="58000">
                <a:srgbClr val="825600"/>
              </a:gs>
              <a:gs pos="72000">
                <a:srgbClr val="FFA800"/>
              </a:gs>
              <a:gs pos="87000">
                <a:srgbClr val="825600"/>
              </a:gs>
              <a:gs pos="100000">
                <a:srgbClr val="FFA800"/>
              </a:gs>
            </a:gsLst>
            <a:lin ang="5400000"/>
          </a:gradFill>
          <a:ln w="9525">
            <a:noFill/>
            <a:miter lim="800000"/>
            <a:headEnd/>
            <a:tailEnd/>
          </a:ln>
        </p:spPr>
        <p:txBody>
          <a:bodyPr wrap="none" lIns="0" tIns="0" rIns="0" bIns="0" anchor="ctr"/>
          <a:lstStyle/>
          <a:p>
            <a:endParaRPr lang="ru-RU" b="0">
              <a:latin typeface="Garamond" pitchFamily="18" charset="0"/>
              <a:cs typeface="Arial" charset="0"/>
            </a:endParaRPr>
          </a:p>
        </p:txBody>
      </p:sp>
      <p:sp>
        <p:nvSpPr>
          <p:cNvPr id="6148" name="Rectangle 14"/>
          <p:cNvSpPr>
            <a:spLocks noChangeArrowheads="1"/>
          </p:cNvSpPr>
          <p:nvPr/>
        </p:nvSpPr>
        <p:spPr bwMode="auto">
          <a:xfrm>
            <a:off x="683568" y="-27384"/>
            <a:ext cx="6161908" cy="830997"/>
          </a:xfrm>
          <a:prstGeom prst="rect">
            <a:avLst/>
          </a:prstGeom>
          <a:noFill/>
          <a:ln w="9525">
            <a:noFill/>
            <a:miter lim="800000"/>
            <a:headEnd/>
            <a:tailEnd/>
          </a:ln>
        </p:spPr>
        <p:txBody>
          <a:bodyPr wrap="square" anchor="ctr">
            <a:spAutoFit/>
          </a:bodyPr>
          <a:lstStyle/>
          <a:p>
            <a:r>
              <a:rPr lang="ru-RU" sz="2400" dirty="0" smtClean="0">
                <a:latin typeface="Garamond" pitchFamily="18" charset="0"/>
                <a:cs typeface="Arial" charset="0"/>
              </a:rPr>
              <a:t>Динамика развития саморегулирования по сферам деятельности</a:t>
            </a:r>
            <a:endParaRPr lang="ru-RU" sz="2400" b="0" dirty="0">
              <a:latin typeface="Garamond" pitchFamily="18" charset="0"/>
            </a:endParaRPr>
          </a:p>
        </p:txBody>
      </p:sp>
      <p:sp>
        <p:nvSpPr>
          <p:cNvPr id="6149" name="Rectangle 16"/>
          <p:cNvSpPr>
            <a:spLocks noChangeArrowheads="1"/>
          </p:cNvSpPr>
          <p:nvPr/>
        </p:nvSpPr>
        <p:spPr bwMode="auto">
          <a:xfrm>
            <a:off x="785813" y="1643063"/>
            <a:ext cx="7989887" cy="400110"/>
          </a:xfrm>
          <a:prstGeom prst="rect">
            <a:avLst/>
          </a:prstGeom>
          <a:noFill/>
          <a:ln w="19050">
            <a:noFill/>
            <a:miter lim="800000"/>
            <a:headEnd/>
            <a:tailEnd/>
          </a:ln>
        </p:spPr>
        <p:txBody>
          <a:bodyPr anchor="ctr">
            <a:spAutoFit/>
          </a:bodyPr>
          <a:lstStyle/>
          <a:p>
            <a:pPr algn="ctr"/>
            <a:endParaRPr lang="ru-RU" sz="2000" b="0" dirty="0">
              <a:latin typeface="Garamond" pitchFamily="18" charset="0"/>
            </a:endParaRPr>
          </a:p>
        </p:txBody>
      </p:sp>
      <p:sp>
        <p:nvSpPr>
          <p:cNvPr id="38" name="Прямоугольник 37"/>
          <p:cNvSpPr/>
          <p:nvPr/>
        </p:nvSpPr>
        <p:spPr>
          <a:xfrm>
            <a:off x="611560" y="4077072"/>
            <a:ext cx="8358214" cy="2448272"/>
          </a:xfrm>
          <a:prstGeom prst="rect">
            <a:avLst/>
          </a:prstGeom>
          <a:ln/>
        </p:spPr>
        <p:style>
          <a:lnRef idx="2">
            <a:schemeClr val="accent3"/>
          </a:lnRef>
          <a:fillRef idx="1">
            <a:schemeClr val="lt1"/>
          </a:fillRef>
          <a:effectRef idx="0">
            <a:schemeClr val="accent3"/>
          </a:effectRef>
          <a:fontRef idx="minor">
            <a:schemeClr val="dk1"/>
          </a:fontRef>
        </p:style>
        <p:txBody>
          <a:bodyPr anchor="ctr"/>
          <a:lstStyle/>
          <a:p>
            <a:pPr marL="171450" indent="-171450" algn="just">
              <a:spcAft>
                <a:spcPts val="600"/>
              </a:spcAft>
              <a:buFont typeface="Wingdings" pitchFamily="2" charset="2"/>
              <a:buChar char="q"/>
              <a:defRPr/>
            </a:pPr>
            <a:r>
              <a:rPr lang="ru-RU" sz="1400" b="0" dirty="0" smtClean="0">
                <a:solidFill>
                  <a:schemeClr val="tx1"/>
                </a:solidFill>
                <a:latin typeface="Garamond" pitchFamily="18" charset="0"/>
              </a:rPr>
              <a:t>Количество саморегулируемых организаций за период с июля 2009 года по март 2012 года увеличилось более, чем в 4 раза: с 241 до 1003 СРО в различных сферах деятельности.</a:t>
            </a:r>
          </a:p>
          <a:p>
            <a:pPr marL="171450" indent="-171450" algn="just">
              <a:spcAft>
                <a:spcPts val="600"/>
              </a:spcAft>
              <a:buFont typeface="Wingdings" pitchFamily="2" charset="2"/>
              <a:buChar char="q"/>
              <a:defRPr/>
            </a:pPr>
            <a:r>
              <a:rPr lang="ru-RU" sz="1400" b="0" dirty="0" smtClean="0">
                <a:solidFill>
                  <a:schemeClr val="tx1"/>
                </a:solidFill>
                <a:latin typeface="Garamond" pitchFamily="18" charset="0"/>
              </a:rPr>
              <a:t>На данный момент членами СРО являются около 200 000 субъектов профессионально и предпринимательской деятельности, что также в 4 раза больше этого показателя на начало мониторинга.</a:t>
            </a:r>
          </a:p>
          <a:p>
            <a:pPr marL="171450" indent="-171450" algn="just">
              <a:spcAft>
                <a:spcPts val="600"/>
              </a:spcAft>
              <a:buFont typeface="Wingdings" pitchFamily="2" charset="2"/>
              <a:buChar char="q"/>
              <a:defRPr/>
            </a:pPr>
            <a:r>
              <a:rPr lang="ru-RU" sz="1400" b="0" dirty="0" smtClean="0">
                <a:latin typeface="Garamond" pitchFamily="18" charset="0"/>
              </a:rPr>
              <a:t>В абсолютных значениях больше всего увеличилось количество СРО в сфере строительства: их численность на момент проведения 5 раунда мониторинга составила 442 организации против 78 на момент проведения 1 раунда.</a:t>
            </a:r>
          </a:p>
          <a:p>
            <a:pPr marL="171450" indent="-171450" algn="just">
              <a:spcAft>
                <a:spcPts val="600"/>
              </a:spcAft>
              <a:buFont typeface="Wingdings" pitchFamily="2" charset="2"/>
              <a:buChar char="q"/>
              <a:defRPr/>
            </a:pPr>
            <a:r>
              <a:rPr lang="ru-RU" sz="1400" b="0" dirty="0" smtClean="0">
                <a:solidFill>
                  <a:schemeClr val="tx1"/>
                </a:solidFill>
                <a:latin typeface="Garamond" pitchFamily="18" charset="0"/>
              </a:rPr>
              <a:t>Наибольшее увеличение числа членов СРО произошло в сфере аудиторской деятельности – почти 18-кратный рост, в сфере </a:t>
            </a:r>
            <a:r>
              <a:rPr lang="ru-RU" sz="1400" b="0" dirty="0" err="1" smtClean="0">
                <a:solidFill>
                  <a:schemeClr val="tx1"/>
                </a:solidFill>
                <a:latin typeface="Garamond" pitchFamily="18" charset="0"/>
              </a:rPr>
              <a:t>энергоаудита</a:t>
            </a:r>
            <a:r>
              <a:rPr lang="ru-RU" sz="1400" b="0" dirty="0" smtClean="0">
                <a:solidFill>
                  <a:schemeClr val="tx1"/>
                </a:solidFill>
                <a:latin typeface="Garamond" pitchFamily="18" charset="0"/>
              </a:rPr>
              <a:t> – рост более, чем в 11 раз.</a:t>
            </a:r>
          </a:p>
        </p:txBody>
      </p:sp>
      <p:graphicFrame>
        <p:nvGraphicFramePr>
          <p:cNvPr id="15" name="Таблица 14"/>
          <p:cNvGraphicFramePr>
            <a:graphicFrameLocks noGrp="1"/>
          </p:cNvGraphicFramePr>
          <p:nvPr>
            <p:extLst>
              <p:ext uri="{D42A27DB-BD31-4B8C-83A1-F6EECF244321}">
                <p14:modId xmlns="" xmlns:p14="http://schemas.microsoft.com/office/powerpoint/2010/main" val="3606238321"/>
              </p:ext>
            </p:extLst>
          </p:nvPr>
        </p:nvGraphicFramePr>
        <p:xfrm>
          <a:off x="827585" y="1052736"/>
          <a:ext cx="8109933" cy="2815235"/>
        </p:xfrm>
        <a:graphic>
          <a:graphicData uri="http://schemas.openxmlformats.org/drawingml/2006/table">
            <a:tbl>
              <a:tblPr/>
              <a:tblGrid>
                <a:gridCol w="2732419"/>
                <a:gridCol w="812341"/>
                <a:gridCol w="738493"/>
                <a:gridCol w="738493"/>
                <a:gridCol w="737774"/>
                <a:gridCol w="783471"/>
                <a:gridCol w="783471"/>
                <a:gridCol w="783471"/>
              </a:tblGrid>
              <a:tr h="496956">
                <a:tc rowSpan="2">
                  <a:txBody>
                    <a:bodyPr/>
                    <a:lstStyle/>
                    <a:p>
                      <a:pPr algn="ctr">
                        <a:spcAft>
                          <a:spcPts val="0"/>
                        </a:spcAft>
                      </a:pPr>
                      <a:r>
                        <a:rPr lang="ru-RU" sz="1100" b="0" dirty="0" smtClean="0">
                          <a:latin typeface="Garamond" pitchFamily="18" charset="0"/>
                          <a:ea typeface="Calibri"/>
                          <a:cs typeface="Times New Roman"/>
                        </a:rPr>
                        <a:t>Сфера деятельности</a:t>
                      </a:r>
                      <a:endParaRPr lang="ru-RU" sz="1100" b="0" dirty="0">
                        <a:latin typeface="Garamond" pitchFamily="18"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DE4D0"/>
                    </a:solidFill>
                  </a:tcPr>
                </a:tc>
                <a:tc gridSpan="5">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100" dirty="0" smtClean="0">
                          <a:latin typeface="Garamond" pitchFamily="18" charset="0"/>
                          <a:ea typeface="Calibri"/>
                          <a:cs typeface="Times New Roman"/>
                        </a:rPr>
                        <a:t>Количество</a:t>
                      </a:r>
                      <a:r>
                        <a:rPr lang="ru-RU" sz="1100" baseline="0" dirty="0" smtClean="0">
                          <a:latin typeface="Garamond" pitchFamily="18" charset="0"/>
                          <a:ea typeface="Calibri"/>
                          <a:cs typeface="Times New Roman"/>
                        </a:rPr>
                        <a:t> действующих СРО на момент проведения мониторинга</a:t>
                      </a:r>
                      <a:endParaRPr lang="ru-RU" sz="1100" dirty="0" smtClean="0">
                        <a:latin typeface="Garamond" pitchFamily="18"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BCAA2"/>
                    </a:solidFill>
                  </a:tcPr>
                </a:tc>
                <a:tc hMerge="1">
                  <a:txBody>
                    <a:bodyPr/>
                    <a:lstStyle/>
                    <a:p>
                      <a:pPr algn="ctr">
                        <a:spcAft>
                          <a:spcPts val="0"/>
                        </a:spcAft>
                      </a:pPr>
                      <a:endParaRPr lang="ru-RU" sz="1100" dirty="0">
                        <a:latin typeface="Calibri"/>
                        <a:ea typeface="Calibri"/>
                        <a:cs typeface="Times New Roman"/>
                      </a:endParaRPr>
                    </a:p>
                  </a:txBody>
                  <a:tcPr marL="68580" marR="68580" marT="0" marB="0">
                    <a:lnL w="12700" cap="flat" cmpd="sng" algn="ctr">
                      <a:solidFill>
                        <a:srgbClr val="F9B074"/>
                      </a:solidFill>
                      <a:prstDash val="solid"/>
                      <a:round/>
                      <a:headEnd type="none" w="med" len="med"/>
                      <a:tailEnd type="none" w="med" len="med"/>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BCAA2"/>
                    </a:solidFill>
                  </a:tcPr>
                </a:tc>
                <a:tc hMerge="1">
                  <a:txBody>
                    <a:bodyPr/>
                    <a:lstStyle/>
                    <a:p>
                      <a:pPr algn="ctr">
                        <a:spcAft>
                          <a:spcPts val="0"/>
                        </a:spcAft>
                      </a:pPr>
                      <a:endParaRPr lang="ru-RU" sz="1100" dirty="0">
                        <a:latin typeface="Calibri"/>
                        <a:ea typeface="Calibri"/>
                        <a:cs typeface="Times New Roman"/>
                      </a:endParaRPr>
                    </a:p>
                  </a:txBody>
                  <a:tcPr marL="68580" marR="68580" marT="0" marB="0">
                    <a:lnL w="12700" cap="flat" cmpd="sng" algn="ctr">
                      <a:solidFill>
                        <a:srgbClr val="F9B074"/>
                      </a:solidFill>
                      <a:prstDash val="solid"/>
                      <a:round/>
                      <a:headEnd type="none" w="med" len="med"/>
                      <a:tailEnd type="none" w="med" len="med"/>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BCAA2"/>
                    </a:solidFill>
                  </a:tcPr>
                </a:tc>
                <a:tc hMerge="1">
                  <a:txBody>
                    <a:bodyPr/>
                    <a:lstStyle/>
                    <a:p>
                      <a:pPr algn="ctr">
                        <a:spcAft>
                          <a:spcPts val="0"/>
                        </a:spcAft>
                      </a:pPr>
                      <a:endParaRPr lang="ru-RU" sz="1100" dirty="0">
                        <a:latin typeface="Calibri"/>
                        <a:ea typeface="Calibri"/>
                        <a:cs typeface="Times New Roman"/>
                      </a:endParaRPr>
                    </a:p>
                  </a:txBody>
                  <a:tcPr marL="68580" marR="68580" marT="0" marB="0">
                    <a:lnL w="12700" cap="flat" cmpd="sng" algn="ctr">
                      <a:solidFill>
                        <a:srgbClr val="F9B074"/>
                      </a:solidFill>
                      <a:prstDash val="solid"/>
                      <a:round/>
                      <a:headEnd type="none" w="med" len="med"/>
                      <a:tailEnd type="none" w="med" len="med"/>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BCAA2"/>
                    </a:solidFill>
                  </a:tcPr>
                </a:tc>
                <a:tc hMerge="1">
                  <a:txBody>
                    <a:bodyPr/>
                    <a:lstStyle/>
                    <a:p>
                      <a:pPr algn="ctr">
                        <a:spcAft>
                          <a:spcPts val="0"/>
                        </a:spcAft>
                      </a:pPr>
                      <a:endParaRPr lang="ru-RU" sz="1100" dirty="0">
                        <a:latin typeface="Calibri"/>
                        <a:ea typeface="Calibri"/>
                        <a:cs typeface="Times New Roman"/>
                      </a:endParaRPr>
                    </a:p>
                  </a:txBody>
                  <a:tcPr marL="68580" marR="68580" marT="0" marB="0">
                    <a:lnL w="12700" cap="flat" cmpd="sng" algn="ctr">
                      <a:solidFill>
                        <a:srgbClr val="F9B074"/>
                      </a:solidFill>
                      <a:prstDash val="solid"/>
                      <a:round/>
                      <a:headEnd type="none" w="med" len="med"/>
                      <a:tailEnd type="none" w="med" len="med"/>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BCAA2"/>
                    </a:solidFill>
                  </a:tcPr>
                </a:tc>
                <a:tc gridSpan="2">
                  <a:txBody>
                    <a:bodyPr/>
                    <a:lstStyle/>
                    <a:p>
                      <a:pPr algn="ctr">
                        <a:spcAft>
                          <a:spcPts val="0"/>
                        </a:spcAft>
                      </a:pPr>
                      <a:r>
                        <a:rPr lang="ru-RU" sz="1100" dirty="0" smtClean="0">
                          <a:latin typeface="Garamond" pitchFamily="18" charset="0"/>
                          <a:ea typeface="Calibri"/>
                          <a:cs typeface="Times New Roman"/>
                        </a:rPr>
                        <a:t>Число членов СРО</a:t>
                      </a:r>
                      <a:r>
                        <a:rPr lang="ru-RU" sz="1100" baseline="0" dirty="0" smtClean="0">
                          <a:latin typeface="Garamond" pitchFamily="18" charset="0"/>
                          <a:ea typeface="Calibri"/>
                          <a:cs typeface="Times New Roman"/>
                        </a:rPr>
                        <a:t> на момент окончания раунда</a:t>
                      </a:r>
                      <a:endParaRPr lang="ru-RU" sz="1100" dirty="0">
                        <a:latin typeface="Garamond" pitchFamily="18"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CE4D0"/>
                    </a:solidFill>
                  </a:tcPr>
                </a:tc>
                <a:tc hMerge="1">
                  <a:txBody>
                    <a:bodyPr/>
                    <a:lstStyle/>
                    <a:p>
                      <a:pPr algn="ctr">
                        <a:spcAft>
                          <a:spcPts val="0"/>
                        </a:spcAft>
                      </a:pPr>
                      <a:endParaRPr lang="ru-RU" sz="1100"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CE4D0"/>
                    </a:solidFill>
                  </a:tcPr>
                </a:tc>
              </a:tr>
              <a:tr h="183727">
                <a:tc vMerge="1">
                  <a:txBody>
                    <a:bodyPr/>
                    <a:lstStyle/>
                    <a:p>
                      <a:pPr algn="ctr">
                        <a:spcAft>
                          <a:spcPts val="0"/>
                        </a:spcAft>
                      </a:pPr>
                      <a:endParaRPr lang="ru-RU" sz="1100" b="0" dirty="0">
                        <a:latin typeface="Calibri"/>
                        <a:ea typeface="Calibri"/>
                        <a:cs typeface="Times New Roman"/>
                      </a:endParaRPr>
                    </a:p>
                  </a:txBody>
                  <a:tcPr marL="68580" marR="68580" marT="0" marB="0" anchor="ctr">
                    <a:lnL w="12700" cap="flat" cmpd="sng" algn="ctr">
                      <a:solidFill>
                        <a:srgbClr val="F9B074"/>
                      </a:solidFill>
                      <a:prstDash val="solid"/>
                      <a:round/>
                      <a:headEnd type="none" w="med" len="med"/>
                      <a:tailEnd type="none" w="med" len="med"/>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c>
                  <a:txBody>
                    <a:bodyPr/>
                    <a:lstStyle/>
                    <a:p>
                      <a:pPr algn="ctr">
                        <a:spcAft>
                          <a:spcPts val="0"/>
                        </a:spcAft>
                      </a:pPr>
                      <a:r>
                        <a:rPr lang="ru-RU" sz="1100" dirty="0" smtClean="0">
                          <a:latin typeface="Garamond" pitchFamily="18" charset="0"/>
                          <a:ea typeface="Calibri"/>
                          <a:cs typeface="Times New Roman"/>
                        </a:rPr>
                        <a:t>Раунд 1</a:t>
                      </a:r>
                      <a:endParaRPr lang="ru-RU" sz="1100" dirty="0">
                        <a:latin typeface="Garamond" pitchFamily="18"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BCAA2"/>
                    </a:solidFill>
                  </a:tcPr>
                </a:tc>
                <a:tc>
                  <a:txBody>
                    <a:bodyPr/>
                    <a:lstStyle/>
                    <a:p>
                      <a:pPr algn="ctr">
                        <a:spcAft>
                          <a:spcPts val="0"/>
                        </a:spcAft>
                      </a:pPr>
                      <a:r>
                        <a:rPr lang="ru-RU" sz="1100" dirty="0" smtClean="0">
                          <a:latin typeface="Garamond" pitchFamily="18" charset="0"/>
                          <a:ea typeface="Calibri"/>
                          <a:cs typeface="Times New Roman"/>
                        </a:rPr>
                        <a:t>Раунд 2</a:t>
                      </a:r>
                      <a:endParaRPr lang="ru-RU" sz="1100" dirty="0">
                        <a:latin typeface="Garamond" pitchFamily="18"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BCAA2"/>
                    </a:solidFill>
                  </a:tcPr>
                </a:tc>
                <a:tc>
                  <a:txBody>
                    <a:bodyPr/>
                    <a:lstStyle/>
                    <a:p>
                      <a:pPr algn="ctr">
                        <a:spcAft>
                          <a:spcPts val="0"/>
                        </a:spcAft>
                      </a:pPr>
                      <a:r>
                        <a:rPr lang="ru-RU" sz="1100" dirty="0" smtClean="0">
                          <a:latin typeface="Garamond" pitchFamily="18" charset="0"/>
                          <a:ea typeface="Calibri"/>
                          <a:cs typeface="Times New Roman"/>
                        </a:rPr>
                        <a:t>Раунд 3</a:t>
                      </a:r>
                      <a:endParaRPr lang="ru-RU" sz="1100" dirty="0">
                        <a:latin typeface="Garamond" pitchFamily="18"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BCAA2"/>
                    </a:solidFill>
                  </a:tcPr>
                </a:tc>
                <a:tc>
                  <a:txBody>
                    <a:bodyPr/>
                    <a:lstStyle/>
                    <a:p>
                      <a:pPr algn="ctr">
                        <a:spcAft>
                          <a:spcPts val="0"/>
                        </a:spcAft>
                      </a:pPr>
                      <a:r>
                        <a:rPr lang="ru-RU" sz="1100" dirty="0" smtClean="0">
                          <a:latin typeface="Garamond" pitchFamily="18" charset="0"/>
                          <a:ea typeface="Calibri"/>
                          <a:cs typeface="Times New Roman"/>
                        </a:rPr>
                        <a:t>Раунд 4</a:t>
                      </a:r>
                      <a:endParaRPr lang="ru-RU" sz="1100" dirty="0">
                        <a:latin typeface="Garamond" pitchFamily="18"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BCAA2"/>
                    </a:solidFill>
                  </a:tcPr>
                </a:tc>
                <a:tc>
                  <a:txBody>
                    <a:bodyPr/>
                    <a:lstStyle/>
                    <a:p>
                      <a:pPr algn="ctr">
                        <a:spcAft>
                          <a:spcPts val="0"/>
                        </a:spcAft>
                      </a:pPr>
                      <a:r>
                        <a:rPr lang="ru-RU" sz="1100" dirty="0" smtClean="0">
                          <a:latin typeface="Garamond" pitchFamily="18" charset="0"/>
                          <a:ea typeface="Calibri"/>
                          <a:cs typeface="Times New Roman"/>
                        </a:rPr>
                        <a:t>Раунд</a:t>
                      </a:r>
                      <a:r>
                        <a:rPr lang="ru-RU" sz="1100" baseline="0" dirty="0" smtClean="0">
                          <a:latin typeface="Garamond" pitchFamily="18" charset="0"/>
                          <a:ea typeface="Calibri"/>
                          <a:cs typeface="Times New Roman"/>
                        </a:rPr>
                        <a:t> 5</a:t>
                      </a:r>
                      <a:endParaRPr lang="ru-RU" sz="1100" dirty="0">
                        <a:latin typeface="Garamond" pitchFamily="18"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BCAA2"/>
                    </a:solidFill>
                  </a:tcPr>
                </a:tc>
                <a:tc>
                  <a:txBody>
                    <a:bodyPr/>
                    <a:lstStyle/>
                    <a:p>
                      <a:pPr algn="ctr">
                        <a:spcAft>
                          <a:spcPts val="0"/>
                        </a:spcAft>
                      </a:pPr>
                      <a:r>
                        <a:rPr lang="ru-RU" sz="1100" dirty="0" smtClean="0">
                          <a:latin typeface="Garamond" pitchFamily="18" charset="0"/>
                          <a:ea typeface="Calibri"/>
                          <a:cs typeface="Times New Roman"/>
                        </a:rPr>
                        <a:t>Раунд 1</a:t>
                      </a:r>
                      <a:endParaRPr lang="ru-RU" sz="1100" dirty="0">
                        <a:latin typeface="Garamond" pitchFamily="18"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CE4D0"/>
                    </a:solidFill>
                  </a:tcPr>
                </a:tc>
                <a:tc>
                  <a:txBody>
                    <a:bodyPr/>
                    <a:lstStyle/>
                    <a:p>
                      <a:pPr algn="ctr">
                        <a:spcAft>
                          <a:spcPts val="0"/>
                        </a:spcAft>
                      </a:pPr>
                      <a:r>
                        <a:rPr lang="ru-RU" sz="1100" dirty="0" smtClean="0">
                          <a:latin typeface="Garamond" pitchFamily="18" charset="0"/>
                          <a:ea typeface="Calibri"/>
                          <a:cs typeface="Times New Roman"/>
                        </a:rPr>
                        <a:t>Раунд</a:t>
                      </a:r>
                      <a:r>
                        <a:rPr lang="ru-RU" sz="1100" baseline="0" dirty="0" smtClean="0">
                          <a:latin typeface="Garamond" pitchFamily="18" charset="0"/>
                          <a:ea typeface="Calibri"/>
                          <a:cs typeface="Times New Roman"/>
                        </a:rPr>
                        <a:t> 5</a:t>
                      </a:r>
                      <a:endParaRPr lang="ru-RU" sz="1100" dirty="0">
                        <a:latin typeface="Garamond" pitchFamily="18"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CE4D0"/>
                    </a:solidFill>
                  </a:tcPr>
                </a:tc>
              </a:tr>
              <a:tr h="175064">
                <a:tc>
                  <a:txBody>
                    <a:bodyPr/>
                    <a:lstStyle/>
                    <a:p>
                      <a:pPr algn="l">
                        <a:spcAft>
                          <a:spcPts val="0"/>
                        </a:spcAft>
                      </a:pPr>
                      <a:r>
                        <a:rPr lang="ru-RU" sz="1050" dirty="0" smtClean="0">
                          <a:latin typeface="Garamond" pitchFamily="18" charset="0"/>
                          <a:ea typeface="Calibri"/>
                          <a:cs typeface="Times New Roman"/>
                        </a:rPr>
                        <a:t>Арбитражные управляющие</a:t>
                      </a:r>
                      <a:endParaRPr lang="ru-RU" sz="1050" dirty="0">
                        <a:latin typeface="Garamond" pitchFamily="18"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DE4D0"/>
                    </a:solidFill>
                  </a:tcPr>
                </a:tc>
                <a:tc>
                  <a:txBody>
                    <a:bodyPr/>
                    <a:lstStyle/>
                    <a:p>
                      <a:pPr algn="ctr" fontAlgn="b"/>
                      <a:r>
                        <a:rPr lang="ru-RU" sz="1100" b="0" i="0" u="none" strike="noStrike" dirty="0">
                          <a:solidFill>
                            <a:srgbClr val="000000"/>
                          </a:solidFill>
                          <a:latin typeface="Garamond" pitchFamily="18" charset="0"/>
                        </a:rPr>
                        <a:t>41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DE4D0"/>
                    </a:solidFill>
                  </a:tcPr>
                </a:tc>
                <a:tc>
                  <a:txBody>
                    <a:bodyPr/>
                    <a:lstStyle/>
                    <a:p>
                      <a:pPr algn="ctr" fontAlgn="b"/>
                      <a:r>
                        <a:rPr lang="ru-RU" sz="1100" b="0" i="0" u="none" strike="noStrike" dirty="0">
                          <a:solidFill>
                            <a:srgbClr val="000000"/>
                          </a:solidFill>
                          <a:latin typeface="Garamond" pitchFamily="18" charset="0"/>
                        </a:rPr>
                        <a:t>41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DE4D0"/>
                    </a:solidFill>
                  </a:tcPr>
                </a:tc>
                <a:tc>
                  <a:txBody>
                    <a:bodyPr/>
                    <a:lstStyle/>
                    <a:p>
                      <a:pPr algn="ctr" fontAlgn="b"/>
                      <a:r>
                        <a:rPr lang="ru-RU" sz="1100" b="0" i="0" u="none" strike="noStrike">
                          <a:solidFill>
                            <a:srgbClr val="000000"/>
                          </a:solidFill>
                          <a:latin typeface="Garamond" pitchFamily="18" charset="0"/>
                        </a:rPr>
                        <a:t>43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DE4D0"/>
                    </a:solidFill>
                  </a:tcPr>
                </a:tc>
                <a:tc>
                  <a:txBody>
                    <a:bodyPr/>
                    <a:lstStyle/>
                    <a:p>
                      <a:pPr algn="ctr" fontAlgn="b"/>
                      <a:r>
                        <a:rPr lang="ru-RU" sz="1100" b="0" i="0" u="none" strike="noStrike">
                          <a:solidFill>
                            <a:srgbClr val="000000"/>
                          </a:solidFill>
                          <a:latin typeface="Garamond" pitchFamily="18" charset="0"/>
                        </a:rPr>
                        <a:t>46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DE4D0"/>
                    </a:solidFill>
                  </a:tcPr>
                </a:tc>
                <a:tc>
                  <a:txBody>
                    <a:bodyPr/>
                    <a:lstStyle/>
                    <a:p>
                      <a:pPr algn="ctr" fontAlgn="b"/>
                      <a:r>
                        <a:rPr lang="ru-RU" sz="1100" b="0" i="0" u="none" strike="noStrike" dirty="0">
                          <a:solidFill>
                            <a:srgbClr val="000000"/>
                          </a:solidFill>
                          <a:latin typeface="Garamond" pitchFamily="18" charset="0"/>
                        </a:rPr>
                        <a:t>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DE4D0"/>
                    </a:solidFill>
                  </a:tcPr>
                </a:tc>
                <a:tc>
                  <a:txBody>
                    <a:bodyPr/>
                    <a:lstStyle/>
                    <a:p>
                      <a:pPr algn="ctr" fontAlgn="b"/>
                      <a:r>
                        <a:rPr lang="ru-RU" sz="1100" b="0" i="0" u="none" strike="noStrike" dirty="0">
                          <a:solidFill>
                            <a:srgbClr val="000000"/>
                          </a:solidFill>
                          <a:latin typeface="Garamond" pitchFamily="18" charset="0"/>
                        </a:rPr>
                        <a:t>6622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DE4D0"/>
                    </a:solidFill>
                  </a:tcPr>
                </a:tc>
                <a:tc>
                  <a:txBody>
                    <a:bodyPr/>
                    <a:lstStyle/>
                    <a:p>
                      <a:pPr algn="ctr" fontAlgn="b"/>
                      <a:r>
                        <a:rPr lang="ru-RU" sz="1100" b="0" i="0" u="none" strike="noStrike">
                          <a:solidFill>
                            <a:srgbClr val="000000"/>
                          </a:solidFill>
                          <a:latin typeface="Garamond" pitchFamily="18" charset="0"/>
                        </a:rPr>
                        <a:t>8454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DE4D0"/>
                    </a:solidFill>
                  </a:tcPr>
                </a:tc>
              </a:tr>
              <a:tr h="175064">
                <a:tc>
                  <a:txBody>
                    <a:bodyPr/>
                    <a:lstStyle/>
                    <a:p>
                      <a:pPr algn="l">
                        <a:spcAft>
                          <a:spcPts val="0"/>
                        </a:spcAft>
                      </a:pPr>
                      <a:r>
                        <a:rPr lang="ru-RU" sz="1050" dirty="0" smtClean="0">
                          <a:latin typeface="Garamond" pitchFamily="18" charset="0"/>
                          <a:ea typeface="Calibri"/>
                          <a:cs typeface="Times New Roman"/>
                        </a:rPr>
                        <a:t>Оценочная</a:t>
                      </a:r>
                      <a:r>
                        <a:rPr lang="ru-RU" sz="1050" baseline="0" dirty="0" smtClean="0">
                          <a:latin typeface="Garamond" pitchFamily="18" charset="0"/>
                          <a:ea typeface="Calibri"/>
                          <a:cs typeface="Times New Roman"/>
                        </a:rPr>
                        <a:t> деятельность</a:t>
                      </a:r>
                      <a:endParaRPr lang="ru-RU" sz="1050" dirty="0">
                        <a:latin typeface="Garamond" pitchFamily="18"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BCAA2"/>
                    </a:solidFill>
                  </a:tcPr>
                </a:tc>
                <a:tc>
                  <a:txBody>
                    <a:bodyPr/>
                    <a:lstStyle/>
                    <a:p>
                      <a:pPr algn="ctr" fontAlgn="b"/>
                      <a:r>
                        <a:rPr lang="ru-RU" sz="1100" b="0" i="0" u="none" strike="noStrike" dirty="0">
                          <a:solidFill>
                            <a:srgbClr val="000000"/>
                          </a:solidFill>
                          <a:latin typeface="Garamond" pitchFamily="18" charset="0"/>
                        </a:rPr>
                        <a:t>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BCAA2"/>
                    </a:solidFill>
                  </a:tcPr>
                </a:tc>
                <a:tc>
                  <a:txBody>
                    <a:bodyPr/>
                    <a:lstStyle/>
                    <a:p>
                      <a:pPr algn="ctr" fontAlgn="b"/>
                      <a:r>
                        <a:rPr lang="ru-RU" sz="1100" b="0" i="0" u="none" strike="noStrike" dirty="0">
                          <a:solidFill>
                            <a:srgbClr val="000000"/>
                          </a:solidFill>
                          <a:latin typeface="Garamond" pitchFamily="18" charset="0"/>
                        </a:rPr>
                        <a:t>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BCAA2"/>
                    </a:solidFill>
                  </a:tcPr>
                </a:tc>
                <a:tc>
                  <a:txBody>
                    <a:bodyPr/>
                    <a:lstStyle/>
                    <a:p>
                      <a:pPr algn="ctr" fontAlgn="b"/>
                      <a:r>
                        <a:rPr lang="ru-RU" sz="1100" b="0" i="0" u="none" strike="noStrike" dirty="0">
                          <a:solidFill>
                            <a:srgbClr val="000000"/>
                          </a:solidFill>
                          <a:latin typeface="Garamond" pitchFamily="18" charset="0"/>
                        </a:rPr>
                        <a:t>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BCAA2"/>
                    </a:solidFill>
                  </a:tcPr>
                </a:tc>
                <a:tc>
                  <a:txBody>
                    <a:bodyPr/>
                    <a:lstStyle/>
                    <a:p>
                      <a:pPr algn="ctr" fontAlgn="b"/>
                      <a:r>
                        <a:rPr lang="ru-RU" sz="1100" b="0" i="0" u="none" strike="noStrike">
                          <a:solidFill>
                            <a:srgbClr val="000000"/>
                          </a:solidFill>
                          <a:latin typeface="Garamond" pitchFamily="18" charset="0"/>
                        </a:rPr>
                        <a:t>12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BCAA2"/>
                    </a:solidFill>
                  </a:tcPr>
                </a:tc>
                <a:tc>
                  <a:txBody>
                    <a:bodyPr/>
                    <a:lstStyle/>
                    <a:p>
                      <a:pPr algn="ctr" fontAlgn="b"/>
                      <a:r>
                        <a:rPr lang="ru-RU" sz="1100" b="0" i="0" u="none" strike="noStrike">
                          <a:solidFill>
                            <a:srgbClr val="000000"/>
                          </a:solidFill>
                          <a:latin typeface="Garamond" pitchFamily="18" charset="0"/>
                        </a:rPr>
                        <a:t>13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BCAA2"/>
                    </a:solidFill>
                  </a:tcPr>
                </a:tc>
                <a:tc>
                  <a:txBody>
                    <a:bodyPr/>
                    <a:lstStyle/>
                    <a:p>
                      <a:pPr algn="ctr" fontAlgn="b"/>
                      <a:r>
                        <a:rPr lang="ru-RU" sz="1100" b="0" i="0" u="none" strike="noStrike" dirty="0">
                          <a:solidFill>
                            <a:srgbClr val="000000"/>
                          </a:solidFill>
                          <a:latin typeface="Garamond" pitchFamily="18" charset="0"/>
                        </a:rPr>
                        <a:t>5466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BCAA2"/>
                    </a:solidFill>
                  </a:tcPr>
                </a:tc>
                <a:tc>
                  <a:txBody>
                    <a:bodyPr/>
                    <a:lstStyle/>
                    <a:p>
                      <a:pPr algn="ctr" fontAlgn="b"/>
                      <a:r>
                        <a:rPr lang="ru-RU" sz="1100" b="0" i="0" u="none" strike="noStrike">
                          <a:solidFill>
                            <a:srgbClr val="000000"/>
                          </a:solidFill>
                          <a:latin typeface="Garamond" pitchFamily="18" charset="0"/>
                        </a:rPr>
                        <a:t>17573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BCAA2"/>
                    </a:solidFill>
                  </a:tcPr>
                </a:tc>
              </a:tr>
              <a:tr h="175064">
                <a:tc>
                  <a:txBody>
                    <a:bodyPr/>
                    <a:lstStyle/>
                    <a:p>
                      <a:pPr algn="l">
                        <a:spcAft>
                          <a:spcPts val="0"/>
                        </a:spcAft>
                      </a:pPr>
                      <a:r>
                        <a:rPr lang="ru-RU" sz="1050" dirty="0" smtClean="0">
                          <a:latin typeface="Garamond" pitchFamily="18" charset="0"/>
                          <a:ea typeface="Calibri"/>
                          <a:cs typeface="Times New Roman"/>
                        </a:rPr>
                        <a:t>Строительство</a:t>
                      </a:r>
                      <a:endParaRPr lang="ru-RU" sz="1050" dirty="0">
                        <a:latin typeface="Garamond" pitchFamily="18"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DE4D0"/>
                    </a:solidFill>
                  </a:tcPr>
                </a:tc>
                <a:tc>
                  <a:txBody>
                    <a:bodyPr/>
                    <a:lstStyle/>
                    <a:p>
                      <a:pPr algn="ctr" fontAlgn="b"/>
                      <a:r>
                        <a:rPr lang="ru-RU" sz="1100" b="0" i="0" u="none" strike="noStrike" dirty="0">
                          <a:solidFill>
                            <a:srgbClr val="000000"/>
                          </a:solidFill>
                          <a:latin typeface="Garamond" pitchFamily="18" charset="0"/>
                        </a:rPr>
                        <a:t>78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DE4D0"/>
                    </a:solidFill>
                  </a:tcPr>
                </a:tc>
                <a:tc>
                  <a:txBody>
                    <a:bodyPr/>
                    <a:lstStyle/>
                    <a:p>
                      <a:pPr algn="ctr" fontAlgn="b"/>
                      <a:r>
                        <a:rPr lang="ru-RU" sz="1100" b="0" i="0" u="none" strike="noStrike" dirty="0">
                          <a:solidFill>
                            <a:srgbClr val="000000"/>
                          </a:solidFill>
                          <a:latin typeface="Garamond" pitchFamily="18" charset="0"/>
                        </a:rPr>
                        <a:t>294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DE4D0"/>
                    </a:solidFill>
                  </a:tcPr>
                </a:tc>
                <a:tc>
                  <a:txBody>
                    <a:bodyPr/>
                    <a:lstStyle/>
                    <a:p>
                      <a:pPr algn="ctr" fontAlgn="b"/>
                      <a:r>
                        <a:rPr lang="ru-RU" sz="1100" b="0" i="0" u="none" strike="noStrike" dirty="0" smtClean="0">
                          <a:solidFill>
                            <a:schemeClr val="tx1"/>
                          </a:solidFill>
                          <a:latin typeface="Garamond" pitchFamily="18" charset="0"/>
                        </a:rPr>
                        <a:t>392</a:t>
                      </a:r>
                      <a:endParaRPr lang="ru-RU" sz="1100" b="0" i="0" u="none" strike="noStrike" dirty="0">
                        <a:solidFill>
                          <a:schemeClr val="tx1"/>
                        </a:solidFill>
                        <a:latin typeface="Garamond"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DE4D0"/>
                    </a:solidFill>
                  </a:tcPr>
                </a:tc>
                <a:tc>
                  <a:txBody>
                    <a:bodyPr/>
                    <a:lstStyle/>
                    <a:p>
                      <a:pPr algn="ctr" fontAlgn="b"/>
                      <a:r>
                        <a:rPr lang="ru-RU" sz="1100" b="0" i="0" u="none" strike="noStrike" dirty="0">
                          <a:solidFill>
                            <a:srgbClr val="000000"/>
                          </a:solidFill>
                          <a:latin typeface="Garamond" pitchFamily="18" charset="0"/>
                        </a:rPr>
                        <a:t>425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DE4D0"/>
                    </a:solidFill>
                  </a:tcPr>
                </a:tc>
                <a:tc>
                  <a:txBody>
                    <a:bodyPr/>
                    <a:lstStyle/>
                    <a:p>
                      <a:pPr algn="ctr" fontAlgn="b"/>
                      <a:r>
                        <a:rPr lang="ru-RU" sz="1100" b="0" i="0" u="none" strike="noStrike">
                          <a:solidFill>
                            <a:srgbClr val="000000"/>
                          </a:solidFill>
                          <a:latin typeface="Garamond" pitchFamily="18" charset="0"/>
                        </a:rPr>
                        <a:t>442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DE4D0"/>
                    </a:solidFill>
                  </a:tcPr>
                </a:tc>
                <a:tc>
                  <a:txBody>
                    <a:bodyPr/>
                    <a:lstStyle/>
                    <a:p>
                      <a:pPr algn="ctr" fontAlgn="b"/>
                      <a:r>
                        <a:rPr lang="ru-RU" sz="1100" b="0" i="0" u="none" strike="noStrike" dirty="0">
                          <a:solidFill>
                            <a:srgbClr val="000000"/>
                          </a:solidFill>
                          <a:latin typeface="Garamond" pitchFamily="18" charset="0"/>
                        </a:rPr>
                        <a:t>30733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DE4D0"/>
                    </a:solidFill>
                  </a:tcPr>
                </a:tc>
                <a:tc>
                  <a:txBody>
                    <a:bodyPr/>
                    <a:lstStyle/>
                    <a:p>
                      <a:pPr algn="ctr" fontAlgn="b"/>
                      <a:r>
                        <a:rPr lang="ru-RU" sz="1100" b="0" i="0" u="none" strike="noStrike" dirty="0">
                          <a:solidFill>
                            <a:srgbClr val="000000"/>
                          </a:solidFill>
                          <a:latin typeface="Garamond" pitchFamily="18" charset="0"/>
                        </a:rPr>
                        <a:t>118016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DE4D0"/>
                    </a:solidFill>
                  </a:tcPr>
                </a:tc>
              </a:tr>
              <a:tr h="175064">
                <a:tc>
                  <a:txBody>
                    <a:bodyPr/>
                    <a:lstStyle/>
                    <a:p>
                      <a:pPr algn="l">
                        <a:spcAft>
                          <a:spcPts val="0"/>
                        </a:spcAft>
                      </a:pPr>
                      <a:r>
                        <a:rPr lang="ru-RU" sz="1050" dirty="0" smtClean="0">
                          <a:latin typeface="Garamond" pitchFamily="18" charset="0"/>
                          <a:ea typeface="Calibri"/>
                          <a:cs typeface="Times New Roman"/>
                        </a:rPr>
                        <a:t>Аудиторская деятельность</a:t>
                      </a:r>
                      <a:endParaRPr lang="ru-RU" sz="1050" dirty="0">
                        <a:latin typeface="Garamond" pitchFamily="18"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BCAA2"/>
                    </a:solidFill>
                  </a:tcPr>
                </a:tc>
                <a:tc>
                  <a:txBody>
                    <a:bodyPr/>
                    <a:lstStyle/>
                    <a:p>
                      <a:pPr algn="ctr" fontAlgn="b"/>
                      <a:r>
                        <a:rPr lang="ru-RU" sz="1100" b="0" i="0" u="none" strike="noStrike" dirty="0">
                          <a:solidFill>
                            <a:srgbClr val="000000"/>
                          </a:solidFill>
                          <a:latin typeface="Garamond" pitchFamily="18" charset="0"/>
                        </a:rPr>
                        <a:t>16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BCAA2"/>
                    </a:solidFill>
                  </a:tcPr>
                </a:tc>
                <a:tc>
                  <a:txBody>
                    <a:bodyPr/>
                    <a:lstStyle/>
                    <a:p>
                      <a:pPr algn="ctr" fontAlgn="b"/>
                      <a:r>
                        <a:rPr lang="ru-RU" sz="1100" b="0" i="0" u="none" strike="noStrike">
                          <a:solidFill>
                            <a:srgbClr val="000000"/>
                          </a:solidFill>
                          <a:latin typeface="Garamond" pitchFamily="18" charset="0"/>
                        </a:rPr>
                        <a:t>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BCAA2"/>
                    </a:solidFill>
                  </a:tcPr>
                </a:tc>
                <a:tc>
                  <a:txBody>
                    <a:bodyPr/>
                    <a:lstStyle/>
                    <a:p>
                      <a:pPr algn="ctr" fontAlgn="b"/>
                      <a:r>
                        <a:rPr lang="ru-RU" sz="1100" b="0" i="0" u="none" strike="noStrike" dirty="0">
                          <a:solidFill>
                            <a:srgbClr val="000000"/>
                          </a:solidFill>
                          <a:latin typeface="Garamond" pitchFamily="18" charset="0"/>
                        </a:rPr>
                        <a:t>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BCAA2"/>
                    </a:solidFill>
                  </a:tcPr>
                </a:tc>
                <a:tc>
                  <a:txBody>
                    <a:bodyPr/>
                    <a:lstStyle/>
                    <a:p>
                      <a:pPr algn="ctr" fontAlgn="b"/>
                      <a:r>
                        <a:rPr lang="ru-RU" sz="1100" b="0" i="0" u="none" strike="noStrike" dirty="0">
                          <a:solidFill>
                            <a:srgbClr val="000000"/>
                          </a:solidFill>
                          <a:latin typeface="Garamond" pitchFamily="18" charset="0"/>
                        </a:rPr>
                        <a:t>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BCAA2"/>
                    </a:solidFill>
                  </a:tcPr>
                </a:tc>
                <a:tc>
                  <a:txBody>
                    <a:bodyPr/>
                    <a:lstStyle/>
                    <a:p>
                      <a:pPr algn="ctr" fontAlgn="b"/>
                      <a:r>
                        <a:rPr lang="ru-RU" sz="1100" b="0" i="0" u="none" strike="noStrike" dirty="0">
                          <a:solidFill>
                            <a:srgbClr val="000000"/>
                          </a:solidFill>
                          <a:latin typeface="Garamond" pitchFamily="18" charset="0"/>
                        </a:rPr>
                        <a:t>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BCAA2"/>
                    </a:solidFill>
                  </a:tcPr>
                </a:tc>
                <a:tc>
                  <a:txBody>
                    <a:bodyPr/>
                    <a:lstStyle/>
                    <a:p>
                      <a:pPr algn="ctr" fontAlgn="b"/>
                      <a:r>
                        <a:rPr lang="ru-RU" sz="1100" b="0" i="0" u="none" strike="noStrike">
                          <a:solidFill>
                            <a:srgbClr val="000000"/>
                          </a:solidFill>
                          <a:latin typeface="Garamond" pitchFamily="18" charset="0"/>
                        </a:rPr>
                        <a:t>1522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BCAA2"/>
                    </a:solidFill>
                  </a:tcPr>
                </a:tc>
                <a:tc>
                  <a:txBody>
                    <a:bodyPr/>
                    <a:lstStyle/>
                    <a:p>
                      <a:pPr algn="ctr" fontAlgn="b"/>
                      <a:r>
                        <a:rPr lang="ru-RU" sz="1100" b="0" i="0" u="none" strike="noStrike" dirty="0">
                          <a:solidFill>
                            <a:srgbClr val="000000"/>
                          </a:solidFill>
                          <a:latin typeface="Garamond" pitchFamily="18" charset="0"/>
                        </a:rPr>
                        <a:t>28763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BCAA2"/>
                    </a:solidFill>
                  </a:tcPr>
                </a:tc>
              </a:tr>
              <a:tr h="175064">
                <a:tc>
                  <a:txBody>
                    <a:bodyPr/>
                    <a:lstStyle/>
                    <a:p>
                      <a:pPr algn="l">
                        <a:spcAft>
                          <a:spcPts val="0"/>
                        </a:spcAft>
                      </a:pPr>
                      <a:r>
                        <a:rPr lang="ru-RU" sz="1050" dirty="0" smtClean="0">
                          <a:latin typeface="Garamond" pitchFamily="18" charset="0"/>
                          <a:ea typeface="Calibri"/>
                          <a:cs typeface="Times New Roman"/>
                        </a:rPr>
                        <a:t>Ценные бумаги</a:t>
                      </a:r>
                      <a:endParaRPr lang="ru-RU" sz="1050" dirty="0">
                        <a:latin typeface="Garamond" pitchFamily="18"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DE4D0"/>
                    </a:solidFill>
                  </a:tcPr>
                </a:tc>
                <a:tc>
                  <a:txBody>
                    <a:bodyPr/>
                    <a:lstStyle/>
                    <a:p>
                      <a:pPr algn="ctr" fontAlgn="b"/>
                      <a:r>
                        <a:rPr lang="ru-RU" sz="1100" b="0" i="0" u="none" strike="noStrike" dirty="0">
                          <a:solidFill>
                            <a:srgbClr val="000000"/>
                          </a:solidFill>
                          <a:latin typeface="Garamond" pitchFamily="18" charset="0"/>
                        </a:rPr>
                        <a:t>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DE4D0"/>
                    </a:solidFill>
                  </a:tcPr>
                </a:tc>
                <a:tc>
                  <a:txBody>
                    <a:bodyPr/>
                    <a:lstStyle/>
                    <a:p>
                      <a:pPr algn="ctr" fontAlgn="b"/>
                      <a:r>
                        <a:rPr lang="ru-RU" sz="1100" b="0" i="0" u="none" strike="noStrike" dirty="0" smtClean="0">
                          <a:solidFill>
                            <a:srgbClr val="000000"/>
                          </a:solidFill>
                          <a:latin typeface="Garamond" pitchFamily="18" charset="0"/>
                        </a:rPr>
                        <a:t>6</a:t>
                      </a:r>
                      <a:endParaRPr lang="ru-RU" sz="1100" b="0" i="0" u="none" strike="noStrike" dirty="0">
                        <a:solidFill>
                          <a:srgbClr val="000000"/>
                        </a:solidFill>
                        <a:latin typeface="Garamond"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DE4D0"/>
                    </a:solidFill>
                  </a:tcPr>
                </a:tc>
                <a:tc>
                  <a:txBody>
                    <a:bodyPr/>
                    <a:lstStyle/>
                    <a:p>
                      <a:pPr algn="ctr" fontAlgn="b"/>
                      <a:r>
                        <a:rPr lang="ru-RU" sz="1100" b="0" i="0" u="none" strike="noStrike" dirty="0">
                          <a:solidFill>
                            <a:srgbClr val="000000"/>
                          </a:solidFill>
                          <a:latin typeface="Garamond" pitchFamily="18" charset="0"/>
                        </a:rPr>
                        <a:t>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DE4D0"/>
                    </a:solidFill>
                  </a:tcPr>
                </a:tc>
                <a:tc>
                  <a:txBody>
                    <a:bodyPr/>
                    <a:lstStyle/>
                    <a:p>
                      <a:pPr algn="ctr" fontAlgn="b"/>
                      <a:r>
                        <a:rPr lang="ru-RU" sz="1100" b="0" i="0" u="none" strike="noStrike" dirty="0">
                          <a:solidFill>
                            <a:schemeClr val="tx1"/>
                          </a:solidFill>
                          <a:latin typeface="Garamond" pitchFamily="18" charset="0"/>
                        </a:rPr>
                        <a:t>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DE4D0"/>
                    </a:solidFill>
                  </a:tcPr>
                </a:tc>
                <a:tc>
                  <a:txBody>
                    <a:bodyPr/>
                    <a:lstStyle/>
                    <a:p>
                      <a:pPr algn="ctr" fontAlgn="b"/>
                      <a:r>
                        <a:rPr lang="ru-RU" sz="1100" b="0" i="0" u="none" strike="noStrike" dirty="0">
                          <a:solidFill>
                            <a:schemeClr val="tx1"/>
                          </a:solidFill>
                          <a:latin typeface="Garamond" pitchFamily="18" charset="0"/>
                        </a:rPr>
                        <a:t>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DE4D0"/>
                    </a:solidFill>
                  </a:tcPr>
                </a:tc>
                <a:tc>
                  <a:txBody>
                    <a:bodyPr/>
                    <a:lstStyle/>
                    <a:p>
                      <a:pPr algn="ctr" fontAlgn="b"/>
                      <a:r>
                        <a:rPr lang="ru-RU" sz="1100" b="0" i="0" u="none" strike="noStrike">
                          <a:solidFill>
                            <a:srgbClr val="000000"/>
                          </a:solidFill>
                          <a:latin typeface="Garamond" pitchFamily="18" charset="0"/>
                        </a:rPr>
                        <a:t>617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DE4D0"/>
                    </a:solidFill>
                  </a:tcPr>
                </a:tc>
                <a:tc>
                  <a:txBody>
                    <a:bodyPr/>
                    <a:lstStyle/>
                    <a:p>
                      <a:pPr algn="ctr" fontAlgn="b"/>
                      <a:r>
                        <a:rPr lang="ru-RU" sz="1100" b="0" i="0" u="none" strike="noStrike" dirty="0">
                          <a:solidFill>
                            <a:srgbClr val="000000"/>
                          </a:solidFill>
                          <a:latin typeface="Garamond" pitchFamily="18" charset="0"/>
                        </a:rPr>
                        <a:t>877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DE4D0"/>
                    </a:solidFill>
                  </a:tcPr>
                </a:tc>
              </a:tr>
              <a:tr h="175064">
                <a:tc>
                  <a:txBody>
                    <a:bodyPr/>
                    <a:lstStyle/>
                    <a:p>
                      <a:pPr algn="l">
                        <a:spcAft>
                          <a:spcPts val="0"/>
                        </a:spcAft>
                      </a:pPr>
                      <a:r>
                        <a:rPr lang="ru-RU" sz="1050" dirty="0" smtClean="0">
                          <a:latin typeface="Garamond" pitchFamily="18" charset="0"/>
                          <a:ea typeface="Calibri"/>
                          <a:cs typeface="Times New Roman"/>
                        </a:rPr>
                        <a:t>Реклама</a:t>
                      </a:r>
                      <a:endParaRPr lang="ru-RU" sz="1050" dirty="0">
                        <a:latin typeface="Garamond" pitchFamily="18"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BCAA2"/>
                    </a:solidFill>
                  </a:tcPr>
                </a:tc>
                <a:tc>
                  <a:txBody>
                    <a:bodyPr/>
                    <a:lstStyle/>
                    <a:p>
                      <a:pPr algn="ctr" fontAlgn="b"/>
                      <a:r>
                        <a:rPr lang="ru-RU" sz="1100" b="0" i="0" u="none" strike="noStrike">
                          <a:solidFill>
                            <a:srgbClr val="000000"/>
                          </a:solidFill>
                          <a:latin typeface="Garamond" pitchFamily="18" charset="0"/>
                        </a:rPr>
                        <a:t>18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BCAA2"/>
                    </a:solidFill>
                  </a:tcPr>
                </a:tc>
                <a:tc>
                  <a:txBody>
                    <a:bodyPr/>
                    <a:lstStyle/>
                    <a:p>
                      <a:pPr algn="ctr" fontAlgn="b"/>
                      <a:r>
                        <a:rPr lang="ru-RU" sz="1100" b="0" i="0" u="none" strike="noStrike" dirty="0">
                          <a:solidFill>
                            <a:srgbClr val="000000"/>
                          </a:solidFill>
                          <a:latin typeface="Garamond" pitchFamily="18" charset="0"/>
                        </a:rPr>
                        <a:t>18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BCAA2"/>
                    </a:solidFill>
                  </a:tcPr>
                </a:tc>
                <a:tc>
                  <a:txBody>
                    <a:bodyPr/>
                    <a:lstStyle/>
                    <a:p>
                      <a:pPr algn="ctr" fontAlgn="b"/>
                      <a:r>
                        <a:rPr lang="ru-RU" sz="1100" b="0" i="0" u="none" strike="noStrike" dirty="0">
                          <a:solidFill>
                            <a:schemeClr val="tx1"/>
                          </a:solidFill>
                          <a:latin typeface="Garamond" pitchFamily="18" charset="0"/>
                        </a:rPr>
                        <a:t>17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BCAA2"/>
                    </a:solidFill>
                  </a:tcPr>
                </a:tc>
                <a:tc>
                  <a:txBody>
                    <a:bodyPr/>
                    <a:lstStyle/>
                    <a:p>
                      <a:pPr algn="ctr" fontAlgn="b"/>
                      <a:r>
                        <a:rPr lang="ru-RU" sz="1100" b="0" i="0" u="none" strike="noStrike" dirty="0">
                          <a:solidFill>
                            <a:schemeClr val="tx1"/>
                          </a:solidFill>
                          <a:latin typeface="Garamond" pitchFamily="18" charset="0"/>
                        </a:rPr>
                        <a:t>17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BCAA2"/>
                    </a:solidFill>
                  </a:tcPr>
                </a:tc>
                <a:tc>
                  <a:txBody>
                    <a:bodyPr/>
                    <a:lstStyle/>
                    <a:p>
                      <a:pPr algn="ctr" fontAlgn="b"/>
                      <a:r>
                        <a:rPr lang="ru-RU" sz="1100" b="0" i="0" u="none" strike="noStrike" dirty="0">
                          <a:solidFill>
                            <a:schemeClr val="tx1"/>
                          </a:solidFill>
                          <a:latin typeface="Garamond" pitchFamily="18" charset="0"/>
                        </a:rPr>
                        <a:t>17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BCAA2"/>
                    </a:solidFill>
                  </a:tcPr>
                </a:tc>
                <a:tc>
                  <a:txBody>
                    <a:bodyPr/>
                    <a:lstStyle/>
                    <a:p>
                      <a:pPr algn="ctr" fontAlgn="b"/>
                      <a:r>
                        <a:rPr lang="ru-RU" sz="1100" b="0" i="0" u="none" strike="noStrike" dirty="0">
                          <a:solidFill>
                            <a:srgbClr val="000000"/>
                          </a:solidFill>
                          <a:latin typeface="Garamond" pitchFamily="18" charset="0"/>
                        </a:rPr>
                        <a:t>131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BCAA2"/>
                    </a:solidFill>
                  </a:tcPr>
                </a:tc>
                <a:tc>
                  <a:txBody>
                    <a:bodyPr/>
                    <a:lstStyle/>
                    <a:p>
                      <a:pPr algn="ctr" fontAlgn="b"/>
                      <a:r>
                        <a:rPr lang="ru-RU" sz="1100" b="0" i="0" u="none" strike="noStrike" dirty="0">
                          <a:solidFill>
                            <a:srgbClr val="000000"/>
                          </a:solidFill>
                          <a:latin typeface="Garamond" pitchFamily="18" charset="0"/>
                        </a:rPr>
                        <a:t>323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BCAA2"/>
                    </a:solidFill>
                  </a:tcPr>
                </a:tc>
              </a:tr>
              <a:tr h="179773">
                <a:tc>
                  <a:txBody>
                    <a:bodyPr/>
                    <a:lstStyle/>
                    <a:p>
                      <a:pPr algn="l">
                        <a:spcAft>
                          <a:spcPts val="0"/>
                        </a:spcAft>
                      </a:pPr>
                      <a:r>
                        <a:rPr lang="ru-RU" sz="1050" b="0" dirty="0" err="1" smtClean="0">
                          <a:latin typeface="Garamond" pitchFamily="18" charset="0"/>
                          <a:ea typeface="Calibri"/>
                          <a:cs typeface="Times New Roman"/>
                        </a:rPr>
                        <a:t>Энергоаудит</a:t>
                      </a:r>
                      <a:endParaRPr lang="ru-RU" sz="1050" b="0" dirty="0">
                        <a:latin typeface="Garamond" pitchFamily="18"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DE4D0"/>
                    </a:solidFill>
                  </a:tcPr>
                </a:tc>
                <a:tc>
                  <a:txBody>
                    <a:bodyPr/>
                    <a:lstStyle/>
                    <a:p>
                      <a:pPr algn="ctr" fontAlgn="b"/>
                      <a:r>
                        <a:rPr lang="ru-RU" sz="1100" b="0" i="0" u="none" strike="noStrike" dirty="0" smtClean="0">
                          <a:solidFill>
                            <a:srgbClr val="000000"/>
                          </a:solidFill>
                          <a:latin typeface="Garamond" pitchFamily="18" charset="0"/>
                        </a:rPr>
                        <a:t>-</a:t>
                      </a:r>
                      <a:endParaRPr lang="ru-RU" sz="1100" b="0" i="0" u="none" strike="noStrike" dirty="0">
                        <a:solidFill>
                          <a:srgbClr val="000000"/>
                        </a:solidFill>
                        <a:latin typeface="Garamond"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DE4D0"/>
                    </a:solidFill>
                  </a:tcPr>
                </a:tc>
                <a:tc>
                  <a:txBody>
                    <a:bodyPr/>
                    <a:lstStyle/>
                    <a:p>
                      <a:pPr algn="ctr" fontAlgn="b"/>
                      <a:r>
                        <a:rPr lang="ru-RU" sz="1100" b="0" i="0" u="none" strike="noStrike" dirty="0" smtClean="0">
                          <a:solidFill>
                            <a:srgbClr val="000000"/>
                          </a:solidFill>
                          <a:latin typeface="Garamond" pitchFamily="18" charset="0"/>
                        </a:rPr>
                        <a:t>-</a:t>
                      </a:r>
                      <a:endParaRPr lang="ru-RU" sz="1100" b="0" i="0" u="none" strike="noStrike" dirty="0">
                        <a:solidFill>
                          <a:srgbClr val="000000"/>
                        </a:solidFill>
                        <a:latin typeface="Garamond"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DE4D0"/>
                    </a:solidFill>
                  </a:tcPr>
                </a:tc>
                <a:tc>
                  <a:txBody>
                    <a:bodyPr/>
                    <a:lstStyle/>
                    <a:p>
                      <a:pPr algn="ctr" fontAlgn="b"/>
                      <a:r>
                        <a:rPr lang="ru-RU" sz="1100" b="0" i="0" u="none" strike="noStrike" dirty="0" smtClean="0">
                          <a:solidFill>
                            <a:schemeClr val="tx1"/>
                          </a:solidFill>
                          <a:latin typeface="Garamond" pitchFamily="18" charset="0"/>
                        </a:rPr>
                        <a:t>19</a:t>
                      </a:r>
                      <a:endParaRPr lang="ru-RU" sz="1100" b="0" i="0" u="none" strike="noStrike" dirty="0">
                        <a:solidFill>
                          <a:schemeClr val="tx1"/>
                        </a:solidFill>
                        <a:latin typeface="Garamond"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DE4D0"/>
                    </a:solidFill>
                  </a:tcPr>
                </a:tc>
                <a:tc>
                  <a:txBody>
                    <a:bodyPr/>
                    <a:lstStyle/>
                    <a:p>
                      <a:pPr algn="ctr" fontAlgn="b"/>
                      <a:r>
                        <a:rPr lang="ru-RU" sz="1100" b="0" i="0" u="none" strike="noStrike" dirty="0">
                          <a:solidFill>
                            <a:schemeClr val="tx1"/>
                          </a:solidFill>
                          <a:latin typeface="Garamond" pitchFamily="18" charset="0"/>
                        </a:rPr>
                        <a:t>88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DE4D0"/>
                    </a:solidFill>
                  </a:tcPr>
                </a:tc>
                <a:tc>
                  <a:txBody>
                    <a:bodyPr/>
                    <a:lstStyle/>
                    <a:p>
                      <a:pPr algn="ctr" fontAlgn="b"/>
                      <a:r>
                        <a:rPr lang="ru-RU" sz="1100" b="0" i="0" u="none" strike="noStrike" dirty="0">
                          <a:solidFill>
                            <a:schemeClr val="tx1"/>
                          </a:solidFill>
                          <a:latin typeface="Garamond" pitchFamily="18" charset="0"/>
                        </a:rPr>
                        <a:t>132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DE4D0"/>
                    </a:solidFill>
                  </a:tcPr>
                </a:tc>
                <a:tc>
                  <a:txBody>
                    <a:bodyPr/>
                    <a:lstStyle/>
                    <a:p>
                      <a:pPr algn="ctr" fontAlgn="b"/>
                      <a:r>
                        <a:rPr lang="ru-RU" sz="1100" b="0" i="0" u="none" strike="noStrike" dirty="0" smtClean="0">
                          <a:solidFill>
                            <a:srgbClr val="000000"/>
                          </a:solidFill>
                          <a:latin typeface="Garamond" pitchFamily="18" charset="0"/>
                        </a:rPr>
                        <a:t>550 </a:t>
                      </a:r>
                      <a:r>
                        <a:rPr lang="ru-RU" sz="900" b="0" i="0" u="none" strike="noStrike" dirty="0" smtClean="0">
                          <a:solidFill>
                            <a:srgbClr val="000000"/>
                          </a:solidFill>
                          <a:latin typeface="Garamond" pitchFamily="18" charset="0"/>
                        </a:rPr>
                        <a:t>(р3)</a:t>
                      </a:r>
                      <a:endParaRPr lang="ru-RU" sz="900" b="0" i="0" u="none" strike="noStrike" dirty="0">
                        <a:solidFill>
                          <a:srgbClr val="000000"/>
                        </a:solidFill>
                        <a:latin typeface="Garamond"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DE4D0"/>
                    </a:solidFill>
                  </a:tcPr>
                </a:tc>
                <a:tc>
                  <a:txBody>
                    <a:bodyPr/>
                    <a:lstStyle/>
                    <a:p>
                      <a:pPr algn="ctr" fontAlgn="b"/>
                      <a:r>
                        <a:rPr lang="ru-RU" sz="1100" b="0" i="0" u="none" strike="noStrike" dirty="0">
                          <a:solidFill>
                            <a:srgbClr val="000000"/>
                          </a:solidFill>
                          <a:latin typeface="Garamond" pitchFamily="18" charset="0"/>
                        </a:rPr>
                        <a:t>6803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DE4D0"/>
                    </a:solidFill>
                  </a:tcPr>
                </a:tc>
              </a:tr>
              <a:tr h="175064">
                <a:tc>
                  <a:txBody>
                    <a:bodyPr/>
                    <a:lstStyle/>
                    <a:p>
                      <a:pPr algn="l">
                        <a:spcAft>
                          <a:spcPts val="0"/>
                        </a:spcAft>
                      </a:pPr>
                      <a:r>
                        <a:rPr lang="ru-RU" sz="1050" dirty="0" smtClean="0">
                          <a:latin typeface="Garamond" pitchFamily="18" charset="0"/>
                          <a:ea typeface="Calibri"/>
                          <a:cs typeface="Times New Roman"/>
                        </a:rPr>
                        <a:t>Кадастровые инженеры</a:t>
                      </a:r>
                      <a:endParaRPr lang="ru-RU" sz="1050" dirty="0">
                        <a:latin typeface="Garamond" pitchFamily="18"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BCAA2"/>
                    </a:solidFill>
                  </a:tcPr>
                </a:tc>
                <a:tc>
                  <a:txBody>
                    <a:bodyPr/>
                    <a:lstStyle/>
                    <a:p>
                      <a:pPr algn="ctr" fontAlgn="b"/>
                      <a:r>
                        <a:rPr lang="ru-RU" sz="1100" b="0" i="0" u="none" strike="noStrike">
                          <a:solidFill>
                            <a:srgbClr val="000000"/>
                          </a:solidFill>
                          <a:latin typeface="Garamond" pitchFamily="18" charset="0"/>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BCAA2"/>
                    </a:solidFill>
                  </a:tcPr>
                </a:tc>
                <a:tc>
                  <a:txBody>
                    <a:bodyPr/>
                    <a:lstStyle/>
                    <a:p>
                      <a:pPr algn="ctr" fontAlgn="b"/>
                      <a:r>
                        <a:rPr lang="ru-RU" sz="1100" b="0" i="0" u="none" strike="noStrike" dirty="0" smtClean="0">
                          <a:solidFill>
                            <a:schemeClr val="tx1"/>
                          </a:solidFill>
                          <a:latin typeface="Garamond" pitchFamily="18" charset="0"/>
                        </a:rPr>
                        <a:t>13</a:t>
                      </a:r>
                      <a:endParaRPr lang="ru-RU" sz="1100" b="0" i="0" u="none" strike="noStrike" dirty="0">
                        <a:solidFill>
                          <a:schemeClr val="tx1"/>
                        </a:solidFill>
                        <a:latin typeface="Garamond"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BCAA2"/>
                    </a:solidFill>
                  </a:tcPr>
                </a:tc>
                <a:tc>
                  <a:txBody>
                    <a:bodyPr/>
                    <a:lstStyle/>
                    <a:p>
                      <a:pPr algn="ctr" fontAlgn="b"/>
                      <a:r>
                        <a:rPr lang="ru-RU" sz="1100" b="0" i="0" u="none" strike="noStrike" dirty="0">
                          <a:solidFill>
                            <a:schemeClr val="tx1"/>
                          </a:solidFill>
                          <a:latin typeface="Garamond" pitchFamily="18" charset="0"/>
                        </a:rPr>
                        <a:t>19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BCAA2"/>
                    </a:solidFill>
                  </a:tcPr>
                </a:tc>
                <a:tc>
                  <a:txBody>
                    <a:bodyPr/>
                    <a:lstStyle/>
                    <a:p>
                      <a:pPr algn="ctr" fontAlgn="b"/>
                      <a:r>
                        <a:rPr lang="ru-RU" sz="1100" b="0" i="0" u="none" strike="noStrike" dirty="0" smtClean="0">
                          <a:solidFill>
                            <a:schemeClr val="tx1"/>
                          </a:solidFill>
                          <a:latin typeface="Garamond" pitchFamily="18" charset="0"/>
                        </a:rPr>
                        <a:t>19</a:t>
                      </a:r>
                      <a:endParaRPr lang="ru-RU" sz="1100" b="0" i="0" u="none" strike="noStrike" dirty="0">
                        <a:solidFill>
                          <a:schemeClr val="tx1"/>
                        </a:solidFill>
                        <a:latin typeface="Garamond"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BCAA2"/>
                    </a:solidFill>
                  </a:tcPr>
                </a:tc>
                <a:tc>
                  <a:txBody>
                    <a:bodyPr/>
                    <a:lstStyle/>
                    <a:p>
                      <a:pPr algn="ctr" fontAlgn="b"/>
                      <a:r>
                        <a:rPr lang="ru-RU" sz="1100" b="0" i="0" u="none" strike="noStrike" dirty="0" smtClean="0">
                          <a:solidFill>
                            <a:schemeClr val="tx1"/>
                          </a:solidFill>
                          <a:latin typeface="Garamond" pitchFamily="18" charset="0"/>
                        </a:rPr>
                        <a:t>19</a:t>
                      </a:r>
                      <a:endParaRPr lang="ru-RU" sz="1100" b="0" i="0" u="none" strike="noStrike" dirty="0">
                        <a:solidFill>
                          <a:schemeClr val="tx1"/>
                        </a:solidFill>
                        <a:latin typeface="Garamond"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BCAA2"/>
                    </a:solidFill>
                  </a:tcPr>
                </a:tc>
                <a:tc>
                  <a:txBody>
                    <a:bodyPr/>
                    <a:lstStyle/>
                    <a:p>
                      <a:pPr algn="ctr" fontAlgn="b"/>
                      <a:r>
                        <a:rPr lang="ru-RU" sz="1100" b="0" i="0" u="none" strike="noStrike" dirty="0">
                          <a:solidFill>
                            <a:srgbClr val="000000"/>
                          </a:solidFill>
                          <a:latin typeface="Garamond" pitchFamily="18" charset="0"/>
                        </a:rPr>
                        <a:t>596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BCAA2"/>
                    </a:solidFill>
                  </a:tcPr>
                </a:tc>
                <a:tc>
                  <a:txBody>
                    <a:bodyPr/>
                    <a:lstStyle/>
                    <a:p>
                      <a:pPr algn="ctr" fontAlgn="b"/>
                      <a:r>
                        <a:rPr lang="ru-RU" sz="1100" b="0" i="0" u="none" strike="noStrike" dirty="0">
                          <a:solidFill>
                            <a:srgbClr val="000000"/>
                          </a:solidFill>
                          <a:latin typeface="Garamond" pitchFamily="18" charset="0"/>
                        </a:rPr>
                        <a:t>2217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BCAA2"/>
                    </a:solidFill>
                  </a:tcPr>
                </a:tc>
              </a:tr>
              <a:tr h="175064">
                <a:tc>
                  <a:txBody>
                    <a:bodyPr/>
                    <a:lstStyle/>
                    <a:p>
                      <a:pPr algn="l">
                        <a:spcAft>
                          <a:spcPts val="0"/>
                        </a:spcAft>
                      </a:pPr>
                      <a:r>
                        <a:rPr lang="ru-RU" sz="1050" dirty="0" smtClean="0">
                          <a:latin typeface="Garamond" pitchFamily="18" charset="0"/>
                          <a:ea typeface="Calibri"/>
                          <a:cs typeface="Times New Roman"/>
                        </a:rPr>
                        <a:t>Пищевая промышленность</a:t>
                      </a:r>
                      <a:endParaRPr lang="ru-RU" sz="1050" dirty="0">
                        <a:latin typeface="Garamond" pitchFamily="18"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DE4D0"/>
                    </a:solidFill>
                  </a:tcPr>
                </a:tc>
                <a:tc>
                  <a:txBody>
                    <a:bodyPr/>
                    <a:lstStyle/>
                    <a:p>
                      <a:pPr algn="ctr" fontAlgn="b"/>
                      <a:r>
                        <a:rPr lang="ru-RU" sz="1100" b="0" i="0" u="none" strike="noStrike">
                          <a:solidFill>
                            <a:srgbClr val="000000"/>
                          </a:solidFill>
                          <a:latin typeface="Garamond" pitchFamily="18" charset="0"/>
                        </a:rPr>
                        <a:t>17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DE4D0"/>
                    </a:solidFill>
                  </a:tcPr>
                </a:tc>
                <a:tc>
                  <a:txBody>
                    <a:bodyPr/>
                    <a:lstStyle/>
                    <a:p>
                      <a:pPr algn="ctr" fontAlgn="b"/>
                      <a:r>
                        <a:rPr lang="ru-RU" sz="1100" b="0" i="0" u="none" strike="noStrike">
                          <a:solidFill>
                            <a:srgbClr val="000000"/>
                          </a:solidFill>
                          <a:latin typeface="Garamond" pitchFamily="18" charset="0"/>
                        </a:rPr>
                        <a:t>18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DE4D0"/>
                    </a:solidFill>
                  </a:tcPr>
                </a:tc>
                <a:tc>
                  <a:txBody>
                    <a:bodyPr/>
                    <a:lstStyle/>
                    <a:p>
                      <a:pPr algn="ctr" fontAlgn="b"/>
                      <a:r>
                        <a:rPr lang="ru-RU" sz="1100" b="0" i="0" u="none" strike="noStrike" dirty="0">
                          <a:solidFill>
                            <a:schemeClr val="tx1"/>
                          </a:solidFill>
                          <a:latin typeface="Garamond" pitchFamily="18" charset="0"/>
                        </a:rPr>
                        <a:t>17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DE4D0"/>
                    </a:solidFill>
                  </a:tcPr>
                </a:tc>
                <a:tc>
                  <a:txBody>
                    <a:bodyPr/>
                    <a:lstStyle/>
                    <a:p>
                      <a:pPr algn="ctr" fontAlgn="b"/>
                      <a:r>
                        <a:rPr lang="ru-RU" sz="1100" b="0" i="0" u="none" strike="noStrike" dirty="0">
                          <a:solidFill>
                            <a:srgbClr val="000000"/>
                          </a:solidFill>
                          <a:latin typeface="Garamond" pitchFamily="18" charset="0"/>
                        </a:rPr>
                        <a:t>20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DE4D0"/>
                    </a:solidFill>
                  </a:tcPr>
                </a:tc>
                <a:tc>
                  <a:txBody>
                    <a:bodyPr/>
                    <a:lstStyle/>
                    <a:p>
                      <a:pPr algn="ctr" fontAlgn="b"/>
                      <a:r>
                        <a:rPr lang="ru-RU" sz="1100" b="0" i="0" u="none" strike="noStrike">
                          <a:solidFill>
                            <a:srgbClr val="000000"/>
                          </a:solidFill>
                          <a:latin typeface="Garamond" pitchFamily="18" charset="0"/>
                        </a:rPr>
                        <a:t>29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DE4D0"/>
                    </a:solidFill>
                  </a:tcPr>
                </a:tc>
                <a:tc>
                  <a:txBody>
                    <a:bodyPr/>
                    <a:lstStyle/>
                    <a:p>
                      <a:pPr algn="ctr" fontAlgn="b"/>
                      <a:r>
                        <a:rPr lang="ru-RU" sz="1100" b="0" i="0" u="none" strike="noStrike" dirty="0">
                          <a:solidFill>
                            <a:srgbClr val="000000"/>
                          </a:solidFill>
                          <a:latin typeface="Garamond" pitchFamily="18" charset="0"/>
                        </a:rPr>
                        <a:t>267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DE4D0"/>
                    </a:solidFill>
                  </a:tcPr>
                </a:tc>
                <a:tc>
                  <a:txBody>
                    <a:bodyPr/>
                    <a:lstStyle/>
                    <a:p>
                      <a:pPr algn="ctr" fontAlgn="b"/>
                      <a:r>
                        <a:rPr lang="ru-RU" sz="1100" b="0" i="0" u="none" strike="noStrike" dirty="0">
                          <a:solidFill>
                            <a:srgbClr val="000000"/>
                          </a:solidFill>
                          <a:latin typeface="Garamond" pitchFamily="18" charset="0"/>
                        </a:rPr>
                        <a:t>1443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DE4D0"/>
                    </a:solidFill>
                  </a:tcPr>
                </a:tc>
              </a:tr>
              <a:tr h="175064">
                <a:tc>
                  <a:txBody>
                    <a:bodyPr/>
                    <a:lstStyle/>
                    <a:p>
                      <a:pPr marL="0" algn="l" defTabSz="914400" rtl="0" eaLnBrk="1" latinLnBrk="0" hangingPunct="1">
                        <a:spcAft>
                          <a:spcPts val="0"/>
                        </a:spcAft>
                      </a:pPr>
                      <a:r>
                        <a:rPr lang="ru-RU" sz="1050" kern="1200" dirty="0" smtClean="0">
                          <a:solidFill>
                            <a:schemeClr val="tx1"/>
                          </a:solidFill>
                          <a:latin typeface="Garamond" pitchFamily="18" charset="0"/>
                          <a:ea typeface="Calibri"/>
                          <a:cs typeface="Times New Roman"/>
                        </a:rPr>
                        <a:t>Предпринимательская деятельность</a:t>
                      </a:r>
                      <a:endParaRPr lang="ru-RU" sz="1050" kern="1200" dirty="0">
                        <a:solidFill>
                          <a:schemeClr val="tx1"/>
                        </a:solidFill>
                        <a:latin typeface="Garamond" pitchFamily="18"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BCAA2"/>
                    </a:solidFill>
                  </a:tcPr>
                </a:tc>
                <a:tc>
                  <a:txBody>
                    <a:bodyPr/>
                    <a:lstStyle/>
                    <a:p>
                      <a:pPr algn="ctr" fontAlgn="b"/>
                      <a:r>
                        <a:rPr lang="ru-RU" sz="1100" b="0" i="0" u="none" strike="noStrike">
                          <a:solidFill>
                            <a:srgbClr val="000000"/>
                          </a:solidFill>
                          <a:latin typeface="Garamond" pitchFamily="18" charset="0"/>
                        </a:rPr>
                        <a:t>37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BCAA2"/>
                    </a:solidFill>
                  </a:tcPr>
                </a:tc>
                <a:tc>
                  <a:txBody>
                    <a:bodyPr/>
                    <a:lstStyle/>
                    <a:p>
                      <a:pPr algn="ctr" fontAlgn="b"/>
                      <a:r>
                        <a:rPr lang="ru-RU" sz="1100" b="0" i="0" u="none" strike="noStrike">
                          <a:solidFill>
                            <a:srgbClr val="000000"/>
                          </a:solidFill>
                          <a:latin typeface="Garamond" pitchFamily="18" charset="0"/>
                        </a:rPr>
                        <a:t>67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BCAA2"/>
                    </a:solidFill>
                  </a:tcPr>
                </a:tc>
                <a:tc>
                  <a:txBody>
                    <a:bodyPr/>
                    <a:lstStyle/>
                    <a:p>
                      <a:pPr algn="ctr" fontAlgn="b"/>
                      <a:r>
                        <a:rPr lang="ru-RU" sz="1100" b="0" i="0" u="none" strike="noStrike" dirty="0" smtClean="0">
                          <a:solidFill>
                            <a:schemeClr val="tx1"/>
                          </a:solidFill>
                          <a:latin typeface="Garamond" pitchFamily="18" charset="0"/>
                        </a:rPr>
                        <a:t>88</a:t>
                      </a:r>
                      <a:endParaRPr lang="ru-RU" sz="1100" b="0" i="0" u="none" strike="noStrike" dirty="0">
                        <a:solidFill>
                          <a:schemeClr val="tx1"/>
                        </a:solidFill>
                        <a:latin typeface="Garamond"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BCAA2"/>
                    </a:solidFill>
                  </a:tcPr>
                </a:tc>
                <a:tc>
                  <a:txBody>
                    <a:bodyPr/>
                    <a:lstStyle/>
                    <a:p>
                      <a:pPr algn="ctr" fontAlgn="b"/>
                      <a:r>
                        <a:rPr lang="ru-RU" sz="1100" b="0" i="0" u="none" strike="noStrike">
                          <a:solidFill>
                            <a:srgbClr val="000000"/>
                          </a:solidFill>
                          <a:latin typeface="Garamond" pitchFamily="18" charset="0"/>
                        </a:rPr>
                        <a:t>220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BCAA2"/>
                    </a:solidFill>
                  </a:tcPr>
                </a:tc>
                <a:tc>
                  <a:txBody>
                    <a:bodyPr/>
                    <a:lstStyle/>
                    <a:p>
                      <a:pPr algn="ctr" fontAlgn="b"/>
                      <a:r>
                        <a:rPr lang="ru-RU" sz="1100" b="0" i="0" u="none" strike="noStrike">
                          <a:solidFill>
                            <a:srgbClr val="000000"/>
                          </a:solidFill>
                          <a:latin typeface="Garamond" pitchFamily="18" charset="0"/>
                        </a:rPr>
                        <a:t>260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BCAA2"/>
                    </a:solidFill>
                  </a:tcPr>
                </a:tc>
                <a:tc>
                  <a:txBody>
                    <a:bodyPr/>
                    <a:lstStyle/>
                    <a:p>
                      <a:pPr algn="ctr" fontAlgn="b"/>
                      <a:r>
                        <a:rPr lang="ru-RU" sz="1100" b="0" i="0" u="none" strike="noStrike" dirty="0">
                          <a:solidFill>
                            <a:srgbClr val="000000"/>
                          </a:solidFill>
                          <a:latin typeface="Garamond" pitchFamily="18" charset="0"/>
                        </a:rPr>
                        <a:t>4102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BCAA2"/>
                    </a:solidFill>
                  </a:tcPr>
                </a:tc>
                <a:tc>
                  <a:txBody>
                    <a:bodyPr/>
                    <a:lstStyle/>
                    <a:p>
                      <a:pPr algn="ctr" fontAlgn="b"/>
                      <a:r>
                        <a:rPr lang="ru-RU" sz="1100" b="0" i="0" u="none" strike="noStrike" dirty="0">
                          <a:solidFill>
                            <a:srgbClr val="000000"/>
                          </a:solidFill>
                          <a:latin typeface="Garamond" pitchFamily="18" charset="0"/>
                        </a:rPr>
                        <a:t>15243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BCAA2"/>
                    </a:solidFill>
                  </a:tcPr>
                </a:tc>
              </a:tr>
              <a:tr h="175064">
                <a:tc>
                  <a:txBody>
                    <a:bodyPr/>
                    <a:lstStyle/>
                    <a:p>
                      <a:pPr algn="just">
                        <a:spcAft>
                          <a:spcPts val="0"/>
                        </a:spcAft>
                      </a:pPr>
                      <a:r>
                        <a:rPr lang="ru-RU" sz="1050" dirty="0" smtClean="0">
                          <a:latin typeface="Garamond" pitchFamily="18" charset="0"/>
                          <a:ea typeface="Calibri"/>
                          <a:cs typeface="Times New Roman"/>
                        </a:rPr>
                        <a:t>Профессиональная деятельность</a:t>
                      </a:r>
                      <a:endParaRPr lang="ru-RU" sz="1050" dirty="0">
                        <a:latin typeface="Garamond" pitchFamily="18"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DE4D0"/>
                    </a:solidFill>
                  </a:tcPr>
                </a:tc>
                <a:tc>
                  <a:txBody>
                    <a:bodyPr/>
                    <a:lstStyle/>
                    <a:p>
                      <a:pPr algn="ctr" fontAlgn="b"/>
                      <a:r>
                        <a:rPr lang="ru-RU" sz="1100" b="0" i="0" u="none" strike="noStrike" smtClean="0">
                          <a:solidFill>
                            <a:schemeClr val="tx1"/>
                          </a:solidFill>
                          <a:latin typeface="Garamond" pitchFamily="18" charset="0"/>
                        </a:rPr>
                        <a:t>10</a:t>
                      </a:r>
                      <a:endParaRPr lang="ru-RU" sz="1100" b="0" i="0" u="none" strike="noStrike" dirty="0">
                        <a:solidFill>
                          <a:schemeClr val="tx1"/>
                        </a:solidFill>
                        <a:latin typeface="Garamond"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DE4D0"/>
                    </a:solidFill>
                  </a:tcPr>
                </a:tc>
                <a:tc>
                  <a:txBody>
                    <a:bodyPr/>
                    <a:lstStyle/>
                    <a:p>
                      <a:pPr algn="ctr" fontAlgn="b"/>
                      <a:r>
                        <a:rPr lang="ru-RU" sz="1100" b="0" i="0" u="none" strike="noStrike" dirty="0" smtClean="0">
                          <a:solidFill>
                            <a:schemeClr val="tx1"/>
                          </a:solidFill>
                          <a:latin typeface="Garamond" pitchFamily="18" charset="0"/>
                        </a:rPr>
                        <a:t>10</a:t>
                      </a:r>
                      <a:endParaRPr lang="ru-RU" sz="1100" b="0" i="0" u="none" strike="noStrike" dirty="0">
                        <a:solidFill>
                          <a:schemeClr val="tx1"/>
                        </a:solidFill>
                        <a:latin typeface="Garamond"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DE4D0"/>
                    </a:solidFill>
                  </a:tcPr>
                </a:tc>
                <a:tc>
                  <a:txBody>
                    <a:bodyPr/>
                    <a:lstStyle/>
                    <a:p>
                      <a:pPr algn="ctr" fontAlgn="b"/>
                      <a:r>
                        <a:rPr lang="ru-RU" sz="1100" b="0" i="0" u="none" strike="noStrike" dirty="0">
                          <a:solidFill>
                            <a:schemeClr val="tx1"/>
                          </a:solidFill>
                          <a:latin typeface="Garamond" pitchFamily="18" charset="0"/>
                        </a:rPr>
                        <a:t>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DE4D0"/>
                    </a:solidFill>
                  </a:tcPr>
                </a:tc>
                <a:tc>
                  <a:txBody>
                    <a:bodyPr/>
                    <a:lstStyle/>
                    <a:p>
                      <a:pPr algn="ctr" fontAlgn="b"/>
                      <a:r>
                        <a:rPr lang="ru-RU" sz="1100" b="0" i="0" u="none" strike="noStrike" dirty="0">
                          <a:solidFill>
                            <a:schemeClr val="tx1"/>
                          </a:solidFill>
                          <a:latin typeface="Garamond" pitchFamily="18" charset="0"/>
                        </a:rPr>
                        <a:t>19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DE4D0"/>
                    </a:solidFill>
                  </a:tcPr>
                </a:tc>
                <a:tc>
                  <a:txBody>
                    <a:bodyPr/>
                    <a:lstStyle/>
                    <a:p>
                      <a:pPr algn="ctr" fontAlgn="b"/>
                      <a:r>
                        <a:rPr lang="ru-RU" sz="1100" b="0" i="0" u="none" strike="noStrike" dirty="0">
                          <a:solidFill>
                            <a:srgbClr val="000000"/>
                          </a:solidFill>
                          <a:latin typeface="Garamond" pitchFamily="18" charset="0"/>
                        </a:rPr>
                        <a:t>29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DE4D0"/>
                    </a:solidFill>
                  </a:tcPr>
                </a:tc>
                <a:tc>
                  <a:txBody>
                    <a:bodyPr/>
                    <a:lstStyle/>
                    <a:p>
                      <a:pPr algn="ctr" fontAlgn="b"/>
                      <a:r>
                        <a:rPr lang="ru-RU" sz="1100" b="0" i="0" u="none" strike="noStrike" dirty="0">
                          <a:solidFill>
                            <a:srgbClr val="000000"/>
                          </a:solidFill>
                          <a:latin typeface="Garamond" pitchFamily="18" charset="0"/>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DE4D0"/>
                    </a:solidFill>
                  </a:tcPr>
                </a:tc>
                <a:tc>
                  <a:txBody>
                    <a:bodyPr/>
                    <a:lstStyle/>
                    <a:p>
                      <a:pPr algn="ctr" fontAlgn="b"/>
                      <a:r>
                        <a:rPr lang="ru-RU" sz="1100" b="0" i="0" u="none" strike="noStrike" dirty="0">
                          <a:solidFill>
                            <a:srgbClr val="000000"/>
                          </a:solidFill>
                          <a:latin typeface="Garamond" pitchFamily="18" charset="0"/>
                        </a:rPr>
                        <a:t>243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DE4D0"/>
                    </a:solidFill>
                  </a:tcPr>
                </a:tc>
              </a:tr>
              <a:tr h="175064">
                <a:tc>
                  <a:txBody>
                    <a:bodyPr/>
                    <a:lstStyle/>
                    <a:p>
                      <a:pPr algn="l">
                        <a:spcAft>
                          <a:spcPts val="0"/>
                        </a:spcAft>
                      </a:pPr>
                      <a:r>
                        <a:rPr lang="ru-RU" sz="1100" b="1" dirty="0" smtClean="0">
                          <a:latin typeface="Garamond" pitchFamily="18" charset="0"/>
                          <a:ea typeface="Calibri"/>
                          <a:cs typeface="Times New Roman"/>
                        </a:rPr>
                        <a:t>Итого:</a:t>
                      </a:r>
                      <a:endParaRPr lang="ru-RU" sz="1100" b="1" dirty="0">
                        <a:latin typeface="Garamond" pitchFamily="18"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BCAA2"/>
                    </a:solidFill>
                  </a:tcPr>
                </a:tc>
                <a:tc>
                  <a:txBody>
                    <a:bodyPr/>
                    <a:lstStyle/>
                    <a:p>
                      <a:pPr marL="0" algn="ctr" defTabSz="914400" rtl="0" eaLnBrk="1" fontAlgn="b" latinLnBrk="0" hangingPunct="1"/>
                      <a:r>
                        <a:rPr lang="ru-RU" sz="1100" b="1" i="0" u="none" strike="noStrike" kern="1200" dirty="0" smtClean="0">
                          <a:solidFill>
                            <a:srgbClr val="000000"/>
                          </a:solidFill>
                          <a:latin typeface="Garamond" pitchFamily="18" charset="0"/>
                          <a:ea typeface="+mn-ea"/>
                          <a:cs typeface="+mn-cs"/>
                        </a:rPr>
                        <a:t>241</a:t>
                      </a:r>
                      <a:endParaRPr lang="ru-RU" sz="1100" b="1" i="0" u="none" strike="noStrike" kern="1200" dirty="0">
                        <a:solidFill>
                          <a:srgbClr val="000000"/>
                        </a:solidFill>
                        <a:latin typeface="Garamond" pitchFamily="18" charset="0"/>
                        <a:ea typeface="+mn-ea"/>
                        <a:cs typeface="+mn-cs"/>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BCAA2"/>
                    </a:solidFill>
                  </a:tcPr>
                </a:tc>
                <a:tc>
                  <a:txBody>
                    <a:bodyPr/>
                    <a:lstStyle/>
                    <a:p>
                      <a:pPr marL="0" algn="ctr" defTabSz="914400" rtl="0" eaLnBrk="1" fontAlgn="b" latinLnBrk="0" hangingPunct="1"/>
                      <a:r>
                        <a:rPr lang="ru-RU" sz="1100" b="1" i="0" u="none" strike="noStrike" kern="1200" dirty="0" smtClean="0">
                          <a:solidFill>
                            <a:srgbClr val="000000"/>
                          </a:solidFill>
                          <a:latin typeface="Garamond" pitchFamily="18" charset="0"/>
                          <a:ea typeface="+mn-ea"/>
                          <a:cs typeface="+mn-cs"/>
                        </a:rPr>
                        <a:t>481</a:t>
                      </a:r>
                      <a:endParaRPr lang="ru-RU" sz="1100" b="1" i="0" u="none" strike="noStrike" kern="1200" dirty="0">
                        <a:solidFill>
                          <a:srgbClr val="000000"/>
                        </a:solidFill>
                        <a:latin typeface="Garamond" pitchFamily="18" charset="0"/>
                        <a:ea typeface="+mn-ea"/>
                        <a:cs typeface="+mn-cs"/>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BCAA2"/>
                    </a:solidFill>
                  </a:tcPr>
                </a:tc>
                <a:tc>
                  <a:txBody>
                    <a:bodyPr/>
                    <a:lstStyle/>
                    <a:p>
                      <a:pPr marL="0" algn="ctr" defTabSz="914400" rtl="0" eaLnBrk="1" fontAlgn="b" latinLnBrk="0" hangingPunct="1"/>
                      <a:r>
                        <a:rPr lang="ru-RU" sz="1100" b="1" i="0" u="none" strike="noStrike" kern="1200" dirty="0" smtClean="0">
                          <a:solidFill>
                            <a:srgbClr val="000000"/>
                          </a:solidFill>
                          <a:latin typeface="Garamond" pitchFamily="18" charset="0"/>
                          <a:ea typeface="+mn-ea"/>
                          <a:cs typeface="+mn-cs"/>
                        </a:rPr>
                        <a:t>627</a:t>
                      </a:r>
                      <a:endParaRPr lang="ru-RU" sz="1100" b="1" i="0" u="none" strike="noStrike" kern="1200" dirty="0">
                        <a:solidFill>
                          <a:srgbClr val="000000"/>
                        </a:solidFill>
                        <a:latin typeface="Garamond" pitchFamily="18" charset="0"/>
                        <a:ea typeface="+mn-ea"/>
                        <a:cs typeface="+mn-cs"/>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BCAA2"/>
                    </a:solidFill>
                  </a:tcPr>
                </a:tc>
                <a:tc>
                  <a:txBody>
                    <a:bodyPr/>
                    <a:lstStyle/>
                    <a:p>
                      <a:pPr marL="0" algn="ctr" defTabSz="914400" rtl="0" eaLnBrk="1" fontAlgn="b" latinLnBrk="0" hangingPunct="1"/>
                      <a:r>
                        <a:rPr lang="ru-RU" sz="1100" b="1" i="0" u="none" strike="noStrike" kern="1200" dirty="0" smtClean="0">
                          <a:solidFill>
                            <a:srgbClr val="000000"/>
                          </a:solidFill>
                          <a:latin typeface="Garamond" pitchFamily="18" charset="0"/>
                          <a:ea typeface="+mn-ea"/>
                          <a:cs typeface="+mn-cs"/>
                        </a:rPr>
                        <a:t>878</a:t>
                      </a:r>
                      <a:endParaRPr lang="ru-RU" sz="1100" b="1" i="0" u="none" strike="noStrike" kern="1200" dirty="0">
                        <a:solidFill>
                          <a:srgbClr val="000000"/>
                        </a:solidFill>
                        <a:latin typeface="Garamond" pitchFamily="18" charset="0"/>
                        <a:ea typeface="+mn-ea"/>
                        <a:cs typeface="+mn-cs"/>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BCAA2"/>
                    </a:solidFill>
                  </a:tcPr>
                </a:tc>
                <a:tc>
                  <a:txBody>
                    <a:bodyPr/>
                    <a:lstStyle/>
                    <a:p>
                      <a:pPr marL="0" algn="ctr" defTabSz="914400" rtl="0" eaLnBrk="1" fontAlgn="b" latinLnBrk="0" hangingPunct="1"/>
                      <a:r>
                        <a:rPr lang="ru-RU" sz="1100" b="1" i="0" u="none" strike="noStrike" kern="1200" dirty="0" smtClean="0">
                          <a:solidFill>
                            <a:srgbClr val="000000"/>
                          </a:solidFill>
                          <a:latin typeface="Garamond" pitchFamily="18" charset="0"/>
                          <a:ea typeface="+mn-ea"/>
                          <a:cs typeface="+mn-cs"/>
                        </a:rPr>
                        <a:t>100</a:t>
                      </a:r>
                      <a:r>
                        <a:rPr lang="ru-RU" sz="1100" b="1" i="0" u="none" strike="noStrike" kern="1200" dirty="0">
                          <a:solidFill>
                            <a:srgbClr val="000000"/>
                          </a:solidFill>
                          <a:latin typeface="Garamond" pitchFamily="18" charset="0"/>
                          <a:ea typeface="+mn-ea"/>
                          <a:cs typeface="+mn-cs"/>
                        </a:rPr>
                        <a:t>3</a:t>
                      </a:r>
                      <a:endParaRPr lang="ru-RU" sz="1100" b="1" i="0" u="none" strike="noStrike" kern="1200" dirty="0" smtClean="0">
                        <a:solidFill>
                          <a:srgbClr val="000000"/>
                        </a:solidFill>
                        <a:latin typeface="Garamond" pitchFamily="18" charset="0"/>
                        <a:ea typeface="+mn-ea"/>
                        <a:cs typeface="+mn-cs"/>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BCAA2"/>
                    </a:solidFill>
                  </a:tcPr>
                </a:tc>
                <a:tc>
                  <a:txBody>
                    <a:bodyPr/>
                    <a:lstStyle/>
                    <a:p>
                      <a:pPr marL="0" algn="ctr" defTabSz="914400" rtl="0" eaLnBrk="1" fontAlgn="b" latinLnBrk="0" hangingPunct="1"/>
                      <a:r>
                        <a:rPr lang="ru-RU" sz="1100" b="1" i="0" u="none" strike="noStrike" kern="1200" dirty="0" smtClean="0">
                          <a:solidFill>
                            <a:srgbClr val="000000"/>
                          </a:solidFill>
                          <a:latin typeface="Garamond" pitchFamily="18" charset="0"/>
                          <a:ea typeface="+mn-ea"/>
                          <a:cs typeface="+mn-cs"/>
                        </a:rPr>
                        <a:t>50617</a:t>
                      </a:r>
                      <a:endParaRPr lang="ru-RU" sz="1100" b="1" i="0" u="none" strike="noStrike" kern="1200" dirty="0">
                        <a:solidFill>
                          <a:srgbClr val="000000"/>
                        </a:solidFill>
                        <a:latin typeface="Garamond" pitchFamily="18" charset="0"/>
                        <a:ea typeface="+mn-ea"/>
                        <a:cs typeface="+mn-cs"/>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BCAA2"/>
                    </a:solidFill>
                  </a:tcPr>
                </a:tc>
                <a:tc>
                  <a:txBody>
                    <a:bodyPr/>
                    <a:lstStyle/>
                    <a:p>
                      <a:pPr marL="0" algn="ctr" defTabSz="914400" rtl="0" eaLnBrk="1" fontAlgn="b" latinLnBrk="0" hangingPunct="1"/>
                      <a:r>
                        <a:rPr lang="ru-RU" sz="1100" b="1" i="0" u="none" strike="noStrike" kern="1200" dirty="0">
                          <a:solidFill>
                            <a:srgbClr val="000000"/>
                          </a:solidFill>
                          <a:latin typeface="Garamond" pitchFamily="18" charset="0"/>
                          <a:ea typeface="+mn-ea"/>
                          <a:cs typeface="+mn-cs"/>
                        </a:rPr>
                        <a:t>199955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BCAA2"/>
                    </a:solidFill>
                  </a:tcPr>
                </a:tc>
              </a:tr>
            </a:tbl>
          </a:graphicData>
        </a:graphic>
      </p:graphicFrame>
    </p:spTree>
    <p:extLst>
      <p:ext uri="{BB962C8B-B14F-4D97-AF65-F5344CB8AC3E}">
        <p14:creationId xmlns="" xmlns:p14="http://schemas.microsoft.com/office/powerpoint/2010/main" val="642820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a:grpSpLocks/>
          </p:cNvGrpSpPr>
          <p:nvPr/>
        </p:nvGrpSpPr>
        <p:grpSpPr bwMode="auto">
          <a:xfrm>
            <a:off x="755650" y="44624"/>
            <a:ext cx="8186738" cy="827087"/>
            <a:chOff x="476" y="2341"/>
            <a:chExt cx="5157" cy="521"/>
          </a:xfrm>
        </p:grpSpPr>
        <p:pic>
          <p:nvPicPr>
            <p:cNvPr id="6162" name="Picture 6" descr="nisse"/>
            <p:cNvPicPr>
              <a:picLocks noChangeAspect="1" noChangeArrowheads="1"/>
            </p:cNvPicPr>
            <p:nvPr/>
          </p:nvPicPr>
          <p:blipFill>
            <a:blip r:embed="rId2" cstate="print"/>
            <a:srcRect/>
            <a:stretch>
              <a:fillRect/>
            </a:stretch>
          </p:blipFill>
          <p:spPr bwMode="auto">
            <a:xfrm>
              <a:off x="4332" y="2341"/>
              <a:ext cx="1301" cy="477"/>
            </a:xfrm>
            <a:prstGeom prst="rect">
              <a:avLst/>
            </a:prstGeom>
            <a:noFill/>
            <a:ln w="9525">
              <a:noFill/>
              <a:miter lim="800000"/>
              <a:headEnd/>
              <a:tailEnd/>
            </a:ln>
          </p:spPr>
        </p:pic>
        <p:grpSp>
          <p:nvGrpSpPr>
            <p:cNvPr id="3" name="Group 7"/>
            <p:cNvGrpSpPr>
              <a:grpSpLocks/>
            </p:cNvGrpSpPr>
            <p:nvPr/>
          </p:nvGrpSpPr>
          <p:grpSpPr bwMode="auto">
            <a:xfrm>
              <a:off x="476" y="2840"/>
              <a:ext cx="5157" cy="22"/>
              <a:chOff x="467" y="624"/>
              <a:chExt cx="5044" cy="22"/>
            </a:xfrm>
          </p:grpSpPr>
          <p:sp>
            <p:nvSpPr>
              <p:cNvPr id="6164" name="Line 8"/>
              <p:cNvSpPr>
                <a:spLocks noChangeShapeType="1"/>
              </p:cNvSpPr>
              <p:nvPr/>
            </p:nvSpPr>
            <p:spPr bwMode="auto">
              <a:xfrm>
                <a:off x="469" y="646"/>
                <a:ext cx="5042" cy="0"/>
              </a:xfrm>
              <a:prstGeom prst="line">
                <a:avLst/>
              </a:prstGeom>
              <a:noFill/>
              <a:ln w="22225">
                <a:solidFill>
                  <a:schemeClr val="tx1"/>
                </a:solidFill>
                <a:round/>
                <a:headEnd/>
                <a:tailEnd/>
              </a:ln>
            </p:spPr>
            <p:txBody>
              <a:bodyPr lIns="0" tIns="0" rIns="0" bIns="0"/>
              <a:lstStyle/>
              <a:p>
                <a:endParaRPr lang="ru-RU">
                  <a:latin typeface="Garamond" pitchFamily="18" charset="0"/>
                </a:endParaRPr>
              </a:p>
            </p:txBody>
          </p:sp>
          <p:sp>
            <p:nvSpPr>
              <p:cNvPr id="6165" name="Line 9"/>
              <p:cNvSpPr>
                <a:spLocks noChangeShapeType="1"/>
              </p:cNvSpPr>
              <p:nvPr/>
            </p:nvSpPr>
            <p:spPr bwMode="auto">
              <a:xfrm>
                <a:off x="467" y="624"/>
                <a:ext cx="5041" cy="0"/>
              </a:xfrm>
              <a:prstGeom prst="line">
                <a:avLst/>
              </a:prstGeom>
              <a:noFill/>
              <a:ln w="22225">
                <a:solidFill>
                  <a:srgbClr val="FFCC00"/>
                </a:solidFill>
                <a:round/>
                <a:headEnd/>
                <a:tailEnd/>
              </a:ln>
            </p:spPr>
            <p:txBody>
              <a:bodyPr lIns="0" tIns="0" rIns="0" bIns="0"/>
              <a:lstStyle/>
              <a:p>
                <a:endParaRPr lang="ru-RU">
                  <a:latin typeface="Garamond" pitchFamily="18" charset="0"/>
                </a:endParaRPr>
              </a:p>
            </p:txBody>
          </p:sp>
        </p:grpSp>
      </p:grpSp>
      <p:sp>
        <p:nvSpPr>
          <p:cNvPr id="6147" name="Rectangle 10"/>
          <p:cNvSpPr>
            <a:spLocks noChangeArrowheads="1"/>
          </p:cNvSpPr>
          <p:nvPr/>
        </p:nvSpPr>
        <p:spPr bwMode="auto">
          <a:xfrm flipH="1">
            <a:off x="0" y="0"/>
            <a:ext cx="609600" cy="6858000"/>
          </a:xfrm>
          <a:prstGeom prst="rect">
            <a:avLst/>
          </a:prstGeom>
          <a:gradFill rotWithShape="0">
            <a:gsLst>
              <a:gs pos="0">
                <a:srgbClr val="FFC000"/>
              </a:gs>
              <a:gs pos="13000">
                <a:srgbClr val="FFA800"/>
              </a:gs>
              <a:gs pos="28000">
                <a:srgbClr val="825600"/>
              </a:gs>
              <a:gs pos="42999">
                <a:srgbClr val="FFA800"/>
              </a:gs>
              <a:gs pos="58000">
                <a:srgbClr val="825600"/>
              </a:gs>
              <a:gs pos="72000">
                <a:srgbClr val="FFA800"/>
              </a:gs>
              <a:gs pos="87000">
                <a:srgbClr val="825600"/>
              </a:gs>
              <a:gs pos="100000">
                <a:srgbClr val="FFA800"/>
              </a:gs>
            </a:gsLst>
            <a:lin ang="5400000"/>
          </a:gradFill>
          <a:ln w="9525">
            <a:noFill/>
            <a:miter lim="800000"/>
            <a:headEnd/>
            <a:tailEnd/>
          </a:ln>
        </p:spPr>
        <p:txBody>
          <a:bodyPr wrap="none" lIns="0" tIns="0" rIns="0" bIns="0" anchor="ctr"/>
          <a:lstStyle/>
          <a:p>
            <a:endParaRPr lang="ru-RU" b="0">
              <a:latin typeface="Garamond" pitchFamily="18" charset="0"/>
              <a:cs typeface="Arial" charset="0"/>
            </a:endParaRPr>
          </a:p>
        </p:txBody>
      </p:sp>
      <p:sp>
        <p:nvSpPr>
          <p:cNvPr id="6148" name="Rectangle 14"/>
          <p:cNvSpPr>
            <a:spLocks noChangeArrowheads="1"/>
          </p:cNvSpPr>
          <p:nvPr/>
        </p:nvSpPr>
        <p:spPr bwMode="auto">
          <a:xfrm>
            <a:off x="714348" y="-27384"/>
            <a:ext cx="6161908" cy="830997"/>
          </a:xfrm>
          <a:prstGeom prst="rect">
            <a:avLst/>
          </a:prstGeom>
          <a:noFill/>
          <a:ln w="9525">
            <a:noFill/>
            <a:miter lim="800000"/>
            <a:headEnd/>
            <a:tailEnd/>
          </a:ln>
        </p:spPr>
        <p:txBody>
          <a:bodyPr wrap="square" anchor="ctr">
            <a:spAutoFit/>
          </a:bodyPr>
          <a:lstStyle/>
          <a:p>
            <a:r>
              <a:rPr lang="ru-RU" sz="2400" dirty="0" smtClean="0">
                <a:latin typeface="Garamond" pitchFamily="18" charset="0"/>
                <a:cs typeface="Arial" charset="0"/>
              </a:rPr>
              <a:t>Развитие СРО в сферах деятельности с добровольным членством</a:t>
            </a:r>
            <a:endParaRPr lang="ru-RU" sz="2400" b="0" dirty="0">
              <a:latin typeface="Garamond" pitchFamily="18" charset="0"/>
            </a:endParaRPr>
          </a:p>
        </p:txBody>
      </p:sp>
      <p:sp>
        <p:nvSpPr>
          <p:cNvPr id="6149" name="Rectangle 16"/>
          <p:cNvSpPr>
            <a:spLocks noChangeArrowheads="1"/>
          </p:cNvSpPr>
          <p:nvPr/>
        </p:nvSpPr>
        <p:spPr bwMode="auto">
          <a:xfrm>
            <a:off x="785813" y="1643063"/>
            <a:ext cx="7989887" cy="400110"/>
          </a:xfrm>
          <a:prstGeom prst="rect">
            <a:avLst/>
          </a:prstGeom>
          <a:noFill/>
          <a:ln w="19050">
            <a:noFill/>
            <a:miter lim="800000"/>
            <a:headEnd/>
            <a:tailEnd/>
          </a:ln>
        </p:spPr>
        <p:txBody>
          <a:bodyPr anchor="ctr">
            <a:spAutoFit/>
          </a:bodyPr>
          <a:lstStyle/>
          <a:p>
            <a:pPr algn="ctr"/>
            <a:endParaRPr lang="ru-RU" sz="2000" b="0" dirty="0">
              <a:latin typeface="Garamond" pitchFamily="18" charset="0"/>
            </a:endParaRPr>
          </a:p>
        </p:txBody>
      </p:sp>
      <p:sp>
        <p:nvSpPr>
          <p:cNvPr id="38" name="Прямоугольник 37"/>
          <p:cNvSpPr/>
          <p:nvPr/>
        </p:nvSpPr>
        <p:spPr>
          <a:xfrm>
            <a:off x="678282" y="4653136"/>
            <a:ext cx="8358214" cy="2088232"/>
          </a:xfrm>
          <a:prstGeom prst="rect">
            <a:avLst/>
          </a:prstGeom>
          <a:ln/>
        </p:spPr>
        <p:style>
          <a:lnRef idx="2">
            <a:schemeClr val="accent3"/>
          </a:lnRef>
          <a:fillRef idx="1">
            <a:schemeClr val="lt1"/>
          </a:fillRef>
          <a:effectRef idx="0">
            <a:schemeClr val="accent3"/>
          </a:effectRef>
          <a:fontRef idx="minor">
            <a:schemeClr val="dk1"/>
          </a:fontRef>
        </p:style>
        <p:txBody>
          <a:bodyPr anchor="ctr"/>
          <a:lstStyle/>
          <a:p>
            <a:pPr marL="171450" indent="-171450" algn="just">
              <a:spcAft>
                <a:spcPts val="600"/>
              </a:spcAft>
              <a:buFont typeface="Wingdings" pitchFamily="2" charset="2"/>
              <a:buChar char="q"/>
              <a:defRPr/>
            </a:pPr>
            <a:r>
              <a:rPr lang="ru-RU" sz="1400" b="0" dirty="0" smtClean="0">
                <a:solidFill>
                  <a:schemeClr val="tx1"/>
                </a:solidFill>
                <a:latin typeface="Garamond" pitchFamily="18" charset="0"/>
              </a:rPr>
              <a:t>С начала регистрации СРО в сферах деятельности, членство в которых не предусматривается специальным законодательством, Росреестром было зарегистрировано 245 таких организаций.</a:t>
            </a:r>
          </a:p>
          <a:p>
            <a:pPr marL="171450" indent="-171450" algn="just">
              <a:spcAft>
                <a:spcPts val="600"/>
              </a:spcAft>
              <a:buFont typeface="Wingdings" pitchFamily="2" charset="2"/>
              <a:buChar char="q"/>
              <a:defRPr/>
            </a:pPr>
            <a:r>
              <a:rPr lang="ru-RU" sz="1400" b="0" dirty="0" smtClean="0">
                <a:solidFill>
                  <a:schemeClr val="tx1"/>
                </a:solidFill>
                <a:latin typeface="Garamond" pitchFamily="18" charset="0"/>
              </a:rPr>
              <a:t>С февраля 2010 года по март 2012 года</a:t>
            </a:r>
            <a:r>
              <a:rPr lang="en-US" sz="1400" b="0" dirty="0" smtClean="0">
                <a:solidFill>
                  <a:schemeClr val="tx1"/>
                </a:solidFill>
                <a:latin typeface="Garamond" pitchFamily="18" charset="0"/>
              </a:rPr>
              <a:t> </a:t>
            </a:r>
            <a:r>
              <a:rPr lang="ru-RU" sz="1400" b="0" dirty="0" smtClean="0">
                <a:solidFill>
                  <a:schemeClr val="tx1"/>
                </a:solidFill>
                <a:latin typeface="Garamond" pitchFamily="18" charset="0"/>
              </a:rPr>
              <a:t>число зарегистрированных СРО в иных сферах деятельности выросло почти в 8 раз.</a:t>
            </a:r>
          </a:p>
          <a:p>
            <a:pPr marL="171450" indent="-171450" algn="just">
              <a:spcAft>
                <a:spcPts val="600"/>
              </a:spcAft>
              <a:buFont typeface="Wingdings" pitchFamily="2" charset="2"/>
              <a:buChar char="q"/>
              <a:defRPr/>
            </a:pPr>
            <a:r>
              <a:rPr lang="ru-RU" sz="1400" b="0" dirty="0" smtClean="0">
                <a:solidFill>
                  <a:schemeClr val="tx1"/>
                </a:solidFill>
                <a:latin typeface="Garamond" pitchFamily="18" charset="0"/>
              </a:rPr>
              <a:t>В добровольных сферах деятельности:</a:t>
            </a:r>
          </a:p>
          <a:p>
            <a:pPr marL="628650" lvl="1" indent="-171450" algn="just">
              <a:spcAft>
                <a:spcPts val="600"/>
              </a:spcAft>
              <a:buFont typeface="Wingdings" pitchFamily="2" charset="2"/>
              <a:buChar char="§"/>
              <a:defRPr/>
            </a:pPr>
            <a:r>
              <a:rPr lang="ru-RU" sz="1400" b="0" dirty="0" smtClean="0">
                <a:solidFill>
                  <a:schemeClr val="tx1"/>
                </a:solidFill>
                <a:latin typeface="Garamond" pitchFamily="18" charset="0"/>
              </a:rPr>
              <a:t>29% организаций, включенных в государственный реестр СРО, действуют в сфере управления недвижимостью и ЖКХ, </a:t>
            </a:r>
          </a:p>
          <a:p>
            <a:pPr marL="628650" lvl="1" indent="-171450" algn="just">
              <a:spcAft>
                <a:spcPts val="600"/>
              </a:spcAft>
              <a:buFont typeface="Wingdings" pitchFamily="2" charset="2"/>
              <a:buChar char="§"/>
              <a:defRPr/>
            </a:pPr>
            <a:r>
              <a:rPr lang="ru-RU" sz="1400" b="0" dirty="0" smtClean="0">
                <a:solidFill>
                  <a:schemeClr val="tx1"/>
                </a:solidFill>
                <a:latin typeface="Garamond" pitchFamily="18" charset="0"/>
              </a:rPr>
              <a:t>13,5% СРО объединяют субъектов предпринимательской деятельности в сфере обеспечения промышленной и пожарной безопасности.</a:t>
            </a:r>
          </a:p>
          <a:p>
            <a:pPr marL="171450" indent="-171450" algn="just">
              <a:spcAft>
                <a:spcPts val="600"/>
              </a:spcAft>
              <a:buFont typeface="Wingdings" pitchFamily="2" charset="2"/>
              <a:buChar char="q"/>
              <a:defRPr/>
            </a:pPr>
            <a:endParaRPr lang="ru-RU" sz="1400" b="0" dirty="0" smtClean="0">
              <a:solidFill>
                <a:schemeClr val="tx1"/>
              </a:solidFill>
              <a:latin typeface="Garamond" pitchFamily="18" charset="0"/>
            </a:endParaRPr>
          </a:p>
        </p:txBody>
      </p:sp>
      <p:pic>
        <p:nvPicPr>
          <p:cNvPr id="21506" name="Picture 2"/>
          <p:cNvPicPr>
            <a:picLocks noChangeAspect="1" noChangeArrowheads="1"/>
          </p:cNvPicPr>
          <p:nvPr/>
        </p:nvPicPr>
        <p:blipFill>
          <a:blip r:embed="rId3" cstate="print"/>
          <a:srcRect/>
          <a:stretch>
            <a:fillRect/>
          </a:stretch>
        </p:blipFill>
        <p:spPr bwMode="auto">
          <a:xfrm>
            <a:off x="1719738" y="1412776"/>
            <a:ext cx="5804590" cy="2902296"/>
          </a:xfrm>
          <a:prstGeom prst="rect">
            <a:avLst/>
          </a:prstGeom>
          <a:noFill/>
          <a:ln w="9525">
            <a:noFill/>
            <a:miter lim="800000"/>
            <a:headEnd/>
            <a:tailEnd/>
          </a:ln>
          <a:effectLst/>
        </p:spPr>
      </p:pic>
      <p:sp>
        <p:nvSpPr>
          <p:cNvPr id="13" name="Прямоугольник 12"/>
          <p:cNvSpPr/>
          <p:nvPr/>
        </p:nvSpPr>
        <p:spPr bwMode="auto">
          <a:xfrm>
            <a:off x="971600" y="908720"/>
            <a:ext cx="7858180" cy="504056"/>
          </a:xfrm>
          <a:prstGeom prst="rect">
            <a:avLst/>
          </a:prstGeom>
          <a:ln>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rtlCol="0" anchor="t" anchorCtr="0" compatLnSpc="1">
            <a:prstTxWarp prst="textNoShape">
              <a:avLst/>
            </a:prstTxWarp>
          </a:bodyPr>
          <a:lstStyle/>
          <a:p>
            <a:pPr algn="ctr"/>
            <a:r>
              <a:rPr lang="ru-RU" sz="1600" dirty="0" smtClean="0">
                <a:latin typeface="Garamond" pitchFamily="18" charset="0"/>
              </a:rPr>
              <a:t>Число СРО в сферах деятельности, членство в которых не предусмотрено специальным законодательством</a:t>
            </a:r>
            <a:endParaRPr kumimoji="0" lang="ru-RU" sz="1600" b="1" i="0" u="none" strike="noStrike" cap="none" normalizeH="0" baseline="0" dirty="0" smtClean="0">
              <a:ln>
                <a:noFill/>
              </a:ln>
              <a:solidFill>
                <a:schemeClr val="tx1"/>
              </a:solidFill>
              <a:effectLst/>
              <a:latin typeface="Garamond" pitchFamily="18" charset="0"/>
              <a:cs typeface="Times New Roman" pitchFamily="18" charset="0"/>
            </a:endParaRPr>
          </a:p>
        </p:txBody>
      </p:sp>
    </p:spTree>
    <p:extLst>
      <p:ext uri="{BB962C8B-B14F-4D97-AF65-F5344CB8AC3E}">
        <p14:creationId xmlns="" xmlns:p14="http://schemas.microsoft.com/office/powerpoint/2010/main" val="642820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a:grpSpLocks/>
          </p:cNvGrpSpPr>
          <p:nvPr/>
        </p:nvGrpSpPr>
        <p:grpSpPr bwMode="auto">
          <a:xfrm>
            <a:off x="755650" y="116632"/>
            <a:ext cx="8186738" cy="827087"/>
            <a:chOff x="476" y="2341"/>
            <a:chExt cx="5157" cy="521"/>
          </a:xfrm>
        </p:grpSpPr>
        <p:pic>
          <p:nvPicPr>
            <p:cNvPr id="6162" name="Picture 6" descr="nisse"/>
            <p:cNvPicPr>
              <a:picLocks noChangeAspect="1" noChangeArrowheads="1"/>
            </p:cNvPicPr>
            <p:nvPr/>
          </p:nvPicPr>
          <p:blipFill>
            <a:blip r:embed="rId2" cstate="print"/>
            <a:srcRect/>
            <a:stretch>
              <a:fillRect/>
            </a:stretch>
          </p:blipFill>
          <p:spPr bwMode="auto">
            <a:xfrm>
              <a:off x="4332" y="2341"/>
              <a:ext cx="1301" cy="477"/>
            </a:xfrm>
            <a:prstGeom prst="rect">
              <a:avLst/>
            </a:prstGeom>
            <a:noFill/>
            <a:ln w="9525">
              <a:noFill/>
              <a:miter lim="800000"/>
              <a:headEnd/>
              <a:tailEnd/>
            </a:ln>
          </p:spPr>
        </p:pic>
        <p:grpSp>
          <p:nvGrpSpPr>
            <p:cNvPr id="3" name="Group 7"/>
            <p:cNvGrpSpPr>
              <a:grpSpLocks/>
            </p:cNvGrpSpPr>
            <p:nvPr/>
          </p:nvGrpSpPr>
          <p:grpSpPr bwMode="auto">
            <a:xfrm>
              <a:off x="476" y="2840"/>
              <a:ext cx="5157" cy="22"/>
              <a:chOff x="467" y="624"/>
              <a:chExt cx="5044" cy="22"/>
            </a:xfrm>
          </p:grpSpPr>
          <p:sp>
            <p:nvSpPr>
              <p:cNvPr id="6164" name="Line 8"/>
              <p:cNvSpPr>
                <a:spLocks noChangeShapeType="1"/>
              </p:cNvSpPr>
              <p:nvPr/>
            </p:nvSpPr>
            <p:spPr bwMode="auto">
              <a:xfrm>
                <a:off x="469" y="646"/>
                <a:ext cx="5042" cy="0"/>
              </a:xfrm>
              <a:prstGeom prst="line">
                <a:avLst/>
              </a:prstGeom>
              <a:noFill/>
              <a:ln w="22225">
                <a:solidFill>
                  <a:schemeClr val="tx1"/>
                </a:solidFill>
                <a:round/>
                <a:headEnd/>
                <a:tailEnd/>
              </a:ln>
            </p:spPr>
            <p:txBody>
              <a:bodyPr lIns="0" tIns="0" rIns="0" bIns="0"/>
              <a:lstStyle/>
              <a:p>
                <a:endParaRPr lang="ru-RU">
                  <a:latin typeface="Garamond" pitchFamily="18" charset="0"/>
                </a:endParaRPr>
              </a:p>
            </p:txBody>
          </p:sp>
          <p:sp>
            <p:nvSpPr>
              <p:cNvPr id="6165" name="Line 9"/>
              <p:cNvSpPr>
                <a:spLocks noChangeShapeType="1"/>
              </p:cNvSpPr>
              <p:nvPr/>
            </p:nvSpPr>
            <p:spPr bwMode="auto">
              <a:xfrm>
                <a:off x="467" y="624"/>
                <a:ext cx="5041" cy="0"/>
              </a:xfrm>
              <a:prstGeom prst="line">
                <a:avLst/>
              </a:prstGeom>
              <a:noFill/>
              <a:ln w="22225">
                <a:solidFill>
                  <a:srgbClr val="FFCC00"/>
                </a:solidFill>
                <a:round/>
                <a:headEnd/>
                <a:tailEnd/>
              </a:ln>
            </p:spPr>
            <p:txBody>
              <a:bodyPr lIns="0" tIns="0" rIns="0" bIns="0"/>
              <a:lstStyle/>
              <a:p>
                <a:endParaRPr lang="ru-RU">
                  <a:latin typeface="Garamond" pitchFamily="18" charset="0"/>
                </a:endParaRPr>
              </a:p>
            </p:txBody>
          </p:sp>
        </p:grpSp>
      </p:grpSp>
      <p:sp>
        <p:nvSpPr>
          <p:cNvPr id="6147" name="Rectangle 10"/>
          <p:cNvSpPr>
            <a:spLocks noChangeArrowheads="1"/>
          </p:cNvSpPr>
          <p:nvPr/>
        </p:nvSpPr>
        <p:spPr bwMode="auto">
          <a:xfrm flipH="1">
            <a:off x="0" y="0"/>
            <a:ext cx="609600" cy="6858000"/>
          </a:xfrm>
          <a:prstGeom prst="rect">
            <a:avLst/>
          </a:prstGeom>
          <a:gradFill rotWithShape="0">
            <a:gsLst>
              <a:gs pos="0">
                <a:srgbClr val="FFC000"/>
              </a:gs>
              <a:gs pos="13000">
                <a:srgbClr val="FFA800"/>
              </a:gs>
              <a:gs pos="28000">
                <a:srgbClr val="825600"/>
              </a:gs>
              <a:gs pos="42999">
                <a:srgbClr val="FFA800"/>
              </a:gs>
              <a:gs pos="58000">
                <a:srgbClr val="825600"/>
              </a:gs>
              <a:gs pos="72000">
                <a:srgbClr val="FFA800"/>
              </a:gs>
              <a:gs pos="87000">
                <a:srgbClr val="825600"/>
              </a:gs>
              <a:gs pos="100000">
                <a:srgbClr val="FFA800"/>
              </a:gs>
            </a:gsLst>
            <a:lin ang="5400000"/>
          </a:gradFill>
          <a:ln w="9525">
            <a:noFill/>
            <a:miter lim="800000"/>
            <a:headEnd/>
            <a:tailEnd/>
          </a:ln>
        </p:spPr>
        <p:txBody>
          <a:bodyPr wrap="none" lIns="0" tIns="0" rIns="0" bIns="0" anchor="ctr"/>
          <a:lstStyle/>
          <a:p>
            <a:endParaRPr lang="ru-RU" b="0">
              <a:latin typeface="Garamond" pitchFamily="18" charset="0"/>
              <a:cs typeface="Arial" charset="0"/>
            </a:endParaRPr>
          </a:p>
        </p:txBody>
      </p:sp>
      <p:sp>
        <p:nvSpPr>
          <p:cNvPr id="6148" name="Rectangle 14"/>
          <p:cNvSpPr>
            <a:spLocks noChangeArrowheads="1"/>
          </p:cNvSpPr>
          <p:nvPr/>
        </p:nvSpPr>
        <p:spPr bwMode="auto">
          <a:xfrm>
            <a:off x="714348" y="-34935"/>
            <a:ext cx="6089900" cy="1015663"/>
          </a:xfrm>
          <a:prstGeom prst="rect">
            <a:avLst/>
          </a:prstGeom>
          <a:noFill/>
          <a:ln w="9525">
            <a:noFill/>
            <a:miter lim="800000"/>
            <a:headEnd/>
            <a:tailEnd/>
          </a:ln>
        </p:spPr>
        <p:txBody>
          <a:bodyPr wrap="square" anchor="ctr">
            <a:spAutoFit/>
          </a:bodyPr>
          <a:lstStyle/>
          <a:p>
            <a:r>
              <a:rPr lang="ru-RU" sz="2000" dirty="0" smtClean="0">
                <a:latin typeface="Garamond" pitchFamily="18" charset="0"/>
                <a:cs typeface="Arial" charset="0"/>
              </a:rPr>
              <a:t>Региональный разрез развития саморегулирования  за период проведения мониторинга (регионы-лидеры 5 раунда)</a:t>
            </a:r>
            <a:endParaRPr lang="ru-RU" b="0" dirty="0">
              <a:latin typeface="Garamond" pitchFamily="18" charset="0"/>
            </a:endParaRPr>
          </a:p>
        </p:txBody>
      </p:sp>
      <p:sp>
        <p:nvSpPr>
          <p:cNvPr id="6149" name="Rectangle 16"/>
          <p:cNvSpPr>
            <a:spLocks noChangeArrowheads="1"/>
          </p:cNvSpPr>
          <p:nvPr/>
        </p:nvSpPr>
        <p:spPr bwMode="auto">
          <a:xfrm>
            <a:off x="785813" y="1643063"/>
            <a:ext cx="7989887" cy="400110"/>
          </a:xfrm>
          <a:prstGeom prst="rect">
            <a:avLst/>
          </a:prstGeom>
          <a:noFill/>
          <a:ln w="19050">
            <a:noFill/>
            <a:miter lim="800000"/>
            <a:headEnd/>
            <a:tailEnd/>
          </a:ln>
        </p:spPr>
        <p:txBody>
          <a:bodyPr anchor="ctr">
            <a:spAutoFit/>
          </a:bodyPr>
          <a:lstStyle/>
          <a:p>
            <a:pPr algn="ctr"/>
            <a:endParaRPr lang="ru-RU" sz="2000" b="0" dirty="0">
              <a:latin typeface="Garamond" pitchFamily="18" charset="0"/>
            </a:endParaRPr>
          </a:p>
        </p:txBody>
      </p:sp>
      <p:sp>
        <p:nvSpPr>
          <p:cNvPr id="18" name="Прямоугольник 17"/>
          <p:cNvSpPr/>
          <p:nvPr/>
        </p:nvSpPr>
        <p:spPr bwMode="auto">
          <a:xfrm>
            <a:off x="827584" y="980728"/>
            <a:ext cx="7858180" cy="357190"/>
          </a:xfrm>
          <a:prstGeom prst="rect">
            <a:avLst/>
          </a:prstGeom>
          <a:ln>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rtlCol="0" anchor="t" anchorCtr="0" compatLnSpc="1">
            <a:prstTxWarp prst="textNoShape">
              <a:avLst/>
            </a:prstTxWarp>
          </a:bodyPr>
          <a:lstStyle/>
          <a:p>
            <a:pPr algn="ctr"/>
            <a:r>
              <a:rPr lang="ru-RU" sz="1600" dirty="0" smtClean="0">
                <a:latin typeface="Garamond" pitchFamily="18" charset="0"/>
              </a:rPr>
              <a:t>Динамика изменения позиций 20 регионов-лидеров по результатам </a:t>
            </a:r>
          </a:p>
          <a:p>
            <a:pPr algn="ctr"/>
            <a:r>
              <a:rPr lang="ru-RU" sz="1600" dirty="0" smtClean="0">
                <a:latin typeface="Garamond" pitchFamily="18" charset="0"/>
              </a:rPr>
              <a:t>5-го раунда мониторинга</a:t>
            </a:r>
            <a:endParaRPr kumimoji="0" lang="ru-RU" sz="1600" b="1" i="0" u="none" strike="noStrike" cap="none" normalizeH="0" baseline="0" dirty="0" smtClean="0">
              <a:ln>
                <a:noFill/>
              </a:ln>
              <a:solidFill>
                <a:schemeClr val="tx1"/>
              </a:solidFill>
              <a:effectLst/>
              <a:latin typeface="Garamond" pitchFamily="18" charset="0"/>
              <a:cs typeface="Times New Roman" pitchFamily="18" charset="0"/>
            </a:endParaRPr>
          </a:p>
        </p:txBody>
      </p:sp>
      <p:graphicFrame>
        <p:nvGraphicFramePr>
          <p:cNvPr id="15" name="Таблица 14"/>
          <p:cNvGraphicFramePr>
            <a:graphicFrameLocks noGrp="1"/>
          </p:cNvGraphicFramePr>
          <p:nvPr>
            <p:extLst>
              <p:ext uri="{D42A27DB-BD31-4B8C-83A1-F6EECF244321}">
                <p14:modId xmlns="" xmlns:p14="http://schemas.microsoft.com/office/powerpoint/2010/main" val="3732431235"/>
              </p:ext>
            </p:extLst>
          </p:nvPr>
        </p:nvGraphicFramePr>
        <p:xfrm>
          <a:off x="1475656" y="1556792"/>
          <a:ext cx="6696744" cy="4562183"/>
        </p:xfrm>
        <a:graphic>
          <a:graphicData uri="http://schemas.openxmlformats.org/drawingml/2006/table">
            <a:tbl>
              <a:tblPr/>
              <a:tblGrid>
                <a:gridCol w="1951564"/>
                <a:gridCol w="928756"/>
                <a:gridCol w="1080120"/>
                <a:gridCol w="864096"/>
                <a:gridCol w="864096"/>
                <a:gridCol w="1008112"/>
              </a:tblGrid>
              <a:tr h="211163">
                <a:tc rowSpan="2">
                  <a:txBody>
                    <a:bodyPr/>
                    <a:lstStyle/>
                    <a:p>
                      <a:pPr algn="ctr">
                        <a:spcAft>
                          <a:spcPts val="0"/>
                        </a:spcAft>
                      </a:pPr>
                      <a:r>
                        <a:rPr lang="ru-RU" sz="1300" b="0" dirty="0" smtClean="0">
                          <a:latin typeface="Garamond" pitchFamily="18" charset="0"/>
                          <a:ea typeface="Calibri"/>
                          <a:cs typeface="Times New Roman"/>
                        </a:rPr>
                        <a:t>Регион</a:t>
                      </a:r>
                      <a:endParaRPr lang="ru-RU" sz="1300" b="0" dirty="0">
                        <a:latin typeface="Garamond" pitchFamily="18"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4D0"/>
                    </a:solidFill>
                  </a:tcPr>
                </a:tc>
                <a:tc rowSpan="2">
                  <a:txBody>
                    <a:bodyPr/>
                    <a:lstStyle/>
                    <a:p>
                      <a:pPr algn="ctr">
                        <a:spcAft>
                          <a:spcPts val="0"/>
                        </a:spcAft>
                      </a:pPr>
                      <a:r>
                        <a:rPr lang="ru-RU" sz="1300" b="0" dirty="0" smtClean="0">
                          <a:latin typeface="Garamond" pitchFamily="18" charset="0"/>
                          <a:ea typeface="Calibri"/>
                          <a:cs typeface="Times New Roman"/>
                        </a:rPr>
                        <a:t>Раунд</a:t>
                      </a:r>
                      <a:r>
                        <a:rPr lang="ru-RU" sz="1300" b="0" baseline="0" dirty="0" smtClean="0">
                          <a:latin typeface="Garamond" pitchFamily="18" charset="0"/>
                          <a:ea typeface="Calibri"/>
                          <a:cs typeface="Times New Roman"/>
                        </a:rPr>
                        <a:t> 5</a:t>
                      </a:r>
                      <a:endParaRPr lang="ru-RU" sz="1300" b="0" dirty="0">
                        <a:latin typeface="Garamond" pitchFamily="18"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4D0"/>
                    </a:solidFill>
                  </a:tcPr>
                </a:tc>
                <a:tc gridSpan="4">
                  <a:txBody>
                    <a:bodyPr/>
                    <a:lstStyle/>
                    <a:p>
                      <a:pPr algn="ctr">
                        <a:spcAft>
                          <a:spcPts val="0"/>
                        </a:spcAft>
                      </a:pPr>
                      <a:r>
                        <a:rPr lang="ru-RU" sz="1300" dirty="0" smtClean="0">
                          <a:latin typeface="Garamond" pitchFamily="18" charset="0"/>
                          <a:ea typeface="Calibri"/>
                          <a:cs typeface="Times New Roman"/>
                        </a:rPr>
                        <a:t>Место, занимаемое регионом</a:t>
                      </a:r>
                      <a:r>
                        <a:rPr lang="ru-RU" sz="1300" baseline="0" dirty="0" smtClean="0">
                          <a:latin typeface="Garamond" pitchFamily="18" charset="0"/>
                          <a:ea typeface="Calibri"/>
                          <a:cs typeface="Times New Roman"/>
                        </a:rPr>
                        <a:t> по итогам раунда</a:t>
                      </a:r>
                      <a:endParaRPr lang="ru-RU" sz="1300" dirty="0">
                        <a:latin typeface="Garamond" pitchFamily="18"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BCAA2"/>
                    </a:solidFill>
                  </a:tcPr>
                </a:tc>
                <a:tc hMerge="1">
                  <a:txBody>
                    <a:bodyPr/>
                    <a:lstStyle/>
                    <a:p>
                      <a:pPr algn="ctr">
                        <a:spcAft>
                          <a:spcPts val="0"/>
                        </a:spcAft>
                      </a:pPr>
                      <a:endParaRPr lang="ru-RU" sz="1100" dirty="0">
                        <a:latin typeface="Calibri"/>
                        <a:ea typeface="Calibri"/>
                        <a:cs typeface="Times New Roman"/>
                      </a:endParaRPr>
                    </a:p>
                  </a:txBody>
                  <a:tcPr marL="68580" marR="68580" marT="0" marB="0">
                    <a:lnL w="12700" cap="flat" cmpd="sng" algn="ctr">
                      <a:solidFill>
                        <a:srgbClr val="F9B074"/>
                      </a:solidFill>
                      <a:prstDash val="solid"/>
                      <a:round/>
                      <a:headEnd type="none" w="med" len="med"/>
                      <a:tailEnd type="none" w="med" len="med"/>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BCAA2"/>
                    </a:solidFill>
                  </a:tcPr>
                </a:tc>
                <a:tc hMerge="1">
                  <a:txBody>
                    <a:bodyPr/>
                    <a:lstStyle/>
                    <a:p>
                      <a:pPr algn="ctr">
                        <a:spcAft>
                          <a:spcPts val="0"/>
                        </a:spcAft>
                      </a:pPr>
                      <a:endParaRPr lang="ru-RU" sz="1100" dirty="0">
                        <a:latin typeface="Calibri"/>
                        <a:ea typeface="Calibri"/>
                        <a:cs typeface="Times New Roman"/>
                      </a:endParaRPr>
                    </a:p>
                  </a:txBody>
                  <a:tcPr marL="68580" marR="68580" marT="0" marB="0">
                    <a:lnL w="12700" cap="flat" cmpd="sng" algn="ctr">
                      <a:solidFill>
                        <a:srgbClr val="F9B074"/>
                      </a:solidFill>
                      <a:prstDash val="solid"/>
                      <a:round/>
                      <a:headEnd type="none" w="med" len="med"/>
                      <a:tailEnd type="none" w="med" len="med"/>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BCAA2"/>
                    </a:solidFill>
                  </a:tcPr>
                </a:tc>
                <a:tc hMerge="1">
                  <a:txBody>
                    <a:bodyPr/>
                    <a:lstStyle/>
                    <a:p>
                      <a:pPr algn="ctr">
                        <a:spcAft>
                          <a:spcPts val="0"/>
                        </a:spcAft>
                      </a:pPr>
                      <a:endParaRPr lang="ru-RU" sz="1100" dirty="0">
                        <a:latin typeface="Calibri"/>
                        <a:ea typeface="Calibri"/>
                        <a:cs typeface="Times New Roman"/>
                      </a:endParaRPr>
                    </a:p>
                  </a:txBody>
                  <a:tcPr marL="68580" marR="68580" marT="0" marB="0">
                    <a:lnL w="12700" cap="flat" cmpd="sng" algn="ctr">
                      <a:solidFill>
                        <a:srgbClr val="F9B074"/>
                      </a:solidFill>
                      <a:prstDash val="solid"/>
                      <a:round/>
                      <a:headEnd type="none" w="med" len="med"/>
                      <a:tailEnd type="none" w="med" len="med"/>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BCAA2"/>
                    </a:solidFill>
                  </a:tcPr>
                </a:tc>
              </a:tr>
              <a:tr h="35401">
                <a:tc vMerge="1">
                  <a:txBody>
                    <a:bodyPr/>
                    <a:lstStyle/>
                    <a:p>
                      <a:pPr algn="ctr">
                        <a:spcAft>
                          <a:spcPts val="0"/>
                        </a:spcAft>
                      </a:pPr>
                      <a:endParaRPr lang="ru-RU" sz="1100" b="0" dirty="0">
                        <a:latin typeface="Calibri"/>
                        <a:ea typeface="Calibri"/>
                        <a:cs typeface="Times New Roman"/>
                      </a:endParaRPr>
                    </a:p>
                  </a:txBody>
                  <a:tcPr marL="68580" marR="68580" marT="0" marB="0" anchor="ctr">
                    <a:lnL w="12700" cap="flat" cmpd="sng" algn="ctr">
                      <a:solidFill>
                        <a:srgbClr val="F9B074"/>
                      </a:solidFill>
                      <a:prstDash val="solid"/>
                      <a:round/>
                      <a:headEnd type="none" w="med" len="med"/>
                      <a:tailEnd type="none" w="med" len="med"/>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c vMerge="1">
                  <a:txBody>
                    <a:bodyPr/>
                    <a:lstStyle/>
                    <a:p>
                      <a:endParaRPr lang="ru-RU"/>
                    </a:p>
                  </a:txBody>
                  <a:tcPr/>
                </a:tc>
                <a:tc>
                  <a:txBody>
                    <a:bodyPr/>
                    <a:lstStyle/>
                    <a:p>
                      <a:pPr algn="ctr">
                        <a:spcAft>
                          <a:spcPts val="0"/>
                        </a:spcAft>
                      </a:pPr>
                      <a:r>
                        <a:rPr lang="ru-RU" sz="1300" dirty="0" smtClean="0">
                          <a:latin typeface="Garamond" pitchFamily="18" charset="0"/>
                          <a:ea typeface="Calibri"/>
                          <a:cs typeface="Times New Roman"/>
                        </a:rPr>
                        <a:t>Раунд 1</a:t>
                      </a:r>
                      <a:endParaRPr lang="ru-RU" sz="1300" dirty="0">
                        <a:latin typeface="Garamond" pitchFamily="18"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BCAA2"/>
                    </a:solidFill>
                  </a:tcPr>
                </a:tc>
                <a:tc>
                  <a:txBody>
                    <a:bodyPr/>
                    <a:lstStyle/>
                    <a:p>
                      <a:pPr algn="ctr">
                        <a:spcAft>
                          <a:spcPts val="0"/>
                        </a:spcAft>
                      </a:pPr>
                      <a:r>
                        <a:rPr lang="ru-RU" sz="1300" dirty="0" smtClean="0">
                          <a:latin typeface="Garamond" pitchFamily="18" charset="0"/>
                          <a:ea typeface="Calibri"/>
                          <a:cs typeface="Times New Roman"/>
                        </a:rPr>
                        <a:t>Раунд 2</a:t>
                      </a:r>
                      <a:endParaRPr lang="ru-RU" sz="1300" dirty="0">
                        <a:latin typeface="Garamond" pitchFamily="18"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BCAA2"/>
                    </a:solidFill>
                  </a:tcPr>
                </a:tc>
                <a:tc>
                  <a:txBody>
                    <a:bodyPr/>
                    <a:lstStyle/>
                    <a:p>
                      <a:pPr algn="ctr">
                        <a:spcAft>
                          <a:spcPts val="0"/>
                        </a:spcAft>
                      </a:pPr>
                      <a:r>
                        <a:rPr lang="ru-RU" sz="1300" dirty="0" smtClean="0">
                          <a:latin typeface="Garamond" pitchFamily="18" charset="0"/>
                          <a:ea typeface="Calibri"/>
                          <a:cs typeface="Times New Roman"/>
                        </a:rPr>
                        <a:t>Раунд 3</a:t>
                      </a:r>
                      <a:endParaRPr lang="ru-RU" sz="1300" dirty="0">
                        <a:latin typeface="Garamond" pitchFamily="18"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BCAA2"/>
                    </a:solidFill>
                  </a:tcPr>
                </a:tc>
                <a:tc>
                  <a:txBody>
                    <a:bodyPr/>
                    <a:lstStyle/>
                    <a:p>
                      <a:pPr algn="ctr">
                        <a:spcAft>
                          <a:spcPts val="0"/>
                        </a:spcAft>
                      </a:pPr>
                      <a:r>
                        <a:rPr lang="ru-RU" sz="1300" dirty="0" smtClean="0">
                          <a:latin typeface="Garamond" pitchFamily="18" charset="0"/>
                          <a:ea typeface="Calibri"/>
                          <a:cs typeface="Times New Roman"/>
                        </a:rPr>
                        <a:t>Раунд 4</a:t>
                      </a:r>
                      <a:endParaRPr lang="ru-RU" sz="1300" dirty="0">
                        <a:latin typeface="Garamond" pitchFamily="18"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BCAA2"/>
                    </a:solidFill>
                  </a:tcPr>
                </a:tc>
              </a:tr>
              <a:tr h="198324">
                <a:tc>
                  <a:txBody>
                    <a:bodyPr/>
                    <a:lstStyle/>
                    <a:p>
                      <a:pPr marL="87313" indent="0" algn="l" fontAlgn="b"/>
                      <a:r>
                        <a:rPr lang="ru-RU" sz="1300" b="0" i="0" u="none" strike="noStrike" dirty="0" smtClean="0">
                          <a:solidFill>
                            <a:srgbClr val="000000"/>
                          </a:solidFill>
                          <a:latin typeface="Garamond" pitchFamily="18" charset="0"/>
                        </a:rPr>
                        <a:t>г. Москва</a:t>
                      </a:r>
                      <a:endParaRPr lang="ru-RU" sz="1300" b="0" i="0" u="none" strike="noStrike" dirty="0">
                        <a:solidFill>
                          <a:srgbClr val="000000"/>
                        </a:solidFill>
                        <a:latin typeface="Garamond" pitchFamily="18"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4D0"/>
                    </a:solidFill>
                  </a:tcPr>
                </a:tc>
                <a:tc>
                  <a:txBody>
                    <a:bodyPr/>
                    <a:lstStyle/>
                    <a:p>
                      <a:pPr marL="0" algn="ctr" defTabSz="914400" rtl="0" eaLnBrk="1" fontAlgn="b" latinLnBrk="0" hangingPunct="1"/>
                      <a:r>
                        <a:rPr lang="ru-RU" sz="1300" b="0" i="0" u="none" strike="noStrike" kern="1200" dirty="0">
                          <a:solidFill>
                            <a:srgbClr val="000000"/>
                          </a:solidFill>
                          <a:latin typeface="Garamond" pitchFamily="18" charset="0"/>
                          <a:ea typeface="+mn-ea"/>
                          <a:cs typeface="+mn-cs"/>
                        </a:rPr>
                        <a:t>1</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marL="0" algn="ctr" defTabSz="914400" rtl="0" eaLnBrk="1" fontAlgn="b" latinLnBrk="0" hangingPunct="1"/>
                      <a:r>
                        <a:rPr lang="ru-RU" sz="1300" b="0" i="0" u="none" strike="noStrike" kern="1200" dirty="0">
                          <a:solidFill>
                            <a:srgbClr val="000000"/>
                          </a:solidFill>
                          <a:latin typeface="Garamond" pitchFamily="18" charset="0"/>
                          <a:ea typeface="+mn-ea"/>
                          <a:cs typeface="+mn-cs"/>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4D0"/>
                    </a:solidFill>
                  </a:tcPr>
                </a:tc>
                <a:tc>
                  <a:txBody>
                    <a:bodyPr/>
                    <a:lstStyle/>
                    <a:p>
                      <a:pPr marL="0" algn="ctr" defTabSz="914400" rtl="0" eaLnBrk="1" fontAlgn="b" latinLnBrk="0" hangingPunct="1"/>
                      <a:r>
                        <a:rPr lang="ru-RU" sz="1300" b="0" i="0" u="none" strike="noStrike" kern="1200" dirty="0">
                          <a:solidFill>
                            <a:srgbClr val="000000"/>
                          </a:solidFill>
                          <a:latin typeface="Garamond" pitchFamily="18" charset="0"/>
                          <a:ea typeface="+mn-ea"/>
                          <a:cs typeface="+mn-cs"/>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marL="0" algn="ctr" defTabSz="914400" rtl="0" eaLnBrk="1" fontAlgn="b" latinLnBrk="0" hangingPunct="1"/>
                      <a:r>
                        <a:rPr lang="ru-RU" sz="1300" b="0" i="0" u="none" strike="noStrike" kern="1200" dirty="0">
                          <a:solidFill>
                            <a:srgbClr val="000000"/>
                          </a:solidFill>
                          <a:latin typeface="Garamond" pitchFamily="18" charset="0"/>
                          <a:ea typeface="+mn-ea"/>
                          <a:cs typeface="+mn-cs"/>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marL="0" algn="ctr" defTabSz="914400" rtl="0" eaLnBrk="1" fontAlgn="b" latinLnBrk="0" hangingPunct="1"/>
                      <a:r>
                        <a:rPr lang="ru-RU" sz="1300" b="0" i="0" u="none" strike="noStrike" kern="1200" dirty="0">
                          <a:solidFill>
                            <a:srgbClr val="000000"/>
                          </a:solidFill>
                          <a:latin typeface="Garamond" pitchFamily="18" charset="0"/>
                          <a:ea typeface="+mn-ea"/>
                          <a:cs typeface="+mn-cs"/>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r>
              <a:tr h="198324">
                <a:tc>
                  <a:txBody>
                    <a:bodyPr/>
                    <a:lstStyle/>
                    <a:p>
                      <a:pPr marL="87313" indent="0" algn="l" defTabSz="914400" rtl="0" eaLnBrk="1" fontAlgn="b" latinLnBrk="0" hangingPunct="1"/>
                      <a:r>
                        <a:rPr lang="ru-RU" sz="1300" b="0" i="0" u="none" strike="noStrike" kern="1200" dirty="0" smtClean="0">
                          <a:solidFill>
                            <a:srgbClr val="000000"/>
                          </a:solidFill>
                          <a:latin typeface="Garamond" pitchFamily="18" charset="0"/>
                          <a:ea typeface="+mn-ea"/>
                          <a:cs typeface="+mn-cs"/>
                        </a:rPr>
                        <a:t>Московская область</a:t>
                      </a:r>
                      <a:endParaRPr lang="ru-RU" sz="1300" b="0" i="0" u="none" strike="noStrike" kern="1200" dirty="0">
                        <a:solidFill>
                          <a:srgbClr val="000000"/>
                        </a:solidFill>
                        <a:latin typeface="Garamond" pitchFamily="18" charset="0"/>
                        <a:ea typeface="+mn-ea"/>
                        <a:cs typeface="+mn-cs"/>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BCAA2"/>
                    </a:solidFill>
                  </a:tcPr>
                </a:tc>
                <a:tc>
                  <a:txBody>
                    <a:bodyPr/>
                    <a:lstStyle/>
                    <a:p>
                      <a:pPr marL="0" algn="ctr" defTabSz="914400" rtl="0" eaLnBrk="1" fontAlgn="b" latinLnBrk="0" hangingPunct="1"/>
                      <a:r>
                        <a:rPr lang="ru-RU" sz="1300" b="0" i="0" u="none" strike="noStrike" kern="1200" dirty="0">
                          <a:solidFill>
                            <a:srgbClr val="000000"/>
                          </a:solidFill>
                          <a:latin typeface="Garamond" pitchFamily="18" charset="0"/>
                          <a:ea typeface="+mn-ea"/>
                          <a:cs typeface="+mn-cs"/>
                        </a:rPr>
                        <a:t>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marL="0" algn="ctr" defTabSz="914400" rtl="0" eaLnBrk="1" fontAlgn="b" latinLnBrk="0" hangingPunct="1"/>
                      <a:r>
                        <a:rPr lang="ru-RU" sz="1300" b="0" i="0" u="none" strike="noStrike" kern="1200" dirty="0">
                          <a:solidFill>
                            <a:srgbClr val="000000"/>
                          </a:solidFill>
                          <a:latin typeface="Garamond" pitchFamily="18" charset="0"/>
                          <a:ea typeface="+mn-ea"/>
                          <a:cs typeface="+mn-cs"/>
                        </a:rPr>
                        <a:t>17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BCAA2"/>
                    </a:solidFill>
                  </a:tcPr>
                </a:tc>
                <a:tc>
                  <a:txBody>
                    <a:bodyPr/>
                    <a:lstStyle/>
                    <a:p>
                      <a:pPr marL="0" algn="ctr" defTabSz="914400" rtl="0" eaLnBrk="1" fontAlgn="b" latinLnBrk="0" hangingPunct="1"/>
                      <a:r>
                        <a:rPr lang="ru-RU" sz="1300" b="0" i="0" u="none" strike="noStrike" kern="1200" dirty="0">
                          <a:solidFill>
                            <a:srgbClr val="000000"/>
                          </a:solidFill>
                          <a:latin typeface="Garamond" pitchFamily="18" charset="0"/>
                          <a:ea typeface="+mn-ea"/>
                          <a:cs typeface="+mn-cs"/>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algn="ctr" defTabSz="914400" rtl="0" eaLnBrk="1" fontAlgn="b" latinLnBrk="0" hangingPunct="1"/>
                      <a:r>
                        <a:rPr lang="ru-RU" sz="1300" b="0" i="0" u="none" strike="noStrike" kern="1200" dirty="0">
                          <a:solidFill>
                            <a:srgbClr val="000000"/>
                          </a:solidFill>
                          <a:latin typeface="Garamond" pitchFamily="18" charset="0"/>
                          <a:ea typeface="+mn-ea"/>
                          <a:cs typeface="+mn-cs"/>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algn="ctr" defTabSz="914400" rtl="0" eaLnBrk="1" fontAlgn="b" latinLnBrk="0" hangingPunct="1"/>
                      <a:r>
                        <a:rPr lang="ru-RU" sz="1300" b="0" i="0" u="none" strike="noStrike" kern="1200" dirty="0">
                          <a:solidFill>
                            <a:srgbClr val="000000"/>
                          </a:solidFill>
                          <a:latin typeface="Garamond" pitchFamily="18" charset="0"/>
                          <a:ea typeface="+mn-ea"/>
                          <a:cs typeface="+mn-cs"/>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160713">
                <a:tc>
                  <a:txBody>
                    <a:bodyPr/>
                    <a:lstStyle/>
                    <a:p>
                      <a:pPr marL="87313" indent="0" algn="l" defTabSz="914400" rtl="0" eaLnBrk="1" fontAlgn="b" latinLnBrk="0" hangingPunct="1"/>
                      <a:r>
                        <a:rPr lang="ru-RU" sz="1300" b="0" i="0" u="none" strike="noStrike" kern="1200" dirty="0" smtClean="0">
                          <a:solidFill>
                            <a:srgbClr val="000000"/>
                          </a:solidFill>
                          <a:latin typeface="Garamond" pitchFamily="18" charset="0"/>
                          <a:ea typeface="+mn-ea"/>
                          <a:cs typeface="+mn-cs"/>
                        </a:rPr>
                        <a:t>Ростовская область</a:t>
                      </a:r>
                      <a:endParaRPr lang="ru-RU" sz="1300" b="0" i="0" u="none" strike="noStrike" kern="1200" dirty="0">
                        <a:solidFill>
                          <a:srgbClr val="000000"/>
                        </a:solidFill>
                        <a:latin typeface="Garamond" pitchFamily="18" charset="0"/>
                        <a:ea typeface="+mn-ea"/>
                        <a:cs typeface="+mn-cs"/>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4D0"/>
                    </a:solidFill>
                  </a:tcPr>
                </a:tc>
                <a:tc>
                  <a:txBody>
                    <a:bodyPr/>
                    <a:lstStyle/>
                    <a:p>
                      <a:pPr marL="0" algn="ctr" defTabSz="914400" rtl="0" eaLnBrk="1" fontAlgn="b" latinLnBrk="0" hangingPunct="1"/>
                      <a:r>
                        <a:rPr lang="ru-RU" sz="1300" b="0" i="0" u="none" strike="noStrike" kern="1200" dirty="0">
                          <a:solidFill>
                            <a:srgbClr val="000000"/>
                          </a:solidFill>
                          <a:latin typeface="Garamond" pitchFamily="18" charset="0"/>
                          <a:ea typeface="+mn-ea"/>
                          <a:cs typeface="+mn-cs"/>
                        </a:rPr>
                        <a:t>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algn="ctr" defTabSz="914400" rtl="0" eaLnBrk="1" fontAlgn="b" latinLnBrk="0" hangingPunct="1"/>
                      <a:r>
                        <a:rPr lang="ru-RU" sz="1300" b="0" i="0" u="none" strike="noStrike" kern="1200" dirty="0">
                          <a:solidFill>
                            <a:srgbClr val="000000"/>
                          </a:solidFill>
                          <a:latin typeface="Garamond" pitchFamily="18" charset="0"/>
                          <a:ea typeface="+mn-ea"/>
                          <a:cs typeface="+mn-cs"/>
                        </a:rPr>
                        <a:t>16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4D0"/>
                    </a:solidFill>
                  </a:tcPr>
                </a:tc>
                <a:tc>
                  <a:txBody>
                    <a:bodyPr/>
                    <a:lstStyle/>
                    <a:p>
                      <a:pPr marL="0" algn="ctr" defTabSz="914400" rtl="0" eaLnBrk="1" fontAlgn="b" latinLnBrk="0" hangingPunct="1"/>
                      <a:r>
                        <a:rPr lang="ru-RU" sz="1300" b="0" i="0" u="none" strike="noStrike" kern="1200" dirty="0">
                          <a:solidFill>
                            <a:srgbClr val="000000"/>
                          </a:solidFill>
                          <a:latin typeface="Garamond" pitchFamily="18" charset="0"/>
                          <a:ea typeface="+mn-ea"/>
                          <a:cs typeface="+mn-cs"/>
                        </a:rPr>
                        <a:t>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algn="ctr" defTabSz="914400" rtl="0" eaLnBrk="1" fontAlgn="b" latinLnBrk="0" hangingPunct="1"/>
                      <a:r>
                        <a:rPr lang="ru-RU" sz="1300" b="0" i="0" u="none" strike="noStrike" kern="1200" dirty="0">
                          <a:solidFill>
                            <a:srgbClr val="000000"/>
                          </a:solidFill>
                          <a:latin typeface="Garamond" pitchFamily="18" charset="0"/>
                          <a:ea typeface="+mn-ea"/>
                          <a:cs typeface="+mn-cs"/>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algn="ctr" defTabSz="914400" rtl="0" eaLnBrk="1" fontAlgn="b" latinLnBrk="0" hangingPunct="1"/>
                      <a:r>
                        <a:rPr lang="ru-RU" sz="1300" b="0" i="0" u="none" strike="noStrike" kern="1200" dirty="0">
                          <a:solidFill>
                            <a:srgbClr val="000000"/>
                          </a:solidFill>
                          <a:latin typeface="Garamond" pitchFamily="18" charset="0"/>
                          <a:ea typeface="+mn-ea"/>
                          <a:cs typeface="+mn-cs"/>
                        </a:rPr>
                        <a:t>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r h="198324">
                <a:tc>
                  <a:txBody>
                    <a:bodyPr/>
                    <a:lstStyle/>
                    <a:p>
                      <a:pPr marL="87313" indent="0" algn="l" defTabSz="914400" rtl="0" eaLnBrk="1" fontAlgn="b" latinLnBrk="0" hangingPunct="1"/>
                      <a:r>
                        <a:rPr lang="ru-RU" sz="1300" b="0" i="0" u="none" strike="noStrike" kern="1200" dirty="0" smtClean="0">
                          <a:solidFill>
                            <a:srgbClr val="000000"/>
                          </a:solidFill>
                          <a:latin typeface="Garamond" pitchFamily="18" charset="0"/>
                          <a:ea typeface="+mn-ea"/>
                          <a:cs typeface="+mn-cs"/>
                        </a:rPr>
                        <a:t>г. Санкт-Петербург</a:t>
                      </a:r>
                      <a:endParaRPr lang="ru-RU" sz="1300" b="0" i="0" u="none" strike="noStrike" kern="1200" dirty="0">
                        <a:solidFill>
                          <a:srgbClr val="000000"/>
                        </a:solidFill>
                        <a:latin typeface="Garamond" pitchFamily="18" charset="0"/>
                        <a:ea typeface="+mn-ea"/>
                        <a:cs typeface="+mn-cs"/>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BCAA2"/>
                    </a:solidFill>
                  </a:tcPr>
                </a:tc>
                <a:tc>
                  <a:txBody>
                    <a:bodyPr/>
                    <a:lstStyle/>
                    <a:p>
                      <a:pPr marL="0" algn="ctr" defTabSz="914400" rtl="0" eaLnBrk="1" fontAlgn="b" latinLnBrk="0" hangingPunct="1"/>
                      <a:r>
                        <a:rPr lang="ru-RU" sz="1300" b="0" i="0" u="none" strike="noStrike" kern="1200" dirty="0">
                          <a:solidFill>
                            <a:srgbClr val="000000"/>
                          </a:solidFill>
                          <a:latin typeface="Garamond" pitchFamily="18" charset="0"/>
                          <a:ea typeface="+mn-ea"/>
                          <a:cs typeface="+mn-cs"/>
                        </a:rPr>
                        <a:t>4</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marL="0" algn="ctr" defTabSz="914400" rtl="0" eaLnBrk="1" fontAlgn="b" latinLnBrk="0" hangingPunct="1"/>
                      <a:r>
                        <a:rPr lang="ru-RU" sz="1300" b="0" i="0" u="none" strike="noStrike" kern="1200" dirty="0">
                          <a:solidFill>
                            <a:srgbClr val="000000"/>
                          </a:solidFill>
                          <a:latin typeface="Garamond" pitchFamily="18" charset="0"/>
                          <a:ea typeface="+mn-ea"/>
                          <a:cs typeface="+mn-cs"/>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BCAA2"/>
                    </a:solidFill>
                  </a:tcPr>
                </a:tc>
                <a:tc>
                  <a:txBody>
                    <a:bodyPr/>
                    <a:lstStyle/>
                    <a:p>
                      <a:pPr marL="0" algn="ctr" defTabSz="914400" rtl="0" eaLnBrk="1" fontAlgn="b" latinLnBrk="0" hangingPunct="1"/>
                      <a:r>
                        <a:rPr lang="ru-RU" sz="1300" b="0" i="0" u="none" strike="noStrike" kern="1200" dirty="0">
                          <a:solidFill>
                            <a:srgbClr val="000000"/>
                          </a:solidFill>
                          <a:latin typeface="Garamond" pitchFamily="18" charset="0"/>
                          <a:ea typeface="+mn-ea"/>
                          <a:cs typeface="+mn-cs"/>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marL="0" algn="ctr" defTabSz="914400" rtl="0" eaLnBrk="1" fontAlgn="b" latinLnBrk="0" hangingPunct="1"/>
                      <a:r>
                        <a:rPr lang="ru-RU" sz="1300" b="0" i="0" u="none" strike="noStrike" kern="1200" dirty="0">
                          <a:solidFill>
                            <a:srgbClr val="000000"/>
                          </a:solidFill>
                          <a:latin typeface="Garamond" pitchFamily="18" charset="0"/>
                          <a:ea typeface="+mn-ea"/>
                          <a:cs typeface="+mn-cs"/>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algn="ctr" defTabSz="914400" rtl="0" eaLnBrk="1" fontAlgn="b" latinLnBrk="0" hangingPunct="1"/>
                      <a:r>
                        <a:rPr lang="ru-RU" sz="1300" b="0" i="0" u="none" strike="noStrike" kern="1200" dirty="0">
                          <a:solidFill>
                            <a:srgbClr val="000000"/>
                          </a:solidFill>
                          <a:latin typeface="Garamond" pitchFamily="18" charset="0"/>
                          <a:ea typeface="+mn-ea"/>
                          <a:cs typeface="+mn-cs"/>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r h="198324">
                <a:tc>
                  <a:txBody>
                    <a:bodyPr/>
                    <a:lstStyle/>
                    <a:p>
                      <a:pPr marL="87313" indent="0" algn="l" defTabSz="914400" rtl="0" eaLnBrk="1" fontAlgn="b" latinLnBrk="0" hangingPunct="1"/>
                      <a:r>
                        <a:rPr lang="ru-RU" sz="1300" b="0" i="0" u="none" strike="noStrike" kern="1200" dirty="0" smtClean="0">
                          <a:solidFill>
                            <a:srgbClr val="000000"/>
                          </a:solidFill>
                          <a:latin typeface="Garamond" pitchFamily="18" charset="0"/>
                          <a:ea typeface="+mn-ea"/>
                          <a:cs typeface="+mn-cs"/>
                        </a:rPr>
                        <a:t>Краснодарский край</a:t>
                      </a:r>
                      <a:endParaRPr lang="ru-RU" sz="1300" b="0" i="0" u="none" strike="noStrike" kern="1200" dirty="0">
                        <a:solidFill>
                          <a:srgbClr val="000000"/>
                        </a:solidFill>
                        <a:latin typeface="Garamond" pitchFamily="18" charset="0"/>
                        <a:ea typeface="+mn-ea"/>
                        <a:cs typeface="+mn-cs"/>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4D0"/>
                    </a:solidFill>
                  </a:tcPr>
                </a:tc>
                <a:tc>
                  <a:txBody>
                    <a:bodyPr/>
                    <a:lstStyle/>
                    <a:p>
                      <a:pPr marL="0" algn="ctr" defTabSz="914400" rtl="0" eaLnBrk="1" fontAlgn="b" latinLnBrk="0" hangingPunct="1"/>
                      <a:r>
                        <a:rPr lang="ru-RU" sz="1300" b="0" i="0" u="none" strike="noStrike" kern="1200" dirty="0">
                          <a:solidFill>
                            <a:srgbClr val="000000"/>
                          </a:solidFill>
                          <a:latin typeface="Garamond" pitchFamily="18" charset="0"/>
                          <a:ea typeface="+mn-ea"/>
                          <a:cs typeface="+mn-cs"/>
                        </a:rPr>
                        <a:t>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algn="ctr" defTabSz="914400" rtl="0" eaLnBrk="1" fontAlgn="b" latinLnBrk="0" hangingPunct="1"/>
                      <a:r>
                        <a:rPr lang="ru-RU" sz="1300" b="0" i="0" u="none" strike="noStrike" kern="1200" dirty="0">
                          <a:solidFill>
                            <a:srgbClr val="000000"/>
                          </a:solidFill>
                          <a:latin typeface="Garamond" pitchFamily="18" charset="0"/>
                          <a:ea typeface="+mn-ea"/>
                          <a:cs typeface="+mn-cs"/>
                        </a:rPr>
                        <a:t>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4D0"/>
                    </a:solidFill>
                  </a:tcPr>
                </a:tc>
                <a:tc>
                  <a:txBody>
                    <a:bodyPr/>
                    <a:lstStyle/>
                    <a:p>
                      <a:pPr marL="0" algn="ctr" defTabSz="914400" rtl="0" eaLnBrk="1" fontAlgn="b" latinLnBrk="0" hangingPunct="1"/>
                      <a:r>
                        <a:rPr lang="ru-RU" sz="1300" b="0" i="0" u="none" strike="noStrike" kern="1200" dirty="0">
                          <a:solidFill>
                            <a:srgbClr val="000000"/>
                          </a:solidFill>
                          <a:latin typeface="Garamond" pitchFamily="18" charset="0"/>
                          <a:ea typeface="+mn-ea"/>
                          <a:cs typeface="+mn-cs"/>
                        </a:rPr>
                        <a:t>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marL="0" algn="ctr" defTabSz="914400" rtl="0" eaLnBrk="1" fontAlgn="b" latinLnBrk="0" hangingPunct="1"/>
                      <a:r>
                        <a:rPr lang="ru-RU" sz="1300" b="0" i="0" u="none" strike="noStrike" kern="1200" dirty="0">
                          <a:solidFill>
                            <a:srgbClr val="000000"/>
                          </a:solidFill>
                          <a:latin typeface="Garamond" pitchFamily="18" charset="0"/>
                          <a:ea typeface="+mn-ea"/>
                          <a:cs typeface="+mn-cs"/>
                        </a:rPr>
                        <a:t>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algn="ctr" defTabSz="914400" rtl="0" eaLnBrk="1" fontAlgn="b" latinLnBrk="0" hangingPunct="1"/>
                      <a:r>
                        <a:rPr lang="ru-RU" sz="1300" b="0" i="0" u="none" strike="noStrike" kern="1200" dirty="0">
                          <a:solidFill>
                            <a:srgbClr val="000000"/>
                          </a:solidFill>
                          <a:latin typeface="Garamond" pitchFamily="18" charset="0"/>
                          <a:ea typeface="+mn-ea"/>
                          <a:cs typeface="+mn-cs"/>
                        </a:rPr>
                        <a:t>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r h="198324">
                <a:tc>
                  <a:txBody>
                    <a:bodyPr/>
                    <a:lstStyle/>
                    <a:p>
                      <a:pPr marL="87313" indent="0" algn="l" defTabSz="914400" rtl="0" eaLnBrk="1" fontAlgn="b" latinLnBrk="0" hangingPunct="1"/>
                      <a:r>
                        <a:rPr lang="ru-RU" sz="1300" b="0" i="0" u="none" strike="noStrike" kern="1200" dirty="0" smtClean="0">
                          <a:solidFill>
                            <a:srgbClr val="000000"/>
                          </a:solidFill>
                          <a:latin typeface="Garamond" pitchFamily="18" charset="0"/>
                          <a:ea typeface="+mn-ea"/>
                          <a:cs typeface="+mn-cs"/>
                        </a:rPr>
                        <a:t>Самарская область</a:t>
                      </a:r>
                      <a:endParaRPr lang="ru-RU" sz="1300" b="0" i="0" u="none" strike="noStrike" kern="1200" dirty="0">
                        <a:solidFill>
                          <a:srgbClr val="000000"/>
                        </a:solidFill>
                        <a:latin typeface="Garamond" pitchFamily="18" charset="0"/>
                        <a:ea typeface="+mn-ea"/>
                        <a:cs typeface="+mn-cs"/>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BCAA2"/>
                    </a:solidFill>
                  </a:tcPr>
                </a:tc>
                <a:tc>
                  <a:txBody>
                    <a:bodyPr/>
                    <a:lstStyle/>
                    <a:p>
                      <a:pPr marL="0" algn="ctr" defTabSz="914400" rtl="0" eaLnBrk="1" fontAlgn="b" latinLnBrk="0" hangingPunct="1"/>
                      <a:r>
                        <a:rPr lang="ru-RU" sz="1300" b="0" i="0" u="none" strike="noStrike" kern="1200" dirty="0">
                          <a:solidFill>
                            <a:srgbClr val="000000"/>
                          </a:solidFill>
                          <a:latin typeface="Garamond" pitchFamily="18" charset="0"/>
                          <a:ea typeface="+mn-ea"/>
                          <a:cs typeface="+mn-cs"/>
                        </a:rPr>
                        <a:t>6</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marL="0" algn="ctr" defTabSz="914400" rtl="0" eaLnBrk="1" fontAlgn="b" latinLnBrk="0" hangingPunct="1"/>
                      <a:r>
                        <a:rPr lang="ru-RU" sz="1300" b="0" i="0" u="none" strike="noStrike" kern="1200" dirty="0">
                          <a:solidFill>
                            <a:srgbClr val="000000"/>
                          </a:solidFill>
                          <a:latin typeface="Garamond" pitchFamily="18" charset="0"/>
                          <a:ea typeface="+mn-ea"/>
                          <a:cs typeface="+mn-cs"/>
                        </a:rPr>
                        <a:t>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BCAA2"/>
                    </a:solidFill>
                  </a:tcPr>
                </a:tc>
                <a:tc>
                  <a:txBody>
                    <a:bodyPr/>
                    <a:lstStyle/>
                    <a:p>
                      <a:pPr marL="0" algn="ctr" defTabSz="914400" rtl="0" eaLnBrk="1" fontAlgn="b" latinLnBrk="0" hangingPunct="1"/>
                      <a:r>
                        <a:rPr lang="ru-RU" sz="1300" b="0" i="0" u="none" strike="noStrike" kern="1200" dirty="0" smtClean="0">
                          <a:solidFill>
                            <a:srgbClr val="000000"/>
                          </a:solidFill>
                          <a:latin typeface="Garamond" pitchFamily="18" charset="0"/>
                          <a:ea typeface="+mn-ea"/>
                          <a:cs typeface="+mn-cs"/>
                        </a:rPr>
                        <a:t>13-14</a:t>
                      </a:r>
                      <a:endParaRPr lang="ru-RU" sz="1300" b="0" i="0" u="none" strike="noStrike" kern="1200" dirty="0">
                        <a:solidFill>
                          <a:srgbClr val="000000"/>
                        </a:solidFill>
                        <a:latin typeface="Garamond" pitchFamily="18" charset="0"/>
                        <a:ea typeface="+mn-ea"/>
                        <a:cs typeface="+mn-cs"/>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marL="0" algn="ctr" defTabSz="914400" rtl="0" eaLnBrk="1" fontAlgn="b" latinLnBrk="0" hangingPunct="1"/>
                      <a:r>
                        <a:rPr lang="ru-RU" sz="1300" b="0" i="0" u="none" strike="noStrike" kern="1200" dirty="0">
                          <a:solidFill>
                            <a:srgbClr val="000000"/>
                          </a:solidFill>
                          <a:latin typeface="Garamond" pitchFamily="18" charset="0"/>
                          <a:ea typeface="+mn-ea"/>
                          <a:cs typeface="+mn-cs"/>
                        </a:rPr>
                        <a:t>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algn="ctr" defTabSz="914400" rtl="0" eaLnBrk="1" fontAlgn="b" latinLnBrk="0" hangingPunct="1"/>
                      <a:r>
                        <a:rPr lang="ru-RU" sz="1300" b="0" i="0" u="none" strike="noStrike" kern="1200" dirty="0">
                          <a:solidFill>
                            <a:srgbClr val="000000"/>
                          </a:solidFill>
                          <a:latin typeface="Garamond" pitchFamily="18" charset="0"/>
                          <a:ea typeface="+mn-ea"/>
                          <a:cs typeface="+mn-cs"/>
                        </a:rPr>
                        <a:t>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r>
              <a:tr h="198324">
                <a:tc>
                  <a:txBody>
                    <a:bodyPr/>
                    <a:lstStyle/>
                    <a:p>
                      <a:pPr marL="87313" indent="0" algn="l" defTabSz="914400" rtl="0" eaLnBrk="1" fontAlgn="b" latinLnBrk="0" hangingPunct="1"/>
                      <a:r>
                        <a:rPr lang="ru-RU" sz="1300" b="0" i="0" u="none" strike="noStrike" kern="1200" dirty="0" smtClean="0">
                          <a:solidFill>
                            <a:srgbClr val="000000"/>
                          </a:solidFill>
                          <a:latin typeface="Garamond" pitchFamily="18" charset="0"/>
                          <a:ea typeface="+mn-ea"/>
                          <a:cs typeface="+mn-cs"/>
                        </a:rPr>
                        <a:t>Свердловская область</a:t>
                      </a:r>
                      <a:endParaRPr lang="ru-RU" sz="1300" b="0" i="0" u="none" strike="noStrike" kern="1200" dirty="0">
                        <a:solidFill>
                          <a:srgbClr val="000000"/>
                        </a:solidFill>
                        <a:latin typeface="Garamond" pitchFamily="18" charset="0"/>
                        <a:ea typeface="+mn-ea"/>
                        <a:cs typeface="+mn-cs"/>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4D0"/>
                    </a:solidFill>
                  </a:tcPr>
                </a:tc>
                <a:tc>
                  <a:txBody>
                    <a:bodyPr/>
                    <a:lstStyle/>
                    <a:p>
                      <a:pPr marL="0" algn="ctr" defTabSz="914400" rtl="0" eaLnBrk="1" fontAlgn="b" latinLnBrk="0" hangingPunct="1"/>
                      <a:r>
                        <a:rPr lang="ru-RU" sz="1300" b="0" i="0" u="none" strike="noStrike" kern="1200" dirty="0">
                          <a:solidFill>
                            <a:srgbClr val="000000"/>
                          </a:solidFill>
                          <a:latin typeface="Garamond" pitchFamily="18" charset="0"/>
                          <a:ea typeface="+mn-ea"/>
                          <a:cs typeface="+mn-cs"/>
                        </a:rPr>
                        <a:t>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marL="0" algn="ctr" defTabSz="914400" rtl="0" eaLnBrk="1" fontAlgn="b" latinLnBrk="0" hangingPunct="1"/>
                      <a:r>
                        <a:rPr lang="ru-RU" sz="1300" b="0" i="0" u="none" strike="noStrike" kern="1200" dirty="0">
                          <a:solidFill>
                            <a:srgbClr val="000000"/>
                          </a:solidFill>
                          <a:latin typeface="Garamond" pitchFamily="18" charset="0"/>
                          <a:ea typeface="+mn-ea"/>
                          <a:cs typeface="+mn-cs"/>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4D0"/>
                    </a:solidFill>
                  </a:tcPr>
                </a:tc>
                <a:tc>
                  <a:txBody>
                    <a:bodyPr/>
                    <a:lstStyle/>
                    <a:p>
                      <a:pPr marL="0" algn="ctr" defTabSz="914400" rtl="0" eaLnBrk="1" fontAlgn="b" latinLnBrk="0" hangingPunct="1"/>
                      <a:r>
                        <a:rPr lang="ru-RU" sz="1300" b="0" i="0" u="none" strike="noStrike" kern="1200" dirty="0">
                          <a:solidFill>
                            <a:srgbClr val="000000"/>
                          </a:solidFill>
                          <a:latin typeface="Garamond" pitchFamily="18" charset="0"/>
                          <a:ea typeface="+mn-ea"/>
                          <a:cs typeface="+mn-cs"/>
                        </a:rPr>
                        <a:t>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marL="0" algn="ctr" defTabSz="914400" rtl="0" eaLnBrk="1" fontAlgn="b" latinLnBrk="0" hangingPunct="1"/>
                      <a:r>
                        <a:rPr lang="ru-RU" sz="1300" b="0" i="0" u="none" strike="noStrike" kern="1200" dirty="0">
                          <a:solidFill>
                            <a:srgbClr val="000000"/>
                          </a:solidFill>
                          <a:latin typeface="Garamond" pitchFamily="18" charset="0"/>
                          <a:ea typeface="+mn-ea"/>
                          <a:cs typeface="+mn-cs"/>
                        </a:rPr>
                        <a:t>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marL="0" algn="ctr" defTabSz="914400" rtl="0" eaLnBrk="1" fontAlgn="b" latinLnBrk="0" hangingPunct="1"/>
                      <a:r>
                        <a:rPr lang="ru-RU" sz="1300" b="0" i="0" u="none" strike="noStrike" kern="1200" dirty="0">
                          <a:solidFill>
                            <a:srgbClr val="000000"/>
                          </a:solidFill>
                          <a:latin typeface="Garamond" pitchFamily="18" charset="0"/>
                          <a:ea typeface="+mn-ea"/>
                          <a:cs typeface="+mn-cs"/>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198324">
                <a:tc>
                  <a:txBody>
                    <a:bodyPr/>
                    <a:lstStyle/>
                    <a:p>
                      <a:pPr marL="87313" indent="0" algn="l" defTabSz="914400" rtl="0" eaLnBrk="1" fontAlgn="b" latinLnBrk="0" hangingPunct="1"/>
                      <a:r>
                        <a:rPr lang="ru-RU" sz="1300" b="0" i="0" u="none" strike="noStrike" kern="1200" dirty="0" smtClean="0">
                          <a:solidFill>
                            <a:srgbClr val="000000"/>
                          </a:solidFill>
                          <a:latin typeface="Garamond" pitchFamily="18" charset="0"/>
                          <a:ea typeface="+mn-ea"/>
                          <a:cs typeface="+mn-cs"/>
                        </a:rPr>
                        <a:t>Ярославская область</a:t>
                      </a:r>
                      <a:endParaRPr lang="ru-RU" sz="1300" b="0" i="0" u="none" strike="noStrike" kern="1200" dirty="0">
                        <a:solidFill>
                          <a:srgbClr val="000000"/>
                        </a:solidFill>
                        <a:latin typeface="Garamond" pitchFamily="18" charset="0"/>
                        <a:ea typeface="+mn-ea"/>
                        <a:cs typeface="+mn-cs"/>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BCAA2"/>
                    </a:solidFill>
                  </a:tcPr>
                </a:tc>
                <a:tc>
                  <a:txBody>
                    <a:bodyPr/>
                    <a:lstStyle/>
                    <a:p>
                      <a:pPr marL="0" algn="ctr" defTabSz="914400" rtl="0" eaLnBrk="1" fontAlgn="b" latinLnBrk="0" hangingPunct="1"/>
                      <a:r>
                        <a:rPr lang="ru-RU" sz="1300" b="0" i="0" u="none" strike="noStrike" kern="1200" dirty="0" smtClean="0">
                          <a:solidFill>
                            <a:srgbClr val="000000"/>
                          </a:solidFill>
                          <a:latin typeface="Garamond" pitchFamily="18" charset="0"/>
                          <a:ea typeface="+mn-ea"/>
                          <a:cs typeface="+mn-cs"/>
                        </a:rPr>
                        <a:t>8</a:t>
                      </a:r>
                      <a:endParaRPr lang="ru-RU" sz="1300" b="0" i="0" u="none" strike="noStrike" kern="1200" dirty="0">
                        <a:solidFill>
                          <a:srgbClr val="000000"/>
                        </a:solidFill>
                        <a:latin typeface="Garamond" pitchFamily="18" charset="0"/>
                        <a:ea typeface="+mn-ea"/>
                        <a:cs typeface="+mn-cs"/>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marL="0" algn="ctr" defTabSz="914400" rtl="0" eaLnBrk="1" fontAlgn="b" latinLnBrk="0" hangingPunct="1"/>
                      <a:r>
                        <a:rPr lang="ru-RU" sz="1300" b="0" i="0" u="none" strike="noStrike" kern="1200" dirty="0">
                          <a:solidFill>
                            <a:srgbClr val="000000"/>
                          </a:solidFill>
                          <a:latin typeface="Garamond" pitchFamily="18" charset="0"/>
                          <a:ea typeface="+mn-ea"/>
                          <a:cs typeface="+mn-cs"/>
                        </a:rPr>
                        <a:t>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BCAA2"/>
                    </a:solidFill>
                  </a:tcPr>
                </a:tc>
                <a:tc>
                  <a:txBody>
                    <a:bodyPr/>
                    <a:lstStyle/>
                    <a:p>
                      <a:pPr marL="0" algn="ctr" defTabSz="914400" rtl="0" eaLnBrk="1" fontAlgn="b" latinLnBrk="0" hangingPunct="1"/>
                      <a:r>
                        <a:rPr lang="ru-RU" sz="1300" b="0" i="0" u="none" strike="noStrike" kern="1200" dirty="0" smtClean="0">
                          <a:solidFill>
                            <a:srgbClr val="000000"/>
                          </a:solidFill>
                          <a:latin typeface="Garamond" pitchFamily="18" charset="0"/>
                          <a:ea typeface="+mn-ea"/>
                          <a:cs typeface="+mn-cs"/>
                        </a:rPr>
                        <a:t>13-14</a:t>
                      </a:r>
                      <a:endParaRPr lang="ru-RU" sz="1300" b="0" i="0" u="none" strike="noStrike" kern="1200" dirty="0">
                        <a:solidFill>
                          <a:srgbClr val="000000"/>
                        </a:solidFill>
                        <a:latin typeface="Garamond" pitchFamily="18" charset="0"/>
                        <a:ea typeface="+mn-ea"/>
                        <a:cs typeface="+mn-cs"/>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marL="0" algn="ctr" defTabSz="914400" rtl="0" eaLnBrk="1" fontAlgn="b" latinLnBrk="0" hangingPunct="1"/>
                      <a:r>
                        <a:rPr lang="ru-RU" sz="1300" b="0" i="0" u="none" strike="noStrike" kern="1200" dirty="0">
                          <a:solidFill>
                            <a:srgbClr val="000000"/>
                          </a:solidFill>
                          <a:latin typeface="Garamond" pitchFamily="18" charset="0"/>
                          <a:ea typeface="+mn-ea"/>
                          <a:cs typeface="+mn-cs"/>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algn="ctr" defTabSz="914400" rtl="0" eaLnBrk="1" fontAlgn="b" latinLnBrk="0" hangingPunct="1"/>
                      <a:r>
                        <a:rPr lang="ru-RU" sz="1300" b="0" i="0" u="none" strike="noStrike" kern="1200" dirty="0">
                          <a:solidFill>
                            <a:srgbClr val="000000"/>
                          </a:solidFill>
                          <a:latin typeface="Garamond" pitchFamily="18" charset="0"/>
                          <a:ea typeface="+mn-ea"/>
                          <a:cs typeface="+mn-cs"/>
                        </a:rPr>
                        <a:t>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198324">
                <a:tc>
                  <a:txBody>
                    <a:bodyPr/>
                    <a:lstStyle/>
                    <a:p>
                      <a:pPr marL="87313" indent="0" algn="l" defTabSz="914400" rtl="0" eaLnBrk="1" fontAlgn="b" latinLnBrk="0" hangingPunct="1"/>
                      <a:r>
                        <a:rPr lang="ru-RU" sz="1300" b="0" i="0" u="none" strike="noStrike" kern="1200" dirty="0" smtClean="0">
                          <a:solidFill>
                            <a:srgbClr val="000000"/>
                          </a:solidFill>
                          <a:latin typeface="Garamond" pitchFamily="18" charset="0"/>
                          <a:ea typeface="+mn-ea"/>
                          <a:cs typeface="+mn-cs"/>
                        </a:rPr>
                        <a:t>Воронежская область</a:t>
                      </a:r>
                      <a:endParaRPr lang="ru-RU" sz="1300" b="0" i="0" u="none" strike="noStrike" kern="1200" dirty="0">
                        <a:solidFill>
                          <a:srgbClr val="000000"/>
                        </a:solidFill>
                        <a:latin typeface="Garamond" pitchFamily="18" charset="0"/>
                        <a:ea typeface="+mn-ea"/>
                        <a:cs typeface="+mn-cs"/>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4D0"/>
                    </a:solidFill>
                  </a:tcPr>
                </a:tc>
                <a:tc>
                  <a:txBody>
                    <a:bodyPr/>
                    <a:lstStyle/>
                    <a:p>
                      <a:pPr marL="0" algn="ctr" defTabSz="914400" rtl="0" eaLnBrk="1" fontAlgn="b" latinLnBrk="0" hangingPunct="1"/>
                      <a:r>
                        <a:rPr lang="ru-RU" sz="1300" b="0" i="0" u="none" strike="noStrike" kern="1200" dirty="0">
                          <a:solidFill>
                            <a:srgbClr val="000000"/>
                          </a:solidFill>
                          <a:latin typeface="Garamond" pitchFamily="18" charset="0"/>
                          <a:ea typeface="+mn-ea"/>
                          <a:cs typeface="+mn-cs"/>
                        </a:rPr>
                        <a:t>9</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algn="ctr" defTabSz="914400" rtl="0" eaLnBrk="1" fontAlgn="b" latinLnBrk="0" hangingPunct="1"/>
                      <a:r>
                        <a:rPr lang="ru-RU" sz="1300" b="0" i="0" u="none" strike="noStrike" kern="1200" dirty="0">
                          <a:solidFill>
                            <a:srgbClr val="000000"/>
                          </a:solidFill>
                          <a:latin typeface="Garamond" pitchFamily="18" charset="0"/>
                          <a:ea typeface="+mn-ea"/>
                          <a:cs typeface="+mn-cs"/>
                        </a:rPr>
                        <a:t>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4D0"/>
                    </a:solidFill>
                  </a:tcPr>
                </a:tc>
                <a:tc>
                  <a:txBody>
                    <a:bodyPr/>
                    <a:lstStyle/>
                    <a:p>
                      <a:pPr marL="0" algn="ctr" defTabSz="914400" rtl="0" eaLnBrk="1" fontAlgn="b" latinLnBrk="0" hangingPunct="1"/>
                      <a:r>
                        <a:rPr lang="ru-RU" sz="1300" b="0" i="0" u="none" strike="noStrike" kern="1200" dirty="0">
                          <a:solidFill>
                            <a:srgbClr val="000000"/>
                          </a:solidFill>
                          <a:latin typeface="Garamond" pitchFamily="18" charset="0"/>
                          <a:ea typeface="+mn-ea"/>
                          <a:cs typeface="+mn-cs"/>
                        </a:rPr>
                        <a:t>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marL="0" algn="ctr" defTabSz="914400" rtl="0" eaLnBrk="1" fontAlgn="b" latinLnBrk="0" hangingPunct="1"/>
                      <a:r>
                        <a:rPr lang="ru-RU" sz="1300" b="0" i="0" u="none" strike="noStrike" kern="1200" dirty="0">
                          <a:solidFill>
                            <a:srgbClr val="000000"/>
                          </a:solidFill>
                          <a:latin typeface="Garamond" pitchFamily="18" charset="0"/>
                          <a:ea typeface="+mn-ea"/>
                          <a:cs typeface="+mn-cs"/>
                        </a:rPr>
                        <a:t>17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marL="0" algn="ctr" defTabSz="914400" rtl="0" eaLnBrk="1" fontAlgn="b" latinLnBrk="0" hangingPunct="1"/>
                      <a:r>
                        <a:rPr lang="ru-RU" sz="1300" b="0" i="0" u="none" strike="noStrike" kern="1200" dirty="0">
                          <a:solidFill>
                            <a:srgbClr val="000000"/>
                          </a:solidFill>
                          <a:latin typeface="Garamond" pitchFamily="18" charset="0"/>
                          <a:ea typeface="+mn-ea"/>
                          <a:cs typeface="+mn-cs"/>
                        </a:rPr>
                        <a:t>21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r h="56708">
                <a:tc>
                  <a:txBody>
                    <a:bodyPr/>
                    <a:lstStyle/>
                    <a:p>
                      <a:pPr marL="87313" indent="0" algn="l" defTabSz="914400" rtl="0" eaLnBrk="1" fontAlgn="b" latinLnBrk="0" hangingPunct="1"/>
                      <a:r>
                        <a:rPr lang="ru-RU" sz="1300" b="0" i="0" u="none" strike="noStrike" kern="1200" dirty="0" smtClean="0">
                          <a:solidFill>
                            <a:srgbClr val="000000"/>
                          </a:solidFill>
                          <a:latin typeface="Garamond" pitchFamily="18" charset="0"/>
                          <a:ea typeface="+mn-ea"/>
                          <a:cs typeface="+mn-cs"/>
                        </a:rPr>
                        <a:t>Красноярский край</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BCAA2"/>
                    </a:solidFill>
                  </a:tcPr>
                </a:tc>
                <a:tc>
                  <a:txBody>
                    <a:bodyPr/>
                    <a:lstStyle/>
                    <a:p>
                      <a:pPr marL="0" algn="ctr" defTabSz="914400" rtl="0" eaLnBrk="1" fontAlgn="b" latinLnBrk="0" hangingPunct="1"/>
                      <a:r>
                        <a:rPr lang="ru-RU" sz="1300" b="0" i="0" u="none" strike="noStrike" kern="1200" dirty="0" smtClean="0">
                          <a:solidFill>
                            <a:srgbClr val="000000"/>
                          </a:solidFill>
                          <a:latin typeface="Garamond" pitchFamily="18" charset="0"/>
                          <a:ea typeface="+mn-ea"/>
                          <a:cs typeface="+mn-cs"/>
                        </a:rPr>
                        <a:t>10</a:t>
                      </a:r>
                      <a:endParaRPr lang="ru-RU" sz="1300" b="0" i="0" u="none" strike="noStrike" kern="1200" dirty="0">
                        <a:solidFill>
                          <a:srgbClr val="000000"/>
                        </a:solidFill>
                        <a:latin typeface="Garamond" pitchFamily="18" charset="0"/>
                        <a:ea typeface="+mn-ea"/>
                        <a:cs typeface="+mn-cs"/>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algn="ctr" defTabSz="914400" rtl="0" eaLnBrk="1" fontAlgn="b" latinLnBrk="0" hangingPunct="1"/>
                      <a:r>
                        <a:rPr lang="ru-RU" sz="1300" b="0" i="0" u="none" strike="noStrike" kern="1200" dirty="0">
                          <a:solidFill>
                            <a:srgbClr val="000000"/>
                          </a:solidFill>
                          <a:latin typeface="Garamond" pitchFamily="18" charset="0"/>
                          <a:ea typeface="+mn-ea"/>
                          <a:cs typeface="+mn-cs"/>
                        </a:rPr>
                        <a:t>20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BCAA2"/>
                    </a:solidFill>
                  </a:tcPr>
                </a:tc>
                <a:tc>
                  <a:txBody>
                    <a:bodyPr/>
                    <a:lstStyle/>
                    <a:p>
                      <a:pPr marL="0" algn="ctr" defTabSz="914400" rtl="0" eaLnBrk="1" fontAlgn="b" latinLnBrk="0" hangingPunct="1"/>
                      <a:r>
                        <a:rPr lang="ru-RU" sz="1300" b="0" i="0" u="none" strike="noStrike" kern="1200" dirty="0">
                          <a:solidFill>
                            <a:srgbClr val="000000"/>
                          </a:solidFill>
                          <a:latin typeface="Garamond" pitchFamily="18" charset="0"/>
                          <a:ea typeface="+mn-ea"/>
                          <a:cs typeface="+mn-cs"/>
                        </a:rPr>
                        <a:t>12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algn="ctr" defTabSz="914400" rtl="0" eaLnBrk="1" fontAlgn="b" latinLnBrk="0" hangingPunct="1"/>
                      <a:r>
                        <a:rPr lang="ru-RU" sz="1300" b="0" i="0" u="none" strike="noStrike" kern="1200" dirty="0">
                          <a:solidFill>
                            <a:srgbClr val="000000"/>
                          </a:solidFill>
                          <a:latin typeface="Garamond" pitchFamily="18" charset="0"/>
                          <a:ea typeface="+mn-ea"/>
                          <a:cs typeface="+mn-cs"/>
                        </a:rPr>
                        <a:t>14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marL="0" algn="ctr" defTabSz="914400" rtl="0" eaLnBrk="1" fontAlgn="b" latinLnBrk="0" hangingPunct="1"/>
                      <a:r>
                        <a:rPr lang="ru-RU" sz="1300" b="0" i="0" u="none" strike="noStrike" kern="1200" dirty="0">
                          <a:solidFill>
                            <a:srgbClr val="000000"/>
                          </a:solidFill>
                          <a:latin typeface="Garamond" pitchFamily="18" charset="0"/>
                          <a:ea typeface="+mn-ea"/>
                          <a:cs typeface="+mn-cs"/>
                        </a:rPr>
                        <a:t>15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r h="137095">
                <a:tc>
                  <a:txBody>
                    <a:bodyPr/>
                    <a:lstStyle/>
                    <a:p>
                      <a:pPr marL="87313" indent="0" algn="l" defTabSz="914400" rtl="0" eaLnBrk="1" fontAlgn="b" latinLnBrk="0" hangingPunct="1"/>
                      <a:r>
                        <a:rPr lang="ru-RU" sz="1300" b="0" i="0" u="none" strike="noStrike" kern="1200" dirty="0" smtClean="0">
                          <a:solidFill>
                            <a:srgbClr val="000000"/>
                          </a:solidFill>
                          <a:latin typeface="Garamond" pitchFamily="18" charset="0"/>
                          <a:ea typeface="+mn-ea"/>
                          <a:cs typeface="+mn-cs"/>
                        </a:rPr>
                        <a:t>Рязанская область</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4D0"/>
                    </a:solidFill>
                  </a:tcPr>
                </a:tc>
                <a:tc>
                  <a:txBody>
                    <a:bodyPr/>
                    <a:lstStyle/>
                    <a:p>
                      <a:pPr marL="0" algn="ctr" defTabSz="914400" rtl="0" eaLnBrk="1" fontAlgn="b" latinLnBrk="0" hangingPunct="1"/>
                      <a:r>
                        <a:rPr lang="ru-RU" sz="1300" b="0" i="0" u="none" strike="noStrike" kern="1200" dirty="0">
                          <a:solidFill>
                            <a:srgbClr val="000000"/>
                          </a:solidFill>
                          <a:latin typeface="Garamond" pitchFamily="18" charset="0"/>
                          <a:ea typeface="+mn-ea"/>
                          <a:cs typeface="+mn-cs"/>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algn="ctr" defTabSz="914400" rtl="0" eaLnBrk="1" fontAlgn="b" latinLnBrk="0" hangingPunct="1"/>
                      <a:r>
                        <a:rPr lang="ru-RU" sz="1300" b="0" i="0" u="none" strike="noStrike" kern="1200" dirty="0">
                          <a:solidFill>
                            <a:srgbClr val="000000"/>
                          </a:solidFill>
                          <a:latin typeface="Garamond" pitchFamily="18" charset="0"/>
                          <a:ea typeface="+mn-ea"/>
                          <a:cs typeface="+mn-cs"/>
                        </a:rPr>
                        <a:t>21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4D0"/>
                    </a:solidFill>
                  </a:tcPr>
                </a:tc>
                <a:tc>
                  <a:txBody>
                    <a:bodyPr/>
                    <a:lstStyle/>
                    <a:p>
                      <a:pPr marL="0" algn="ctr" defTabSz="914400" rtl="0" eaLnBrk="1" fontAlgn="b" latinLnBrk="0" hangingPunct="1"/>
                      <a:r>
                        <a:rPr lang="ru-RU" sz="1300" b="0" i="0" u="none" strike="noStrike" kern="1200" dirty="0">
                          <a:solidFill>
                            <a:srgbClr val="000000"/>
                          </a:solidFill>
                          <a:latin typeface="Garamond" pitchFamily="18" charset="0"/>
                          <a:ea typeface="+mn-ea"/>
                          <a:cs typeface="+mn-cs"/>
                        </a:rPr>
                        <a:t>19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algn="ctr" defTabSz="914400" rtl="0" eaLnBrk="1" fontAlgn="b" latinLnBrk="0" hangingPunct="1"/>
                      <a:r>
                        <a:rPr lang="ru-RU" sz="1300" b="0" i="0" u="none" strike="noStrike" kern="1200" dirty="0">
                          <a:solidFill>
                            <a:srgbClr val="000000"/>
                          </a:solidFill>
                          <a:latin typeface="Garamond" pitchFamily="18" charset="0"/>
                          <a:ea typeface="+mn-ea"/>
                          <a:cs typeface="+mn-cs"/>
                        </a:rPr>
                        <a:t>21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marL="0" algn="ctr" defTabSz="914400" rtl="0" eaLnBrk="1" fontAlgn="b" latinLnBrk="0" hangingPunct="1"/>
                      <a:r>
                        <a:rPr lang="ru-RU" sz="1300" b="0" i="0" u="none" strike="noStrike" kern="1200" dirty="0">
                          <a:solidFill>
                            <a:srgbClr val="000000"/>
                          </a:solidFill>
                          <a:latin typeface="Garamond" pitchFamily="18" charset="0"/>
                          <a:ea typeface="+mn-ea"/>
                          <a:cs typeface="+mn-cs"/>
                        </a:rPr>
                        <a:t>20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198324">
                <a:tc>
                  <a:txBody>
                    <a:bodyPr/>
                    <a:lstStyle/>
                    <a:p>
                      <a:pPr marL="87313" indent="0" algn="l" defTabSz="914400" rtl="0" eaLnBrk="1" fontAlgn="b" latinLnBrk="0" hangingPunct="1"/>
                      <a:r>
                        <a:rPr lang="ru-RU" sz="1300" b="0" i="0" u="none" strike="noStrike" kern="1200" dirty="0" smtClean="0">
                          <a:solidFill>
                            <a:srgbClr val="000000"/>
                          </a:solidFill>
                          <a:latin typeface="Garamond" pitchFamily="18" charset="0"/>
                          <a:ea typeface="+mn-ea"/>
                          <a:cs typeface="+mn-cs"/>
                        </a:rPr>
                        <a:t>Волгоградская область</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BCAA2"/>
                    </a:solidFill>
                  </a:tcPr>
                </a:tc>
                <a:tc>
                  <a:txBody>
                    <a:bodyPr/>
                    <a:lstStyle/>
                    <a:p>
                      <a:pPr marL="0" algn="ctr" defTabSz="914400" rtl="0" eaLnBrk="1" fontAlgn="b" latinLnBrk="0" hangingPunct="1"/>
                      <a:r>
                        <a:rPr lang="ru-RU" sz="1300" b="0" i="0" u="none" strike="noStrike" kern="1200" dirty="0">
                          <a:solidFill>
                            <a:srgbClr val="000000"/>
                          </a:solidFill>
                          <a:latin typeface="Garamond" pitchFamily="18" charset="0"/>
                          <a:ea typeface="+mn-ea"/>
                          <a:cs typeface="+mn-cs"/>
                        </a:rPr>
                        <a:t>12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marL="0" algn="ctr" defTabSz="914400" rtl="0" eaLnBrk="1" fontAlgn="b" latinLnBrk="0" hangingPunct="1"/>
                      <a:r>
                        <a:rPr lang="ru-RU" sz="1300" b="0" i="0" u="none" strike="noStrike" kern="1200" dirty="0">
                          <a:solidFill>
                            <a:srgbClr val="000000"/>
                          </a:solidFill>
                          <a:latin typeface="Garamond" pitchFamily="18" charset="0"/>
                          <a:ea typeface="+mn-ea"/>
                          <a:cs typeface="+mn-cs"/>
                        </a:rPr>
                        <a:t>13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BCAA2"/>
                    </a:solidFill>
                  </a:tcPr>
                </a:tc>
                <a:tc>
                  <a:txBody>
                    <a:bodyPr/>
                    <a:lstStyle/>
                    <a:p>
                      <a:pPr marL="0" algn="ctr" defTabSz="914400" rtl="0" eaLnBrk="1" fontAlgn="b" latinLnBrk="0" hangingPunct="1"/>
                      <a:r>
                        <a:rPr lang="ru-RU" sz="1300" b="0" i="0" u="none" strike="noStrike" kern="1200" dirty="0">
                          <a:solidFill>
                            <a:srgbClr val="000000"/>
                          </a:solidFill>
                          <a:latin typeface="Garamond" pitchFamily="18" charset="0"/>
                          <a:ea typeface="+mn-ea"/>
                          <a:cs typeface="+mn-cs"/>
                        </a:rPr>
                        <a:t>15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marL="0" algn="ctr" defTabSz="914400" rtl="0" eaLnBrk="1" fontAlgn="b" latinLnBrk="0" hangingPunct="1"/>
                      <a:r>
                        <a:rPr lang="ru-RU" sz="1300" b="0" i="0" u="none" strike="noStrike" kern="1200" dirty="0">
                          <a:solidFill>
                            <a:srgbClr val="000000"/>
                          </a:solidFill>
                          <a:latin typeface="Garamond" pitchFamily="18" charset="0"/>
                          <a:ea typeface="+mn-ea"/>
                          <a:cs typeface="+mn-cs"/>
                        </a:rPr>
                        <a:t>8,5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algn="ctr" defTabSz="914400" rtl="0" eaLnBrk="1" fontAlgn="b" latinLnBrk="0" hangingPunct="1"/>
                      <a:r>
                        <a:rPr lang="ru-RU" sz="1300" b="0" i="0" u="none" strike="noStrike" kern="1200" dirty="0">
                          <a:solidFill>
                            <a:srgbClr val="000000"/>
                          </a:solidFill>
                          <a:latin typeface="Garamond" pitchFamily="18" charset="0"/>
                          <a:ea typeface="+mn-ea"/>
                          <a:cs typeface="+mn-cs"/>
                        </a:rPr>
                        <a:t>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r h="198324">
                <a:tc>
                  <a:txBody>
                    <a:bodyPr/>
                    <a:lstStyle/>
                    <a:p>
                      <a:pPr marL="87313" indent="0" algn="l" defTabSz="914400" rtl="0" eaLnBrk="1" fontAlgn="b" latinLnBrk="0" hangingPunct="1"/>
                      <a:r>
                        <a:rPr lang="ru-RU" sz="1300" b="0" i="0" u="none" strike="noStrike" kern="1200" dirty="0" smtClean="0">
                          <a:solidFill>
                            <a:srgbClr val="000000"/>
                          </a:solidFill>
                          <a:latin typeface="Garamond" pitchFamily="18" charset="0"/>
                          <a:ea typeface="+mn-ea"/>
                          <a:cs typeface="+mn-cs"/>
                        </a:rPr>
                        <a:t>Пермский край</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4D0"/>
                    </a:solidFill>
                  </a:tcPr>
                </a:tc>
                <a:tc>
                  <a:txBody>
                    <a:bodyPr/>
                    <a:lstStyle/>
                    <a:p>
                      <a:pPr marL="0" algn="ctr" defTabSz="914400" rtl="0" eaLnBrk="1" fontAlgn="b" latinLnBrk="0" hangingPunct="1"/>
                      <a:r>
                        <a:rPr lang="ru-RU" sz="1300" b="0" i="0" u="none" strike="noStrike" kern="1200" dirty="0">
                          <a:solidFill>
                            <a:srgbClr val="000000"/>
                          </a:solidFill>
                          <a:latin typeface="Garamond" pitchFamily="18" charset="0"/>
                          <a:ea typeface="+mn-ea"/>
                          <a:cs typeface="+mn-cs"/>
                        </a:rPr>
                        <a:t>13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algn="ctr" defTabSz="914400" rtl="0" eaLnBrk="1" fontAlgn="b" latinLnBrk="0" hangingPunct="1"/>
                      <a:r>
                        <a:rPr lang="ru-RU" sz="1300" b="0" i="0" u="none" strike="noStrike" kern="1200" dirty="0">
                          <a:solidFill>
                            <a:srgbClr val="000000"/>
                          </a:solidFill>
                          <a:latin typeface="Garamond" pitchFamily="18" charset="0"/>
                          <a:ea typeface="+mn-ea"/>
                          <a:cs typeface="+mn-cs"/>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4D0"/>
                    </a:solidFill>
                  </a:tcPr>
                </a:tc>
                <a:tc>
                  <a:txBody>
                    <a:bodyPr/>
                    <a:lstStyle/>
                    <a:p>
                      <a:pPr marL="0" algn="ctr" defTabSz="914400" rtl="0" eaLnBrk="1" fontAlgn="b" latinLnBrk="0" hangingPunct="1"/>
                      <a:r>
                        <a:rPr lang="ru-RU" sz="1300" b="0" i="0" u="none" strike="noStrike" kern="1200" dirty="0">
                          <a:solidFill>
                            <a:srgbClr val="000000"/>
                          </a:solidFill>
                          <a:latin typeface="Garamond" pitchFamily="18" charset="0"/>
                          <a:ea typeface="+mn-ea"/>
                          <a:cs typeface="+mn-cs"/>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marL="0" algn="ctr" defTabSz="914400" rtl="0" eaLnBrk="1" fontAlgn="b" latinLnBrk="0" hangingPunct="1"/>
                      <a:r>
                        <a:rPr lang="ru-RU" sz="1300" b="0" i="0" u="none" strike="noStrike" kern="1200" dirty="0">
                          <a:solidFill>
                            <a:srgbClr val="000000"/>
                          </a:solidFill>
                          <a:latin typeface="Garamond" pitchFamily="18" charset="0"/>
                          <a:ea typeface="+mn-ea"/>
                          <a:cs typeface="+mn-cs"/>
                        </a:rPr>
                        <a:t>13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marL="0" algn="ctr" defTabSz="914400" rtl="0" eaLnBrk="1" fontAlgn="b" latinLnBrk="0" hangingPunct="1"/>
                      <a:r>
                        <a:rPr lang="ru-RU" sz="1300" b="0" i="0" u="none" strike="noStrike" kern="1200" dirty="0">
                          <a:solidFill>
                            <a:srgbClr val="000000"/>
                          </a:solidFill>
                          <a:latin typeface="Garamond" pitchFamily="18" charset="0"/>
                          <a:ea typeface="+mn-ea"/>
                          <a:cs typeface="+mn-cs"/>
                        </a:rPr>
                        <a:t>14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r h="198324">
                <a:tc>
                  <a:txBody>
                    <a:bodyPr/>
                    <a:lstStyle/>
                    <a:p>
                      <a:pPr marL="87313" indent="0" algn="l" defTabSz="914400" rtl="0" eaLnBrk="1" fontAlgn="b" latinLnBrk="0" hangingPunct="1"/>
                      <a:r>
                        <a:rPr lang="ru-RU" sz="1300" b="0" i="0" u="none" strike="noStrike" kern="1200" dirty="0" smtClean="0">
                          <a:solidFill>
                            <a:srgbClr val="000000"/>
                          </a:solidFill>
                          <a:latin typeface="Garamond" pitchFamily="18" charset="0"/>
                          <a:ea typeface="+mn-ea"/>
                          <a:cs typeface="+mn-cs"/>
                        </a:rPr>
                        <a:t>Ставропольский край</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BCAA2"/>
                    </a:solidFill>
                  </a:tcPr>
                </a:tc>
                <a:tc>
                  <a:txBody>
                    <a:bodyPr/>
                    <a:lstStyle/>
                    <a:p>
                      <a:pPr marL="0" algn="ctr" defTabSz="914400" rtl="0" eaLnBrk="1" fontAlgn="b" latinLnBrk="0" hangingPunct="1"/>
                      <a:r>
                        <a:rPr lang="ru-RU" sz="1300" b="0" i="0" u="none" strike="noStrike" kern="1200" dirty="0">
                          <a:solidFill>
                            <a:srgbClr val="000000"/>
                          </a:solidFill>
                          <a:latin typeface="Garamond" pitchFamily="18" charset="0"/>
                          <a:ea typeface="+mn-ea"/>
                          <a:cs typeface="+mn-cs"/>
                        </a:rPr>
                        <a:t>14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algn="ctr" defTabSz="914400" rtl="0" eaLnBrk="1" fontAlgn="b" latinLnBrk="0" hangingPunct="1"/>
                      <a:r>
                        <a:rPr lang="ru-RU" sz="1300" b="0" i="0" u="none" strike="noStrike" kern="1200" dirty="0">
                          <a:solidFill>
                            <a:srgbClr val="000000"/>
                          </a:solidFill>
                          <a:latin typeface="Garamond" pitchFamily="18" charset="0"/>
                          <a:ea typeface="+mn-ea"/>
                          <a:cs typeface="+mn-cs"/>
                        </a:rPr>
                        <a:t>31,5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BCAA2"/>
                    </a:solidFill>
                  </a:tcPr>
                </a:tc>
                <a:tc>
                  <a:txBody>
                    <a:bodyPr/>
                    <a:lstStyle/>
                    <a:p>
                      <a:pPr marL="0" algn="ctr" defTabSz="914400" rtl="0" eaLnBrk="1" fontAlgn="b" latinLnBrk="0" hangingPunct="1"/>
                      <a:r>
                        <a:rPr lang="ru-RU" sz="1300" b="0" i="0" u="none" strike="noStrike" kern="1200" dirty="0">
                          <a:solidFill>
                            <a:srgbClr val="000000"/>
                          </a:solidFill>
                          <a:latin typeface="Garamond" pitchFamily="18" charset="0"/>
                          <a:ea typeface="+mn-ea"/>
                          <a:cs typeface="+mn-cs"/>
                        </a:rPr>
                        <a:t>21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algn="ctr" defTabSz="914400" rtl="0" eaLnBrk="1" fontAlgn="b" latinLnBrk="0" hangingPunct="1"/>
                      <a:r>
                        <a:rPr lang="ru-RU" sz="1300" b="0" i="0" u="none" strike="noStrike" kern="1200" dirty="0">
                          <a:solidFill>
                            <a:srgbClr val="000000"/>
                          </a:solidFill>
                          <a:latin typeface="Garamond" pitchFamily="18" charset="0"/>
                          <a:ea typeface="+mn-ea"/>
                          <a:cs typeface="+mn-cs"/>
                        </a:rPr>
                        <a:t>28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marL="0" algn="ctr" defTabSz="914400" rtl="0" eaLnBrk="1" fontAlgn="b" latinLnBrk="0" hangingPunct="1"/>
                      <a:r>
                        <a:rPr lang="ru-RU" sz="1300" b="0" i="0" u="none" strike="noStrike" kern="1200" dirty="0">
                          <a:solidFill>
                            <a:srgbClr val="000000"/>
                          </a:solidFill>
                          <a:latin typeface="Garamond" pitchFamily="18" charset="0"/>
                          <a:ea typeface="+mn-ea"/>
                          <a:cs typeface="+mn-cs"/>
                        </a:rPr>
                        <a:t>27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198324">
                <a:tc>
                  <a:txBody>
                    <a:bodyPr/>
                    <a:lstStyle/>
                    <a:p>
                      <a:pPr marL="87313" indent="0" algn="l" defTabSz="914400" rtl="0" eaLnBrk="1" fontAlgn="b" latinLnBrk="0" hangingPunct="1"/>
                      <a:r>
                        <a:rPr lang="ru-RU" sz="1300" b="0" i="0" u="none" strike="noStrike" kern="1200" dirty="0" smtClean="0">
                          <a:solidFill>
                            <a:srgbClr val="000000"/>
                          </a:solidFill>
                          <a:latin typeface="Garamond" pitchFamily="18" charset="0"/>
                          <a:ea typeface="+mn-ea"/>
                          <a:cs typeface="+mn-cs"/>
                        </a:rPr>
                        <a:t>Удмуртская Республика</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4D0"/>
                    </a:solidFill>
                  </a:tcPr>
                </a:tc>
                <a:tc>
                  <a:txBody>
                    <a:bodyPr/>
                    <a:lstStyle/>
                    <a:p>
                      <a:pPr marL="0" algn="ctr" defTabSz="914400" rtl="0" eaLnBrk="1" fontAlgn="b" latinLnBrk="0" hangingPunct="1"/>
                      <a:r>
                        <a:rPr lang="ru-RU" sz="1300" b="0" i="0" u="none" strike="noStrike" kern="1200" dirty="0">
                          <a:solidFill>
                            <a:srgbClr val="000000"/>
                          </a:solidFill>
                          <a:latin typeface="Garamond" pitchFamily="18" charset="0"/>
                          <a:ea typeface="+mn-ea"/>
                          <a:cs typeface="+mn-cs"/>
                        </a:rPr>
                        <a:t>15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algn="ctr" defTabSz="914400" rtl="0" eaLnBrk="1" fontAlgn="b" latinLnBrk="0" hangingPunct="1"/>
                      <a:r>
                        <a:rPr lang="ru-RU" sz="1300" b="0" i="0" u="none" strike="noStrike" kern="1200" dirty="0">
                          <a:solidFill>
                            <a:srgbClr val="000000"/>
                          </a:solidFill>
                          <a:latin typeface="Garamond" pitchFamily="18" charset="0"/>
                          <a:ea typeface="+mn-ea"/>
                          <a:cs typeface="+mn-cs"/>
                        </a:rPr>
                        <a:t>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4D0"/>
                    </a:solidFill>
                  </a:tcPr>
                </a:tc>
                <a:tc>
                  <a:txBody>
                    <a:bodyPr/>
                    <a:lstStyle/>
                    <a:p>
                      <a:pPr marL="0" algn="ctr" defTabSz="914400" rtl="0" eaLnBrk="1" fontAlgn="b" latinLnBrk="0" hangingPunct="1"/>
                      <a:r>
                        <a:rPr lang="ru-RU" sz="1300" b="0" i="0" u="none" strike="noStrike" kern="1200" dirty="0">
                          <a:solidFill>
                            <a:srgbClr val="000000"/>
                          </a:solidFill>
                          <a:latin typeface="Garamond" pitchFamily="18" charset="0"/>
                          <a:ea typeface="+mn-ea"/>
                          <a:cs typeface="+mn-cs"/>
                        </a:rPr>
                        <a:t>20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marL="0" algn="ctr" defTabSz="914400" rtl="0" eaLnBrk="1" fontAlgn="b" latinLnBrk="0" hangingPunct="1"/>
                      <a:r>
                        <a:rPr lang="ru-RU" sz="1300" b="0" i="0" u="none" strike="noStrike" kern="1200" dirty="0">
                          <a:solidFill>
                            <a:srgbClr val="000000"/>
                          </a:solidFill>
                          <a:latin typeface="Garamond" pitchFamily="18" charset="0"/>
                          <a:ea typeface="+mn-ea"/>
                          <a:cs typeface="+mn-cs"/>
                        </a:rPr>
                        <a:t>26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marL="0" algn="ctr" defTabSz="914400" rtl="0" eaLnBrk="1" fontAlgn="b" latinLnBrk="0" hangingPunct="1"/>
                      <a:r>
                        <a:rPr lang="ru-RU" sz="1300" b="0" i="0" u="none" strike="noStrike" kern="1200" dirty="0">
                          <a:solidFill>
                            <a:srgbClr val="000000"/>
                          </a:solidFill>
                          <a:latin typeface="Garamond" pitchFamily="18" charset="0"/>
                          <a:ea typeface="+mn-ea"/>
                          <a:cs typeface="+mn-cs"/>
                        </a:rPr>
                        <a:t>35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r h="198324">
                <a:tc>
                  <a:txBody>
                    <a:bodyPr/>
                    <a:lstStyle/>
                    <a:p>
                      <a:pPr marL="87313" indent="0" algn="l" defTabSz="914400" rtl="0" eaLnBrk="1" fontAlgn="b" latinLnBrk="0" hangingPunct="1"/>
                      <a:r>
                        <a:rPr lang="ru-RU" sz="1300" b="0" i="0" u="none" strike="noStrike" kern="1200" dirty="0" smtClean="0">
                          <a:solidFill>
                            <a:srgbClr val="000000"/>
                          </a:solidFill>
                          <a:latin typeface="Garamond" pitchFamily="18" charset="0"/>
                          <a:ea typeface="+mn-ea"/>
                          <a:cs typeface="+mn-cs"/>
                        </a:rPr>
                        <a:t>Новосибирская область</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BCAA2"/>
                    </a:solidFill>
                  </a:tcPr>
                </a:tc>
                <a:tc>
                  <a:txBody>
                    <a:bodyPr/>
                    <a:lstStyle/>
                    <a:p>
                      <a:pPr marL="0" algn="ctr" defTabSz="914400" rtl="0" eaLnBrk="1" fontAlgn="b" latinLnBrk="0" hangingPunct="1"/>
                      <a:r>
                        <a:rPr lang="ru-RU" sz="1300" b="0" i="0" u="none" strike="noStrike" kern="1200" dirty="0">
                          <a:solidFill>
                            <a:srgbClr val="000000"/>
                          </a:solidFill>
                          <a:latin typeface="Garamond" pitchFamily="18" charset="0"/>
                          <a:ea typeface="+mn-ea"/>
                          <a:cs typeface="+mn-cs"/>
                        </a:rPr>
                        <a:t>16,5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marL="0" algn="ctr" defTabSz="914400" rtl="0" eaLnBrk="1" fontAlgn="b" latinLnBrk="0" hangingPunct="1"/>
                      <a:r>
                        <a:rPr lang="ru-RU" sz="1300" b="0" i="0" u="none" strike="noStrike" kern="1200" dirty="0">
                          <a:solidFill>
                            <a:srgbClr val="000000"/>
                          </a:solidFill>
                          <a:latin typeface="Garamond" pitchFamily="18" charset="0"/>
                          <a:ea typeface="+mn-ea"/>
                          <a:cs typeface="+mn-cs"/>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BCAA2"/>
                    </a:solidFill>
                  </a:tcPr>
                </a:tc>
                <a:tc>
                  <a:txBody>
                    <a:bodyPr/>
                    <a:lstStyle/>
                    <a:p>
                      <a:pPr marL="0" algn="ctr" defTabSz="914400" rtl="0" eaLnBrk="1" fontAlgn="b" latinLnBrk="0" hangingPunct="1"/>
                      <a:r>
                        <a:rPr lang="ru-RU" sz="1300" b="0" i="0" u="none" strike="noStrike" kern="1200" dirty="0">
                          <a:solidFill>
                            <a:srgbClr val="000000"/>
                          </a:solidFill>
                          <a:latin typeface="Garamond" pitchFamily="18" charset="0"/>
                          <a:ea typeface="+mn-ea"/>
                          <a:cs typeface="+mn-cs"/>
                        </a:rPr>
                        <a:t>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algn="ctr" defTabSz="914400" rtl="0" eaLnBrk="1" fontAlgn="b" latinLnBrk="0" hangingPunct="1"/>
                      <a:r>
                        <a:rPr lang="ru-RU" sz="1300" b="0" i="0" u="none" strike="noStrike" kern="1200" dirty="0">
                          <a:solidFill>
                            <a:srgbClr val="000000"/>
                          </a:solidFill>
                          <a:latin typeface="Garamond" pitchFamily="18" charset="0"/>
                          <a:ea typeface="+mn-ea"/>
                          <a:cs typeface="+mn-cs"/>
                        </a:rPr>
                        <a:t>19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marL="0" algn="ctr" defTabSz="914400" rtl="0" eaLnBrk="1" fontAlgn="b" latinLnBrk="0" hangingPunct="1"/>
                      <a:r>
                        <a:rPr lang="ru-RU" sz="1300" b="0" i="0" u="none" strike="noStrike" kern="1200" dirty="0">
                          <a:solidFill>
                            <a:srgbClr val="000000"/>
                          </a:solidFill>
                          <a:latin typeface="Garamond" pitchFamily="18" charset="0"/>
                          <a:ea typeface="+mn-ea"/>
                          <a:cs typeface="+mn-cs"/>
                        </a:rPr>
                        <a:t>12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198324">
                <a:tc>
                  <a:txBody>
                    <a:bodyPr/>
                    <a:lstStyle/>
                    <a:p>
                      <a:pPr marL="87313" indent="0" algn="l" defTabSz="914400" rtl="0" eaLnBrk="1" fontAlgn="b" latinLnBrk="0" hangingPunct="1"/>
                      <a:r>
                        <a:rPr lang="ru-RU" sz="1300" b="0" i="0" u="none" strike="noStrike" kern="1200" dirty="0" smtClean="0">
                          <a:solidFill>
                            <a:srgbClr val="000000"/>
                          </a:solidFill>
                          <a:latin typeface="Garamond" pitchFamily="18" charset="0"/>
                          <a:ea typeface="+mn-ea"/>
                          <a:cs typeface="+mn-cs"/>
                        </a:rPr>
                        <a:t>Саратовская область</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4D0"/>
                    </a:solidFill>
                  </a:tcPr>
                </a:tc>
                <a:tc>
                  <a:txBody>
                    <a:bodyPr/>
                    <a:lstStyle/>
                    <a:p>
                      <a:pPr marL="0" algn="ctr" defTabSz="914400" rtl="0" eaLnBrk="1" fontAlgn="b" latinLnBrk="0" hangingPunct="1"/>
                      <a:r>
                        <a:rPr lang="ru-RU" sz="1300" b="0" i="0" u="none" strike="noStrike" kern="1200" dirty="0">
                          <a:solidFill>
                            <a:srgbClr val="000000"/>
                          </a:solidFill>
                          <a:latin typeface="Garamond" pitchFamily="18" charset="0"/>
                          <a:ea typeface="+mn-ea"/>
                          <a:cs typeface="+mn-cs"/>
                        </a:rPr>
                        <a:t>16,5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algn="ctr" defTabSz="914400" rtl="0" eaLnBrk="1" fontAlgn="b" latinLnBrk="0" hangingPunct="1"/>
                      <a:r>
                        <a:rPr lang="ru-RU" sz="1300" b="0" i="0" u="none" strike="noStrike" kern="1200" dirty="0">
                          <a:solidFill>
                            <a:srgbClr val="000000"/>
                          </a:solidFill>
                          <a:latin typeface="Garamond" pitchFamily="18" charset="0"/>
                          <a:ea typeface="+mn-ea"/>
                          <a:cs typeface="+mn-cs"/>
                        </a:rPr>
                        <a:t>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4D0"/>
                    </a:solidFill>
                  </a:tcPr>
                </a:tc>
                <a:tc>
                  <a:txBody>
                    <a:bodyPr/>
                    <a:lstStyle/>
                    <a:p>
                      <a:pPr marL="0" algn="ctr" defTabSz="914400" rtl="0" eaLnBrk="1" fontAlgn="b" latinLnBrk="0" hangingPunct="1"/>
                      <a:r>
                        <a:rPr lang="ru-RU" sz="1300" b="0" i="0" u="none" strike="noStrike" kern="1200" dirty="0">
                          <a:solidFill>
                            <a:srgbClr val="000000"/>
                          </a:solidFill>
                          <a:latin typeface="Garamond" pitchFamily="18" charset="0"/>
                          <a:ea typeface="+mn-ea"/>
                          <a:cs typeface="+mn-cs"/>
                        </a:rPr>
                        <a:t>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algn="ctr" defTabSz="914400" rtl="0" eaLnBrk="1" fontAlgn="b" latinLnBrk="0" hangingPunct="1"/>
                      <a:r>
                        <a:rPr lang="ru-RU" sz="1300" b="0" i="0" u="none" strike="noStrike" kern="1200" dirty="0">
                          <a:solidFill>
                            <a:srgbClr val="000000"/>
                          </a:solidFill>
                          <a:latin typeface="Garamond" pitchFamily="18" charset="0"/>
                          <a:ea typeface="+mn-ea"/>
                          <a:cs typeface="+mn-cs"/>
                        </a:rPr>
                        <a:t>25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marL="0" algn="ctr" defTabSz="914400" rtl="0" eaLnBrk="1" fontAlgn="b" latinLnBrk="0" hangingPunct="1"/>
                      <a:r>
                        <a:rPr lang="ru-RU" sz="1300" b="0" i="0" u="none" strike="noStrike" kern="1200" dirty="0">
                          <a:solidFill>
                            <a:srgbClr val="000000"/>
                          </a:solidFill>
                          <a:latin typeface="Garamond" pitchFamily="18" charset="0"/>
                          <a:ea typeface="+mn-ea"/>
                          <a:cs typeface="+mn-cs"/>
                        </a:rPr>
                        <a:t>38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r h="198324">
                <a:tc>
                  <a:txBody>
                    <a:bodyPr/>
                    <a:lstStyle/>
                    <a:p>
                      <a:pPr marL="87313" indent="0" algn="l" defTabSz="914400" rtl="0" eaLnBrk="1" fontAlgn="b" latinLnBrk="0" hangingPunct="1"/>
                      <a:r>
                        <a:rPr lang="ru-RU" sz="1300" b="0" i="0" u="none" strike="noStrike" kern="1200" dirty="0" smtClean="0">
                          <a:solidFill>
                            <a:srgbClr val="000000"/>
                          </a:solidFill>
                          <a:latin typeface="Garamond" pitchFamily="18" charset="0"/>
                          <a:ea typeface="+mn-ea"/>
                          <a:cs typeface="+mn-cs"/>
                        </a:rPr>
                        <a:t>Ульяновская область</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BCAA2"/>
                    </a:solidFill>
                  </a:tcPr>
                </a:tc>
                <a:tc>
                  <a:txBody>
                    <a:bodyPr/>
                    <a:lstStyle/>
                    <a:p>
                      <a:pPr marL="0" algn="ctr" defTabSz="914400" rtl="0" eaLnBrk="1" fontAlgn="b" latinLnBrk="0" hangingPunct="1"/>
                      <a:r>
                        <a:rPr lang="ru-RU" sz="1300" b="0" i="0" u="none" strike="noStrike" kern="1200" dirty="0">
                          <a:solidFill>
                            <a:srgbClr val="000000"/>
                          </a:solidFill>
                          <a:latin typeface="Garamond" pitchFamily="18" charset="0"/>
                          <a:ea typeface="+mn-ea"/>
                          <a:cs typeface="+mn-cs"/>
                        </a:rPr>
                        <a:t>18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algn="ctr" defTabSz="914400" rtl="0" eaLnBrk="1" fontAlgn="b" latinLnBrk="0" hangingPunct="1"/>
                      <a:r>
                        <a:rPr lang="ru-RU" sz="1300" b="0" i="0" u="none" strike="noStrike" kern="1200" dirty="0">
                          <a:solidFill>
                            <a:srgbClr val="000000"/>
                          </a:solidFill>
                          <a:latin typeface="Garamond" pitchFamily="18" charset="0"/>
                          <a:ea typeface="+mn-ea"/>
                          <a:cs typeface="+mn-cs"/>
                        </a:rPr>
                        <a:t>41,5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BCAA2"/>
                    </a:solidFill>
                  </a:tcPr>
                </a:tc>
                <a:tc>
                  <a:txBody>
                    <a:bodyPr/>
                    <a:lstStyle/>
                    <a:p>
                      <a:pPr marL="0" algn="ctr" defTabSz="914400" rtl="0" eaLnBrk="1" fontAlgn="b" latinLnBrk="0" hangingPunct="1"/>
                      <a:r>
                        <a:rPr lang="ru-RU" sz="1300" b="0" i="0" u="none" strike="noStrike" kern="1200" dirty="0">
                          <a:solidFill>
                            <a:srgbClr val="000000"/>
                          </a:solidFill>
                          <a:latin typeface="Garamond" pitchFamily="18" charset="0"/>
                          <a:ea typeface="+mn-ea"/>
                          <a:cs typeface="+mn-cs"/>
                        </a:rPr>
                        <a:t>23,5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algn="ctr" defTabSz="914400" rtl="0" eaLnBrk="1" fontAlgn="b" latinLnBrk="0" hangingPunct="1"/>
                      <a:r>
                        <a:rPr lang="ru-RU" sz="1300" b="0" i="0" u="none" strike="noStrike" kern="1200" dirty="0">
                          <a:solidFill>
                            <a:srgbClr val="000000"/>
                          </a:solidFill>
                          <a:latin typeface="Garamond" pitchFamily="18" charset="0"/>
                          <a:ea typeface="+mn-ea"/>
                          <a:cs typeface="+mn-cs"/>
                        </a:rPr>
                        <a:t>18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algn="ctr" defTabSz="914400" rtl="0" eaLnBrk="1" fontAlgn="b" latinLnBrk="0" hangingPunct="1"/>
                      <a:r>
                        <a:rPr lang="ru-RU" sz="1300" b="0" i="0" u="none" strike="noStrike" kern="1200" dirty="0">
                          <a:solidFill>
                            <a:srgbClr val="000000"/>
                          </a:solidFill>
                          <a:latin typeface="Garamond" pitchFamily="18" charset="0"/>
                          <a:ea typeface="+mn-ea"/>
                          <a:cs typeface="+mn-cs"/>
                        </a:rPr>
                        <a:t>36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r h="198324">
                <a:tc>
                  <a:txBody>
                    <a:bodyPr/>
                    <a:lstStyle/>
                    <a:p>
                      <a:pPr marL="87313" indent="0" algn="l" defTabSz="914400" rtl="0" eaLnBrk="1" fontAlgn="b" latinLnBrk="0" hangingPunct="1"/>
                      <a:r>
                        <a:rPr lang="ru-RU" sz="1300" b="0" i="0" u="none" strike="noStrike" kern="1200" dirty="0" smtClean="0">
                          <a:solidFill>
                            <a:srgbClr val="000000"/>
                          </a:solidFill>
                          <a:latin typeface="Garamond" pitchFamily="18" charset="0"/>
                          <a:ea typeface="+mn-ea"/>
                          <a:cs typeface="+mn-cs"/>
                        </a:rPr>
                        <a:t>Оренбургская область</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4D0"/>
                    </a:solidFill>
                  </a:tcPr>
                </a:tc>
                <a:tc>
                  <a:txBody>
                    <a:bodyPr/>
                    <a:lstStyle/>
                    <a:p>
                      <a:pPr marL="0" algn="ctr" defTabSz="914400" rtl="0" eaLnBrk="1" fontAlgn="b" latinLnBrk="0" hangingPunct="1"/>
                      <a:r>
                        <a:rPr lang="ru-RU" sz="1300" b="0" i="0" u="none" strike="noStrike" kern="1200" dirty="0">
                          <a:solidFill>
                            <a:srgbClr val="000000"/>
                          </a:solidFill>
                          <a:latin typeface="Garamond" pitchFamily="18" charset="0"/>
                          <a:ea typeface="+mn-ea"/>
                          <a:cs typeface="+mn-cs"/>
                        </a:rPr>
                        <a:t>19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marL="0" algn="ctr" defTabSz="914400" rtl="0" eaLnBrk="1" fontAlgn="b" latinLnBrk="0" hangingPunct="1"/>
                      <a:r>
                        <a:rPr lang="ru-RU" sz="1300" b="0" i="0" u="none" strike="noStrike" kern="1200" dirty="0">
                          <a:solidFill>
                            <a:srgbClr val="000000"/>
                          </a:solidFill>
                          <a:latin typeface="Garamond" pitchFamily="18" charset="0"/>
                          <a:ea typeface="+mn-ea"/>
                          <a:cs typeface="+mn-cs"/>
                        </a:rPr>
                        <a:t>34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4D0"/>
                    </a:solidFill>
                  </a:tcPr>
                </a:tc>
                <a:tc>
                  <a:txBody>
                    <a:bodyPr/>
                    <a:lstStyle/>
                    <a:p>
                      <a:pPr marL="0" algn="ctr" defTabSz="914400" rtl="0" eaLnBrk="1" fontAlgn="b" latinLnBrk="0" hangingPunct="1"/>
                      <a:r>
                        <a:rPr lang="ru-RU" sz="1300" b="0" i="0" u="none" strike="noStrike" kern="1200" dirty="0">
                          <a:solidFill>
                            <a:srgbClr val="000000"/>
                          </a:solidFill>
                          <a:latin typeface="Garamond" pitchFamily="18" charset="0"/>
                          <a:ea typeface="+mn-ea"/>
                          <a:cs typeface="+mn-cs"/>
                        </a:rPr>
                        <a:t>29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algn="ctr" defTabSz="914400" rtl="0" eaLnBrk="1" fontAlgn="b" latinLnBrk="0" hangingPunct="1"/>
                      <a:r>
                        <a:rPr lang="ru-RU" sz="1300" b="0" i="0" u="none" strike="noStrike" kern="1200" dirty="0">
                          <a:solidFill>
                            <a:srgbClr val="000000"/>
                          </a:solidFill>
                          <a:latin typeface="Garamond" pitchFamily="18" charset="0"/>
                          <a:ea typeface="+mn-ea"/>
                          <a:cs typeface="+mn-cs"/>
                        </a:rPr>
                        <a:t>22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algn="ctr" defTabSz="914400" rtl="0" eaLnBrk="1" fontAlgn="b" latinLnBrk="0" hangingPunct="1"/>
                      <a:r>
                        <a:rPr lang="ru-RU" sz="1300" b="0" i="0" u="none" strike="noStrike" kern="1200" dirty="0">
                          <a:solidFill>
                            <a:srgbClr val="000000"/>
                          </a:solidFill>
                          <a:latin typeface="Garamond" pitchFamily="18" charset="0"/>
                          <a:ea typeface="+mn-ea"/>
                          <a:cs typeface="+mn-cs"/>
                        </a:rPr>
                        <a:t>17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198324">
                <a:tc>
                  <a:txBody>
                    <a:bodyPr/>
                    <a:lstStyle/>
                    <a:p>
                      <a:pPr marL="87313" indent="0" algn="l" defTabSz="914400" rtl="0" eaLnBrk="1" fontAlgn="b" latinLnBrk="0" hangingPunct="1"/>
                      <a:r>
                        <a:rPr lang="ru-RU" sz="1300" b="0" i="0" u="none" strike="noStrike" kern="1200" dirty="0" smtClean="0">
                          <a:solidFill>
                            <a:srgbClr val="000000"/>
                          </a:solidFill>
                          <a:latin typeface="Garamond" pitchFamily="18" charset="0"/>
                          <a:ea typeface="+mn-ea"/>
                          <a:cs typeface="+mn-cs"/>
                        </a:rPr>
                        <a:t>Брянская область</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BCAA2"/>
                    </a:solidFill>
                  </a:tcPr>
                </a:tc>
                <a:tc>
                  <a:txBody>
                    <a:bodyPr/>
                    <a:lstStyle/>
                    <a:p>
                      <a:pPr marL="0" algn="ctr" defTabSz="914400" rtl="0" eaLnBrk="1" fontAlgn="b" latinLnBrk="0" hangingPunct="1"/>
                      <a:r>
                        <a:rPr lang="ru-RU" sz="1300" b="0" i="0" u="none" strike="noStrike" kern="1200" dirty="0">
                          <a:solidFill>
                            <a:srgbClr val="000000"/>
                          </a:solidFill>
                          <a:latin typeface="Garamond" pitchFamily="18" charset="0"/>
                          <a:ea typeface="+mn-ea"/>
                          <a:cs typeface="+mn-cs"/>
                        </a:rPr>
                        <a:t>20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algn="ctr" defTabSz="914400" rtl="0" eaLnBrk="1" fontAlgn="b" latinLnBrk="0" hangingPunct="1"/>
                      <a:r>
                        <a:rPr lang="ru-RU" sz="1300" b="0" i="0" u="none" strike="noStrike" kern="1200" dirty="0">
                          <a:solidFill>
                            <a:srgbClr val="000000"/>
                          </a:solidFill>
                          <a:latin typeface="Garamond" pitchFamily="18" charset="0"/>
                          <a:ea typeface="+mn-ea"/>
                          <a:cs typeface="+mn-cs"/>
                        </a:rPr>
                        <a:t>27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BCAA2"/>
                    </a:solidFill>
                  </a:tcPr>
                </a:tc>
                <a:tc>
                  <a:txBody>
                    <a:bodyPr/>
                    <a:lstStyle/>
                    <a:p>
                      <a:pPr marL="0" algn="ctr" defTabSz="914400" rtl="0" eaLnBrk="1" fontAlgn="b" latinLnBrk="0" hangingPunct="1"/>
                      <a:r>
                        <a:rPr lang="ru-RU" sz="1300" b="0" i="0" u="none" strike="noStrike" kern="1200" dirty="0">
                          <a:solidFill>
                            <a:srgbClr val="000000"/>
                          </a:solidFill>
                          <a:latin typeface="Garamond" pitchFamily="18" charset="0"/>
                          <a:ea typeface="+mn-ea"/>
                          <a:cs typeface="+mn-cs"/>
                        </a:rPr>
                        <a:t>34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marL="0" algn="ctr" defTabSz="914400" rtl="0" eaLnBrk="1" fontAlgn="b" latinLnBrk="0" hangingPunct="1"/>
                      <a:r>
                        <a:rPr lang="ru-RU" sz="1300" b="0" i="0" u="none" strike="noStrike" kern="1200" dirty="0">
                          <a:solidFill>
                            <a:srgbClr val="000000"/>
                          </a:solidFill>
                          <a:latin typeface="Garamond" pitchFamily="18" charset="0"/>
                          <a:ea typeface="+mn-ea"/>
                          <a:cs typeface="+mn-cs"/>
                        </a:rPr>
                        <a:t>35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marL="0" algn="ctr" defTabSz="914400" rtl="0" eaLnBrk="1" fontAlgn="b" latinLnBrk="0" hangingPunct="1"/>
                      <a:r>
                        <a:rPr lang="ru-RU" sz="1300" b="0" i="0" u="none" strike="noStrike" kern="1200" dirty="0">
                          <a:solidFill>
                            <a:srgbClr val="000000"/>
                          </a:solidFill>
                          <a:latin typeface="Garamond" pitchFamily="18" charset="0"/>
                          <a:ea typeface="+mn-ea"/>
                          <a:cs typeface="+mn-cs"/>
                        </a:rPr>
                        <a:t>37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bl>
          </a:graphicData>
        </a:graphic>
      </p:graphicFrame>
      <p:sp>
        <p:nvSpPr>
          <p:cNvPr id="12" name="Прямоугольник 11"/>
          <p:cNvSpPr/>
          <p:nvPr/>
        </p:nvSpPr>
        <p:spPr>
          <a:xfrm>
            <a:off x="683568" y="6237312"/>
            <a:ext cx="8358214" cy="432048"/>
          </a:xfrm>
          <a:prstGeom prst="rect">
            <a:avLst/>
          </a:prstGeom>
          <a:ln/>
        </p:spPr>
        <p:style>
          <a:lnRef idx="2">
            <a:schemeClr val="accent3"/>
          </a:lnRef>
          <a:fillRef idx="1">
            <a:schemeClr val="lt1"/>
          </a:fillRef>
          <a:effectRef idx="0">
            <a:schemeClr val="accent3"/>
          </a:effectRef>
          <a:fontRef idx="minor">
            <a:schemeClr val="dk1"/>
          </a:fontRef>
        </p:style>
        <p:txBody>
          <a:bodyPr anchor="ctr"/>
          <a:lstStyle/>
          <a:p>
            <a:pPr algn="just">
              <a:spcAft>
                <a:spcPts val="600"/>
              </a:spcAft>
              <a:defRPr/>
            </a:pPr>
            <a:r>
              <a:rPr lang="ru-RU" sz="1400" dirty="0" smtClean="0">
                <a:solidFill>
                  <a:srgbClr val="92D050"/>
                </a:solidFill>
                <a:latin typeface="Garamond" pitchFamily="18" charset="0"/>
              </a:rPr>
              <a:t>Зеленой</a:t>
            </a:r>
            <a:r>
              <a:rPr lang="ru-RU" sz="1400" b="0" dirty="0" smtClean="0">
                <a:solidFill>
                  <a:schemeClr val="tx1"/>
                </a:solidFill>
                <a:latin typeface="Garamond" pitchFamily="18" charset="0"/>
              </a:rPr>
              <a:t> заливкой отмечено повышение места региона в мониторинге по сравнению с предыдущим раундом, </a:t>
            </a:r>
            <a:r>
              <a:rPr lang="ru-RU" sz="1400" dirty="0" smtClean="0">
                <a:solidFill>
                  <a:srgbClr val="FF0000"/>
                </a:solidFill>
                <a:latin typeface="Garamond" pitchFamily="18" charset="0"/>
              </a:rPr>
              <a:t>красной</a:t>
            </a:r>
            <a:r>
              <a:rPr lang="ru-RU" sz="1400" b="0" dirty="0" smtClean="0">
                <a:solidFill>
                  <a:schemeClr val="tx1"/>
                </a:solidFill>
                <a:latin typeface="Garamond" pitchFamily="18" charset="0"/>
              </a:rPr>
              <a:t> – понижение, </a:t>
            </a:r>
            <a:r>
              <a:rPr lang="ru-RU" sz="1400" dirty="0" smtClean="0">
                <a:solidFill>
                  <a:srgbClr val="FFC000"/>
                </a:solidFill>
                <a:latin typeface="Garamond" pitchFamily="18" charset="0"/>
              </a:rPr>
              <a:t>желтой</a:t>
            </a:r>
            <a:r>
              <a:rPr lang="ru-RU" sz="1400" b="0" dirty="0" smtClean="0">
                <a:solidFill>
                  <a:schemeClr val="tx1"/>
                </a:solidFill>
                <a:latin typeface="Garamond" pitchFamily="18" charset="0"/>
              </a:rPr>
              <a:t> – сохранение места.</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ChangeArrowheads="1"/>
          </p:cNvSpPr>
          <p:nvPr/>
        </p:nvSpPr>
        <p:spPr bwMode="auto">
          <a:xfrm>
            <a:off x="611188" y="1071563"/>
            <a:ext cx="8229600" cy="5299075"/>
          </a:xfrm>
          <a:prstGeom prst="rect">
            <a:avLst/>
          </a:prstGeom>
          <a:noFill/>
          <a:ln w="9525">
            <a:noFill/>
            <a:miter lim="800000"/>
            <a:headEnd/>
            <a:tailEnd/>
          </a:ln>
        </p:spPr>
        <p:txBody>
          <a:bodyPr/>
          <a:lstStyle/>
          <a:p>
            <a:pPr marL="342900" indent="-342900">
              <a:lnSpc>
                <a:spcPct val="90000"/>
              </a:lnSpc>
              <a:spcBef>
                <a:spcPct val="20000"/>
              </a:spcBef>
            </a:pPr>
            <a:r>
              <a:rPr lang="en-US" sz="2800" b="0">
                <a:latin typeface="Garamond" pitchFamily="18" charset="0"/>
                <a:cs typeface="Arial" charset="0"/>
              </a:rPr>
              <a:t>   </a:t>
            </a:r>
            <a:endParaRPr lang="ru-RU" sz="2800" b="0">
              <a:latin typeface="Garamond" pitchFamily="18" charset="0"/>
              <a:cs typeface="Arial" charset="0"/>
            </a:endParaRPr>
          </a:p>
          <a:p>
            <a:pPr marL="342900" indent="-342900">
              <a:lnSpc>
                <a:spcPct val="90000"/>
              </a:lnSpc>
              <a:spcBef>
                <a:spcPct val="20000"/>
              </a:spcBef>
            </a:pPr>
            <a:endParaRPr lang="ru-RU" sz="2800" b="0">
              <a:latin typeface="Garamond" pitchFamily="18" charset="0"/>
              <a:cs typeface="Arial" charset="0"/>
            </a:endParaRPr>
          </a:p>
          <a:p>
            <a:pPr marL="342900" indent="-342900">
              <a:lnSpc>
                <a:spcPct val="90000"/>
              </a:lnSpc>
              <a:spcBef>
                <a:spcPct val="20000"/>
              </a:spcBef>
            </a:pPr>
            <a:endParaRPr lang="ru-RU" sz="2800" b="0">
              <a:latin typeface="Garamond" pitchFamily="18" charset="0"/>
              <a:cs typeface="Arial" charset="0"/>
            </a:endParaRPr>
          </a:p>
          <a:p>
            <a:pPr marL="342900" indent="-342900">
              <a:lnSpc>
                <a:spcPct val="90000"/>
              </a:lnSpc>
              <a:spcBef>
                <a:spcPct val="20000"/>
              </a:spcBef>
            </a:pPr>
            <a:endParaRPr lang="ru-RU" sz="2800" b="0">
              <a:latin typeface="Garamond" pitchFamily="18" charset="0"/>
              <a:cs typeface="Arial" charset="0"/>
            </a:endParaRPr>
          </a:p>
        </p:txBody>
      </p:sp>
      <p:grpSp>
        <p:nvGrpSpPr>
          <p:cNvPr id="2" name="Group 5"/>
          <p:cNvGrpSpPr>
            <a:grpSpLocks/>
          </p:cNvGrpSpPr>
          <p:nvPr/>
        </p:nvGrpSpPr>
        <p:grpSpPr bwMode="auto">
          <a:xfrm>
            <a:off x="755650" y="116632"/>
            <a:ext cx="8186738" cy="863600"/>
            <a:chOff x="476" y="2341"/>
            <a:chExt cx="5157" cy="521"/>
          </a:xfrm>
        </p:grpSpPr>
        <p:pic>
          <p:nvPicPr>
            <p:cNvPr id="5131" name="Picture 6" descr="nisse"/>
            <p:cNvPicPr>
              <a:picLocks noChangeAspect="1" noChangeArrowheads="1"/>
            </p:cNvPicPr>
            <p:nvPr/>
          </p:nvPicPr>
          <p:blipFill>
            <a:blip r:embed="rId2" cstate="print"/>
            <a:srcRect/>
            <a:stretch>
              <a:fillRect/>
            </a:stretch>
          </p:blipFill>
          <p:spPr bwMode="auto">
            <a:xfrm>
              <a:off x="4332" y="2341"/>
              <a:ext cx="1301" cy="477"/>
            </a:xfrm>
            <a:prstGeom prst="rect">
              <a:avLst/>
            </a:prstGeom>
            <a:noFill/>
            <a:ln w="9525">
              <a:noFill/>
              <a:miter lim="800000"/>
              <a:headEnd/>
              <a:tailEnd/>
            </a:ln>
          </p:spPr>
        </p:pic>
        <p:grpSp>
          <p:nvGrpSpPr>
            <p:cNvPr id="3" name="Group 7"/>
            <p:cNvGrpSpPr>
              <a:grpSpLocks/>
            </p:cNvGrpSpPr>
            <p:nvPr/>
          </p:nvGrpSpPr>
          <p:grpSpPr bwMode="auto">
            <a:xfrm>
              <a:off x="476" y="2840"/>
              <a:ext cx="5157" cy="22"/>
              <a:chOff x="467" y="624"/>
              <a:chExt cx="5044" cy="22"/>
            </a:xfrm>
          </p:grpSpPr>
          <p:sp>
            <p:nvSpPr>
              <p:cNvPr id="5133" name="Line 8"/>
              <p:cNvSpPr>
                <a:spLocks noChangeShapeType="1"/>
              </p:cNvSpPr>
              <p:nvPr/>
            </p:nvSpPr>
            <p:spPr bwMode="auto">
              <a:xfrm>
                <a:off x="469" y="646"/>
                <a:ext cx="5042" cy="0"/>
              </a:xfrm>
              <a:prstGeom prst="line">
                <a:avLst/>
              </a:prstGeom>
              <a:noFill/>
              <a:ln w="22225">
                <a:solidFill>
                  <a:schemeClr val="tx1"/>
                </a:solidFill>
                <a:round/>
                <a:headEnd/>
                <a:tailEnd/>
              </a:ln>
            </p:spPr>
            <p:txBody>
              <a:bodyPr lIns="0" tIns="0" rIns="0" bIns="0"/>
              <a:lstStyle/>
              <a:p>
                <a:endParaRPr lang="ru-RU">
                  <a:latin typeface="Garamond" pitchFamily="18" charset="0"/>
                </a:endParaRPr>
              </a:p>
            </p:txBody>
          </p:sp>
          <p:sp>
            <p:nvSpPr>
              <p:cNvPr id="5134" name="Line 9"/>
              <p:cNvSpPr>
                <a:spLocks noChangeShapeType="1"/>
              </p:cNvSpPr>
              <p:nvPr/>
            </p:nvSpPr>
            <p:spPr bwMode="auto">
              <a:xfrm>
                <a:off x="467" y="624"/>
                <a:ext cx="5041" cy="0"/>
              </a:xfrm>
              <a:prstGeom prst="line">
                <a:avLst/>
              </a:prstGeom>
              <a:noFill/>
              <a:ln w="22225">
                <a:solidFill>
                  <a:srgbClr val="FFCC00"/>
                </a:solidFill>
                <a:round/>
                <a:headEnd/>
                <a:tailEnd/>
              </a:ln>
            </p:spPr>
            <p:txBody>
              <a:bodyPr lIns="0" tIns="0" rIns="0" bIns="0"/>
              <a:lstStyle/>
              <a:p>
                <a:endParaRPr lang="ru-RU">
                  <a:latin typeface="Garamond" pitchFamily="18" charset="0"/>
                </a:endParaRPr>
              </a:p>
            </p:txBody>
          </p:sp>
        </p:grpSp>
      </p:grpSp>
      <p:sp>
        <p:nvSpPr>
          <p:cNvPr id="5124" name="Rectangle 10"/>
          <p:cNvSpPr>
            <a:spLocks noChangeArrowheads="1"/>
          </p:cNvSpPr>
          <p:nvPr/>
        </p:nvSpPr>
        <p:spPr bwMode="auto">
          <a:xfrm flipH="1">
            <a:off x="0" y="0"/>
            <a:ext cx="609600" cy="6858000"/>
          </a:xfrm>
          <a:prstGeom prst="rect">
            <a:avLst/>
          </a:prstGeom>
          <a:gradFill rotWithShape="0">
            <a:gsLst>
              <a:gs pos="0">
                <a:srgbClr val="FFC000"/>
              </a:gs>
              <a:gs pos="13000">
                <a:srgbClr val="FFA800"/>
              </a:gs>
              <a:gs pos="28000">
                <a:srgbClr val="825600"/>
              </a:gs>
              <a:gs pos="42999">
                <a:srgbClr val="FFA800"/>
              </a:gs>
              <a:gs pos="58000">
                <a:srgbClr val="825600"/>
              </a:gs>
              <a:gs pos="72000">
                <a:srgbClr val="FFA800"/>
              </a:gs>
              <a:gs pos="87000">
                <a:srgbClr val="825600"/>
              </a:gs>
              <a:gs pos="100000">
                <a:srgbClr val="FFA800"/>
              </a:gs>
            </a:gsLst>
            <a:lin ang="5400000"/>
          </a:gradFill>
          <a:ln w="9525">
            <a:noFill/>
            <a:miter lim="800000"/>
            <a:headEnd/>
            <a:tailEnd/>
          </a:ln>
        </p:spPr>
        <p:txBody>
          <a:bodyPr wrap="none" lIns="0" tIns="0" rIns="0" bIns="0" anchor="ctr"/>
          <a:lstStyle/>
          <a:p>
            <a:endParaRPr lang="ru-RU" b="0">
              <a:latin typeface="Garamond" pitchFamily="18" charset="0"/>
              <a:cs typeface="Arial" charset="0"/>
            </a:endParaRPr>
          </a:p>
        </p:txBody>
      </p:sp>
      <p:sp>
        <p:nvSpPr>
          <p:cNvPr id="13" name="Прямоугольник 12"/>
          <p:cNvSpPr/>
          <p:nvPr/>
        </p:nvSpPr>
        <p:spPr bwMode="auto">
          <a:xfrm>
            <a:off x="827584" y="1484784"/>
            <a:ext cx="8042796" cy="2952328"/>
          </a:xfrm>
          <a:prstGeom prst="rect">
            <a:avLst/>
          </a:prstGeom>
          <a:ln>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rtlCol="0" anchor="t" anchorCtr="0" compatLnSpc="1">
            <a:prstTxWarp prst="textNoShape">
              <a:avLst/>
            </a:prstTxWarp>
          </a:bodyPr>
          <a:lstStyle/>
          <a:p>
            <a:pPr marL="171450" indent="-171450" algn="just">
              <a:spcAft>
                <a:spcPts val="600"/>
              </a:spcAft>
              <a:buFont typeface="Wingdings" pitchFamily="2" charset="2"/>
              <a:buChar char="q"/>
              <a:defRPr/>
            </a:pPr>
            <a:r>
              <a:rPr lang="ru-RU" b="0" dirty="0" smtClean="0">
                <a:latin typeface="Garamond" pitchFamily="18" charset="0"/>
              </a:rPr>
              <a:t> Москва ожидаемо занимала </a:t>
            </a:r>
            <a:r>
              <a:rPr lang="ru-RU" b="0" dirty="0">
                <a:latin typeface="Garamond" pitchFamily="18" charset="0"/>
              </a:rPr>
              <a:t>первые места рейтинга по итогам всех раундов и является самым стабильным регионом в </a:t>
            </a:r>
            <a:r>
              <a:rPr lang="ru-RU" b="0" dirty="0" smtClean="0">
                <a:latin typeface="Garamond" pitchFamily="18" charset="0"/>
              </a:rPr>
              <a:t>отношении </a:t>
            </a:r>
            <a:r>
              <a:rPr lang="ru-RU" b="0" dirty="0">
                <a:latin typeface="Garamond" pitchFamily="18" charset="0"/>
              </a:rPr>
              <a:t>уровня развития </a:t>
            </a:r>
            <a:r>
              <a:rPr lang="ru-RU" b="0" dirty="0" smtClean="0">
                <a:latin typeface="Garamond" pitchFamily="18" charset="0"/>
              </a:rPr>
              <a:t>саморегулирования.</a:t>
            </a:r>
          </a:p>
          <a:p>
            <a:pPr marL="171450" indent="-171450" algn="just">
              <a:spcAft>
                <a:spcPts val="600"/>
              </a:spcAft>
              <a:buFont typeface="Wingdings" pitchFamily="2" charset="2"/>
              <a:buChar char="q"/>
              <a:defRPr/>
            </a:pPr>
            <a:endParaRPr lang="ru-RU" b="0" dirty="0">
              <a:latin typeface="Garamond" pitchFamily="18" charset="0"/>
            </a:endParaRPr>
          </a:p>
          <a:p>
            <a:pPr marL="171450" indent="-171450" algn="just">
              <a:spcAft>
                <a:spcPts val="600"/>
              </a:spcAft>
              <a:buFont typeface="Wingdings" pitchFamily="2" charset="2"/>
              <a:buChar char="q"/>
              <a:defRPr/>
            </a:pPr>
            <a:r>
              <a:rPr lang="ru-RU" b="0" dirty="0" smtClean="0">
                <a:latin typeface="Garamond" pitchFamily="18" charset="0"/>
              </a:rPr>
              <a:t> Московская, Ростовская и Оренбургская области достаточно стабильно улучшали свои позиции за период проведения мониторинга.</a:t>
            </a:r>
          </a:p>
          <a:p>
            <a:pPr marL="171450" indent="-171450" algn="just">
              <a:spcAft>
                <a:spcPts val="600"/>
              </a:spcAft>
              <a:buFont typeface="Wingdings" pitchFamily="2" charset="2"/>
              <a:buChar char="q"/>
              <a:defRPr/>
            </a:pPr>
            <a:endParaRPr lang="ru-RU" b="0" dirty="0" smtClean="0">
              <a:latin typeface="Garamond" pitchFamily="18" charset="0"/>
            </a:endParaRPr>
          </a:p>
          <a:p>
            <a:pPr marL="171450" indent="-171450" algn="just">
              <a:spcAft>
                <a:spcPts val="600"/>
              </a:spcAft>
              <a:buFont typeface="Wingdings" pitchFamily="2" charset="2"/>
              <a:buChar char="q"/>
              <a:defRPr/>
            </a:pPr>
            <a:r>
              <a:rPr lang="ru-RU" b="0" dirty="0" smtClean="0">
                <a:latin typeface="Garamond" pitchFamily="18" charset="0"/>
              </a:rPr>
              <a:t> Для </a:t>
            </a:r>
            <a:r>
              <a:rPr lang="ru-RU" b="0" dirty="0">
                <a:latin typeface="Garamond" pitchFamily="18" charset="0"/>
              </a:rPr>
              <a:t>Республики </a:t>
            </a:r>
            <a:r>
              <a:rPr lang="ru-RU" b="0" dirty="0" smtClean="0">
                <a:latin typeface="Garamond" pitchFamily="18" charset="0"/>
              </a:rPr>
              <a:t>Удмуртия, Ставропольского края и Ульяновской области характерны значительные колебания рейтинга и, следовательно, неравномерное по сравнению с другими регионами развитие саморегулирования.</a:t>
            </a:r>
          </a:p>
          <a:p>
            <a:pPr marL="171450" indent="-171450" algn="just">
              <a:spcAft>
                <a:spcPts val="600"/>
              </a:spcAft>
              <a:buFont typeface="Wingdings" pitchFamily="2" charset="2"/>
              <a:buChar char="q"/>
              <a:defRPr/>
            </a:pPr>
            <a:endParaRPr lang="ru-RU" b="0" dirty="0" smtClean="0">
              <a:latin typeface="Garamond" pitchFamily="18" charset="0"/>
            </a:endParaRPr>
          </a:p>
          <a:p>
            <a:pPr marL="171450" indent="-171450" algn="just">
              <a:spcAft>
                <a:spcPts val="600"/>
              </a:spcAft>
              <a:buFont typeface="Wingdings" pitchFamily="2" charset="2"/>
              <a:buChar char="q"/>
              <a:defRPr/>
            </a:pPr>
            <a:endParaRPr lang="ru-RU" b="0" dirty="0" smtClean="0">
              <a:solidFill>
                <a:schemeClr val="tx1"/>
              </a:solidFill>
              <a:latin typeface="Garamond" pitchFamily="18" charset="0"/>
            </a:endParaRPr>
          </a:p>
          <a:p>
            <a:pPr algn="just"/>
            <a:endParaRPr lang="ru-RU" b="0" dirty="0" smtClean="0">
              <a:latin typeface="Garamond" pitchFamily="18" charset="0"/>
            </a:endParaRPr>
          </a:p>
          <a:p>
            <a:pPr algn="just"/>
            <a:endParaRPr lang="ru-RU" b="0" dirty="0" smtClean="0">
              <a:latin typeface="Garamond" pitchFamily="18" charset="0"/>
            </a:endParaRPr>
          </a:p>
          <a:p>
            <a:pPr algn="just"/>
            <a:endParaRPr lang="ru-RU" b="0" dirty="0" smtClean="0">
              <a:latin typeface="Garamond" pitchFamily="18" charset="0"/>
            </a:endParaRPr>
          </a:p>
          <a:p>
            <a:pPr algn="just"/>
            <a:endParaRPr lang="ru-RU" b="0" dirty="0" smtClean="0">
              <a:latin typeface="Garamond" pitchFamily="18" charset="0"/>
            </a:endParaRPr>
          </a:p>
          <a:p>
            <a:pPr algn="just"/>
            <a:endParaRPr lang="ru-RU" b="0" dirty="0" smtClean="0">
              <a:latin typeface="Garamond" pitchFamily="18" charset="0"/>
            </a:endParaRPr>
          </a:p>
          <a:p>
            <a:pPr algn="just"/>
            <a:endParaRPr lang="ru-RU" b="0" dirty="0" smtClean="0">
              <a:latin typeface="Garamond" pitchFamily="18" charset="0"/>
            </a:endParaRPr>
          </a:p>
          <a:p>
            <a:pPr algn="just"/>
            <a:endParaRPr lang="ru-RU" b="0" dirty="0" smtClean="0">
              <a:latin typeface="Garamond" pitchFamily="18" charset="0"/>
            </a:endParaRPr>
          </a:p>
          <a:p>
            <a:pPr algn="just"/>
            <a:endParaRPr lang="ru-RU" b="0" dirty="0" smtClean="0">
              <a:latin typeface="Garamond" pitchFamily="18" charset="0"/>
            </a:endParaRPr>
          </a:p>
          <a:p>
            <a:pPr algn="just"/>
            <a:endParaRPr lang="ru-RU" b="0" dirty="0" smtClean="0">
              <a:latin typeface="Garamond" pitchFamily="18" charset="0"/>
            </a:endParaRPr>
          </a:p>
          <a:p>
            <a:pPr algn="just"/>
            <a:endParaRPr lang="ru-RU" b="0" dirty="0" smtClean="0">
              <a:latin typeface="Garamond" pitchFamily="18" charset="0"/>
            </a:endParaRPr>
          </a:p>
        </p:txBody>
      </p:sp>
      <p:sp>
        <p:nvSpPr>
          <p:cNvPr id="11" name="Rectangle 14"/>
          <p:cNvSpPr>
            <a:spLocks noChangeArrowheads="1"/>
          </p:cNvSpPr>
          <p:nvPr/>
        </p:nvSpPr>
        <p:spPr bwMode="auto">
          <a:xfrm>
            <a:off x="714348" y="-34935"/>
            <a:ext cx="6089900" cy="1015663"/>
          </a:xfrm>
          <a:prstGeom prst="rect">
            <a:avLst/>
          </a:prstGeom>
          <a:noFill/>
          <a:ln w="9525">
            <a:noFill/>
            <a:miter lim="800000"/>
            <a:headEnd/>
            <a:tailEnd/>
          </a:ln>
        </p:spPr>
        <p:txBody>
          <a:bodyPr wrap="square" anchor="ctr">
            <a:spAutoFit/>
          </a:bodyPr>
          <a:lstStyle/>
          <a:p>
            <a:r>
              <a:rPr lang="ru-RU" sz="2000" dirty="0" smtClean="0">
                <a:latin typeface="Garamond" pitchFamily="18" charset="0"/>
                <a:cs typeface="Arial" charset="0"/>
              </a:rPr>
              <a:t>Региональный разрез развития саморегулирования  за период проведения мониторинга (основные выводы)</a:t>
            </a:r>
            <a:endParaRPr lang="ru-RU" b="0" dirty="0">
              <a:latin typeface="Garamond" pitchFamily="18" charset="0"/>
            </a:endParaRPr>
          </a:p>
        </p:txBody>
      </p:sp>
    </p:spTree>
    <p:extLst>
      <p:ext uri="{BB962C8B-B14F-4D97-AF65-F5344CB8AC3E}">
        <p14:creationId xmlns="" xmlns:p14="http://schemas.microsoft.com/office/powerpoint/2010/main" val="23624492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a:grpSpLocks/>
          </p:cNvGrpSpPr>
          <p:nvPr/>
        </p:nvGrpSpPr>
        <p:grpSpPr bwMode="auto">
          <a:xfrm>
            <a:off x="755650" y="116632"/>
            <a:ext cx="8186738" cy="827087"/>
            <a:chOff x="476" y="2341"/>
            <a:chExt cx="5157" cy="521"/>
          </a:xfrm>
        </p:grpSpPr>
        <p:pic>
          <p:nvPicPr>
            <p:cNvPr id="6162" name="Picture 6" descr="nisse"/>
            <p:cNvPicPr>
              <a:picLocks noChangeAspect="1" noChangeArrowheads="1"/>
            </p:cNvPicPr>
            <p:nvPr/>
          </p:nvPicPr>
          <p:blipFill>
            <a:blip r:embed="rId2" cstate="print"/>
            <a:srcRect/>
            <a:stretch>
              <a:fillRect/>
            </a:stretch>
          </p:blipFill>
          <p:spPr bwMode="auto">
            <a:xfrm>
              <a:off x="4332" y="2341"/>
              <a:ext cx="1301" cy="477"/>
            </a:xfrm>
            <a:prstGeom prst="rect">
              <a:avLst/>
            </a:prstGeom>
            <a:noFill/>
            <a:ln w="9525">
              <a:noFill/>
              <a:miter lim="800000"/>
              <a:headEnd/>
              <a:tailEnd/>
            </a:ln>
          </p:spPr>
        </p:pic>
        <p:grpSp>
          <p:nvGrpSpPr>
            <p:cNvPr id="3" name="Group 7"/>
            <p:cNvGrpSpPr>
              <a:grpSpLocks/>
            </p:cNvGrpSpPr>
            <p:nvPr/>
          </p:nvGrpSpPr>
          <p:grpSpPr bwMode="auto">
            <a:xfrm>
              <a:off x="476" y="2840"/>
              <a:ext cx="5157" cy="22"/>
              <a:chOff x="467" y="624"/>
              <a:chExt cx="5044" cy="22"/>
            </a:xfrm>
          </p:grpSpPr>
          <p:sp>
            <p:nvSpPr>
              <p:cNvPr id="6164" name="Line 8"/>
              <p:cNvSpPr>
                <a:spLocks noChangeShapeType="1"/>
              </p:cNvSpPr>
              <p:nvPr/>
            </p:nvSpPr>
            <p:spPr bwMode="auto">
              <a:xfrm>
                <a:off x="469" y="646"/>
                <a:ext cx="5042" cy="0"/>
              </a:xfrm>
              <a:prstGeom prst="line">
                <a:avLst/>
              </a:prstGeom>
              <a:noFill/>
              <a:ln w="22225">
                <a:solidFill>
                  <a:schemeClr val="tx1"/>
                </a:solidFill>
                <a:round/>
                <a:headEnd/>
                <a:tailEnd/>
              </a:ln>
            </p:spPr>
            <p:txBody>
              <a:bodyPr lIns="0" tIns="0" rIns="0" bIns="0"/>
              <a:lstStyle/>
              <a:p>
                <a:endParaRPr lang="ru-RU">
                  <a:latin typeface="Garamond" pitchFamily="18" charset="0"/>
                </a:endParaRPr>
              </a:p>
            </p:txBody>
          </p:sp>
          <p:sp>
            <p:nvSpPr>
              <p:cNvPr id="6165" name="Line 9"/>
              <p:cNvSpPr>
                <a:spLocks noChangeShapeType="1"/>
              </p:cNvSpPr>
              <p:nvPr/>
            </p:nvSpPr>
            <p:spPr bwMode="auto">
              <a:xfrm>
                <a:off x="467" y="624"/>
                <a:ext cx="5041" cy="0"/>
              </a:xfrm>
              <a:prstGeom prst="line">
                <a:avLst/>
              </a:prstGeom>
              <a:noFill/>
              <a:ln w="22225">
                <a:solidFill>
                  <a:srgbClr val="FFCC00"/>
                </a:solidFill>
                <a:round/>
                <a:headEnd/>
                <a:tailEnd/>
              </a:ln>
            </p:spPr>
            <p:txBody>
              <a:bodyPr lIns="0" tIns="0" rIns="0" bIns="0"/>
              <a:lstStyle/>
              <a:p>
                <a:endParaRPr lang="ru-RU">
                  <a:latin typeface="Garamond" pitchFamily="18" charset="0"/>
                </a:endParaRPr>
              </a:p>
            </p:txBody>
          </p:sp>
        </p:grpSp>
      </p:grpSp>
      <p:sp>
        <p:nvSpPr>
          <p:cNvPr id="6147" name="Rectangle 10"/>
          <p:cNvSpPr>
            <a:spLocks noChangeArrowheads="1"/>
          </p:cNvSpPr>
          <p:nvPr/>
        </p:nvSpPr>
        <p:spPr bwMode="auto">
          <a:xfrm flipH="1">
            <a:off x="0" y="0"/>
            <a:ext cx="609600" cy="6858000"/>
          </a:xfrm>
          <a:prstGeom prst="rect">
            <a:avLst/>
          </a:prstGeom>
          <a:gradFill rotWithShape="0">
            <a:gsLst>
              <a:gs pos="0">
                <a:srgbClr val="FFC000"/>
              </a:gs>
              <a:gs pos="13000">
                <a:srgbClr val="FFA800"/>
              </a:gs>
              <a:gs pos="28000">
                <a:srgbClr val="825600"/>
              </a:gs>
              <a:gs pos="42999">
                <a:srgbClr val="FFA800"/>
              </a:gs>
              <a:gs pos="58000">
                <a:srgbClr val="825600"/>
              </a:gs>
              <a:gs pos="72000">
                <a:srgbClr val="FFA800"/>
              </a:gs>
              <a:gs pos="87000">
                <a:srgbClr val="825600"/>
              </a:gs>
              <a:gs pos="100000">
                <a:srgbClr val="FFA800"/>
              </a:gs>
            </a:gsLst>
            <a:lin ang="5400000"/>
          </a:gradFill>
          <a:ln w="9525">
            <a:noFill/>
            <a:miter lim="800000"/>
            <a:headEnd/>
            <a:tailEnd/>
          </a:ln>
        </p:spPr>
        <p:txBody>
          <a:bodyPr wrap="none" lIns="0" tIns="0" rIns="0" bIns="0" anchor="ctr"/>
          <a:lstStyle/>
          <a:p>
            <a:endParaRPr lang="ru-RU" b="0">
              <a:latin typeface="Garamond" pitchFamily="18" charset="0"/>
              <a:cs typeface="Arial" charset="0"/>
            </a:endParaRPr>
          </a:p>
        </p:txBody>
      </p:sp>
      <p:sp>
        <p:nvSpPr>
          <p:cNvPr id="6148" name="Rectangle 14"/>
          <p:cNvSpPr>
            <a:spLocks noChangeArrowheads="1"/>
          </p:cNvSpPr>
          <p:nvPr/>
        </p:nvSpPr>
        <p:spPr bwMode="auto">
          <a:xfrm>
            <a:off x="714348" y="-34935"/>
            <a:ext cx="6089900" cy="1015663"/>
          </a:xfrm>
          <a:prstGeom prst="rect">
            <a:avLst/>
          </a:prstGeom>
          <a:noFill/>
          <a:ln w="9525">
            <a:noFill/>
            <a:miter lim="800000"/>
            <a:headEnd/>
            <a:tailEnd/>
          </a:ln>
        </p:spPr>
        <p:txBody>
          <a:bodyPr wrap="square" anchor="ctr">
            <a:spAutoFit/>
          </a:bodyPr>
          <a:lstStyle/>
          <a:p>
            <a:r>
              <a:rPr lang="ru-RU" sz="2000" dirty="0" smtClean="0">
                <a:latin typeface="Garamond" pitchFamily="18" charset="0"/>
                <a:cs typeface="Arial" charset="0"/>
              </a:rPr>
              <a:t>Региональный разрез развития саморегулирования  за период проведения мониторинга (</a:t>
            </a:r>
          </a:p>
          <a:p>
            <a:r>
              <a:rPr lang="ru-RU" sz="2000" dirty="0" smtClean="0">
                <a:latin typeface="Garamond" pitchFamily="18" charset="0"/>
                <a:cs typeface="Arial" charset="0"/>
              </a:rPr>
              <a:t>регионы-лидеры 1-5 раунды)</a:t>
            </a:r>
            <a:endParaRPr lang="ru-RU" b="0" dirty="0">
              <a:latin typeface="Garamond" pitchFamily="18" charset="0"/>
            </a:endParaRPr>
          </a:p>
        </p:txBody>
      </p:sp>
      <p:sp>
        <p:nvSpPr>
          <p:cNvPr id="6149" name="Rectangle 16"/>
          <p:cNvSpPr>
            <a:spLocks noChangeArrowheads="1"/>
          </p:cNvSpPr>
          <p:nvPr/>
        </p:nvSpPr>
        <p:spPr bwMode="auto">
          <a:xfrm>
            <a:off x="785813" y="1643063"/>
            <a:ext cx="7989887" cy="400110"/>
          </a:xfrm>
          <a:prstGeom prst="rect">
            <a:avLst/>
          </a:prstGeom>
          <a:noFill/>
          <a:ln w="19050">
            <a:noFill/>
            <a:miter lim="800000"/>
            <a:headEnd/>
            <a:tailEnd/>
          </a:ln>
        </p:spPr>
        <p:txBody>
          <a:bodyPr anchor="ctr">
            <a:spAutoFit/>
          </a:bodyPr>
          <a:lstStyle/>
          <a:p>
            <a:pPr algn="ctr"/>
            <a:endParaRPr lang="ru-RU" sz="2000" b="0" dirty="0">
              <a:latin typeface="Garamond" pitchFamily="18" charset="0"/>
            </a:endParaRPr>
          </a:p>
        </p:txBody>
      </p:sp>
      <p:sp>
        <p:nvSpPr>
          <p:cNvPr id="38" name="Прямоугольник 37"/>
          <p:cNvSpPr/>
          <p:nvPr/>
        </p:nvSpPr>
        <p:spPr>
          <a:xfrm>
            <a:off x="683568" y="4525104"/>
            <a:ext cx="8358214" cy="2000240"/>
          </a:xfrm>
          <a:prstGeom prst="rect">
            <a:avLst/>
          </a:prstGeom>
          <a:ln/>
        </p:spPr>
        <p:style>
          <a:lnRef idx="2">
            <a:schemeClr val="accent3"/>
          </a:lnRef>
          <a:fillRef idx="1">
            <a:schemeClr val="lt1"/>
          </a:fillRef>
          <a:effectRef idx="0">
            <a:schemeClr val="accent3"/>
          </a:effectRef>
          <a:fontRef idx="minor">
            <a:schemeClr val="dk1"/>
          </a:fontRef>
        </p:style>
        <p:txBody>
          <a:bodyPr anchor="ctr"/>
          <a:lstStyle/>
          <a:p>
            <a:pPr marL="285750" indent="-285750" algn="just">
              <a:spcAft>
                <a:spcPts val="600"/>
              </a:spcAft>
              <a:buFont typeface="Wingdings" pitchFamily="2" charset="2"/>
              <a:buChar char="q"/>
              <a:defRPr/>
            </a:pPr>
            <a:r>
              <a:rPr lang="ru-RU" sz="1600" b="0" dirty="0" smtClean="0">
                <a:solidFill>
                  <a:schemeClr val="tx1"/>
                </a:solidFill>
                <a:latin typeface="Garamond" pitchFamily="18" charset="0"/>
              </a:rPr>
              <a:t>Только 4 региона, попавших в число 10 регионов-лидеров по результатам 5 раундов мониторинга, всегда занимали первые позиции рейтинга: г. Москва, г. Санкт-Петербург, Свердловская область и Краснодарский край (не покидали первую десятку).</a:t>
            </a:r>
          </a:p>
          <a:p>
            <a:pPr marL="285750" indent="-285750" algn="just">
              <a:spcAft>
                <a:spcPts val="600"/>
              </a:spcAft>
              <a:buFont typeface="Wingdings" pitchFamily="2" charset="2"/>
              <a:buChar char="q"/>
              <a:defRPr/>
            </a:pPr>
            <a:r>
              <a:rPr lang="ru-RU" sz="1600" b="0" dirty="0" smtClean="0">
                <a:solidFill>
                  <a:schemeClr val="tx1"/>
                </a:solidFill>
                <a:latin typeface="Garamond" pitchFamily="18" charset="0"/>
              </a:rPr>
              <a:t>Московская и Ростовская области показали наибольший рост развития саморегулирования с момента начала мониторинга.</a:t>
            </a:r>
          </a:p>
          <a:p>
            <a:pPr marL="285750" indent="-285750" algn="just">
              <a:spcAft>
                <a:spcPts val="600"/>
              </a:spcAft>
              <a:buFont typeface="Wingdings" pitchFamily="2" charset="2"/>
              <a:buChar char="q"/>
              <a:defRPr/>
            </a:pPr>
            <a:r>
              <a:rPr lang="ru-RU" sz="1600" b="0" dirty="0" smtClean="0">
                <a:solidFill>
                  <a:schemeClr val="tx1"/>
                </a:solidFill>
                <a:latin typeface="Garamond" pitchFamily="18" charset="0"/>
              </a:rPr>
              <a:t>В Пермском Крае, занимавшем 2 место рейтинга по результатам 1 и 2 раундов мониторинга, развитие саморегулирования замедлилось, что сказалось на общем рейтинге региона.</a:t>
            </a:r>
          </a:p>
        </p:txBody>
      </p:sp>
      <p:sp>
        <p:nvSpPr>
          <p:cNvPr id="18" name="Прямоугольник 17"/>
          <p:cNvSpPr/>
          <p:nvPr/>
        </p:nvSpPr>
        <p:spPr bwMode="auto">
          <a:xfrm>
            <a:off x="857224" y="1124744"/>
            <a:ext cx="7858180" cy="714380"/>
          </a:xfrm>
          <a:prstGeom prst="rect">
            <a:avLst/>
          </a:prstGeom>
          <a:ln>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rtlCol="0" anchor="t" anchorCtr="0" compatLnSpc="1">
            <a:prstTxWarp prst="textNoShape">
              <a:avLst/>
            </a:prstTxWarp>
          </a:bodyPr>
          <a:lstStyle/>
          <a:p>
            <a:pPr algn="ctr"/>
            <a:r>
              <a:rPr lang="ru-RU" sz="1600" dirty="0" smtClean="0">
                <a:latin typeface="Garamond" pitchFamily="18" charset="0"/>
              </a:rPr>
              <a:t>Сводная таблица 10 регионов-лидеров по результатам 5 раундов мониторинга</a:t>
            </a:r>
            <a:endParaRPr kumimoji="0" lang="ru-RU" sz="1600" b="1" i="0" u="none" strike="noStrike" cap="none" normalizeH="0" baseline="0" dirty="0" smtClean="0">
              <a:ln>
                <a:noFill/>
              </a:ln>
              <a:solidFill>
                <a:schemeClr val="tx1"/>
              </a:solidFill>
              <a:effectLst/>
              <a:latin typeface="Garamond" pitchFamily="18" charset="0"/>
              <a:cs typeface="Times New Roman" pitchFamily="18" charset="0"/>
            </a:endParaRPr>
          </a:p>
        </p:txBody>
      </p:sp>
      <p:graphicFrame>
        <p:nvGraphicFramePr>
          <p:cNvPr id="15" name="Таблица 14"/>
          <p:cNvGraphicFramePr>
            <a:graphicFrameLocks noGrp="1"/>
          </p:cNvGraphicFramePr>
          <p:nvPr>
            <p:extLst>
              <p:ext uri="{D42A27DB-BD31-4B8C-83A1-F6EECF244321}">
                <p14:modId xmlns="" xmlns:p14="http://schemas.microsoft.com/office/powerpoint/2010/main" val="493602225"/>
              </p:ext>
            </p:extLst>
          </p:nvPr>
        </p:nvGraphicFramePr>
        <p:xfrm>
          <a:off x="1619672" y="1588570"/>
          <a:ext cx="6624735" cy="2776534"/>
        </p:xfrm>
        <a:graphic>
          <a:graphicData uri="http://schemas.openxmlformats.org/drawingml/2006/table">
            <a:tbl>
              <a:tblPr/>
              <a:tblGrid>
                <a:gridCol w="2766557"/>
                <a:gridCol w="822490"/>
                <a:gridCol w="747718"/>
                <a:gridCol w="747718"/>
                <a:gridCol w="746991"/>
                <a:gridCol w="793261"/>
              </a:tblGrid>
              <a:tr h="396647">
                <a:tc rowSpan="2">
                  <a:txBody>
                    <a:bodyPr/>
                    <a:lstStyle/>
                    <a:p>
                      <a:pPr algn="ctr">
                        <a:spcAft>
                          <a:spcPts val="0"/>
                        </a:spcAft>
                      </a:pPr>
                      <a:r>
                        <a:rPr lang="ru-RU" sz="1300" b="0" dirty="0" smtClean="0">
                          <a:latin typeface="Garamond" pitchFamily="18" charset="0"/>
                          <a:ea typeface="Calibri"/>
                          <a:cs typeface="Times New Roman"/>
                        </a:rPr>
                        <a:t>Регион</a:t>
                      </a:r>
                      <a:endParaRPr lang="ru-RU" sz="1300" b="0" dirty="0">
                        <a:latin typeface="Garamond" pitchFamily="18"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4D0"/>
                    </a:solidFill>
                  </a:tcPr>
                </a:tc>
                <a:tc gridSpan="5">
                  <a:txBody>
                    <a:bodyPr/>
                    <a:lstStyle/>
                    <a:p>
                      <a:pPr algn="ctr">
                        <a:spcAft>
                          <a:spcPts val="0"/>
                        </a:spcAft>
                      </a:pPr>
                      <a:r>
                        <a:rPr lang="ru-RU" sz="1300" dirty="0" smtClean="0">
                          <a:latin typeface="Garamond" pitchFamily="18" charset="0"/>
                          <a:ea typeface="Calibri"/>
                          <a:cs typeface="Times New Roman"/>
                        </a:rPr>
                        <a:t>Место, занимаемое регионом</a:t>
                      </a:r>
                      <a:r>
                        <a:rPr lang="ru-RU" sz="1300" baseline="0" dirty="0" smtClean="0">
                          <a:latin typeface="Garamond" pitchFamily="18" charset="0"/>
                          <a:ea typeface="Calibri"/>
                          <a:cs typeface="Times New Roman"/>
                        </a:rPr>
                        <a:t> по итогам раунда</a:t>
                      </a:r>
                      <a:endParaRPr lang="ru-RU" sz="1300" dirty="0">
                        <a:latin typeface="Garamond" pitchFamily="18"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BCAA2"/>
                    </a:solidFill>
                  </a:tcPr>
                </a:tc>
                <a:tc hMerge="1">
                  <a:txBody>
                    <a:bodyPr/>
                    <a:lstStyle/>
                    <a:p>
                      <a:pPr algn="ctr">
                        <a:spcAft>
                          <a:spcPts val="0"/>
                        </a:spcAft>
                      </a:pPr>
                      <a:endParaRPr lang="ru-RU" sz="1100" dirty="0">
                        <a:latin typeface="Calibri"/>
                        <a:ea typeface="Calibri"/>
                        <a:cs typeface="Times New Roman"/>
                      </a:endParaRPr>
                    </a:p>
                  </a:txBody>
                  <a:tcPr marL="68580" marR="68580" marT="0" marB="0">
                    <a:lnL w="12700" cap="flat" cmpd="sng" algn="ctr">
                      <a:solidFill>
                        <a:srgbClr val="F9B074"/>
                      </a:solidFill>
                      <a:prstDash val="solid"/>
                      <a:round/>
                      <a:headEnd type="none" w="med" len="med"/>
                      <a:tailEnd type="none" w="med" len="med"/>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BCAA2"/>
                    </a:solidFill>
                  </a:tcPr>
                </a:tc>
                <a:tc hMerge="1">
                  <a:txBody>
                    <a:bodyPr/>
                    <a:lstStyle/>
                    <a:p>
                      <a:pPr algn="ctr">
                        <a:spcAft>
                          <a:spcPts val="0"/>
                        </a:spcAft>
                      </a:pPr>
                      <a:endParaRPr lang="ru-RU" sz="1100" dirty="0">
                        <a:latin typeface="Calibri"/>
                        <a:ea typeface="Calibri"/>
                        <a:cs typeface="Times New Roman"/>
                      </a:endParaRPr>
                    </a:p>
                  </a:txBody>
                  <a:tcPr marL="68580" marR="68580" marT="0" marB="0">
                    <a:lnL w="12700" cap="flat" cmpd="sng" algn="ctr">
                      <a:solidFill>
                        <a:srgbClr val="F9B074"/>
                      </a:solidFill>
                      <a:prstDash val="solid"/>
                      <a:round/>
                      <a:headEnd type="none" w="med" len="med"/>
                      <a:tailEnd type="none" w="med" len="med"/>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BCAA2"/>
                    </a:solidFill>
                  </a:tcPr>
                </a:tc>
                <a:tc hMerge="1">
                  <a:txBody>
                    <a:bodyPr/>
                    <a:lstStyle/>
                    <a:p>
                      <a:pPr algn="ctr">
                        <a:spcAft>
                          <a:spcPts val="0"/>
                        </a:spcAft>
                      </a:pPr>
                      <a:endParaRPr lang="ru-RU" sz="1100" dirty="0">
                        <a:latin typeface="Calibri"/>
                        <a:ea typeface="Calibri"/>
                        <a:cs typeface="Times New Roman"/>
                      </a:endParaRPr>
                    </a:p>
                  </a:txBody>
                  <a:tcPr marL="68580" marR="68580" marT="0" marB="0">
                    <a:lnL w="12700" cap="flat" cmpd="sng" algn="ctr">
                      <a:solidFill>
                        <a:srgbClr val="F9B074"/>
                      </a:solidFill>
                      <a:prstDash val="solid"/>
                      <a:round/>
                      <a:headEnd type="none" w="med" len="med"/>
                      <a:tailEnd type="none" w="med" len="med"/>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BCAA2"/>
                    </a:solidFill>
                  </a:tcPr>
                </a:tc>
                <a:tc hMerge="1">
                  <a:txBody>
                    <a:bodyPr/>
                    <a:lstStyle/>
                    <a:p>
                      <a:pPr algn="ctr">
                        <a:spcAft>
                          <a:spcPts val="0"/>
                        </a:spcAft>
                      </a:pPr>
                      <a:endParaRPr lang="ru-RU" sz="1100" dirty="0">
                        <a:latin typeface="Calibri"/>
                        <a:ea typeface="Calibri"/>
                        <a:cs typeface="Times New Roman"/>
                      </a:endParaRPr>
                    </a:p>
                  </a:txBody>
                  <a:tcPr marL="68580" marR="68580" marT="0" marB="0">
                    <a:lnL w="12700" cap="flat" cmpd="sng" algn="ctr">
                      <a:solidFill>
                        <a:srgbClr val="F9B074"/>
                      </a:solidFill>
                      <a:prstDash val="solid"/>
                      <a:round/>
                      <a:headEnd type="none" w="med" len="med"/>
                      <a:tailEnd type="none" w="med" len="med"/>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BCAA2"/>
                    </a:solidFill>
                  </a:tcPr>
                </a:tc>
              </a:tr>
              <a:tr h="396647">
                <a:tc vMerge="1">
                  <a:txBody>
                    <a:bodyPr/>
                    <a:lstStyle/>
                    <a:p>
                      <a:pPr algn="ctr">
                        <a:spcAft>
                          <a:spcPts val="0"/>
                        </a:spcAft>
                      </a:pPr>
                      <a:endParaRPr lang="ru-RU" sz="1100" b="0" dirty="0">
                        <a:latin typeface="Calibri"/>
                        <a:ea typeface="Calibri"/>
                        <a:cs typeface="Times New Roman"/>
                      </a:endParaRPr>
                    </a:p>
                  </a:txBody>
                  <a:tcPr marL="68580" marR="68580" marT="0" marB="0" anchor="ctr">
                    <a:lnL w="12700" cap="flat" cmpd="sng" algn="ctr">
                      <a:solidFill>
                        <a:srgbClr val="F9B074"/>
                      </a:solidFill>
                      <a:prstDash val="solid"/>
                      <a:round/>
                      <a:headEnd type="none" w="med" len="med"/>
                      <a:tailEnd type="none" w="med" len="med"/>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c>
                  <a:txBody>
                    <a:bodyPr/>
                    <a:lstStyle/>
                    <a:p>
                      <a:pPr algn="ctr">
                        <a:spcAft>
                          <a:spcPts val="0"/>
                        </a:spcAft>
                      </a:pPr>
                      <a:r>
                        <a:rPr lang="ru-RU" sz="1300" dirty="0" smtClean="0">
                          <a:latin typeface="Garamond" pitchFamily="18" charset="0"/>
                          <a:ea typeface="Calibri"/>
                          <a:cs typeface="Times New Roman"/>
                        </a:rPr>
                        <a:t>Раунд 1</a:t>
                      </a:r>
                      <a:endParaRPr lang="ru-RU" sz="1300" dirty="0">
                        <a:latin typeface="Garamond" pitchFamily="18"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BCAA2"/>
                    </a:solidFill>
                  </a:tcPr>
                </a:tc>
                <a:tc>
                  <a:txBody>
                    <a:bodyPr/>
                    <a:lstStyle/>
                    <a:p>
                      <a:pPr algn="ctr">
                        <a:spcAft>
                          <a:spcPts val="0"/>
                        </a:spcAft>
                      </a:pPr>
                      <a:r>
                        <a:rPr lang="ru-RU" sz="1300" dirty="0" smtClean="0">
                          <a:latin typeface="Garamond" pitchFamily="18" charset="0"/>
                          <a:ea typeface="Calibri"/>
                          <a:cs typeface="Times New Roman"/>
                        </a:rPr>
                        <a:t>Раунд 2</a:t>
                      </a:r>
                      <a:endParaRPr lang="ru-RU" sz="1300" dirty="0">
                        <a:latin typeface="Garamond" pitchFamily="18"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BCAA2"/>
                    </a:solidFill>
                  </a:tcPr>
                </a:tc>
                <a:tc>
                  <a:txBody>
                    <a:bodyPr/>
                    <a:lstStyle/>
                    <a:p>
                      <a:pPr algn="ctr">
                        <a:spcAft>
                          <a:spcPts val="0"/>
                        </a:spcAft>
                      </a:pPr>
                      <a:r>
                        <a:rPr lang="ru-RU" sz="1300" dirty="0" smtClean="0">
                          <a:latin typeface="Garamond" pitchFamily="18" charset="0"/>
                          <a:ea typeface="Calibri"/>
                          <a:cs typeface="Times New Roman"/>
                        </a:rPr>
                        <a:t>Раунд 3</a:t>
                      </a:r>
                      <a:endParaRPr lang="ru-RU" sz="1300" dirty="0">
                        <a:latin typeface="Garamond" pitchFamily="18"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BCAA2"/>
                    </a:solidFill>
                  </a:tcPr>
                </a:tc>
                <a:tc>
                  <a:txBody>
                    <a:bodyPr/>
                    <a:lstStyle/>
                    <a:p>
                      <a:pPr algn="ctr">
                        <a:spcAft>
                          <a:spcPts val="0"/>
                        </a:spcAft>
                      </a:pPr>
                      <a:r>
                        <a:rPr lang="ru-RU" sz="1300" dirty="0" smtClean="0">
                          <a:latin typeface="Garamond" pitchFamily="18" charset="0"/>
                          <a:ea typeface="Calibri"/>
                          <a:cs typeface="Times New Roman"/>
                        </a:rPr>
                        <a:t>Раунд 4</a:t>
                      </a:r>
                      <a:endParaRPr lang="ru-RU" sz="1300" dirty="0">
                        <a:latin typeface="Garamond" pitchFamily="18"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BCAA2"/>
                    </a:solidFill>
                  </a:tcPr>
                </a:tc>
                <a:tc>
                  <a:txBody>
                    <a:bodyPr/>
                    <a:lstStyle/>
                    <a:p>
                      <a:pPr algn="ctr">
                        <a:spcAft>
                          <a:spcPts val="0"/>
                        </a:spcAft>
                      </a:pPr>
                      <a:r>
                        <a:rPr lang="ru-RU" sz="1300" dirty="0" smtClean="0">
                          <a:latin typeface="Garamond" pitchFamily="18" charset="0"/>
                          <a:ea typeface="Calibri"/>
                          <a:cs typeface="Times New Roman"/>
                        </a:rPr>
                        <a:t>Раунд</a:t>
                      </a:r>
                      <a:r>
                        <a:rPr lang="ru-RU" sz="1300" baseline="0" dirty="0" smtClean="0">
                          <a:latin typeface="Garamond" pitchFamily="18" charset="0"/>
                          <a:ea typeface="Calibri"/>
                          <a:cs typeface="Times New Roman"/>
                        </a:rPr>
                        <a:t> 5</a:t>
                      </a:r>
                      <a:endParaRPr lang="ru-RU" sz="1300" dirty="0">
                        <a:latin typeface="Garamond" pitchFamily="18"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BCAA2"/>
                    </a:solidFill>
                  </a:tcPr>
                </a:tc>
              </a:tr>
              <a:tr h="198324">
                <a:tc>
                  <a:txBody>
                    <a:bodyPr/>
                    <a:lstStyle/>
                    <a:p>
                      <a:pPr marL="87313" indent="0" algn="l" fontAlgn="b"/>
                      <a:r>
                        <a:rPr lang="ru-RU" sz="1300" b="0" i="0" u="none" strike="noStrike" dirty="0">
                          <a:solidFill>
                            <a:srgbClr val="000000"/>
                          </a:solidFill>
                          <a:latin typeface="Garamond" pitchFamily="18" charset="0"/>
                        </a:rPr>
                        <a:t>г. Москва</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4D0"/>
                    </a:solidFill>
                  </a:tcPr>
                </a:tc>
                <a:tc>
                  <a:txBody>
                    <a:bodyPr/>
                    <a:lstStyle/>
                    <a:p>
                      <a:pPr algn="ctr" fontAlgn="b"/>
                      <a:r>
                        <a:rPr lang="ru-RU" sz="1300" b="0" i="0" u="none" strike="noStrike" dirty="0">
                          <a:solidFill>
                            <a:srgbClr val="000000"/>
                          </a:solidFill>
                          <a:latin typeface="Garamond" pitchFamily="18" charset="0"/>
                        </a:rPr>
                        <a:t>1</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4D0"/>
                    </a:solidFill>
                  </a:tcPr>
                </a:tc>
                <a:tc>
                  <a:txBody>
                    <a:bodyPr/>
                    <a:lstStyle/>
                    <a:p>
                      <a:pPr algn="ctr" fontAlgn="b"/>
                      <a:r>
                        <a:rPr lang="ru-RU" sz="1300" b="0" i="0" u="none" strike="noStrike">
                          <a:solidFill>
                            <a:srgbClr val="000000"/>
                          </a:solidFill>
                          <a:latin typeface="Garamond" pitchFamily="18" charset="0"/>
                        </a:rPr>
                        <a:t>1</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4D0"/>
                    </a:solidFill>
                  </a:tcPr>
                </a:tc>
                <a:tc>
                  <a:txBody>
                    <a:bodyPr/>
                    <a:lstStyle/>
                    <a:p>
                      <a:pPr algn="ctr" fontAlgn="b"/>
                      <a:r>
                        <a:rPr lang="ru-RU" sz="1300" b="0" i="0" u="none" strike="noStrike">
                          <a:solidFill>
                            <a:srgbClr val="000000"/>
                          </a:solidFill>
                          <a:latin typeface="Garamond" pitchFamily="18" charset="0"/>
                        </a:rPr>
                        <a:t>1</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4D0"/>
                    </a:solidFill>
                  </a:tcPr>
                </a:tc>
                <a:tc>
                  <a:txBody>
                    <a:bodyPr/>
                    <a:lstStyle/>
                    <a:p>
                      <a:pPr algn="ctr" fontAlgn="b"/>
                      <a:r>
                        <a:rPr lang="ru-RU" sz="1300" b="0" i="0" u="none" strike="noStrike" dirty="0">
                          <a:solidFill>
                            <a:srgbClr val="000000"/>
                          </a:solidFill>
                          <a:latin typeface="Garamond" pitchFamily="18" charset="0"/>
                        </a:rPr>
                        <a:t>1</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4D0"/>
                    </a:solidFill>
                  </a:tcPr>
                </a:tc>
                <a:tc>
                  <a:txBody>
                    <a:bodyPr/>
                    <a:lstStyle/>
                    <a:p>
                      <a:pPr algn="ctr" fontAlgn="b"/>
                      <a:r>
                        <a:rPr lang="ru-RU" sz="1300" b="0" i="0" u="none" strike="noStrike">
                          <a:solidFill>
                            <a:srgbClr val="000000"/>
                          </a:solidFill>
                          <a:latin typeface="Garamond" pitchFamily="18" charset="0"/>
                        </a:rPr>
                        <a:t>1</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4D0"/>
                    </a:solidFill>
                  </a:tcPr>
                </a:tc>
              </a:tr>
              <a:tr h="198324">
                <a:tc>
                  <a:txBody>
                    <a:bodyPr/>
                    <a:lstStyle/>
                    <a:p>
                      <a:pPr marL="87313" indent="0" algn="l" defTabSz="914400" rtl="0" eaLnBrk="1" fontAlgn="b" latinLnBrk="0" hangingPunct="1"/>
                      <a:r>
                        <a:rPr lang="ru-RU" sz="1300" b="0" i="0" u="none" strike="noStrike" kern="1200" dirty="0">
                          <a:solidFill>
                            <a:srgbClr val="000000"/>
                          </a:solidFill>
                          <a:latin typeface="Garamond" pitchFamily="18" charset="0"/>
                          <a:ea typeface="+mn-ea"/>
                          <a:cs typeface="+mn-cs"/>
                        </a:rPr>
                        <a:t>г. Санкт-Петербург</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BCAA2"/>
                    </a:solidFill>
                  </a:tcPr>
                </a:tc>
                <a:tc>
                  <a:txBody>
                    <a:bodyPr/>
                    <a:lstStyle/>
                    <a:p>
                      <a:pPr algn="ctr" fontAlgn="b"/>
                      <a:r>
                        <a:rPr lang="ru-RU" sz="1300" b="0" i="0" u="none" strike="noStrike" dirty="0">
                          <a:solidFill>
                            <a:srgbClr val="000000"/>
                          </a:solidFill>
                          <a:latin typeface="Garamond" pitchFamily="18" charset="0"/>
                        </a:rPr>
                        <a:t>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BCAA2"/>
                    </a:solidFill>
                  </a:tcPr>
                </a:tc>
                <a:tc>
                  <a:txBody>
                    <a:bodyPr/>
                    <a:lstStyle/>
                    <a:p>
                      <a:pPr algn="ctr" fontAlgn="b"/>
                      <a:r>
                        <a:rPr lang="ru-RU" sz="1300" b="0" i="0" u="none" strike="noStrike">
                          <a:solidFill>
                            <a:srgbClr val="000000"/>
                          </a:solidFill>
                          <a:latin typeface="Garamond" pitchFamily="18" charset="0"/>
                        </a:rPr>
                        <a:t>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BCAA2"/>
                    </a:solidFill>
                  </a:tcPr>
                </a:tc>
                <a:tc>
                  <a:txBody>
                    <a:bodyPr/>
                    <a:lstStyle/>
                    <a:p>
                      <a:pPr algn="ctr" fontAlgn="b"/>
                      <a:r>
                        <a:rPr lang="ru-RU" sz="1300" b="0" i="0" u="none" strike="noStrike">
                          <a:solidFill>
                            <a:srgbClr val="000000"/>
                          </a:solidFill>
                          <a:latin typeface="Garamond" pitchFamily="18" charset="0"/>
                        </a:rPr>
                        <a:t>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BCAA2"/>
                    </a:solidFill>
                  </a:tcPr>
                </a:tc>
                <a:tc>
                  <a:txBody>
                    <a:bodyPr/>
                    <a:lstStyle/>
                    <a:p>
                      <a:pPr algn="ctr" fontAlgn="b"/>
                      <a:r>
                        <a:rPr lang="ru-RU" sz="1300" b="0" i="0" u="none" strike="noStrike" dirty="0">
                          <a:solidFill>
                            <a:srgbClr val="000000"/>
                          </a:solidFill>
                          <a:latin typeface="Garamond" pitchFamily="18" charset="0"/>
                        </a:rPr>
                        <a:t>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BCAA2"/>
                    </a:solidFill>
                  </a:tcPr>
                </a:tc>
                <a:tc>
                  <a:txBody>
                    <a:bodyPr/>
                    <a:lstStyle/>
                    <a:p>
                      <a:pPr algn="ctr" fontAlgn="b"/>
                      <a:r>
                        <a:rPr lang="ru-RU" sz="1300" b="0" i="0" u="none" strike="noStrike">
                          <a:solidFill>
                            <a:srgbClr val="000000"/>
                          </a:solidFill>
                          <a:latin typeface="Garamond" pitchFamily="18" charset="0"/>
                        </a:rPr>
                        <a:t>4</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BCAA2"/>
                    </a:solidFill>
                  </a:tcPr>
                </a:tc>
              </a:tr>
              <a:tr h="198324">
                <a:tc>
                  <a:txBody>
                    <a:bodyPr/>
                    <a:lstStyle/>
                    <a:p>
                      <a:pPr marL="87313" indent="0" algn="l" defTabSz="914400" rtl="0" eaLnBrk="1" fontAlgn="b" latinLnBrk="0" hangingPunct="1"/>
                      <a:r>
                        <a:rPr lang="ru-RU" sz="1300" b="0" i="0" u="none" strike="noStrike" kern="1200" dirty="0">
                          <a:solidFill>
                            <a:srgbClr val="000000"/>
                          </a:solidFill>
                          <a:latin typeface="Garamond" pitchFamily="18" charset="0"/>
                          <a:ea typeface="+mn-ea"/>
                          <a:cs typeface="+mn-cs"/>
                        </a:rPr>
                        <a:t>Свердловская область</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4D0"/>
                    </a:solidFill>
                  </a:tcPr>
                </a:tc>
                <a:tc>
                  <a:txBody>
                    <a:bodyPr/>
                    <a:lstStyle/>
                    <a:p>
                      <a:pPr algn="ctr" fontAlgn="b"/>
                      <a:r>
                        <a:rPr lang="ru-RU" sz="1300" b="0" i="0" u="none" strike="noStrike" dirty="0">
                          <a:solidFill>
                            <a:srgbClr val="000000"/>
                          </a:solidFill>
                          <a:latin typeface="Garamond" pitchFamily="18" charset="0"/>
                        </a:rPr>
                        <a:t>4</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4D0"/>
                    </a:solidFill>
                  </a:tcPr>
                </a:tc>
                <a:tc>
                  <a:txBody>
                    <a:bodyPr/>
                    <a:lstStyle/>
                    <a:p>
                      <a:pPr algn="ctr" fontAlgn="b"/>
                      <a:r>
                        <a:rPr lang="ru-RU" sz="1300" b="0" i="0" u="none" strike="noStrike">
                          <a:solidFill>
                            <a:srgbClr val="000000"/>
                          </a:solidFill>
                          <a:latin typeface="Garamond" pitchFamily="18" charset="0"/>
                        </a:rPr>
                        <a:t>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4D0"/>
                    </a:solidFill>
                  </a:tcPr>
                </a:tc>
                <a:tc>
                  <a:txBody>
                    <a:bodyPr/>
                    <a:lstStyle/>
                    <a:p>
                      <a:pPr algn="ctr" fontAlgn="b"/>
                      <a:r>
                        <a:rPr lang="ru-RU" sz="1300" b="0" i="0" u="none" strike="noStrike">
                          <a:solidFill>
                            <a:srgbClr val="000000"/>
                          </a:solidFill>
                          <a:latin typeface="Garamond" pitchFamily="18" charset="0"/>
                        </a:rPr>
                        <a:t>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4D0"/>
                    </a:solidFill>
                  </a:tcPr>
                </a:tc>
                <a:tc>
                  <a:txBody>
                    <a:bodyPr/>
                    <a:lstStyle/>
                    <a:p>
                      <a:pPr algn="ctr" fontAlgn="b"/>
                      <a:r>
                        <a:rPr lang="ru-RU" sz="1300" b="0" i="0" u="none" strike="noStrike" dirty="0">
                          <a:solidFill>
                            <a:srgbClr val="000000"/>
                          </a:solidFill>
                          <a:latin typeface="Garamond" pitchFamily="18" charset="0"/>
                        </a:rPr>
                        <a:t>4</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4D0"/>
                    </a:solidFill>
                  </a:tcPr>
                </a:tc>
                <a:tc>
                  <a:txBody>
                    <a:bodyPr/>
                    <a:lstStyle/>
                    <a:p>
                      <a:pPr algn="ctr" fontAlgn="b"/>
                      <a:r>
                        <a:rPr lang="ru-RU" sz="1300" b="0" i="0" u="none" strike="noStrike" dirty="0">
                          <a:solidFill>
                            <a:srgbClr val="000000"/>
                          </a:solidFill>
                          <a:latin typeface="Garamond" pitchFamily="18" charset="0"/>
                        </a:rPr>
                        <a:t>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4D0"/>
                    </a:solidFill>
                  </a:tcPr>
                </a:tc>
              </a:tr>
              <a:tr h="198324">
                <a:tc>
                  <a:txBody>
                    <a:bodyPr/>
                    <a:lstStyle/>
                    <a:p>
                      <a:pPr marL="87313" indent="0" algn="l" defTabSz="914400" rtl="0" eaLnBrk="1" fontAlgn="b" latinLnBrk="0" hangingPunct="1"/>
                      <a:r>
                        <a:rPr lang="ru-RU" sz="1300" b="0" i="0" u="none" strike="noStrike" kern="1200" dirty="0">
                          <a:solidFill>
                            <a:srgbClr val="000000"/>
                          </a:solidFill>
                          <a:latin typeface="Garamond" pitchFamily="18" charset="0"/>
                          <a:ea typeface="+mn-ea"/>
                          <a:cs typeface="+mn-cs"/>
                        </a:rPr>
                        <a:t>Московская область</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BCAA2"/>
                    </a:solidFill>
                  </a:tcPr>
                </a:tc>
                <a:tc>
                  <a:txBody>
                    <a:bodyPr/>
                    <a:lstStyle/>
                    <a:p>
                      <a:pPr algn="ctr" fontAlgn="b"/>
                      <a:r>
                        <a:rPr lang="ru-RU" sz="1300" b="0" i="0" u="none" strike="noStrike">
                          <a:solidFill>
                            <a:srgbClr val="000000"/>
                          </a:solidFill>
                          <a:latin typeface="Garamond" pitchFamily="18" charset="0"/>
                        </a:rPr>
                        <a:t>17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BCAA2"/>
                    </a:solidFill>
                  </a:tcPr>
                </a:tc>
                <a:tc>
                  <a:txBody>
                    <a:bodyPr/>
                    <a:lstStyle/>
                    <a:p>
                      <a:pPr algn="ctr" fontAlgn="b"/>
                      <a:r>
                        <a:rPr lang="ru-RU" sz="1300" b="0" i="0" u="none" strike="noStrike" dirty="0">
                          <a:solidFill>
                            <a:srgbClr val="000000"/>
                          </a:solidFill>
                          <a:latin typeface="Garamond" pitchFamily="18" charset="0"/>
                        </a:rPr>
                        <a:t>4</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BCAA2"/>
                    </a:solidFill>
                  </a:tcPr>
                </a:tc>
                <a:tc>
                  <a:txBody>
                    <a:bodyPr/>
                    <a:lstStyle/>
                    <a:p>
                      <a:pPr algn="ctr" fontAlgn="b"/>
                      <a:r>
                        <a:rPr lang="ru-RU" sz="1300" b="0" i="0" u="none" strike="noStrike">
                          <a:solidFill>
                            <a:srgbClr val="000000"/>
                          </a:solidFill>
                          <a:latin typeface="Garamond" pitchFamily="18" charset="0"/>
                        </a:rPr>
                        <a:t>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BCAA2"/>
                    </a:solidFill>
                  </a:tcPr>
                </a:tc>
                <a:tc>
                  <a:txBody>
                    <a:bodyPr/>
                    <a:lstStyle/>
                    <a:p>
                      <a:pPr algn="ctr" fontAlgn="b"/>
                      <a:r>
                        <a:rPr lang="ru-RU" sz="1300" b="0" i="0" u="none" strike="noStrike">
                          <a:solidFill>
                            <a:srgbClr val="000000"/>
                          </a:solidFill>
                          <a:latin typeface="Garamond" pitchFamily="18" charset="0"/>
                        </a:rPr>
                        <a:t>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BCAA2"/>
                    </a:solidFill>
                  </a:tcPr>
                </a:tc>
                <a:tc>
                  <a:txBody>
                    <a:bodyPr/>
                    <a:lstStyle/>
                    <a:p>
                      <a:pPr algn="ctr" fontAlgn="b"/>
                      <a:r>
                        <a:rPr lang="ru-RU" sz="1300" b="0" i="0" u="none" strike="noStrike" dirty="0">
                          <a:solidFill>
                            <a:srgbClr val="000000"/>
                          </a:solidFill>
                          <a:latin typeface="Garamond" pitchFamily="18" charset="0"/>
                        </a:rPr>
                        <a:t>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BCAA2"/>
                    </a:solidFill>
                  </a:tcPr>
                </a:tc>
              </a:tr>
              <a:tr h="198324">
                <a:tc>
                  <a:txBody>
                    <a:bodyPr/>
                    <a:lstStyle/>
                    <a:p>
                      <a:pPr marL="87313" indent="0" algn="l" defTabSz="914400" rtl="0" eaLnBrk="1" fontAlgn="b" latinLnBrk="0" hangingPunct="1"/>
                      <a:r>
                        <a:rPr lang="ru-RU" sz="1300" b="0" i="0" u="none" strike="noStrike" kern="1200" dirty="0">
                          <a:solidFill>
                            <a:srgbClr val="000000"/>
                          </a:solidFill>
                          <a:latin typeface="Garamond" pitchFamily="18" charset="0"/>
                          <a:ea typeface="+mn-ea"/>
                          <a:cs typeface="+mn-cs"/>
                        </a:rPr>
                        <a:t>Краснодарский край</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4D0"/>
                    </a:solidFill>
                  </a:tcPr>
                </a:tc>
                <a:tc>
                  <a:txBody>
                    <a:bodyPr/>
                    <a:lstStyle/>
                    <a:p>
                      <a:pPr algn="ctr" fontAlgn="b"/>
                      <a:r>
                        <a:rPr lang="ru-RU" sz="1300" b="0" i="0" u="none" strike="noStrike">
                          <a:solidFill>
                            <a:srgbClr val="000000"/>
                          </a:solidFill>
                          <a:latin typeface="Garamond" pitchFamily="18" charset="0"/>
                        </a:rPr>
                        <a:t>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4D0"/>
                    </a:solidFill>
                  </a:tcPr>
                </a:tc>
                <a:tc>
                  <a:txBody>
                    <a:bodyPr/>
                    <a:lstStyle/>
                    <a:p>
                      <a:pPr algn="ctr" fontAlgn="b"/>
                      <a:r>
                        <a:rPr lang="ru-RU" sz="1300" b="0" i="0" u="none" strike="noStrike" dirty="0">
                          <a:solidFill>
                            <a:srgbClr val="000000"/>
                          </a:solidFill>
                          <a:latin typeface="Garamond" pitchFamily="18" charset="0"/>
                        </a:rPr>
                        <a:t>10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4D0"/>
                    </a:solidFill>
                  </a:tcPr>
                </a:tc>
                <a:tc>
                  <a:txBody>
                    <a:bodyPr/>
                    <a:lstStyle/>
                    <a:p>
                      <a:pPr algn="ctr" fontAlgn="b"/>
                      <a:r>
                        <a:rPr lang="ru-RU" sz="1300" b="0" i="0" u="none" strike="noStrike">
                          <a:solidFill>
                            <a:srgbClr val="000000"/>
                          </a:solidFill>
                          <a:latin typeface="Garamond" pitchFamily="18" charset="0"/>
                        </a:rPr>
                        <a:t>6</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4D0"/>
                    </a:solidFill>
                  </a:tcPr>
                </a:tc>
                <a:tc>
                  <a:txBody>
                    <a:bodyPr/>
                    <a:lstStyle/>
                    <a:p>
                      <a:pPr algn="ctr" fontAlgn="b"/>
                      <a:r>
                        <a:rPr lang="ru-RU" sz="1300" b="0" i="0" u="none" strike="noStrike">
                          <a:solidFill>
                            <a:srgbClr val="000000"/>
                          </a:solidFill>
                          <a:latin typeface="Garamond" pitchFamily="18" charset="0"/>
                        </a:rPr>
                        <a:t>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4D0"/>
                    </a:solidFill>
                  </a:tcPr>
                </a:tc>
                <a:tc>
                  <a:txBody>
                    <a:bodyPr/>
                    <a:lstStyle/>
                    <a:p>
                      <a:pPr algn="ctr" fontAlgn="b"/>
                      <a:r>
                        <a:rPr lang="ru-RU" sz="1300" b="0" i="0" u="none" strike="noStrike" dirty="0">
                          <a:solidFill>
                            <a:srgbClr val="000000"/>
                          </a:solidFill>
                          <a:latin typeface="Garamond" pitchFamily="18" charset="0"/>
                        </a:rPr>
                        <a:t>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4D0"/>
                    </a:solidFill>
                  </a:tcPr>
                </a:tc>
              </a:tr>
              <a:tr h="198324">
                <a:tc>
                  <a:txBody>
                    <a:bodyPr/>
                    <a:lstStyle/>
                    <a:p>
                      <a:pPr marL="87313" indent="0" algn="l" defTabSz="914400" rtl="0" eaLnBrk="1" fontAlgn="b" latinLnBrk="0" hangingPunct="1"/>
                      <a:r>
                        <a:rPr lang="ru-RU" sz="1300" b="0" i="0" u="none" strike="noStrike" kern="1200" dirty="0">
                          <a:solidFill>
                            <a:srgbClr val="000000"/>
                          </a:solidFill>
                          <a:latin typeface="Garamond" pitchFamily="18" charset="0"/>
                          <a:ea typeface="+mn-ea"/>
                          <a:cs typeface="+mn-cs"/>
                        </a:rPr>
                        <a:t>Ростовская область</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BCAA2"/>
                    </a:solidFill>
                  </a:tcPr>
                </a:tc>
                <a:tc>
                  <a:txBody>
                    <a:bodyPr/>
                    <a:lstStyle/>
                    <a:p>
                      <a:pPr algn="ctr" fontAlgn="b"/>
                      <a:r>
                        <a:rPr lang="ru-RU" sz="1300" b="0" i="0" u="none" strike="noStrike">
                          <a:solidFill>
                            <a:srgbClr val="000000"/>
                          </a:solidFill>
                          <a:latin typeface="Garamond" pitchFamily="18" charset="0"/>
                        </a:rPr>
                        <a:t>16</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BCAA2"/>
                    </a:solidFill>
                  </a:tcPr>
                </a:tc>
                <a:tc>
                  <a:txBody>
                    <a:bodyPr/>
                    <a:lstStyle/>
                    <a:p>
                      <a:pPr algn="ctr" fontAlgn="b"/>
                      <a:r>
                        <a:rPr lang="ru-RU" sz="1300" b="0" i="0" u="none" strike="noStrike" dirty="0">
                          <a:solidFill>
                            <a:srgbClr val="000000"/>
                          </a:solidFill>
                          <a:latin typeface="Garamond" pitchFamily="18" charset="0"/>
                        </a:rPr>
                        <a:t>6</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BCAA2"/>
                    </a:solidFill>
                  </a:tcPr>
                </a:tc>
                <a:tc>
                  <a:txBody>
                    <a:bodyPr/>
                    <a:lstStyle/>
                    <a:p>
                      <a:pPr algn="ctr" fontAlgn="b"/>
                      <a:r>
                        <a:rPr lang="ru-RU" sz="1300" b="0" i="0" u="none" strike="noStrike">
                          <a:solidFill>
                            <a:srgbClr val="000000"/>
                          </a:solidFill>
                          <a:latin typeface="Garamond" pitchFamily="18" charset="0"/>
                        </a:rPr>
                        <a:t>4</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BCAA2"/>
                    </a:solidFill>
                  </a:tcPr>
                </a:tc>
                <a:tc>
                  <a:txBody>
                    <a:bodyPr/>
                    <a:lstStyle/>
                    <a:p>
                      <a:pPr algn="ctr" fontAlgn="b"/>
                      <a:r>
                        <a:rPr lang="ru-RU" sz="1300" b="0" i="0" u="none" strike="noStrike">
                          <a:solidFill>
                            <a:srgbClr val="000000"/>
                          </a:solidFill>
                          <a:latin typeface="Garamond" pitchFamily="18" charset="0"/>
                        </a:rPr>
                        <a:t>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BCAA2"/>
                    </a:solidFill>
                  </a:tcPr>
                </a:tc>
                <a:tc>
                  <a:txBody>
                    <a:bodyPr/>
                    <a:lstStyle/>
                    <a:p>
                      <a:pPr algn="ctr" fontAlgn="b"/>
                      <a:r>
                        <a:rPr lang="ru-RU" sz="1300" b="0" i="0" u="none" strike="noStrike" dirty="0">
                          <a:solidFill>
                            <a:srgbClr val="000000"/>
                          </a:solidFill>
                          <a:latin typeface="Garamond" pitchFamily="18" charset="0"/>
                        </a:rPr>
                        <a:t>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BCAA2"/>
                    </a:solidFill>
                  </a:tcPr>
                </a:tc>
              </a:tr>
              <a:tr h="198324">
                <a:tc>
                  <a:txBody>
                    <a:bodyPr/>
                    <a:lstStyle/>
                    <a:p>
                      <a:pPr marL="87313" indent="0" algn="l" defTabSz="914400" rtl="0" eaLnBrk="1" fontAlgn="b" latinLnBrk="0" hangingPunct="1"/>
                      <a:r>
                        <a:rPr lang="ru-RU" sz="1300" b="0" i="0" u="none" strike="noStrike" kern="1200" dirty="0">
                          <a:solidFill>
                            <a:srgbClr val="000000"/>
                          </a:solidFill>
                          <a:latin typeface="Garamond" pitchFamily="18" charset="0"/>
                          <a:ea typeface="+mn-ea"/>
                          <a:cs typeface="+mn-cs"/>
                        </a:rPr>
                        <a:t>Самарская область</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4D0"/>
                    </a:solidFill>
                  </a:tcPr>
                </a:tc>
                <a:tc>
                  <a:txBody>
                    <a:bodyPr/>
                    <a:lstStyle/>
                    <a:p>
                      <a:pPr algn="ctr" fontAlgn="b"/>
                      <a:r>
                        <a:rPr lang="ru-RU" sz="1300" b="0" i="0" u="none" strike="noStrike">
                          <a:solidFill>
                            <a:srgbClr val="000000"/>
                          </a:solidFill>
                          <a:latin typeface="Garamond" pitchFamily="18" charset="0"/>
                        </a:rPr>
                        <a:t>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4D0"/>
                    </a:solidFill>
                  </a:tcPr>
                </a:tc>
                <a:tc>
                  <a:txBody>
                    <a:bodyPr/>
                    <a:lstStyle/>
                    <a:p>
                      <a:pPr algn="ctr" fontAlgn="b"/>
                      <a:r>
                        <a:rPr lang="ru-RU" sz="1300" b="0" i="0" u="none" strike="noStrike" dirty="0" smtClean="0">
                          <a:solidFill>
                            <a:srgbClr val="000000"/>
                          </a:solidFill>
                          <a:latin typeface="Garamond" pitchFamily="18" charset="0"/>
                        </a:rPr>
                        <a:t>13-14</a:t>
                      </a:r>
                      <a:endParaRPr lang="ru-RU" sz="1300" b="0" i="0" u="none" strike="noStrike" dirty="0">
                        <a:solidFill>
                          <a:srgbClr val="000000"/>
                        </a:solidFill>
                        <a:latin typeface="Garamond" pitchFamily="18"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4D0"/>
                    </a:solidFill>
                  </a:tcPr>
                </a:tc>
                <a:tc>
                  <a:txBody>
                    <a:bodyPr/>
                    <a:lstStyle/>
                    <a:p>
                      <a:pPr algn="ctr" fontAlgn="b"/>
                      <a:r>
                        <a:rPr lang="ru-RU" sz="1300" b="0" i="0" u="none" strike="noStrike" dirty="0">
                          <a:solidFill>
                            <a:srgbClr val="000000"/>
                          </a:solidFill>
                          <a:latin typeface="Garamond" pitchFamily="18" charset="0"/>
                        </a:rPr>
                        <a:t>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4D0"/>
                    </a:solidFill>
                  </a:tcPr>
                </a:tc>
                <a:tc>
                  <a:txBody>
                    <a:bodyPr/>
                    <a:lstStyle/>
                    <a:p>
                      <a:pPr algn="ctr" fontAlgn="b"/>
                      <a:r>
                        <a:rPr lang="ru-RU" sz="1300" b="0" i="0" u="none" strike="noStrike">
                          <a:solidFill>
                            <a:srgbClr val="000000"/>
                          </a:solidFill>
                          <a:latin typeface="Garamond" pitchFamily="18" charset="0"/>
                        </a:rPr>
                        <a:t>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4D0"/>
                    </a:solidFill>
                  </a:tcPr>
                </a:tc>
                <a:tc>
                  <a:txBody>
                    <a:bodyPr/>
                    <a:lstStyle/>
                    <a:p>
                      <a:pPr algn="ctr" fontAlgn="b"/>
                      <a:r>
                        <a:rPr lang="ru-RU" sz="1300" b="0" i="0" u="none" strike="noStrike" dirty="0">
                          <a:solidFill>
                            <a:srgbClr val="000000"/>
                          </a:solidFill>
                          <a:latin typeface="Garamond" pitchFamily="18" charset="0"/>
                        </a:rPr>
                        <a:t>6</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4D0"/>
                    </a:solidFill>
                  </a:tcPr>
                </a:tc>
              </a:tr>
              <a:tr h="198324">
                <a:tc>
                  <a:txBody>
                    <a:bodyPr/>
                    <a:lstStyle/>
                    <a:p>
                      <a:pPr marL="87313" indent="0" algn="l" defTabSz="914400" rtl="0" eaLnBrk="1" fontAlgn="b" latinLnBrk="0" hangingPunct="1"/>
                      <a:r>
                        <a:rPr lang="ru-RU" sz="1300" b="0" i="0" u="none" strike="noStrike" kern="1200" dirty="0">
                          <a:solidFill>
                            <a:srgbClr val="000000"/>
                          </a:solidFill>
                          <a:latin typeface="Garamond" pitchFamily="18" charset="0"/>
                          <a:ea typeface="+mn-ea"/>
                          <a:cs typeface="+mn-cs"/>
                        </a:rPr>
                        <a:t>Пермский край</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BCAA2"/>
                    </a:solidFill>
                  </a:tcPr>
                </a:tc>
                <a:tc>
                  <a:txBody>
                    <a:bodyPr/>
                    <a:lstStyle/>
                    <a:p>
                      <a:pPr algn="ctr" fontAlgn="b"/>
                      <a:r>
                        <a:rPr lang="ru-RU" sz="1300" b="0" i="0" u="none" strike="noStrike">
                          <a:solidFill>
                            <a:srgbClr val="000000"/>
                          </a:solidFill>
                          <a:latin typeface="Garamond" pitchFamily="18" charset="0"/>
                        </a:rPr>
                        <a:t>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BCAA2"/>
                    </a:solidFill>
                  </a:tcPr>
                </a:tc>
                <a:tc>
                  <a:txBody>
                    <a:bodyPr/>
                    <a:lstStyle/>
                    <a:p>
                      <a:pPr algn="ctr" fontAlgn="b"/>
                      <a:r>
                        <a:rPr lang="ru-RU" sz="1300" b="0" i="0" u="none" strike="noStrike" dirty="0" smtClean="0">
                          <a:solidFill>
                            <a:srgbClr val="000000"/>
                          </a:solidFill>
                          <a:latin typeface="Garamond" pitchFamily="18" charset="0"/>
                        </a:rPr>
                        <a:t>2</a:t>
                      </a:r>
                      <a:endParaRPr lang="ru-RU" sz="1300" b="0" i="0" u="none" strike="noStrike" dirty="0">
                        <a:solidFill>
                          <a:srgbClr val="000000"/>
                        </a:solidFill>
                        <a:latin typeface="Garamond" pitchFamily="18"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BCAA2"/>
                    </a:solidFill>
                  </a:tcPr>
                </a:tc>
                <a:tc>
                  <a:txBody>
                    <a:bodyPr/>
                    <a:lstStyle/>
                    <a:p>
                      <a:pPr algn="ctr" fontAlgn="b"/>
                      <a:r>
                        <a:rPr lang="ru-RU" sz="1300" b="0" i="0" u="none" strike="noStrike" dirty="0">
                          <a:solidFill>
                            <a:srgbClr val="000000"/>
                          </a:solidFill>
                          <a:latin typeface="Garamond" pitchFamily="18" charset="0"/>
                        </a:rPr>
                        <a:t>13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BCAA2"/>
                    </a:solidFill>
                  </a:tcPr>
                </a:tc>
                <a:tc>
                  <a:txBody>
                    <a:bodyPr/>
                    <a:lstStyle/>
                    <a:p>
                      <a:pPr algn="ctr" fontAlgn="b"/>
                      <a:r>
                        <a:rPr lang="ru-RU" sz="1300" b="0" i="0" u="none" strike="noStrike" dirty="0">
                          <a:solidFill>
                            <a:srgbClr val="000000"/>
                          </a:solidFill>
                          <a:latin typeface="Garamond" pitchFamily="18" charset="0"/>
                        </a:rPr>
                        <a:t>14</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BCAA2"/>
                    </a:solidFill>
                  </a:tcPr>
                </a:tc>
                <a:tc>
                  <a:txBody>
                    <a:bodyPr/>
                    <a:lstStyle/>
                    <a:p>
                      <a:pPr algn="ctr" fontAlgn="b"/>
                      <a:r>
                        <a:rPr lang="ru-RU" sz="1300" b="0" i="0" u="none" strike="noStrike" dirty="0">
                          <a:solidFill>
                            <a:srgbClr val="000000"/>
                          </a:solidFill>
                          <a:latin typeface="Garamond" pitchFamily="18" charset="0"/>
                        </a:rPr>
                        <a:t>13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BCAA2"/>
                    </a:solidFill>
                  </a:tcPr>
                </a:tc>
              </a:tr>
              <a:tr h="198324">
                <a:tc>
                  <a:txBody>
                    <a:bodyPr/>
                    <a:lstStyle/>
                    <a:p>
                      <a:pPr marL="87313" indent="0" algn="l" defTabSz="914400" rtl="0" eaLnBrk="1" fontAlgn="b" latinLnBrk="0" hangingPunct="1"/>
                      <a:r>
                        <a:rPr lang="ru-RU" sz="1300" b="0" i="0" u="none" strike="noStrike" kern="1200" dirty="0">
                          <a:solidFill>
                            <a:srgbClr val="000000"/>
                          </a:solidFill>
                          <a:latin typeface="Garamond" pitchFamily="18" charset="0"/>
                          <a:ea typeface="+mn-ea"/>
                          <a:cs typeface="+mn-cs"/>
                        </a:rPr>
                        <a:t>Ярославская область</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4D0"/>
                    </a:solidFill>
                  </a:tcPr>
                </a:tc>
                <a:tc>
                  <a:txBody>
                    <a:bodyPr/>
                    <a:lstStyle/>
                    <a:p>
                      <a:pPr algn="ctr" fontAlgn="b"/>
                      <a:r>
                        <a:rPr lang="ru-RU" sz="1300" b="0" i="0" u="none" strike="noStrike">
                          <a:solidFill>
                            <a:srgbClr val="000000"/>
                          </a:solidFill>
                          <a:latin typeface="Garamond" pitchFamily="18" charset="0"/>
                        </a:rPr>
                        <a:t>9</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4D0"/>
                    </a:solidFill>
                  </a:tcPr>
                </a:tc>
                <a:tc>
                  <a:txBody>
                    <a:bodyPr/>
                    <a:lstStyle/>
                    <a:p>
                      <a:pPr algn="ctr" fontAlgn="b"/>
                      <a:r>
                        <a:rPr lang="ru-RU" sz="1300" b="0" i="0" u="none" strike="noStrike" dirty="0" smtClean="0">
                          <a:solidFill>
                            <a:srgbClr val="000000"/>
                          </a:solidFill>
                          <a:latin typeface="Garamond" pitchFamily="18" charset="0"/>
                        </a:rPr>
                        <a:t>13-14</a:t>
                      </a:r>
                      <a:endParaRPr lang="ru-RU" sz="1300" b="0" i="0" u="none" strike="noStrike" dirty="0">
                        <a:solidFill>
                          <a:srgbClr val="000000"/>
                        </a:solidFill>
                        <a:latin typeface="Garamond" pitchFamily="18"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4D0"/>
                    </a:solidFill>
                  </a:tcPr>
                </a:tc>
                <a:tc>
                  <a:txBody>
                    <a:bodyPr/>
                    <a:lstStyle/>
                    <a:p>
                      <a:pPr algn="ctr" fontAlgn="b"/>
                      <a:r>
                        <a:rPr lang="ru-RU" sz="1300" b="0" i="0" u="none" strike="noStrike">
                          <a:solidFill>
                            <a:srgbClr val="000000"/>
                          </a:solidFill>
                          <a:latin typeface="Garamond" pitchFamily="18" charset="0"/>
                        </a:rPr>
                        <a:t>11</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4D0"/>
                    </a:solidFill>
                  </a:tcPr>
                </a:tc>
                <a:tc>
                  <a:txBody>
                    <a:bodyPr/>
                    <a:lstStyle/>
                    <a:p>
                      <a:pPr algn="ctr" fontAlgn="b"/>
                      <a:r>
                        <a:rPr lang="ru-RU" sz="1300" b="0" i="0" u="none" strike="noStrike" dirty="0">
                          <a:solidFill>
                            <a:srgbClr val="000000"/>
                          </a:solidFill>
                          <a:latin typeface="Garamond" pitchFamily="18" charset="0"/>
                        </a:rPr>
                        <a:t>6</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4D0"/>
                    </a:solidFill>
                  </a:tcPr>
                </a:tc>
                <a:tc>
                  <a:txBody>
                    <a:bodyPr/>
                    <a:lstStyle/>
                    <a:p>
                      <a:pPr algn="ctr" fontAlgn="b"/>
                      <a:r>
                        <a:rPr lang="ru-RU" sz="1300" b="0" i="0" u="none" strike="noStrike" dirty="0">
                          <a:solidFill>
                            <a:srgbClr val="000000"/>
                          </a:solidFill>
                          <a:latin typeface="Garamond" pitchFamily="18" charset="0"/>
                        </a:rPr>
                        <a:t>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E4D0"/>
                    </a:solidFill>
                  </a:tcPr>
                </a:tc>
              </a:tr>
              <a:tr h="198324">
                <a:tc>
                  <a:txBody>
                    <a:bodyPr/>
                    <a:lstStyle/>
                    <a:p>
                      <a:pPr marL="87313" indent="0" algn="l" defTabSz="914400" rtl="0" eaLnBrk="1" fontAlgn="b" latinLnBrk="0" hangingPunct="1"/>
                      <a:r>
                        <a:rPr lang="ru-RU" sz="1300" b="0" i="0" u="none" strike="noStrike" kern="1200" dirty="0">
                          <a:solidFill>
                            <a:srgbClr val="000000"/>
                          </a:solidFill>
                          <a:latin typeface="Garamond" pitchFamily="18" charset="0"/>
                          <a:ea typeface="+mn-ea"/>
                          <a:cs typeface="+mn-cs"/>
                        </a:rPr>
                        <a:t>Волгоградская область</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BCAA2"/>
                    </a:solidFill>
                  </a:tcPr>
                </a:tc>
                <a:tc>
                  <a:txBody>
                    <a:bodyPr/>
                    <a:lstStyle/>
                    <a:p>
                      <a:pPr algn="ctr" fontAlgn="b"/>
                      <a:r>
                        <a:rPr lang="ru-RU" sz="1300" b="0" i="0" u="none" strike="noStrike">
                          <a:solidFill>
                            <a:srgbClr val="000000"/>
                          </a:solidFill>
                          <a:latin typeface="Garamond" pitchFamily="18" charset="0"/>
                        </a:rPr>
                        <a:t>13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BCAA2"/>
                    </a:solidFill>
                  </a:tcPr>
                </a:tc>
                <a:tc>
                  <a:txBody>
                    <a:bodyPr/>
                    <a:lstStyle/>
                    <a:p>
                      <a:pPr algn="ctr" fontAlgn="b"/>
                      <a:r>
                        <a:rPr lang="ru-RU" sz="1300" b="0" i="0" u="none" strike="noStrike">
                          <a:solidFill>
                            <a:srgbClr val="000000"/>
                          </a:solidFill>
                          <a:latin typeface="Garamond" pitchFamily="18" charset="0"/>
                        </a:rPr>
                        <a:t>15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BCAA2"/>
                    </a:solidFill>
                  </a:tcPr>
                </a:tc>
                <a:tc>
                  <a:txBody>
                    <a:bodyPr/>
                    <a:lstStyle/>
                    <a:p>
                      <a:pPr algn="ctr" fontAlgn="b"/>
                      <a:r>
                        <a:rPr lang="ru-RU" sz="1300" b="0" i="0" u="none" strike="noStrike" dirty="0" smtClean="0">
                          <a:solidFill>
                            <a:srgbClr val="000000"/>
                          </a:solidFill>
                          <a:latin typeface="Garamond" pitchFamily="18" charset="0"/>
                        </a:rPr>
                        <a:t>8-9</a:t>
                      </a:r>
                      <a:endParaRPr lang="ru-RU" sz="1300" b="0" i="0" u="none" strike="noStrike" dirty="0">
                        <a:solidFill>
                          <a:srgbClr val="000000"/>
                        </a:solidFill>
                        <a:latin typeface="Garamond" pitchFamily="18"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BCAA2"/>
                    </a:solidFill>
                  </a:tcPr>
                </a:tc>
                <a:tc>
                  <a:txBody>
                    <a:bodyPr/>
                    <a:lstStyle/>
                    <a:p>
                      <a:pPr algn="ctr" fontAlgn="b"/>
                      <a:r>
                        <a:rPr lang="ru-RU" sz="1300" b="0" i="0" u="none" strike="noStrike">
                          <a:solidFill>
                            <a:srgbClr val="000000"/>
                          </a:solidFill>
                          <a:latin typeface="Garamond" pitchFamily="18" charset="0"/>
                        </a:rPr>
                        <a:t>10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BCAA2"/>
                    </a:solidFill>
                  </a:tcPr>
                </a:tc>
                <a:tc>
                  <a:txBody>
                    <a:bodyPr/>
                    <a:lstStyle/>
                    <a:p>
                      <a:pPr algn="ctr" fontAlgn="b"/>
                      <a:r>
                        <a:rPr lang="ru-RU" sz="1300" b="0" i="0" u="none" strike="noStrike" dirty="0">
                          <a:solidFill>
                            <a:srgbClr val="000000"/>
                          </a:solidFill>
                          <a:latin typeface="Garamond" pitchFamily="18" charset="0"/>
                        </a:rPr>
                        <a:t>12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BCAA2"/>
                    </a:solid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800" b="1" i="0" u="none" strike="noStrike" cap="none" normalizeH="0" baseline="0" smtClean="0">
            <a:ln>
              <a:noFill/>
            </a:ln>
            <a:solidFill>
              <a:schemeClr val="tx1"/>
            </a:solidFill>
            <a:effectLst/>
            <a:latin typeface="Arial" charset="0"/>
          </a:defRPr>
        </a:defPPr>
      </a:lstStyle>
    </a:lnDef>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1500</TotalTime>
  <Words>1250</Words>
  <Application>Microsoft Office PowerPoint</Application>
  <PresentationFormat>Экран (4:3)</PresentationFormat>
  <Paragraphs>402</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Оформление по умолчанию</vt:lpstr>
      <vt:lpstr>МОНИТОРИНГ РАЗВИТИЯ САМОРЕГУЛИРОВАНИЯ  В РЕГИОНАХ РОССИИ  В 2009-2012 ГОДАХ</vt:lpstr>
      <vt:lpstr>Слайд 2</vt:lpstr>
      <vt:lpstr>Слайд 3</vt:lpstr>
      <vt:lpstr>Слайд 4</vt:lpstr>
      <vt:lpstr>Слайд 5</vt:lpstr>
      <vt:lpstr>Слайд 6</vt:lpstr>
      <vt:lpstr>Слайд 7</vt:lpstr>
      <vt:lpstr>Слайд 8</vt:lpstr>
      <vt:lpstr>Слайд 9</vt:lpstr>
      <vt:lpstr>Слайд 10</vt:lpstr>
    </vt:vector>
  </TitlesOfParts>
  <Company>nisse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5 раундов</dc:title>
  <dc:subject>Мониторинг СРО</dc:subject>
  <dc:creator>Закускина А.С.</dc:creator>
  <cp:keywords>Мониторинг, СРО, регионы, развитие</cp:keywords>
  <cp:lastModifiedBy>s_fs</cp:lastModifiedBy>
  <cp:revision>140</cp:revision>
  <dcterms:created xsi:type="dcterms:W3CDTF">2010-04-27T16:22:00Z</dcterms:created>
  <dcterms:modified xsi:type="dcterms:W3CDTF">2012-05-03T13:51:11Z</dcterms:modified>
  <cp:category>Саморегулирование</cp:category>
  <cp:contentStatus>Итог</cp:contentStatus>
</cp:coreProperties>
</file>