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5" r:id="rId2"/>
    <p:sldId id="388" r:id="rId3"/>
    <p:sldId id="838" r:id="rId4"/>
    <p:sldId id="840" r:id="rId5"/>
    <p:sldId id="817" r:id="rId6"/>
    <p:sldId id="819" r:id="rId7"/>
    <p:sldId id="842" r:id="rId8"/>
    <p:sldId id="845" r:id="rId9"/>
    <p:sldId id="846" r:id="rId10"/>
    <p:sldId id="847" r:id="rId11"/>
    <p:sldId id="820" r:id="rId12"/>
    <p:sldId id="843" r:id="rId13"/>
    <p:sldId id="844" r:id="rId14"/>
    <p:sldId id="833" r:id="rId15"/>
    <p:sldId id="848" r:id="rId16"/>
    <p:sldId id="794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00"/>
    <a:srgbClr val="FFFFCC"/>
    <a:srgbClr val="FF8F43"/>
    <a:srgbClr val="FF9933"/>
    <a:srgbClr val="FF9900"/>
    <a:srgbClr val="FF99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206" autoAdjust="0"/>
    <p:restoredTop sz="93324" autoAdjust="0"/>
  </p:normalViewPr>
  <p:slideViewPr>
    <p:cSldViewPr>
      <p:cViewPr>
        <p:scale>
          <a:sx n="110" d="100"/>
          <a:sy n="110" d="100"/>
        </p:scale>
        <p:origin x="-72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586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3;&#1077;&#1082;&#1089;&#1072;&#1085;&#1076;&#1088;&#1072;\Documents\&#1054;&#1051;&#1045;&#1043;\&#1055;&#1088;&#1086;%20&#1091;&#1087;&#1088;&#1072;&#1074;&#1083;&#1103;&#1102;&#1097;&#1080;&#1077;%20&#1082;&#1086;&#1084;&#1087;&#1072;&#1085;&#1080;&#1080;\&#1056;&#1072;&#1089;&#1095;&#1077;&#1090;&#1099;%202011-2012%20&#1089;&#1074;&#1086;&#1076;&#1085;&#1099;&#107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Соотношение </a:t>
            </a:r>
            <a:r>
              <a:rPr lang="ru-RU" sz="1200" dirty="0"/>
              <a:t>показателей </a:t>
            </a:r>
            <a:r>
              <a:rPr lang="ru-RU" sz="1200" dirty="0" smtClean="0"/>
              <a:t>качества государственных </a:t>
            </a:r>
            <a:r>
              <a:rPr lang="ru-RU" sz="1200" dirty="0"/>
              <a:t>и частных управляющих компаний в 2011 и 2012 гг., раз</a:t>
            </a:r>
          </a:p>
        </c:rich>
      </c:tx>
      <c:layout>
        <c:manualLayout>
          <c:xMode val="edge"/>
          <c:yMode val="edge"/>
          <c:x val="0.1657151937580707"/>
          <c:y val="0"/>
        </c:manualLayout>
      </c:layout>
    </c:title>
    <c:plotArea>
      <c:layout>
        <c:manualLayout>
          <c:layoutTarget val="inner"/>
          <c:xMode val="edge"/>
          <c:yMode val="edge"/>
          <c:x val="0.44047036883547597"/>
          <c:y val="0.21150900490961994"/>
          <c:w val="0.51659378466144912"/>
          <c:h val="0.66125986001555392"/>
        </c:manualLayout>
      </c:layout>
      <c:barChart>
        <c:barDir val="bar"/>
        <c:grouping val="clustered"/>
        <c:ser>
          <c:idx val="0"/>
          <c:order val="0"/>
          <c:tx>
            <c:v>2011 г.</c:v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'сводные 2011-2012'!$A$57:$A$62</c:f>
              <c:strCache>
                <c:ptCount val="6"/>
                <c:pt idx="0">
                  <c:v>Средняя оценка качества раскрытия информации, баллов</c:v>
                </c:pt>
                <c:pt idx="1">
                  <c:v>Сумма штрафов на 1 УК</c:v>
                </c:pt>
                <c:pt idx="2">
                  <c:v>Проверено мероприятий на 1 УК</c:v>
                </c:pt>
                <c:pt idx="3">
                  <c:v>Нарушений на 1 УК</c:v>
                </c:pt>
                <c:pt idx="4">
                  <c:v>Кол-во квартир в расчете на 1 обращение</c:v>
                </c:pt>
                <c:pt idx="5">
                  <c:v>Кол-во обращений на 1 УК</c:v>
                </c:pt>
              </c:strCache>
            </c:strRef>
          </c:cat>
          <c:val>
            <c:numRef>
              <c:f>'сводные 2011-2012'!$B$57:$B$62</c:f>
              <c:numCache>
                <c:formatCode>0.0</c:formatCode>
                <c:ptCount val="6"/>
                <c:pt idx="0">
                  <c:v>1.2997364006709773</c:v>
                </c:pt>
                <c:pt idx="1">
                  <c:v>6.2177888960318946</c:v>
                </c:pt>
                <c:pt idx="2">
                  <c:v>7.280642452245</c:v>
                </c:pt>
                <c:pt idx="3">
                  <c:v>7.0806581130846977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v>2012 г.</c:v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'сводные 2011-2012'!$A$57:$A$62</c:f>
              <c:strCache>
                <c:ptCount val="6"/>
                <c:pt idx="0">
                  <c:v>Средняя оценка качества раскрытия информации, баллов</c:v>
                </c:pt>
                <c:pt idx="1">
                  <c:v>Сумма штрафов на 1 УК</c:v>
                </c:pt>
                <c:pt idx="2">
                  <c:v>Проверено мероприятий на 1 УК</c:v>
                </c:pt>
                <c:pt idx="3">
                  <c:v>Нарушений на 1 УК</c:v>
                </c:pt>
                <c:pt idx="4">
                  <c:v>Кол-во квартир в расчете на 1 обращение</c:v>
                </c:pt>
                <c:pt idx="5">
                  <c:v>Кол-во обращений на 1 УК</c:v>
                </c:pt>
              </c:strCache>
            </c:strRef>
          </c:cat>
          <c:val>
            <c:numRef>
              <c:f>'сводные 2011-2012'!$C$57:$C$62</c:f>
              <c:numCache>
                <c:formatCode>0.0</c:formatCode>
                <c:ptCount val="6"/>
                <c:pt idx="0">
                  <c:v>1.3379145621977204</c:v>
                </c:pt>
                <c:pt idx="1">
                  <c:v>6.3134570979929601</c:v>
                </c:pt>
                <c:pt idx="2">
                  <c:v>9.6946813814047239</c:v>
                </c:pt>
                <c:pt idx="3">
                  <c:v>8.9986014647025439</c:v>
                </c:pt>
                <c:pt idx="4">
                  <c:v>0.94155467597667508</c:v>
                </c:pt>
                <c:pt idx="5">
                  <c:v>7.4239901695601018</c:v>
                </c:pt>
              </c:numCache>
            </c:numRef>
          </c:val>
        </c:ser>
        <c:axId val="69600384"/>
        <c:axId val="69601920"/>
      </c:barChart>
      <c:catAx>
        <c:axId val="69600384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69601920"/>
        <c:crosses val="autoZero"/>
        <c:auto val="1"/>
        <c:lblAlgn val="ctr"/>
        <c:lblOffset val="100"/>
      </c:catAx>
      <c:valAx>
        <c:axId val="69601920"/>
        <c:scaling>
          <c:orientation val="minMax"/>
          <c:max val="11"/>
          <c:min val="0"/>
        </c:scaling>
        <c:axPos val="b"/>
        <c:majorGridlines/>
        <c:numFmt formatCode="0.0" sourceLinked="1"/>
        <c:tickLblPos val="nextTo"/>
        <c:crossAx val="69600384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5.4370308974536201E-2"/>
          <c:y val="0.90673570349160904"/>
          <c:w val="0.27722429433162982"/>
          <c:h val="7.3062276306370938E-2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50542721140774149"/>
          <c:y val="5.1754810381785268E-2"/>
          <c:w val="0.4282116486397658"/>
          <c:h val="0.71706789919926373"/>
        </c:manualLayout>
      </c:layout>
      <c:barChart>
        <c:barDir val="bar"/>
        <c:grouping val="stacked"/>
        <c:ser>
          <c:idx val="0"/>
          <c:order val="0"/>
          <c:tx>
            <c:strRef>
              <c:f>МКД1!$B$2</c:f>
              <c:strCache>
                <c:ptCount val="1"/>
                <c:pt idx="0">
                  <c:v>крайне тяжело </c:v>
                </c:pt>
              </c:strCache>
            </c:strRef>
          </c:tx>
          <c:dLbls>
            <c:showVal val="1"/>
          </c:dLbls>
          <c:cat>
            <c:strRef>
              <c:f>МКД1!$C$1:$F$1</c:f>
              <c:strCache>
                <c:ptCount val="4"/>
                <c:pt idx="0">
                  <c:v>доступность трудовых ресурсов</c:v>
                </c:pt>
                <c:pt idx="1">
                  <c:v>кредит для целей бизнеса</c:v>
                </c:pt>
                <c:pt idx="2">
                  <c:v>оборудование для осуществления хозяйственной деятельности в аренду</c:v>
                </c:pt>
                <c:pt idx="3">
                  <c:v>помещение или/и земельный участок для ведения бизнеса в аренду и/или собственность</c:v>
                </c:pt>
              </c:strCache>
            </c:strRef>
          </c:cat>
          <c:val>
            <c:numRef>
              <c:f>МКД1!$C$2:$F$2</c:f>
              <c:numCache>
                <c:formatCode>0.0</c:formatCode>
                <c:ptCount val="4"/>
                <c:pt idx="0">
                  <c:v>10</c:v>
                </c:pt>
                <c:pt idx="1">
                  <c:v>12.5</c:v>
                </c:pt>
                <c:pt idx="2">
                  <c:v>15</c:v>
                </c:pt>
                <c:pt idx="3">
                  <c:v>17.5</c:v>
                </c:pt>
              </c:numCache>
            </c:numRef>
          </c:val>
        </c:ser>
        <c:ser>
          <c:idx val="1"/>
          <c:order val="1"/>
          <c:tx>
            <c:strRef>
              <c:f>МКД1!$B$3</c:f>
              <c:strCache>
                <c:ptCount val="1"/>
                <c:pt idx="0">
                  <c:v>тяжело </c:v>
                </c:pt>
              </c:strCache>
            </c:strRef>
          </c:tx>
          <c:dLbls>
            <c:showVal val="1"/>
          </c:dLbls>
          <c:cat>
            <c:strRef>
              <c:f>МКД1!$C$1:$F$1</c:f>
              <c:strCache>
                <c:ptCount val="4"/>
                <c:pt idx="0">
                  <c:v>доступность трудовых ресурсов</c:v>
                </c:pt>
                <c:pt idx="1">
                  <c:v>кредит для целей бизнеса</c:v>
                </c:pt>
                <c:pt idx="2">
                  <c:v>оборудование для осуществления хозяйственной деятельности в аренду</c:v>
                </c:pt>
                <c:pt idx="3">
                  <c:v>помещение или/и земельный участок для ведения бизнеса в аренду и/или собственность</c:v>
                </c:pt>
              </c:strCache>
            </c:strRef>
          </c:cat>
          <c:val>
            <c:numRef>
              <c:f>МКД1!$C$3:$F$3</c:f>
              <c:numCache>
                <c:formatCode>0.0</c:formatCode>
                <c:ptCount val="4"/>
                <c:pt idx="0">
                  <c:v>40</c:v>
                </c:pt>
                <c:pt idx="1">
                  <c:v>17.5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</c:ser>
        <c:ser>
          <c:idx val="2"/>
          <c:order val="2"/>
          <c:tx>
            <c:strRef>
              <c:f>МКД1!$B$4</c:f>
              <c:strCache>
                <c:ptCount val="1"/>
                <c:pt idx="0">
                  <c:v>в целом легко </c:v>
                </c:pt>
              </c:strCache>
            </c:strRef>
          </c:tx>
          <c:dLbls>
            <c:showVal val="1"/>
          </c:dLbls>
          <c:cat>
            <c:strRef>
              <c:f>МКД1!$C$1:$F$1</c:f>
              <c:strCache>
                <c:ptCount val="4"/>
                <c:pt idx="0">
                  <c:v>доступность трудовых ресурсов</c:v>
                </c:pt>
                <c:pt idx="1">
                  <c:v>кредит для целей бизнеса</c:v>
                </c:pt>
                <c:pt idx="2">
                  <c:v>оборудование для осуществления хозяйственной деятельности в аренду</c:v>
                </c:pt>
                <c:pt idx="3">
                  <c:v>помещение или/и земельный участок для ведения бизнеса в аренду и/или собственность</c:v>
                </c:pt>
              </c:strCache>
            </c:strRef>
          </c:cat>
          <c:val>
            <c:numRef>
              <c:f>МКД1!$C$4:$F$4</c:f>
              <c:numCache>
                <c:formatCode>0.0</c:formatCode>
                <c:ptCount val="4"/>
                <c:pt idx="0">
                  <c:v>25</c:v>
                </c:pt>
                <c:pt idx="1">
                  <c:v>37.5</c:v>
                </c:pt>
                <c:pt idx="2">
                  <c:v>27.5</c:v>
                </c:pt>
                <c:pt idx="3">
                  <c:v>25</c:v>
                </c:pt>
              </c:numCache>
            </c:numRef>
          </c:val>
        </c:ser>
        <c:ser>
          <c:idx val="3"/>
          <c:order val="3"/>
          <c:tx>
            <c:strRef>
              <c:f>МКД1!$B$5</c:f>
              <c:strCache>
                <c:ptCount val="1"/>
                <c:pt idx="0">
                  <c:v>абсолютно легко</c:v>
                </c:pt>
              </c:strCache>
            </c:strRef>
          </c:tx>
          <c:dLbls>
            <c:showVal val="1"/>
          </c:dLbls>
          <c:cat>
            <c:strRef>
              <c:f>МКД1!$C$1:$F$1</c:f>
              <c:strCache>
                <c:ptCount val="4"/>
                <c:pt idx="0">
                  <c:v>доступность трудовых ресурсов</c:v>
                </c:pt>
                <c:pt idx="1">
                  <c:v>кредит для целей бизнеса</c:v>
                </c:pt>
                <c:pt idx="2">
                  <c:v>оборудование для осуществления хозяйственной деятельности в аренду</c:v>
                </c:pt>
                <c:pt idx="3">
                  <c:v>помещение или/и земельный участок для ведения бизнеса в аренду и/или собственность</c:v>
                </c:pt>
              </c:strCache>
            </c:strRef>
          </c:cat>
          <c:val>
            <c:numRef>
              <c:f>МКД1!$C$5:$F$5</c:f>
              <c:numCache>
                <c:formatCode>0.0</c:formatCode>
                <c:ptCount val="4"/>
                <c:pt idx="0">
                  <c:v>20</c:v>
                </c:pt>
                <c:pt idx="1">
                  <c:v>5</c:v>
                </c:pt>
                <c:pt idx="2">
                  <c:v>17.5</c:v>
                </c:pt>
                <c:pt idx="3">
                  <c:v>12.5</c:v>
                </c:pt>
              </c:numCache>
            </c:numRef>
          </c:val>
        </c:ser>
        <c:overlap val="100"/>
        <c:axId val="45169664"/>
        <c:axId val="45187840"/>
      </c:barChart>
      <c:catAx>
        <c:axId val="45169664"/>
        <c:scaling>
          <c:orientation val="minMax"/>
        </c:scaling>
        <c:axPos val="l"/>
        <c:tickLblPos val="nextTo"/>
        <c:crossAx val="45187840"/>
        <c:crosses val="autoZero"/>
        <c:auto val="1"/>
        <c:lblAlgn val="ctr"/>
        <c:lblOffset val="100"/>
      </c:catAx>
      <c:valAx>
        <c:axId val="45187840"/>
        <c:scaling>
          <c:orientation val="minMax"/>
          <c:max val="100"/>
        </c:scaling>
        <c:axPos val="b"/>
        <c:majorGridlines/>
        <c:numFmt formatCode="0.0" sourceLinked="1"/>
        <c:tickLblPos val="nextTo"/>
        <c:crossAx val="45169664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723676535940452"/>
          <c:y val="0.12995124724703791"/>
          <c:w val="0.42102340811338429"/>
          <c:h val="0.81298809936150884"/>
        </c:manualLayout>
      </c:layout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МКД3!$A$2:$A$8</c:f>
              <c:strCache>
                <c:ptCount val="7"/>
                <c:pt idx="0">
                  <c:v>Крупные материальные затраты для выхода на рынок</c:v>
                </c:pt>
                <c:pt idx="1">
                  <c:v>Административные барьеры</c:v>
                </c:pt>
                <c:pt idx="2">
                  <c:v>Наличие крупных игроков на рынке, которые не позволяли развиваться</c:v>
                </c:pt>
                <c:pt idx="3">
                  <c:v>Законодательные барьеры</c:v>
                </c:pt>
                <c:pt idx="4">
                  <c:v>Высокие налоговые ставки</c:v>
                </c:pt>
                <c:pt idx="5">
                  <c:v>Неразвитая инфраструктура (складская, дорожная, связь и т.д.)</c:v>
                </c:pt>
                <c:pt idx="6">
                  <c:v>Другое</c:v>
                </c:pt>
              </c:strCache>
            </c:strRef>
          </c:cat>
          <c:val>
            <c:numRef>
              <c:f>МКД3!$B$2:$B$8</c:f>
              <c:numCache>
                <c:formatCode>0.0</c:formatCode>
                <c:ptCount val="7"/>
                <c:pt idx="0">
                  <c:v>67.599999999999994</c:v>
                </c:pt>
                <c:pt idx="1">
                  <c:v>45.9</c:v>
                </c:pt>
                <c:pt idx="2">
                  <c:v>45.9</c:v>
                </c:pt>
                <c:pt idx="3">
                  <c:v>43.2</c:v>
                </c:pt>
                <c:pt idx="4">
                  <c:v>37.800000000000004</c:v>
                </c:pt>
                <c:pt idx="5">
                  <c:v>18.899999999999999</c:v>
                </c:pt>
                <c:pt idx="6">
                  <c:v>2.7</c:v>
                </c:pt>
              </c:numCache>
            </c:numRef>
          </c:val>
        </c:ser>
        <c:axId val="45327872"/>
        <c:axId val="45329408"/>
      </c:barChart>
      <c:catAx>
        <c:axId val="45327872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45329408"/>
        <c:crosses val="autoZero"/>
        <c:auto val="1"/>
        <c:lblAlgn val="ctr"/>
        <c:lblOffset val="100"/>
      </c:catAx>
      <c:valAx>
        <c:axId val="45329408"/>
        <c:scaling>
          <c:orientation val="minMax"/>
          <c:max val="70"/>
        </c:scaling>
        <c:axPos val="t"/>
        <c:majorGridlines/>
        <c:numFmt formatCode="0.0" sourceLinked="1"/>
        <c:tickLblPos val="nextTo"/>
        <c:crossAx val="45327872"/>
        <c:crosses val="autoZero"/>
        <c:crossBetween val="between"/>
      </c:valAx>
    </c:plotArea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9412545111548561"/>
          <c:y val="8.24745581868227E-2"/>
          <c:w val="0.45418184055118105"/>
          <c:h val="0.88131145943126665"/>
        </c:manualLayout>
      </c:layout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МКД4!$A$1:$A$12</c:f>
              <c:strCache>
                <c:ptCount val="12"/>
                <c:pt idx="0">
                  <c:v>Сложность прохождения разрешительных процедур и согласований</c:v>
                </c:pt>
                <c:pt idx="1">
                  <c:v>Сложность получения государственного и муниципального заказа</c:v>
                </c:pt>
                <c:pt idx="2">
                  <c:v>Высокий уровень коррупции</c:v>
                </c:pt>
                <c:pt idx="3">
                  <c:v>Антиконкурентные (дискриминационные) действия органов власти</c:v>
                </c:pt>
                <c:pt idx="4">
                  <c:v>Деятельность гос. и муниц. компаний, предоставляющих аналогичные услуги</c:v>
                </c:pt>
                <c:pt idx="5">
                  <c:v>Низкий платежеспособный спрос</c:v>
                </c:pt>
                <c:pt idx="6">
                  <c:v>Сложность получения необходимых производственных ресурсов</c:v>
                </c:pt>
                <c:pt idx="7">
                  <c:v>Низкая доступность информации</c:v>
                </c:pt>
                <c:pt idx="8">
                  <c:v>Неразвитая инфраструктура</c:v>
                </c:pt>
                <c:pt idx="9">
                  <c:v>Иные причины</c:v>
                </c:pt>
                <c:pt idx="10">
                  <c:v>Проблем нет, нас все устраивает</c:v>
                </c:pt>
                <c:pt idx="11">
                  <c:v>Затрудняюсь ответить</c:v>
                </c:pt>
              </c:strCache>
            </c:strRef>
          </c:cat>
          <c:val>
            <c:numRef>
              <c:f>МКД4!$B$1:$B$12</c:f>
              <c:numCache>
                <c:formatCode>0.0</c:formatCode>
                <c:ptCount val="12"/>
                <c:pt idx="0">
                  <c:v>51.3</c:v>
                </c:pt>
                <c:pt idx="1">
                  <c:v>46.2</c:v>
                </c:pt>
                <c:pt idx="2">
                  <c:v>43.6</c:v>
                </c:pt>
                <c:pt idx="3">
                  <c:v>43.6</c:v>
                </c:pt>
                <c:pt idx="4">
                  <c:v>38.5</c:v>
                </c:pt>
                <c:pt idx="5">
                  <c:v>25.6</c:v>
                </c:pt>
                <c:pt idx="6">
                  <c:v>20.5</c:v>
                </c:pt>
                <c:pt idx="7">
                  <c:v>15.4</c:v>
                </c:pt>
                <c:pt idx="8">
                  <c:v>10.3</c:v>
                </c:pt>
                <c:pt idx="9">
                  <c:v>2.6</c:v>
                </c:pt>
                <c:pt idx="10">
                  <c:v>7.7</c:v>
                </c:pt>
                <c:pt idx="11">
                  <c:v>10.3</c:v>
                </c:pt>
              </c:numCache>
            </c:numRef>
          </c:val>
        </c:ser>
        <c:axId val="45156608"/>
        <c:axId val="45506560"/>
      </c:barChart>
      <c:catAx>
        <c:axId val="45156608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45506560"/>
        <c:crosses val="autoZero"/>
        <c:auto val="1"/>
        <c:lblAlgn val="ctr"/>
        <c:lblOffset val="100"/>
      </c:catAx>
      <c:valAx>
        <c:axId val="45506560"/>
        <c:scaling>
          <c:orientation val="minMax"/>
          <c:max val="60"/>
        </c:scaling>
        <c:axPos val="t"/>
        <c:majorGridlines/>
        <c:numFmt formatCode="0.0" sourceLinked="1"/>
        <c:tickLblPos val="nextTo"/>
        <c:crossAx val="45156608"/>
        <c:crosses val="autoZero"/>
        <c:crossBetween val="between"/>
      </c:valAx>
    </c:plotArea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371DC0-E4F4-439D-B512-543AE7AC9C26}" type="datetimeFigureOut">
              <a:rPr lang="ru-RU"/>
              <a:pPr>
                <a:defRPr/>
              </a:pPr>
              <a:t>22.04.2013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16FF23-924B-4183-AB4F-C7765A917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576700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9DCAAD-2671-4CEF-931E-69397413154B}" type="datetimeFigureOut">
              <a:rPr lang="ru-RU"/>
              <a:pPr>
                <a:defRPr/>
              </a:pPr>
              <a:t>22.04.2013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07C7A4-21C1-47C4-B242-1F68C247E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061625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18EB2E-717F-4107-923F-340CAFB18D49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07C7A4-21C1-47C4-B242-1F68C247E3D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579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07C7A4-21C1-47C4-B242-1F68C247E3D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07C7A4-21C1-47C4-B242-1F68C247E3D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8E85F2-96D7-43E7-970D-56DFC0A42EA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07C7A4-21C1-47C4-B242-1F68C247E3D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07C7A4-21C1-47C4-B242-1F68C247E3D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18EB2E-717F-4107-923F-340CAFB18D49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69725" name="Рисунок" r:id="rId3" imgW="1846465" imgH="638644" progId="Word.Picture.8">
              <p:embed/>
            </p:oleObj>
          </a:graphicData>
        </a:graphic>
      </p:graphicFrame>
      <p:sp>
        <p:nvSpPr>
          <p:cNvPr id="3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cs typeface="+mn-cs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331913" y="3284538"/>
            <a:ext cx="6811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Национальный Институт Системных Исследований </a:t>
            </a:r>
            <a:b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E77EE89E-9A8F-406F-8BEF-13FA866BE1ED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48BF2B4C-7A7A-4674-A95F-F50F425F1D52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Стрелка влево 15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6B6644D4-08EB-4921-A4E7-261CBA0FF25F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15716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000372"/>
            <a:ext cx="8215370" cy="164307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4" name="Текст 5"/>
          <p:cNvSpPr>
            <a:spLocks noGrp="1"/>
          </p:cNvSpPr>
          <p:nvPr>
            <p:ph type="body" sz="quarter" idx="13"/>
          </p:nvPr>
        </p:nvSpPr>
        <p:spPr>
          <a:xfrm>
            <a:off x="571472" y="4857760"/>
            <a:ext cx="8215370" cy="178595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2CA62517-8ADC-40A4-A8DA-95E59ED263A2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250033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857628"/>
            <a:ext cx="8215370" cy="271464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6997774B-E801-4F02-959B-3C2D5F28431B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9F451740-83EE-496C-85FE-72D9A4D49337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C0FF225F-193A-4823-9FA2-F80B1209F24A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9" name="Стрелка влево 8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55CE9B62-4715-4491-871D-E2D27FC4E554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61B6C125-4016-469B-AEF4-24B9D8822A46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с подзаг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2611590F-135C-4A3E-9B24-2B96324182D7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cs typeface="+mn-cs"/>
            </a:endParaRPr>
          </a:p>
        </p:txBody>
      </p:sp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1331913" y="3284538"/>
            <a:ext cx="6811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Национальный Институт Системных Исследований </a:t>
            </a:r>
            <a:b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лево 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3" name="Номер слайда 1"/>
          <p:cNvSpPr txBox="1">
            <a:spLocks/>
          </p:cNvSpPr>
          <p:nvPr userDrawn="1"/>
        </p:nvSpPr>
        <p:spPr bwMode="auto">
          <a:xfrm>
            <a:off x="0" y="6356350"/>
            <a:ext cx="428625" cy="50165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464B190E-1241-48B9-BFB1-0E2F6EF9F24D}" type="slidenum">
              <a:rPr lang="ru-RU" sz="1200" smtClean="0">
                <a:solidFill>
                  <a:srgbClr val="898989"/>
                </a:solidFill>
              </a:rPr>
              <a:pPr algn="r">
                <a:defRPr/>
              </a:pPr>
              <a:t>‹#›</a:t>
            </a:fld>
            <a:endParaRPr lang="ru-RU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C70B588C-A51E-495A-82AF-A7E21E104246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417E43E2-6AFA-4619-ADB7-A21F674EC7BC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Стрелка влево 10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E5E02D83-2333-4C0F-9942-37D21494B191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99B7579A-59D2-4F1E-982A-82C1BBA8715F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EF01802D-B53F-45FB-9F75-E123493C1CBC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7A288606-3E3E-478B-9E59-E4F1D744A8E2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шоловок и ссыл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0" y="6611938"/>
            <a:ext cx="357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C9052278-45FB-49FB-ACF7-02D9F35D1D41}" type="slidenum">
              <a:rPr lang="ru-RU" sz="1000"/>
              <a:pPr algn="ctr">
                <a:defRPr/>
              </a:pPr>
              <a:t>‹#›</a:t>
            </a:fld>
            <a:endParaRPr lang="ru-RU" sz="1000"/>
          </a:p>
        </p:txBody>
      </p:sp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EE6665-07B5-43A3-9322-3E94E67B0E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  <p:sldLayoutId id="2147484003" r:id="rId12"/>
    <p:sldLayoutId id="2147484004" r:id="rId13"/>
    <p:sldLayoutId id="2147484005" r:id="rId14"/>
    <p:sldLayoutId id="2147484006" r:id="rId15"/>
    <p:sldLayoutId id="2147484007" r:id="rId16"/>
    <p:sldLayoutId id="2147484008" r:id="rId17"/>
    <p:sldLayoutId id="2147484009" r:id="rId18"/>
    <p:sldLayoutId id="2147484010" r:id="rId19"/>
    <p:sldLayoutId id="2147484011" r:id="rId20"/>
    <p:sldLayoutId id="2147484012" r:id="rId21"/>
    <p:sldLayoutId id="2147484013" r:id="rId22"/>
    <p:sldLayoutId id="2147484014" r:id="rId23"/>
    <p:sldLayoutId id="2147484015" r:id="rId2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ts val="1600"/>
        </a:lnSpc>
        <a:spcBef>
          <a:spcPct val="20000"/>
        </a:spcBef>
        <a:spcAft>
          <a:spcPct val="0"/>
        </a:spcAft>
        <a:buFont typeface="Arial" charset="0"/>
        <a:defRPr sz="16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1600"/>
        </a:lnSpc>
        <a:spcBef>
          <a:spcPct val="20000"/>
        </a:spcBef>
        <a:spcAft>
          <a:spcPct val="0"/>
        </a:spcAft>
        <a:buFont typeface="Arial" charset="0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ts val="1200"/>
        </a:lnSpc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ts val="1200"/>
        </a:lnSpc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mailto:business@nisse.r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://www.nisse.ru/" TargetMode="External"/><Relationship Id="rId5" Type="http://schemas.openxmlformats.org/officeDocument/2006/relationships/image" Target="http://www.nisse.ru/we/logo/bt.jpg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6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47875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1259632" y="2060848"/>
            <a:ext cx="684691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2"/>
                </a:solidFill>
              </a:rPr>
              <a:t>    </a:t>
            </a:r>
            <a:endParaRPr lang="ru-RU" sz="20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2400" b="1" i="1" dirty="0" smtClean="0"/>
              <a:t>Исследование состояния конкурентной среды на отдельных рынках услуг города Москвы</a:t>
            </a:r>
          </a:p>
          <a:p>
            <a:pPr algn="ctr"/>
            <a:endParaRPr lang="ru-RU" sz="2000" b="1" i="1" dirty="0" smtClean="0"/>
          </a:p>
          <a:p>
            <a:pPr algn="ctr"/>
            <a:r>
              <a:rPr lang="ru-RU" sz="3200" b="1" i="1" dirty="0" smtClean="0"/>
              <a:t>Рынок управления многоквартирными домами</a:t>
            </a:r>
          </a:p>
          <a:p>
            <a:pPr algn="ctr"/>
            <a:endParaRPr lang="ru-RU" sz="2800" b="1" i="1" dirty="0" smtClean="0"/>
          </a:p>
          <a:p>
            <a:pPr algn="ctr"/>
            <a:endParaRPr lang="ru-RU" sz="2800" b="1" i="1" dirty="0" smtClean="0"/>
          </a:p>
          <a:p>
            <a:pPr algn="ctr"/>
            <a:r>
              <a:rPr lang="ru-RU" sz="1600" b="1" i="1" dirty="0" smtClean="0"/>
              <a:t>Проводилось: июль-сентябрь 2012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404664"/>
            <a:ext cx="8072437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Государственные и частные УК: разрыв в качестве увеличивается (2)</a:t>
            </a:r>
            <a:endParaRPr lang="ru-RU" sz="2400" b="0" i="0" dirty="0" smtClean="0">
              <a:solidFill>
                <a:schemeClr val="tx1"/>
              </a:solidFill>
            </a:endParaRP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748464" y="6577607"/>
            <a:ext cx="507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178C2EA9-65F4-4A20-A572-A5BCF855FD65}" type="slidenum">
              <a:rPr lang="ru-RU" sz="1400" b="1" smtClean="0">
                <a:latin typeface="Arial Black" pitchFamily="34" charset="0"/>
              </a:rPr>
              <a:pPr/>
              <a:t>10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611560" y="4725144"/>
            <a:ext cx="3888432" cy="720080"/>
          </a:xfrm>
          <a:prstGeom prst="roundRect">
            <a:avLst>
              <a:gd name="adj" fmla="val 4725"/>
            </a:avLst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Рассчитано по: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Рейтинг управляющих организаций города на основе результатов инспектирования и оценки деятельности организаций, осуществляющих управление многоквартирными домами,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на 1 января 2012 г. и 1 января 2013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95536" y="1340768"/>
          <a:ext cx="396044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Скругленный прямоугольник 11"/>
          <p:cNvSpPr/>
          <p:nvPr/>
        </p:nvSpPr>
        <p:spPr bwMode="auto">
          <a:xfrm>
            <a:off x="4427984" y="1196752"/>
            <a:ext cx="4392488" cy="4968552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indent="180975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Единственный из рассматриваемых показателей, по которому отстают частные УК, – раскрытие информации по соответствующему Стандарту, но в 2012 г. они вышли на уровень выше удовлетворительного.</a:t>
            </a:r>
          </a:p>
          <a:p>
            <a:pPr indent="180975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 остальным показателям качества – разы разницы не в пользу государственных УК: нарушения в государственных компаниях вскрываются в 9 раз чаще, в 7,4 раза больше обращений на их работу, нарушения государственных УК серьезнее и штрафов начисляется в 6 раз больше в расчете на 1 УК. </a:t>
            </a:r>
          </a:p>
          <a:p>
            <a:pPr indent="180975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Принимая во внимание масштабы бизнеса, удельный вес штрафов не такой большой, чтобы всерьез задуматься о повышении качества (штрафы менее 0,5% в сравнении с выручкой, в 2011 г. были на уровне 0,1%, что «отбивается» налоговой оптимизацией и получением субсидий из городского бюджета).</a:t>
            </a:r>
          </a:p>
          <a:p>
            <a:pPr indent="180975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 текущей ситуации, если оперировать средними значениями, получается, что 2/3 москвичей проживают на территориях управления государственными УК, показывающими худшие условия обслуживания. </a:t>
            </a:r>
          </a:p>
          <a:p>
            <a:pPr indent="180975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Частный сектор сокращается, а роста качества у государственных УК не наблюдается, более того разрыв увеличивается.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116633"/>
            <a:ext cx="8072437" cy="576063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Рынок управления многоквартирными домами: барьеры и проблемы рынка</a:t>
            </a:r>
            <a:endParaRPr lang="ru-RU" sz="2400" b="0" i="0" dirty="0" smtClean="0">
              <a:solidFill>
                <a:schemeClr val="tx1"/>
              </a:solidFill>
            </a:endParaRP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748464" y="6505599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9577C8A5-D9C3-42E3-AFEB-4C08A4A56C3C}" type="slidenum">
              <a:rPr lang="ru-RU" sz="1400" b="1" smtClean="0">
                <a:latin typeface="Arial Black" pitchFamily="34" charset="0"/>
              </a:rPr>
              <a:pPr/>
              <a:t>11</a:t>
            </a:fld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4029575"/>
              </p:ext>
            </p:extLst>
          </p:nvPr>
        </p:nvGraphicFramePr>
        <p:xfrm>
          <a:off x="4716016" y="692696"/>
          <a:ext cx="4283968" cy="2699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96215733"/>
              </p:ext>
            </p:extLst>
          </p:nvPr>
        </p:nvGraphicFramePr>
        <p:xfrm>
          <a:off x="5076056" y="3501008"/>
          <a:ext cx="38884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51375216"/>
              </p:ext>
            </p:extLst>
          </p:nvPr>
        </p:nvGraphicFramePr>
        <p:xfrm>
          <a:off x="0" y="764704"/>
          <a:ext cx="4876800" cy="385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4211960" y="908720"/>
            <a:ext cx="395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164288" y="692696"/>
            <a:ext cx="395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092280" y="2132856"/>
            <a:ext cx="395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604448" y="3645024"/>
            <a:ext cx="395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179512" y="4581128"/>
            <a:ext cx="4824536" cy="2160240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defRPr/>
            </a:pP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Основные барьеры и проблемы участники рынка связывают с:</a:t>
            </a:r>
            <a:endParaRPr lang="ru-RU" sz="1200" u="sng" dirty="0">
              <a:latin typeface="Times New Roman" pitchFamily="18" charset="0"/>
              <a:cs typeface="Times New Roman" pitchFamily="18" charset="0"/>
            </a:endParaRPr>
          </a:p>
          <a:p>
            <a:pPr marL="71438" lvl="1" indent="195263" algn="just">
              <a:buFont typeface="Wingdings" pitchFamily="2" charset="2"/>
              <a:buChar char="ü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крупными материальными затратами для выхода на рынок;</a:t>
            </a:r>
          </a:p>
          <a:p>
            <a:pPr marL="71438" lvl="1" indent="195263" algn="just">
              <a:buFont typeface="Wingdings" pitchFamily="2" charset="2"/>
              <a:buChar char="ü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административными и законодательными ограничениями;</a:t>
            </a:r>
          </a:p>
          <a:p>
            <a:pPr marL="71438" lvl="1" indent="195263" algn="just">
              <a:buFont typeface="Wingdings" pitchFamily="2" charset="2"/>
              <a:buChar char="ü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наличием крупных игроков на рынке, не позволяющих развиваться, деятельностью государственных и муниципальных компаний, представляющих аналогичные услуги;</a:t>
            </a:r>
          </a:p>
          <a:p>
            <a:pPr marL="71438" lvl="1" indent="195263" algn="just">
              <a:buFont typeface="Wingdings" pitchFamily="2" charset="2"/>
              <a:buChar char="ü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высоким уровнем коррупции 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антиконкурентными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(дискриминационными) действиями органов власти;</a:t>
            </a:r>
          </a:p>
          <a:p>
            <a:pPr marL="71438" lvl="1" indent="195263" algn="just">
              <a:buFont typeface="Wingdings" pitchFamily="2" charset="2"/>
              <a:buChar char="ü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сложностью прохождения разрешительных процедур, получения госзаказа, доступом к помещениям и территории, имея в виду расширение сферы обслуживания и субсидий.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 bwMode="auto">
          <a:xfrm>
            <a:off x="3779912" y="5852621"/>
            <a:ext cx="5245513" cy="960755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Состояние конкуренции неудовлетворительное.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частности,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государственном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секторе существуют искусственные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ограничения конкуренции,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недопуск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малых и средних компаний к тендерам по условиям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залога.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07504" y="1176591"/>
            <a:ext cx="3240360" cy="956265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Рынок ремонта автотранспортных средств, в том числе гарантийного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14349" y="142852"/>
            <a:ext cx="8215369" cy="76586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Состояние конкуренции обследуемых рынков: управление МКД на фоне других</a:t>
            </a: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820472" y="6550223"/>
            <a:ext cx="2839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D9E8BC1B-5D4A-49CD-99D2-55FB83193D05}" type="slidenum">
              <a:rPr lang="ru-RU" sz="1400" b="1" smtClean="0">
                <a:latin typeface="Arial Black" pitchFamily="34" charset="0"/>
              </a:rPr>
              <a:pPr/>
              <a:t>12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107504" y="2410808"/>
            <a:ext cx="3240360" cy="370120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Рынок гостиничных услуг</a:t>
            </a: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107504" y="3140968"/>
            <a:ext cx="3240360" cy="1200945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Рынок маршрутных, пассажирских перевозок автотранспортом и таксомоторных перевозок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70266" y="5949280"/>
            <a:ext cx="3277598" cy="740241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Рынок капитального строительства</a:t>
            </a: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142274" y="4725144"/>
            <a:ext cx="3205590" cy="936104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Рынок управления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многоквартирными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домами (МКД)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3779912" y="1052736"/>
            <a:ext cx="5256584" cy="936103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Состояние конкуренции неудовлетворительное.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Рынок низко концентрированный, является рынком продавца, отсутствует конкуренция за потребителя.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(особенно сектор гарантийного ремонта)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3779912" y="2060848"/>
            <a:ext cx="5256584" cy="961395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Состояние конкуренции неудовлетворительное.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Рынок низко концентрированный, является рынком продавца, отсутствует конкуренция за потребителя.</a:t>
            </a:r>
          </a:p>
          <a:p>
            <a:pPr marL="72000" lvl="1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(особенно сектор гостиниц среднего и эконом класса)</a:t>
            </a: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3779912" y="3068960"/>
            <a:ext cx="5256584" cy="1420000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Состояние конкуренции неудовлетворительное.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Сектор общественного автотранспорта практически монополизирован. </a:t>
            </a:r>
          </a:p>
          <a:p>
            <a:pPr marL="72000" lvl="1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секторе маршрутных перевозок отсутствует практически конкуренция между перевозчиками.</a:t>
            </a:r>
          </a:p>
          <a:p>
            <a:pPr marL="72000" lvl="1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Сектор таксомоторных перевозок на 90% находится «в тени».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3347864" y="1376772"/>
            <a:ext cx="430908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347864" y="2456892"/>
            <a:ext cx="430908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3779912" y="4575998"/>
            <a:ext cx="5256584" cy="1157258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Состояние конкуренции неудовлетворительное.</a:t>
            </a:r>
          </a:p>
          <a:p>
            <a:pPr marL="72000" lvl="1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Рынок как таковой не сформирован на уровне города, в большинстве случаев локализован в пределах отдельного района.</a:t>
            </a:r>
          </a:p>
          <a:p>
            <a:pPr marL="72000" lvl="1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Районные рынки в основном высоко концентрированные.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347864" y="3609020"/>
            <a:ext cx="430908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347864" y="5013176"/>
            <a:ext cx="430908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349004" y="6165304"/>
            <a:ext cx="430908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47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333375"/>
            <a:ext cx="7892925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Ключевые параметры социологического обследования (опрос </a:t>
            </a:r>
            <a:r>
              <a:rPr lang="ru-RU" sz="2400" dirty="0" err="1" smtClean="0">
                <a:solidFill>
                  <a:schemeClr val="tx1"/>
                </a:solidFill>
              </a:rPr>
              <a:t>хозсубъектов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5911440"/>
              </p:ext>
            </p:extLst>
          </p:nvPr>
        </p:nvGraphicFramePr>
        <p:xfrm>
          <a:off x="141094" y="908720"/>
          <a:ext cx="8823394" cy="5486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73831"/>
                <a:gridCol w="836762"/>
                <a:gridCol w="724619"/>
                <a:gridCol w="897147"/>
                <a:gridCol w="638355"/>
                <a:gridCol w="879894"/>
                <a:gridCol w="672786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Рынки</a:t>
                      </a:r>
                    </a:p>
                    <a:p>
                      <a:pPr algn="r"/>
                      <a:endParaRPr lang="ru-RU" sz="1200" b="1" dirty="0" smtClean="0"/>
                    </a:p>
                    <a:p>
                      <a:pPr algn="l"/>
                      <a:r>
                        <a:rPr lang="ru-RU" sz="1200" b="1" dirty="0" smtClean="0"/>
                        <a:t>Параметры</a:t>
                      </a:r>
                      <a:endParaRPr lang="ru-RU" sz="12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Ремонт </a:t>
                      </a:r>
                      <a:r>
                        <a:rPr lang="ru-RU" sz="1200" b="1" dirty="0" err="1" smtClean="0"/>
                        <a:t>автотранс</a:t>
                      </a:r>
                      <a:r>
                        <a:rPr lang="ru-RU" sz="1200" b="1" dirty="0" smtClean="0"/>
                        <a:t>-порта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Гости-</a:t>
                      </a:r>
                      <a:r>
                        <a:rPr lang="ru-RU" sz="1200" b="1" dirty="0" err="1" smtClean="0"/>
                        <a:t>ничные</a:t>
                      </a:r>
                      <a:r>
                        <a:rPr lang="ru-RU" sz="1200" b="1" dirty="0" smtClean="0"/>
                        <a:t> услуги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Пассажир-</a:t>
                      </a:r>
                      <a:r>
                        <a:rPr lang="ru-RU" sz="1200" b="1" dirty="0" err="1" smtClean="0"/>
                        <a:t>ские</a:t>
                      </a:r>
                      <a:r>
                        <a:rPr lang="ru-RU" sz="1200" b="1" baseline="0" dirty="0" smtClean="0"/>
                        <a:t> перевозки</a:t>
                      </a:r>
                      <a:endParaRPr lang="ru-RU" sz="1200" b="1" dirty="0" smtClean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Управ-</a:t>
                      </a:r>
                      <a:r>
                        <a:rPr lang="ru-RU" sz="1200" b="1" dirty="0" err="1" smtClean="0"/>
                        <a:t>ление</a:t>
                      </a:r>
                      <a:r>
                        <a:rPr lang="ru-RU" sz="1200" b="1" dirty="0" smtClean="0"/>
                        <a:t> МКД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Капиталь-</a:t>
                      </a:r>
                      <a:r>
                        <a:rPr lang="ru-RU" sz="1200" b="1" dirty="0" err="1" smtClean="0"/>
                        <a:t>ное</a:t>
                      </a:r>
                      <a:r>
                        <a:rPr lang="ru-RU" sz="1200" b="1" dirty="0" smtClean="0"/>
                        <a:t> строи-</a:t>
                      </a:r>
                      <a:r>
                        <a:rPr lang="ru-RU" sz="1200" b="1" dirty="0" err="1" smtClean="0"/>
                        <a:t>тельство</a:t>
                      </a:r>
                      <a:endParaRPr lang="ru-RU" sz="1200" b="1" dirty="0" smtClean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 smtClean="0"/>
                        <a:t>Харак</a:t>
                      </a:r>
                      <a:r>
                        <a:rPr lang="ru-RU" sz="1200" b="1" dirty="0" smtClean="0"/>
                        <a:t>-тер связи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4848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Интенсивность</a:t>
                      </a:r>
                      <a:r>
                        <a:rPr lang="ru-RU" sz="1200" baseline="0" dirty="0" smtClean="0"/>
                        <a:t> борьбы с конкурентами </a:t>
                      </a:r>
                      <a:r>
                        <a:rPr lang="ru-RU" sz="1000" baseline="0" dirty="0" smtClean="0"/>
                        <a:t>(очень или достаточно интенсивная)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43,3%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64,5%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77,7%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22,5%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47,5%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/>
                </a:tc>
              </a:tr>
              <a:tr h="34848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Изменение</a:t>
                      </a:r>
                      <a:r>
                        <a:rPr lang="ru-RU" sz="1200" baseline="0" dirty="0" smtClean="0"/>
                        <a:t> интенсивности конкуренции за последний год </a:t>
                      </a:r>
                      <a:r>
                        <a:rPr lang="ru-RU" sz="1000" baseline="0" dirty="0" smtClean="0"/>
                        <a:t>(возросла или существенно возросла)</a:t>
                      </a:r>
                      <a:endParaRPr lang="ru-RU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66,7%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80,0%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63,3%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848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Изменение активности иностранных компаний</a:t>
                      </a:r>
                      <a:r>
                        <a:rPr lang="ru-RU" sz="1200" baseline="0" dirty="0" smtClean="0"/>
                        <a:t> на рынке за последний год </a:t>
                      </a:r>
                      <a:r>
                        <a:rPr lang="ru-RU" sz="1000" baseline="0" dirty="0" smtClean="0"/>
                        <a:t>(выросла существенно или не очень значительно)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23,4%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48,9%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86,7%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15,0%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/>
                </a:tc>
              </a:tr>
              <a:tr h="34848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Наличие игрока, занимающего существенно большую долю рынка по сравнению с другими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(один или несколько)</a:t>
                      </a:r>
                      <a:endParaRPr lang="ru-RU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70,0%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73,3%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16,7%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72,5%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92,5%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848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Влияние крупного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игрока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на конкурентов в ценовой, ас-сортиментной политике, стандартах качества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(существенное)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16,7%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44,4%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6,7%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17,5%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1704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течение последнего года снижали цену услуг</a:t>
                      </a:r>
                      <a:endParaRPr lang="ru-RU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50,0%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62,2%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43,3%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62,5%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928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течение последнего года повышали качество услуг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76,7%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93,3%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70,0%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87,5%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75,0%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/>
                </a:tc>
              </a:tr>
              <a:tr h="156160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В течение последнего года расширяли ассортимент услуг</a:t>
                      </a:r>
                      <a:endParaRPr lang="ru-RU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66,7%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80,0%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90,0%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55,5%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57,5%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848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Органы власти пытаются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оказывать влияние на ценовую политику предприятия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(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разная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степень интенсивности влияния)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3,3%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15,5%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56,6%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67,5%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37,5%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/>
                </a:tc>
              </a:tr>
              <a:tr h="3484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Уровень коррупции в органах государственной власти Москвы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(средний балл по шкале, где 1 - низкий уровень, 10 – высокий)</a:t>
                      </a:r>
                      <a:endParaRPr lang="ru-RU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6,55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7,07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6,17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8,55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848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Изменение эффективности экономической политики, проводимой органами государственной власти города Москвы за последний год </a:t>
                      </a:r>
                      <a:r>
                        <a:rPr lang="ru-RU" sz="1000" baseline="0" dirty="0" smtClean="0"/>
                        <a:t>(существенно возросла или имеется незначительная положительная динамика)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43,3%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40,0%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16,7%</a:t>
                      </a:r>
                      <a:endParaRPr lang="ru-RU" sz="14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47,5%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40,0%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 bwMode="auto">
          <a:xfrm>
            <a:off x="-1" y="6525344"/>
            <a:ext cx="9104441" cy="263153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defRPr/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заливкой отмечены значения, выделяющиеся в отрицательную сторону по данному параметру, </a:t>
            </a:r>
            <a:r>
              <a:rPr lang="ru-RU" sz="12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зеленой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в положительную.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820472" y="6550223"/>
            <a:ext cx="2839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D9E8BC1B-5D4A-49CD-99D2-55FB83193D05}" type="slidenum">
              <a:rPr lang="ru-RU" sz="1400" b="1" smtClean="0">
                <a:latin typeface="Arial Black" pitchFamily="34" charset="0"/>
              </a:rPr>
              <a:pPr/>
              <a:t>13</a:t>
            </a:fld>
            <a:endParaRPr lang="ru-RU" sz="1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00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260350"/>
            <a:ext cx="8072437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Рынок управления многоквартирными домами: основные выводы</a:t>
            </a:r>
          </a:p>
        </p:txBody>
      </p:sp>
      <p:pic>
        <p:nvPicPr>
          <p:cNvPr id="28708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Скругленный прямоугольник 23"/>
          <p:cNvSpPr/>
          <p:nvPr/>
        </p:nvSpPr>
        <p:spPr bwMode="auto">
          <a:xfrm>
            <a:off x="683568" y="980728"/>
            <a:ext cx="8064896" cy="4896544"/>
          </a:xfrm>
          <a:prstGeom prst="roundRect">
            <a:avLst>
              <a:gd name="adj" fmla="val 219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36000" rIns="36000" bIns="36000" anchor="t" anchorCtr="0"/>
          <a:lstStyle/>
          <a:p>
            <a:pPr marL="71438" lvl="1" indent="29051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Рынок как таковой не сформирован на уровне города, в большинстве случаев локализован в пределах отдельного района. Компании, осуществляющие деятельность на разных территориях города – исключение (детальный анализ взаимосвязей менеджмента осложнен из-за невысокой информационной открытости по данному вопросу).</a:t>
            </a:r>
          </a:p>
          <a:p>
            <a:pPr marL="71438" lvl="1" indent="29051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Состояние конкуренции следует признать неудовлетворительным, о чем свидетельствуют показатели концентрации, состояния конкурентной среды и интенсивности конкуренции, которые хуже таковых по остальных четырех анализируемых рынкам  (сравнимы только с рынком капстроительства).</a:t>
            </a:r>
          </a:p>
          <a:p>
            <a:pPr marL="71438" lvl="1" indent="29051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Четко определены два сегмента – государственные УК и частные УК. Государственный сектор превалирует и за последний год вырос в удельном весе. Наблюдается укрупнение государственных компаний при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мельчании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 частных: разрыв по количеству домов в управлении  и метражу в расчете на 1 УК увеличился с 5,1 в 2011 г. до 7,3 раз в 2012 г. Фактически  это «рынок государственного продавца» как и был в начале 1990-х.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71438" lvl="1" indent="29051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Респонденты–участники рынка УК МКД отмечают невысокую интенсивность борьбы с конкурентами, незначительные изменение интенсивности конкуренции за последний год, довольно высокое влияние крупного игрока на конкурентов в ценовой, ассортиментной политике, стандартах качества, редкость снижения цены услуг как инструмента конкурентной борьбы, а также повышенное влияние органов власти на ценовую политику предприятия. То есть выделяют те индикаторы, которые характеризуют ситуацию как неконкурентную с высоким влиянием государства и государственных же игроков на рынке.</a:t>
            </a:r>
          </a:p>
        </p:txBody>
      </p:sp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8643966" y="6525344"/>
            <a:ext cx="500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08C0BC17-C5AE-40F7-8AA1-5B7DD17B3852}" type="slidenum">
              <a:rPr lang="ru-RU" sz="1400" b="1" smtClean="0">
                <a:latin typeface="Arial Black" pitchFamily="34" charset="0"/>
              </a:rPr>
              <a:pPr/>
              <a:t>14</a:t>
            </a:fld>
            <a:endParaRPr lang="ru-RU" sz="1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60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260350"/>
            <a:ext cx="8072437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Рынок управления многоквартирными домами: основные выводы</a:t>
            </a:r>
            <a:r>
              <a:rPr lang="en-US" sz="2400" dirty="0" smtClean="0">
                <a:solidFill>
                  <a:schemeClr val="tx1"/>
                </a:solidFill>
              </a:rPr>
              <a:t> (2)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28708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Скругленный прямоугольник 23"/>
          <p:cNvSpPr/>
          <p:nvPr/>
        </p:nvSpPr>
        <p:spPr bwMode="auto">
          <a:xfrm>
            <a:off x="755576" y="836712"/>
            <a:ext cx="7992888" cy="5760640"/>
          </a:xfrm>
          <a:prstGeom prst="roundRect">
            <a:avLst>
              <a:gd name="adj" fmla="val 219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tIns="36000" rIns="36000" bIns="36000" anchor="t" anchorCtr="0"/>
          <a:lstStyle/>
          <a:p>
            <a:pPr marL="71438" lvl="1" indent="290513" algn="just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Основные барьеры и проблемы участники рынка связывают с деятельностью власти и выделяют, как и прежде, излишние административные и законодательные ограничения и сложности прохождения процедур, повышенный уровень коррупции 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антиконкурентные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(дискриминационные) действия органов власти, обуславливают проблемы развития наличием крупных игроков на рынке и деятельностью государственных и муниципальных компаний, представляющих аналогичные услуги.</a:t>
            </a:r>
          </a:p>
          <a:p>
            <a:pPr marL="71438" lvl="1" indent="290513" algn="just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Среди экономических факторов развития участники рынка УК МКД более других выделяют доступность трудовых ресурсов. Мы предполагаем, что это проблема нехватки квалифицированных кадров и оформления в Московском регионе неквалифицированного персонала, часто приезжего.</a:t>
            </a:r>
            <a:endParaRPr lang="ru-RU" sz="15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438" lvl="1" indent="290513" algn="just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Показатели официальной статистики свидетельствуют о значительном разрыве качества в пользу частных компаний, который в 2012 г. еще больше усилился. Действующая система рейтингования управляющих организаций города на основе результатов инспектирования и оценки деятельности организаций, осуществляющих управление многоквартирными домами (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Мосжилинспекция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 является только инструментом фиксации данного факта. Необходима более детальная система присвоения рейтингов, стимулирующая повышение качества, улучшающая информирование потребителей в части выбора УК и основанная также на показателях финансовой устойчивости, персональных показателях менеджмента УК, времени реагирования на обращения и привязанная к финансовым стимулам компании (например, порядку предоставления субсидий) и широко распространенная (например, через порталы Дома Москвы и Мой город). </a:t>
            </a:r>
          </a:p>
          <a:p>
            <a:pPr marL="71438" lvl="1" indent="290513" algn="just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Принимая во внимание масштабы бизнеса, удельный вес накладываемых штрафов не создает для УК стимулов в повышении качества услуг, несмотря на усиление штрафной политики в 2012 году и резкого повышения объема налагаемых штрафов.</a:t>
            </a:r>
          </a:p>
          <a:p>
            <a:pPr marL="72000" lvl="1" algn="just">
              <a:spcBef>
                <a:spcPts val="200"/>
              </a:spcBef>
              <a:spcAft>
                <a:spcPts val="200"/>
              </a:spcAft>
              <a:defRPr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180000" lvl="1" indent="-18000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ru-RU" sz="15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8643966" y="6525344"/>
            <a:ext cx="500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08C0BC17-C5AE-40F7-8AA1-5B7DD17B3852}" type="slidenum">
              <a:rPr lang="ru-RU" sz="1400" b="1" smtClean="0">
                <a:latin typeface="Arial Black" pitchFamily="34" charset="0"/>
              </a:rPr>
              <a:pPr/>
              <a:t>15</a:t>
            </a:fld>
            <a:endParaRPr lang="ru-RU" sz="1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60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6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47875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900113" y="1474788"/>
            <a:ext cx="76327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2"/>
                </a:solidFill>
              </a:rPr>
              <a:t>              </a:t>
            </a:r>
          </a:p>
          <a:p>
            <a:endParaRPr lang="ru-RU" sz="2000" b="1" i="1" dirty="0">
              <a:solidFill>
                <a:schemeClr val="accent2"/>
              </a:solidFill>
            </a:endParaRPr>
          </a:p>
          <a:p>
            <a:pPr algn="ctr"/>
            <a:endParaRPr lang="ru-RU" sz="20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4000" b="1" i="1" dirty="0" smtClean="0"/>
              <a:t>СПАСИБО ЗА ВНИМАНИЕ!</a:t>
            </a:r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endParaRPr lang="ru-RU" sz="2000" b="1" i="1" dirty="0">
              <a:solidFill>
                <a:schemeClr val="accent2"/>
              </a:solidFill>
            </a:endParaRPr>
          </a:p>
          <a:p>
            <a:pPr algn="ctr"/>
            <a:endParaRPr lang="ru-RU" sz="2800" b="1" i="1" dirty="0"/>
          </a:p>
        </p:txBody>
      </p:sp>
      <p:pic>
        <p:nvPicPr>
          <p:cNvPr id="5" name="Рисунок 4" descr="Описание: http://www.nisse.ru/we/logo/bt.jp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149080"/>
            <a:ext cx="691763" cy="109634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67744" y="40770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АНО «Информационно-консультационный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ru-RU" b="1" i="1" dirty="0" smtClean="0"/>
              <a:t>центр «Бизнес-Тезаурус»</a:t>
            </a:r>
          </a:p>
          <a:p>
            <a:r>
              <a:rPr lang="en-US" u="sng" dirty="0" smtClean="0">
                <a:hlinkClick r:id="rId6"/>
              </a:rPr>
              <a:t>www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err="1" smtClean="0">
                <a:hlinkClick r:id="rId6"/>
              </a:rPr>
              <a:t>nisse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err="1" smtClean="0">
                <a:hlinkClick r:id="rId6"/>
              </a:rPr>
              <a:t>ru</a:t>
            </a:r>
            <a:endParaRPr lang="en-US" dirty="0" smtClean="0"/>
          </a:p>
          <a:p>
            <a:r>
              <a:rPr lang="ru-RU" dirty="0" smtClean="0"/>
              <a:t>Тел./факс: (495) 624-02-26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en-US" u="sng" dirty="0" smtClean="0">
                <a:hlinkClick r:id="rId7"/>
              </a:rPr>
              <a:t>office</a:t>
            </a:r>
            <a:r>
              <a:rPr lang="ru-RU" u="sng" dirty="0" smtClean="0">
                <a:hlinkClick r:id="rId7"/>
              </a:rPr>
              <a:t>@</a:t>
            </a:r>
            <a:r>
              <a:rPr lang="ru-RU" u="sng" dirty="0" err="1" smtClean="0">
                <a:hlinkClick r:id="rId7"/>
              </a:rPr>
              <a:t>nisse.ru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3" y="192063"/>
            <a:ext cx="7920880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Цели исследования и обследуемые рынки</a:t>
            </a:r>
          </a:p>
        </p:txBody>
      </p:sp>
      <p:pic>
        <p:nvPicPr>
          <p:cNvPr id="28708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357158" y="4581128"/>
            <a:ext cx="8358246" cy="184826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arenR"/>
            </a:pPr>
            <a:r>
              <a:rPr lang="ru-RU" sz="1600" b="1" i="1" dirty="0" smtClean="0">
                <a:solidFill>
                  <a:schemeClr val="tx1"/>
                </a:solidFill>
              </a:rPr>
              <a:t>Рынок ремонта автотранспортных средств, в том числе гарантийного</a:t>
            </a:r>
            <a:endParaRPr lang="en-US" sz="1600" b="1" i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b="1" i="1" dirty="0" smtClean="0">
                <a:solidFill>
                  <a:schemeClr val="tx1"/>
                </a:solidFill>
              </a:rPr>
              <a:t>Рынок гостиничных услуг</a:t>
            </a:r>
            <a:endParaRPr lang="en-US" sz="1600" b="1" i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b="1" i="1" dirty="0" smtClean="0">
                <a:solidFill>
                  <a:schemeClr val="tx1"/>
                </a:solidFill>
              </a:rPr>
              <a:t>Рынок маршрутных, пассажирских перевозок автотранспортом и таксомоторных перевозок;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b="1" i="1" dirty="0" smtClean="0">
                <a:solidFill>
                  <a:schemeClr val="tx1"/>
                </a:solidFill>
              </a:rPr>
              <a:t>Рынок капитального строительства;</a:t>
            </a:r>
            <a:endParaRPr lang="en-US" sz="1600" b="1" i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b="1" i="1" u="sng" dirty="0" smtClean="0">
                <a:solidFill>
                  <a:schemeClr val="tx1"/>
                </a:solidFill>
              </a:rPr>
              <a:t>Рынок управления многоквартирными домами</a:t>
            </a:r>
            <a:r>
              <a:rPr lang="en-US" sz="1600" b="1" i="1" u="sng" dirty="0" smtClean="0">
                <a:solidFill>
                  <a:schemeClr val="tx1"/>
                </a:solidFill>
              </a:rPr>
              <a:t> (</a:t>
            </a:r>
            <a:r>
              <a:rPr lang="ru-RU" sz="1600" b="1" i="1" u="sng" dirty="0" smtClean="0">
                <a:solidFill>
                  <a:schemeClr val="tx1"/>
                </a:solidFill>
              </a:rPr>
              <a:t>МКД)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3857628"/>
            <a:ext cx="8286808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5 рынков, приоритетных по программе развития конкуренции: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896" y="1142984"/>
            <a:ext cx="8420946" cy="264320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en-US" sz="1600" b="1" i="1" dirty="0" smtClean="0">
                <a:solidFill>
                  <a:schemeClr val="tx1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Проведение оценки состояния конкуренции на выбранных рынках услуг г. Москвы в соответствии с методиками, приведенным в приказе ФАС России от 28.04.2010 № 220 «Об утверждении Порядка проведения анализа состояния конкуренции на товарном рынке» и приказе Министерства экономического развития Российской Федерации от 4 апреля 2011г. №137 «Об утверждении методики определения основных показателей и критериев оценки состояния конкурентной среды».</a:t>
            </a:r>
            <a:endParaRPr lang="en-US" sz="1600" b="1" i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b="1" i="1" dirty="0" smtClean="0">
                <a:solidFill>
                  <a:schemeClr val="tx1"/>
                </a:solidFill>
              </a:rPr>
              <a:t>Выработка мер и рекомендаций по улучшению конкурентной ситуации на обследуемых рынках на основе результатов проведенных в рамках исследования а) опросов хозяйствующих субъектов , б) опросов пользователей услуг  изучаемых рынков, в) анализа официальной статистики и других источников.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785794"/>
            <a:ext cx="1296144" cy="360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Цели: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TextBox 37"/>
          <p:cNvSpPr txBox="1">
            <a:spLocks noChangeArrowheads="1"/>
          </p:cNvSpPr>
          <p:nvPr/>
        </p:nvSpPr>
        <p:spPr bwMode="auto">
          <a:xfrm>
            <a:off x="8744207" y="6433591"/>
            <a:ext cx="3642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6722A59F-8EDD-475E-AC21-17BC197609A3}" type="slidenum">
              <a:rPr lang="ru-RU" sz="1400" b="1" smtClean="0">
                <a:latin typeface="Arial Black" pitchFamily="34" charset="0"/>
              </a:rPr>
              <a:pPr/>
              <a:t>2</a:t>
            </a:fld>
            <a:endParaRPr lang="ru-RU" sz="1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116632"/>
            <a:ext cx="7748909" cy="72008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Официальная статистическая информация и другие источники, использованные при выполнении анализа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28708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8643966" y="6525344"/>
            <a:ext cx="500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08C0BC17-C5AE-40F7-8AA1-5B7DD17B3852}" type="slidenum">
              <a:rPr lang="ru-RU" sz="1400" b="1" smtClean="0">
                <a:latin typeface="Arial Black" pitchFamily="34" charset="0"/>
              </a:rPr>
              <a:pPr/>
              <a:t>3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611560" y="764704"/>
            <a:ext cx="8280920" cy="5976664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официальной статистической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информации было необходимо: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ля получения значений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индикаторов из 36,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применяемых при расчете показателей состояния конкурентной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среды;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раскрытии пунктов технического задания «Общая характеристика рынка» и «Состав рынка»;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расчете показателей рыночной концентрации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HHI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рынка УК МКД использованы: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Мосгорстат: данные форм статистической отчетности: 1-предприятие,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1-КСР (Годовая), 1-ДА (Услуги),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1-ИП, ДАС, ПМ (был направлен официальный запрос, стоимость около 30000 рублей, срок получения данных 14 дней);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данные, представленные на портале Дома Москвы;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сведения, используемые для составления </a:t>
            </a:r>
            <a:r>
              <a:rPr lang="ru-RU" sz="1600" b="1" dirty="0" smtClean="0"/>
              <a:t>Рейтинга управляющих организаций города на основе результатов инспектирования и оценки деятельности организаций, осуществляющих управление многоквартирными домами (</a:t>
            </a:r>
            <a:r>
              <a:rPr lang="ru-RU" sz="1600" b="1" dirty="0" err="1" smtClean="0"/>
              <a:t>Мосжилинспекция</a:t>
            </a:r>
            <a:r>
              <a:rPr lang="ru-RU" sz="1600" b="1" dirty="0" smtClean="0"/>
              <a:t>):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статистика количества домов в управлении;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статистика объема кв. метров в управлении;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разрез по отдельным компаниям в привязке по муниципальному району;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разделение на государственные и частные;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характеристики качества обслуживания (жалобы и выявленные нарушения). </a:t>
            </a:r>
          </a:p>
        </p:txBody>
      </p:sp>
    </p:spTree>
    <p:extLst>
      <p:ext uri="{BB962C8B-B14F-4D97-AF65-F5344CB8AC3E}">
        <p14:creationId xmlns="" xmlns:p14="http://schemas.microsoft.com/office/powerpoint/2010/main" val="79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116632"/>
            <a:ext cx="7748909" cy="72008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Официальная статистическая информация и другие источники, используемые при выполнении анализа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28708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8643966" y="6525344"/>
            <a:ext cx="500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08C0BC17-C5AE-40F7-8AA1-5B7DD17B3852}" type="slidenum">
              <a:rPr lang="ru-RU" sz="1400" b="1" smtClean="0">
                <a:latin typeface="Arial Black" pitchFamily="34" charset="0"/>
              </a:rPr>
              <a:pPr/>
              <a:t>4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611560" y="764704"/>
            <a:ext cx="8280920" cy="5688632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официальной статистической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информации было необходимо: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ля получения значений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индикаторов из 36,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применяемых при расчете показателей состояния конкурентной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среды;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раскрытии пунктов технического задания «Общая характеристика рынка» и «Состав рынка»;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расчете показателей рыночной концентрации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HHI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рынка УК МКД использованы: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Мосгорстат: данные форм статистической отчетности: 1-предприятие,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1-КСР (Годовая), 1-ДА (Услуги),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1-ИП, ДАС, ПМ (был направлен официальный запрос, стоимость около 30000 рублей, срок получения данных 14 дней);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данные на портале Дома Москвы;</a:t>
            </a:r>
          </a:p>
          <a:p>
            <a:pPr marL="72000" lvl="1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сведения, используемые для составления </a:t>
            </a:r>
            <a:r>
              <a:rPr lang="ru-RU" sz="1600" b="1" dirty="0" smtClean="0"/>
              <a:t>Рейтинга управляющих организаций города на основе результатов инспектирования и оценки деятельности организаций, осуществляющих управление многоквартирными домами (</a:t>
            </a:r>
            <a:r>
              <a:rPr lang="ru-RU" sz="1600" b="1" dirty="0" err="1" smtClean="0"/>
              <a:t>Мосжилинспекция</a:t>
            </a:r>
            <a:r>
              <a:rPr lang="ru-RU" sz="1600" b="1" dirty="0" smtClean="0"/>
              <a:t>):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статистика количества домов в управлении;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статистика объема кв. метров в управлении;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разрез по отдельным компаниям в привязке по муниципальному району;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разделение на государственные и частные;</a:t>
            </a:r>
          </a:p>
          <a:p>
            <a:pPr marL="361950" lvl="1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дополнительные характеристики качества обслуживания (жалобы и выявленные нарушения). </a:t>
            </a:r>
          </a:p>
        </p:txBody>
      </p:sp>
    </p:spTree>
    <p:extLst>
      <p:ext uri="{BB962C8B-B14F-4D97-AF65-F5344CB8AC3E}">
        <p14:creationId xmlns="" xmlns:p14="http://schemas.microsoft.com/office/powerpoint/2010/main" val="79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Рисунок 38" descr="tb93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Скругленный прямоугольник 76"/>
          <p:cNvSpPr/>
          <p:nvPr/>
        </p:nvSpPr>
        <p:spPr>
          <a:xfrm>
            <a:off x="250514" y="980728"/>
            <a:ext cx="4393493" cy="3603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Представители организаций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00369" name="TextBox 37"/>
          <p:cNvSpPr txBox="1">
            <a:spLocks noChangeArrowheads="1"/>
          </p:cNvSpPr>
          <p:nvPr/>
        </p:nvSpPr>
        <p:spPr bwMode="auto">
          <a:xfrm>
            <a:off x="8709024" y="6577409"/>
            <a:ext cx="434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528330FB-8A00-4D62-96D8-9DC508DD488F}" type="slidenum">
              <a:rPr lang="ru-RU" sz="1400" b="1" smtClean="0">
                <a:latin typeface="Arial Black" pitchFamily="34" charset="0"/>
              </a:rPr>
              <a:pPr/>
              <a:t>5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22" name="Заголовок 5"/>
          <p:cNvSpPr txBox="1">
            <a:spLocks/>
          </p:cNvSpPr>
          <p:nvPr/>
        </p:nvSpPr>
        <p:spPr bwMode="auto">
          <a:xfrm>
            <a:off x="927547" y="260350"/>
            <a:ext cx="7316861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dirty="0" smtClean="0">
                <a:latin typeface="+mj-lt"/>
                <a:ea typeface="+mj-ea"/>
                <a:cs typeface="+mj-cs"/>
              </a:rPr>
              <a:t>Рынок управления многоквартирными домами: обследование участников рынка и потребителей</a:t>
            </a: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268598" y="1484784"/>
            <a:ext cx="4447417" cy="4680519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Опрошено 40 экономических агентов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ЮВАО – охвачено 33,3% географически обособленных рынков</a:t>
            </a: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ЮАО – охвачено 31,3% географически обособленных рынков </a:t>
            </a: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ЦАО – охвачено 30,0% географически обособленных рынков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Средний срок занятости  в сфере МКД – 9 лет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Штат 52,5% организаций – от 16 до 100 человек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целом выборку составляют малые и средние предприятия (по размеру занятых)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860031" y="980728"/>
            <a:ext cx="3667211" cy="3603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smtClean="0">
                <a:solidFill>
                  <a:schemeClr val="tx1"/>
                </a:solidFill>
              </a:rPr>
              <a:t>Потребители услуг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 bwMode="auto">
          <a:xfrm>
            <a:off x="4932039" y="1484784"/>
            <a:ext cx="3577119" cy="4680520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Опрошено 70 потребителей услуг 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51,7% взаимодействуют с управляющими компаниями не реже раза в месяц </a:t>
            </a:r>
          </a:p>
          <a:p>
            <a:pPr marL="72000" lvl="1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80000" lvl="1" indent="-18000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1563" y="333375"/>
            <a:ext cx="8072437" cy="503337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Рынок управления многоквартирными домами: Общая оценка и состав рынка </a:t>
            </a: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Скругленный прямоугольник 94"/>
          <p:cNvSpPr/>
          <p:nvPr/>
        </p:nvSpPr>
        <p:spPr bwMode="auto">
          <a:xfrm>
            <a:off x="1550989" y="1240799"/>
            <a:ext cx="7269484" cy="2476233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 рынке работало 465 управляющих компании (на 01.01.2012 г.)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133 имело государственную форму собственности; 332 – частные компании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управлении государственных компаний находился 61% МКД 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управлении частных компаний находилось 30% МКД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9% домов находилось в самоуправление жилищных объединений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среднем в управлении государственной компании находилось 143 домов; в управлении частной УК – в среднем 28 домов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1438" lvl="1">
              <a:buFont typeface="Wingdings" pitchFamily="2" charset="2"/>
              <a:buChar char="ü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438" lvl="1">
              <a:buFont typeface="Wingdings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251519" y="1232351"/>
            <a:ext cx="1374461" cy="2556689"/>
            <a:chOff x="55563" y="1233453"/>
            <a:chExt cx="1570418" cy="2909927"/>
          </a:xfrm>
        </p:grpSpPr>
        <p:sp>
          <p:nvSpPr>
            <p:cNvPr id="97" name="Пятиугольник 24"/>
            <p:cNvSpPr>
              <a:spLocks noChangeArrowheads="1"/>
            </p:cNvSpPr>
            <p:nvPr/>
          </p:nvSpPr>
          <p:spPr bwMode="auto">
            <a:xfrm rot="5400000" flipV="1">
              <a:off x="-534639" y="1886955"/>
              <a:ext cx="2789128" cy="1532112"/>
            </a:xfrm>
            <a:prstGeom prst="round2SameRect">
              <a:avLst>
                <a:gd name="adj1" fmla="val 15428"/>
                <a:gd name="adj2" fmla="val 0"/>
              </a:avLst>
            </a:prstGeom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accent4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">
              <a:spAutoFit/>
            </a:bodyPr>
            <a:lstStyle/>
            <a:p>
              <a:pPr algn="ctr">
                <a:defRPr/>
              </a:pPr>
              <a:endParaRPr lang="ru-RU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Пятиугольник 24"/>
            <p:cNvSpPr>
              <a:spLocks noChangeArrowheads="1"/>
            </p:cNvSpPr>
            <p:nvPr/>
          </p:nvSpPr>
          <p:spPr bwMode="auto">
            <a:xfrm rot="5400000" flipV="1">
              <a:off x="-380356" y="2307669"/>
              <a:ext cx="2797474" cy="690563"/>
            </a:xfrm>
            <a:prstGeom prst="round2SameRect">
              <a:avLst>
                <a:gd name="adj1" fmla="val 25700"/>
                <a:gd name="adj2" fmla="val 2125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9000">
                  <a:schemeClr val="bg1">
                    <a:alpha val="53000"/>
                  </a:schemeClr>
                </a:gs>
                <a:gs pos="43000">
                  <a:srgbClr val="975DC3">
                    <a:alpha val="0"/>
                  </a:srgb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ru-RU" b="1" dirty="0">
                <a:solidFill>
                  <a:srgbClr val="094485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b="1" dirty="0">
                <a:solidFill>
                  <a:srgbClr val="094485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Прямоугольник 98"/>
            <p:cNvSpPr/>
            <p:nvPr/>
          </p:nvSpPr>
          <p:spPr bwMode="auto">
            <a:xfrm>
              <a:off x="55563" y="1233453"/>
              <a:ext cx="1533525" cy="29099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748464" y="6577607"/>
            <a:ext cx="507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178C2EA9-65F4-4A20-A572-A5BCF855FD65}" type="slidenum">
              <a:rPr lang="ru-RU" sz="1400" b="1" smtClean="0">
                <a:latin typeface="Arial Black" pitchFamily="34" charset="0"/>
              </a:rPr>
              <a:pPr/>
              <a:t>6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58" y="1916832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оценка рынка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1587531" y="4013513"/>
            <a:ext cx="7232941" cy="1857388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Доля наиболее крупного игрока – 1,7%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Только 14 компаний имеют долю свыше 1%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Среди крупнейших 30 компаний только две частные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Как правило, компании работают в пределах одного района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Только одна компания оперирует в значительном количестве районов (17) – ГУП «Жилищник-1»</a:t>
            </a: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buFont typeface="Wingdings" pitchFamily="2" charset="2"/>
              <a:buChar char="ü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1438" lvl="1">
              <a:buFont typeface="Wingdings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3"/>
          <p:cNvGrpSpPr/>
          <p:nvPr/>
        </p:nvGrpSpPr>
        <p:grpSpPr>
          <a:xfrm>
            <a:off x="251520" y="4005064"/>
            <a:ext cx="1411004" cy="1926197"/>
            <a:chOff x="55563" y="1233453"/>
            <a:chExt cx="1570418" cy="2909927"/>
          </a:xfrm>
        </p:grpSpPr>
        <p:sp>
          <p:nvSpPr>
            <p:cNvPr id="25" name="Пятиугольник 24"/>
            <p:cNvSpPr>
              <a:spLocks noChangeArrowheads="1"/>
            </p:cNvSpPr>
            <p:nvPr/>
          </p:nvSpPr>
          <p:spPr bwMode="auto">
            <a:xfrm rot="5400000" flipV="1">
              <a:off x="-534639" y="1886955"/>
              <a:ext cx="2789128" cy="1532112"/>
            </a:xfrm>
            <a:prstGeom prst="round2SameRect">
              <a:avLst>
                <a:gd name="adj1" fmla="val 15428"/>
                <a:gd name="adj2" fmla="val 0"/>
              </a:avLst>
            </a:prstGeom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accent4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">
              <a:spAutoFit/>
            </a:bodyPr>
            <a:lstStyle/>
            <a:p>
              <a:pPr algn="ctr">
                <a:defRPr/>
              </a:pPr>
              <a:endParaRPr lang="ru-RU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Пятиугольник 24"/>
            <p:cNvSpPr>
              <a:spLocks noChangeArrowheads="1"/>
            </p:cNvSpPr>
            <p:nvPr/>
          </p:nvSpPr>
          <p:spPr bwMode="auto">
            <a:xfrm rot="5400000" flipV="1">
              <a:off x="-380356" y="2307669"/>
              <a:ext cx="2797474" cy="690563"/>
            </a:xfrm>
            <a:prstGeom prst="round2SameRect">
              <a:avLst>
                <a:gd name="adj1" fmla="val 25700"/>
                <a:gd name="adj2" fmla="val 2125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9000">
                  <a:schemeClr val="bg1">
                    <a:alpha val="53000"/>
                  </a:schemeClr>
                </a:gs>
                <a:gs pos="43000">
                  <a:srgbClr val="975DC3">
                    <a:alpha val="0"/>
                  </a:srgb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ru-RU" b="1" dirty="0">
                <a:solidFill>
                  <a:srgbClr val="094485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ru-RU" b="1" dirty="0">
                <a:solidFill>
                  <a:srgbClr val="094485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 bwMode="auto">
            <a:xfrm>
              <a:off x="55563" y="1233453"/>
              <a:ext cx="1533525" cy="29099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8596" y="458112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 рынка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95536" y="5373216"/>
            <a:ext cx="8568952" cy="1098336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рыночной концентрации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HHI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высокий: 70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&lt;=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&lt;= 100% или 2000 &lt;= HHI &lt;=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10000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рыночной концентрации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умеренный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45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&lt;=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CR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&lt; 70% или 1000 &lt;= HHI &lt;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2000</a:t>
            </a:r>
          </a:p>
          <a:p>
            <a:pPr marL="72000" lvl="1" algn="just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(отражают уровень концентрации товарного рынка)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низкий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&lt; 45% или HHI &lt;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1000</a:t>
            </a:r>
          </a:p>
          <a:p>
            <a:pPr marL="72000" lvl="1" algn="just">
              <a:defRPr/>
            </a:pPr>
            <a:endParaRPr lang="ru-RU" sz="4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Показатель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интенсивности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конкуренции			измеряются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шкале от 0 до 1,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где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72000" lvl="1" algn="just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оказатель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состояния конкурентной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среды		0 -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негативная конкурентная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ситуация, 1 - позитивная.</a:t>
            </a:r>
          </a:p>
          <a:p>
            <a:pPr marL="72000" lvl="1" algn="just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14349" y="142852"/>
            <a:ext cx="8215369" cy="47783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Показатели состояния конкуренции и концентрации на рынке УК МКД</a:t>
            </a: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820472" y="6550223"/>
            <a:ext cx="2839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D9E8BC1B-5D4A-49CD-99D2-55FB83193D05}" type="slidenum">
              <a:rPr lang="ru-RU" sz="1400" b="1" smtClean="0">
                <a:latin typeface="Arial Black" pitchFamily="34" charset="0"/>
              </a:rPr>
              <a:pPr/>
              <a:t>7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4139952" y="5589240"/>
            <a:ext cx="648072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139952" y="6093296"/>
            <a:ext cx="648072" cy="25202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611560" y="764704"/>
            <a:ext cx="8280920" cy="4464496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Концентрацию можно считать применительно к различным территориальным единицам: в целом по городу, по АО, по муниципальным районам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Расчет  концентрации проводился по муниципальным районам (необходимо было собрать мнения потребителей для показателей по качеству услуг в привязке к конкретной территории). При такой территориальной привязке как  правило высокая концентрация, средняя – исключение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Коптево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Бабушкинский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Хамовники и Хорошевский).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Интенсивность конкуренции  по группе выбранных районов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0,53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Примерно как у рынка капстроительства, заметно ниже остальных изученных.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Состояние конкурентной  среды  по группе выбранных районов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0,57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Примерно как у рынка капстроительства, заметно ниже остальных изученных.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целом по городу: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87624" y="3762256"/>
          <a:ext cx="2592288" cy="139493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95492"/>
                <a:gridCol w="563619"/>
                <a:gridCol w="1333177"/>
              </a:tblGrid>
              <a:tr h="39087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Индекс концентрации </a:t>
                      </a:r>
                      <a:r>
                        <a:rPr lang="en-US" sz="1000" dirty="0"/>
                        <a:t>(</a:t>
                      </a:r>
                      <a:r>
                        <a:rPr lang="ru-RU" sz="1000" dirty="0"/>
                        <a:t>CR</a:t>
                      </a:r>
                      <a:r>
                        <a:rPr lang="en-US" sz="1000" dirty="0"/>
                        <a:t>)</a:t>
                      </a:r>
                      <a:r>
                        <a:rPr lang="ru-RU" sz="1000" dirty="0"/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Индекс </a:t>
                      </a:r>
                      <a:r>
                        <a:rPr lang="ru-RU" sz="1000" dirty="0" err="1"/>
                        <a:t>Херфиндаля-Хиршмана</a:t>
                      </a:r>
                      <a:r>
                        <a:rPr lang="ru-RU" sz="1000" dirty="0"/>
                        <a:t> </a:t>
                      </a:r>
                      <a:r>
                        <a:rPr lang="en-US" sz="1000" dirty="0"/>
                        <a:t>(HHI)</a:t>
                      </a:r>
                      <a:r>
                        <a:rPr lang="ru-RU" sz="1000" dirty="0"/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5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 3 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4,69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66,64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5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 5 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7,20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 10 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13,05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 20 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23,17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 30 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/>
                        <a:t>31,84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 bwMode="auto">
          <a:xfrm>
            <a:off x="3923928" y="3645024"/>
            <a:ext cx="4824536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  <a:miter lim="800000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72000" lvl="1" algn="just">
              <a:defRPr/>
            </a:pPr>
            <a:r>
              <a:rPr lang="ru-RU" sz="1200" dirty="0" smtClean="0"/>
              <a:t>Полученные результаты характеризуют рынок УК МКД в целом по городу как неконцентрированный. Но ГУП ДЕЗ и АО с преобладающим </a:t>
            </a:r>
            <a:r>
              <a:rPr lang="ru-RU" sz="1200" dirty="0" err="1" smtClean="0"/>
              <a:t>госучастием</a:t>
            </a:r>
            <a:r>
              <a:rPr lang="ru-RU" sz="1200" dirty="0" smtClean="0"/>
              <a:t> по антимонопольному законодательству можно считать группой лиц. На рынке по объему метров в управлении она занимает 74%. </a:t>
            </a:r>
            <a:r>
              <a:rPr lang="en-US" sz="1200" dirty="0" smtClean="0"/>
              <a:t>HHI</a:t>
            </a:r>
            <a:r>
              <a:rPr lang="ru-RU" sz="1200" dirty="0" smtClean="0"/>
              <a:t> = не менее 5476 , что соответствует </a:t>
            </a:r>
            <a:r>
              <a:rPr lang="ru-RU" sz="1200" b="1" dirty="0" smtClean="0"/>
              <a:t>очень высокой степени концентрации</a:t>
            </a:r>
            <a:r>
              <a:rPr lang="ru-RU" sz="1200" dirty="0" smtClean="0"/>
              <a:t>. И эта ситуация, как показали наши расчеты, продуцируется на большинство муниципальных районов.</a:t>
            </a:r>
          </a:p>
          <a:p>
            <a:pPr marL="72000" lvl="1" algn="just">
              <a:defRPr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404664"/>
            <a:ext cx="8072437" cy="428625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Государственные и частные УК: динамика в 2012 г.</a:t>
            </a:r>
            <a:endParaRPr lang="ru-RU" sz="2400" b="0" i="0" dirty="0" smtClean="0">
              <a:solidFill>
                <a:schemeClr val="tx1"/>
              </a:solidFill>
            </a:endParaRP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748464" y="6577607"/>
            <a:ext cx="507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178C2EA9-65F4-4A20-A572-A5BCF855FD65}" type="slidenum">
              <a:rPr lang="ru-RU" sz="1400" b="1" smtClean="0">
                <a:latin typeface="Arial Black" pitchFamily="34" charset="0"/>
              </a:rPr>
              <a:pPr/>
              <a:t>8</a:t>
            </a:fld>
            <a:endParaRPr lang="ru-RU" sz="1400" b="1" dirty="0">
              <a:latin typeface="Arial Black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611560" y="1052736"/>
          <a:ext cx="8064895" cy="3249253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1872208"/>
                <a:gridCol w="662475"/>
                <a:gridCol w="818701"/>
                <a:gridCol w="677451"/>
                <a:gridCol w="672612"/>
                <a:gridCol w="674225"/>
                <a:gridCol w="674225"/>
                <a:gridCol w="672612"/>
                <a:gridCol w="674225"/>
                <a:gridCol w="666161"/>
              </a:tblGrid>
              <a:tr h="3880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2012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Изменение 2012/2011, % (п.п.)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5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государственные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частные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государственные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частные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государственные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частные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4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Всего компаний</a:t>
                      </a:r>
                      <a:r>
                        <a:rPr lang="ru-RU" sz="1400" dirty="0"/>
                        <a:t>, ед.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133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465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306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-9,0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-7,8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-8,2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89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71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0,3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0,0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Кол-во домов в управлении</a:t>
                      </a:r>
                      <a:r>
                        <a:rPr lang="ru-RU" sz="1400" dirty="0"/>
                        <a:t>, ед.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19026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9299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28325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21052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7314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28366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-21,3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0,1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89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67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74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-7,0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0,0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Площадь домов в управлении</a:t>
                      </a:r>
                      <a:r>
                        <a:rPr lang="ru-RU" sz="1400" dirty="0"/>
                        <a:t>, млн кв. 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135,9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65,1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201,0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144,8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52,4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197,2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-19,5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-1,9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163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5,8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-5,8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0,0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1" name="Скругленный прямоугольник 20"/>
          <p:cNvSpPr/>
          <p:nvPr/>
        </p:nvSpPr>
        <p:spPr bwMode="auto">
          <a:xfrm>
            <a:off x="611560" y="4581128"/>
            <a:ext cx="8136904" cy="1872208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Сокращения количества действующих УК на 8,2%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Укрупнение государственных компаний при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мельчании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частных: разрыв по количеству домов в управлении увеличился с 5,1  в 2011 г. до 7,3 раз в 2012 г.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Доля государственных компаний по объему метров в управлении увеличилась с 68% до 73% ,частных – сократилась до 27% (в денежном эквиваленте потеря рынка частными компаниями  –  не менее 80 млн долл. в год)</a:t>
            </a: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8072437" cy="572641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Государственные и частные УК: разрыв в качестве увеличивается</a:t>
            </a:r>
            <a:endParaRPr lang="ru-RU" sz="2400" b="0" i="0" dirty="0" smtClean="0">
              <a:solidFill>
                <a:schemeClr val="tx1"/>
              </a:solidFill>
            </a:endParaRPr>
          </a:p>
        </p:txBody>
      </p:sp>
      <p:pic>
        <p:nvPicPr>
          <p:cNvPr id="167939" name="Рисунок 38" descr="tb932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8748464" y="6577607"/>
            <a:ext cx="507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178C2EA9-65F4-4A20-A572-A5BCF855FD65}" type="slidenum">
              <a:rPr lang="ru-RU" sz="1400" b="1" smtClean="0">
                <a:latin typeface="Arial Black" pitchFamily="34" charset="0"/>
              </a:rPr>
              <a:pPr/>
              <a:t>9</a:t>
            </a:fld>
            <a:endParaRPr lang="ru-RU" sz="1400" b="1" dirty="0">
              <a:latin typeface="Arial Black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467544" y="5301208"/>
            <a:ext cx="8280920" cy="432048"/>
          </a:xfrm>
          <a:prstGeom prst="roundRect">
            <a:avLst>
              <a:gd name="adj" fmla="val 4725"/>
            </a:avLst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marL="0" lvl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Рассчитано по: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Рейтинг управляющих организаций города на основе результатов инспектирования и оценки деятельности организаций, осуществляющих управление многоквартирными домами,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1 января 2012 г. и 1 января 2013</a:t>
            </a:r>
          </a:p>
          <a:p>
            <a:pPr marL="0" lvl="1" indent="3619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19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1268760"/>
          <a:ext cx="8208911" cy="4054976"/>
        </p:xfrm>
        <a:graphic>
          <a:graphicData uri="http://schemas.openxmlformats.org/drawingml/2006/table">
            <a:tbl>
              <a:tblPr/>
              <a:tblGrid>
                <a:gridCol w="3484918"/>
                <a:gridCol w="1308106"/>
                <a:gridCol w="1111632"/>
                <a:gridCol w="1440160"/>
                <a:gridCol w="864095"/>
              </a:tblGrid>
              <a:tr h="727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государственные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частные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государственные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частные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Кол-во обращений всего, ед.*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н.д.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н.д.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22666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7721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Кол-во обращений в расчете на 1 компанию,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187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7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Кол-во обращений в расчете на 1 дом в управлении,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6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Times New Roman"/>
                          <a:cs typeface="Times New Roman"/>
                        </a:rPr>
                        <a:t>Количество метров в управлении на 1 обращение, кв. 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6389,2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6785,8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8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Число условных квартир на 1 обращение (условная квартира = 60 кв. м),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106,5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Times New Roman"/>
                        </a:rPr>
                        <a:t>113,1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Количество фактов нарушений всего,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50303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17734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41066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11541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Нарушений на 1 компанию,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378,2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53,4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339,4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Проверено мероприятий всего,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51155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17539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41563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10842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Проверено мероприятий на 1 компанию, ед.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384,6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52,8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343,5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Сумма штрафов всего, тыс. руб.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32162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12912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136506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54679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Сумма штрафов на 1 компанию, тыс. руб.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1128,1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178,7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83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Сумма штрафов на 1 проверенное мероприятие, тыс. руб.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Средняя оценка качества раскрытия информации по 10-балльной шкале, баллов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947" marR="229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1600" y="90872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 в Москве: некоторые характеристики качества в 2011 и 2012 гг.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67544" y="5805264"/>
            <a:ext cx="8280920" cy="864096"/>
          </a:xfrm>
          <a:prstGeom prst="roundRect">
            <a:avLst>
              <a:gd name="adj" fmla="val 47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Неудовлетворительные условия конкуренции замораживают разрыв в качестве обслуживания москвичей между государственными и частными участниками рынка</a:t>
            </a:r>
          </a:p>
          <a:p>
            <a:pPr indent="361950"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Неудовлетворительное качество отмечается во многих опросах, в том числе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нашем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П_презентация_Решетников-3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7634</TotalTime>
  <Words>2788</Words>
  <Application>Microsoft Office PowerPoint</Application>
  <PresentationFormat>Экран (4:3)</PresentationFormat>
  <Paragraphs>434</Paragraphs>
  <Slides>16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НИСИПП_презентация_Решетников-3</vt:lpstr>
      <vt:lpstr>Рисунок</vt:lpstr>
      <vt:lpstr>Слайд 1</vt:lpstr>
      <vt:lpstr>Цели исследования и обследуемые рынки</vt:lpstr>
      <vt:lpstr>Официальная статистическая информация и другие источники, использованные при выполнении анализа  </vt:lpstr>
      <vt:lpstr>Официальная статистическая информация и другие источники, используемые при выполнении анализа  </vt:lpstr>
      <vt:lpstr>Слайд 5</vt:lpstr>
      <vt:lpstr>Рынок управления многоквартирными домами: Общая оценка и состав рынка </vt:lpstr>
      <vt:lpstr>Показатели состояния конкуренции и концентрации на рынке УК МКД</vt:lpstr>
      <vt:lpstr>Государственные и частные УК: динамика в 2012 г.</vt:lpstr>
      <vt:lpstr>Государственные и частные УК: разрыв в качестве увеличивается</vt:lpstr>
      <vt:lpstr>Государственные и частные УК: разрыв в качестве увеличивается (2)</vt:lpstr>
      <vt:lpstr>Рынок управления многоквартирными домами: барьеры и проблемы рынка</vt:lpstr>
      <vt:lpstr>Состояние конкуренции обследуемых рынков: управление МКД на фоне других</vt:lpstr>
      <vt:lpstr>Ключевые параметры социологического обследования (опрос хозсубъектов)</vt:lpstr>
      <vt:lpstr>Рынок управления многоквартирными домами: основные выводы</vt:lpstr>
      <vt:lpstr>Рынок управления многоквартирными домами: основные выводы (2)</vt:lpstr>
      <vt:lpstr>Слайд 16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olshest</dc:creator>
  <cp:lastModifiedBy>delya</cp:lastModifiedBy>
  <cp:revision>735</cp:revision>
  <dcterms:created xsi:type="dcterms:W3CDTF">2011-07-20T14:30:08Z</dcterms:created>
  <dcterms:modified xsi:type="dcterms:W3CDTF">2013-04-22T14:28:57Z</dcterms:modified>
</cp:coreProperties>
</file>