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0"/>
  </p:notesMasterIdLst>
  <p:sldIdLst>
    <p:sldId id="362" r:id="rId2"/>
    <p:sldId id="393" r:id="rId3"/>
    <p:sldId id="407" r:id="rId4"/>
    <p:sldId id="408" r:id="rId5"/>
    <p:sldId id="410" r:id="rId6"/>
    <p:sldId id="409" r:id="rId7"/>
    <p:sldId id="411" r:id="rId8"/>
    <p:sldId id="412" r:id="rId9"/>
    <p:sldId id="419" r:id="rId10"/>
    <p:sldId id="414" r:id="rId11"/>
    <p:sldId id="420" r:id="rId12"/>
    <p:sldId id="271" r:id="rId13"/>
    <p:sldId id="421" r:id="rId14"/>
    <p:sldId id="422" r:id="rId15"/>
    <p:sldId id="423" r:id="rId16"/>
    <p:sldId id="418" r:id="rId17"/>
    <p:sldId id="424" r:id="rId18"/>
    <p:sldId id="425" r:id="rId19"/>
    <p:sldId id="426" r:id="rId20"/>
    <p:sldId id="427" r:id="rId21"/>
    <p:sldId id="437" r:id="rId22"/>
    <p:sldId id="438" r:id="rId23"/>
    <p:sldId id="428" r:id="rId24"/>
    <p:sldId id="429" r:id="rId25"/>
    <p:sldId id="431" r:id="rId26"/>
    <p:sldId id="432" r:id="rId27"/>
    <p:sldId id="436" r:id="rId28"/>
    <p:sldId id="361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1" autoAdjust="0"/>
    <p:restoredTop sz="89038" autoAdjust="0"/>
  </p:normalViewPr>
  <p:slideViewPr>
    <p:cSldViewPr>
      <p:cViewPr>
        <p:scale>
          <a:sx n="75" d="100"/>
          <a:sy n="75" d="100"/>
        </p:scale>
        <p:origin x="-5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9A59D0B-6E5B-4115-ACDA-C36FDF3023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0454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1407" tIns="45705" rIns="91407" bIns="45705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B27B2-A839-4D5A-8762-8DEF05CBAE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7FB9F-2ED4-4058-A80F-5C40E9328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6BB2C-349B-4A39-BE20-07D54CC24D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DFCE0-F028-4B7E-AAB6-5F1AC1DFD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7D22B-31CC-4E28-93CF-2F7B0590C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CDF04-4B05-4B42-8381-EFB2B5D6E8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8D5A3-C40C-462A-9789-E5A0D04DB0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05ADF-1329-415A-BEDA-A432206B17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FD290-F7B9-4325-B87B-9C8D1A6ABE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6DE6B-5359-4EF1-AE36-377AD5D712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E0C2D-53F1-4552-9A81-136C2DA3C0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AD02-E974-4B16-BEF8-69D2F9DDCA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B1FD7-1994-4C12-96E7-452F65687A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7" tIns="45705" rIns="91407" bIns="4570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1407" tIns="45705" rIns="91407" bIns="45705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http://www.iopp.ru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3654B0-74DB-436A-A5C3-CFC1DE373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  <p:sldLayoutId id="2147483652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ria-center.hse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better-regulation-council.r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684213" y="2636838"/>
            <a:ext cx="7775575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7" tIns="45705" rIns="91407" bIns="45705"/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000" b="1" dirty="0">
              <a:latin typeface="Arial" charset="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1000" dirty="0">
              <a:latin typeface="Arial" charset="0"/>
            </a:endParaRP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000" dirty="0">
              <a:latin typeface="Arial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400" u="sng" smtClean="0">
                <a:latin typeface="Arial" charset="0"/>
              </a:rPr>
              <a:t>Лекция </a:t>
            </a:r>
            <a:r>
              <a:rPr lang="ru-RU" sz="2400" u="sng" dirty="0">
                <a:latin typeface="Arial" charset="0"/>
              </a:rPr>
              <a:t>№ 2:</a:t>
            </a:r>
            <a:r>
              <a:rPr lang="ru-RU" sz="2400" dirty="0">
                <a:latin typeface="Arial" charset="0"/>
              </a:rPr>
              <a:t>  </a:t>
            </a:r>
            <a:r>
              <a:rPr lang="ru-RU" sz="2400" dirty="0" smtClean="0">
                <a:latin typeface="Arial" charset="0"/>
              </a:rPr>
              <a:t>Использование анализа издержек-выгод в ОРВ за рубежом</a:t>
            </a:r>
            <a:endParaRPr lang="ru-RU" sz="2400" dirty="0">
              <a:latin typeface="Arial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400" dirty="0">
              <a:latin typeface="Arial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400" dirty="0">
              <a:latin typeface="Arial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>
                <a:latin typeface="Arial" charset="0"/>
              </a:rPr>
              <a:t>[</a:t>
            </a:r>
            <a:r>
              <a:rPr lang="ru-RU" sz="1600" dirty="0">
                <a:latin typeface="Arial" charset="0"/>
              </a:rPr>
              <a:t>Д.О. </a:t>
            </a:r>
            <a:r>
              <a:rPr lang="ru-RU" sz="1600" dirty="0" err="1">
                <a:latin typeface="Arial" charset="0"/>
              </a:rPr>
              <a:t>Дерман</a:t>
            </a:r>
            <a:r>
              <a:rPr lang="ru-RU" sz="1600" dirty="0">
                <a:latin typeface="Arial" charset="0"/>
              </a:rPr>
              <a:t>, руководитель проектов Центра ОРВ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>
                <a:latin typeface="Arial" charset="0"/>
              </a:rPr>
              <a:t>Института государственного и муниципального управления НИУ ВШЭ</a:t>
            </a:r>
            <a:r>
              <a:rPr lang="en-US" sz="1600" dirty="0">
                <a:latin typeface="Arial" charset="0"/>
              </a:rPr>
              <a:t>]</a:t>
            </a:r>
            <a:r>
              <a:rPr lang="ru-RU" sz="1600" dirty="0">
                <a:latin typeface="Arial" charset="0"/>
              </a:rPr>
              <a:t> </a:t>
            </a:r>
            <a:endParaRPr lang="en-US" sz="1600" dirty="0">
              <a:latin typeface="Arial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dirty="0">
              <a:latin typeface="Arial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dirty="0">
              <a:latin typeface="Arial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dirty="0">
              <a:latin typeface="Arial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1400" b="1" dirty="0">
                <a:latin typeface="Arial" charset="0"/>
              </a:rPr>
              <a:t>г. Москва, 8</a:t>
            </a:r>
            <a:r>
              <a:rPr lang="ru-RU" sz="1400" b="1" dirty="0" smtClean="0">
                <a:latin typeface="Arial" charset="0"/>
              </a:rPr>
              <a:t> ноября </a:t>
            </a:r>
            <a:r>
              <a:rPr lang="ru-RU" sz="1400" b="1" dirty="0">
                <a:latin typeface="Arial" charset="0"/>
              </a:rPr>
              <a:t>2012 года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17410" name="Rectangle 13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755650" y="1052513"/>
            <a:ext cx="76327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7" tIns="45705" rIns="91407" bIns="45705">
            <a:spAutoFit/>
          </a:bodyPr>
          <a:lstStyle/>
          <a:p>
            <a:pPr algn="ctr"/>
            <a:r>
              <a:rPr lang="ru-RU" sz="2000" b="1" dirty="0">
                <a:solidFill>
                  <a:srgbClr val="0033CC"/>
                </a:solidFill>
                <a:latin typeface="Arial" charset="0"/>
              </a:rPr>
              <a:t>Учебный семинар по оценке регулирующего воздействия в рамках пилотного проекта в Комплексе экономической политики и развития города Москвы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Количественный анализ альтернатив (1)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67889054"/>
              </p:ext>
            </p:extLst>
          </p:nvPr>
        </p:nvGraphicFramePr>
        <p:xfrm>
          <a:off x="683568" y="1772816"/>
          <a:ext cx="7920879" cy="4320479"/>
        </p:xfrm>
        <a:graphic>
          <a:graphicData uri="http://schemas.openxmlformats.org/drawingml/2006/table">
            <a:tbl>
              <a:tblPr firstRow="1" firstCol="1" bandRow="1"/>
              <a:tblGrid>
                <a:gridCol w="3960025"/>
                <a:gridCol w="3960854"/>
              </a:tblGrid>
              <a:tr h="617211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Издержки опции 1 на одного субъекта предпринимательства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16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Единовременные издержки на разработку и внедрение программы безопасности питания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4000$ </a:t>
                      </a: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для микро- и малого бизнеса, </a:t>
                      </a: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5000$ </a:t>
                      </a: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для остальных субъектов предпринимательства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6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Ежегодные издержки на реализацию программы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2300$ </a:t>
                      </a: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для микро- и малого бизнеса, </a:t>
                      </a: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3000$ </a:t>
                      </a: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для остальных субъектов предпринимательства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2550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Количественный анализ альтернатив (2)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56169013"/>
              </p:ext>
            </p:extLst>
          </p:nvPr>
        </p:nvGraphicFramePr>
        <p:xfrm>
          <a:off x="683570" y="1700810"/>
          <a:ext cx="7920877" cy="4464492"/>
        </p:xfrm>
        <a:graphic>
          <a:graphicData uri="http://schemas.openxmlformats.org/drawingml/2006/table">
            <a:tbl>
              <a:tblPr firstRow="1" firstCol="1" bandRow="1"/>
              <a:tblGrid>
                <a:gridCol w="1979599"/>
                <a:gridCol w="1980426"/>
                <a:gridCol w="1980426"/>
                <a:gridCol w="1980426"/>
              </a:tblGrid>
              <a:tr h="446449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Совокупные издержки от введения лицензионного сбора (опция 2)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8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Величина компании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Количество компаний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Стоимость лицензии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Совокупные издержки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Микрокомпании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721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239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172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319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Малый бизнес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1014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306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$310</a:t>
                      </a: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284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Средний бизнес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565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$42</a:t>
                      </a: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940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Крупный бизнес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$9</a:t>
                      </a: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840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8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Очень крупный бизнес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1077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$49</a:t>
                      </a: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542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1869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$584</a:t>
                      </a: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925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68903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001000" cy="1216025"/>
          </a:xfrm>
        </p:spPr>
        <p:txBody>
          <a:bodyPr/>
          <a:lstStyle/>
          <a:p>
            <a:r>
              <a:rPr lang="ru-RU" sz="3200" dirty="0" smtClean="0">
                <a:latin typeface="Arial" charset="0"/>
              </a:rPr>
              <a:t>Оценка временных эффектов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253413" cy="4267200"/>
          </a:xfrm>
        </p:spPr>
        <p:txBody>
          <a:bodyPr/>
          <a:lstStyle/>
          <a:p>
            <a:r>
              <a:rPr lang="ru-RU" sz="2200" smtClean="0">
                <a:latin typeface="Arial" charset="0"/>
              </a:rPr>
              <a:t>Необходима модель для приведения стоимости денег в будущем к стоимости сегодняшнего дня:</a:t>
            </a:r>
          </a:p>
          <a:p>
            <a:pPr lvl="1"/>
            <a:endParaRPr lang="ru-RU" sz="2200" i="1" smtClean="0">
              <a:latin typeface="Arial" charset="0"/>
            </a:endParaRPr>
          </a:p>
          <a:p>
            <a:pPr lvl="1"/>
            <a:endParaRPr lang="ru-RU" sz="2200" i="1" smtClean="0">
              <a:latin typeface="Arial" charset="0"/>
            </a:endParaRPr>
          </a:p>
          <a:p>
            <a:pPr lvl="1"/>
            <a:endParaRPr lang="ru-RU" sz="2200" i="1" smtClean="0">
              <a:latin typeface="Arial" charset="0"/>
            </a:endParaRPr>
          </a:p>
          <a:p>
            <a:pPr lvl="1"/>
            <a:r>
              <a:rPr lang="en-US" sz="2200" i="1" smtClean="0">
                <a:latin typeface="Arial" charset="0"/>
              </a:rPr>
              <a:t>IC – </a:t>
            </a:r>
            <a:r>
              <a:rPr lang="ru-RU" sz="2200" smtClean="0">
                <a:latin typeface="Arial" charset="0"/>
              </a:rPr>
              <a:t>первоначальные затраты (инвестиции)</a:t>
            </a:r>
          </a:p>
          <a:p>
            <a:pPr lvl="1"/>
            <a:r>
              <a:rPr lang="en-US" sz="2200" i="1" smtClean="0">
                <a:latin typeface="Arial" charset="0"/>
              </a:rPr>
              <a:t>NPV</a:t>
            </a:r>
            <a:r>
              <a:rPr lang="en-US" sz="2200" smtClean="0">
                <a:latin typeface="Arial" charset="0"/>
              </a:rPr>
              <a:t> – </a:t>
            </a:r>
            <a:r>
              <a:rPr lang="ru-RU" sz="2200" smtClean="0">
                <a:latin typeface="Arial" charset="0"/>
              </a:rPr>
              <a:t>чистый приведенный доход;</a:t>
            </a:r>
          </a:p>
          <a:p>
            <a:pPr lvl="1"/>
            <a:r>
              <a:rPr lang="en-US" sz="2200" i="1" smtClean="0">
                <a:latin typeface="Arial" charset="0"/>
              </a:rPr>
              <a:t>B</a:t>
            </a:r>
            <a:r>
              <a:rPr lang="en-US" sz="2200" i="1" baseline="-25000" smtClean="0">
                <a:latin typeface="Arial" charset="0"/>
              </a:rPr>
              <a:t>t</a:t>
            </a:r>
            <a:r>
              <a:rPr lang="en-US" sz="2200" smtClean="0">
                <a:latin typeface="Arial" charset="0"/>
              </a:rPr>
              <a:t> – </a:t>
            </a:r>
            <a:r>
              <a:rPr lang="ru-RU" sz="2200" smtClean="0">
                <a:latin typeface="Arial" charset="0"/>
              </a:rPr>
              <a:t>выгоды в периоде </a:t>
            </a:r>
            <a:r>
              <a:rPr lang="en-US" sz="2200" i="1" smtClean="0">
                <a:latin typeface="Arial" charset="0"/>
              </a:rPr>
              <a:t>t</a:t>
            </a:r>
            <a:endParaRPr lang="en-US" sz="2200" i="1" baseline="-25000" smtClean="0">
              <a:latin typeface="Arial" charset="0"/>
            </a:endParaRPr>
          </a:p>
          <a:p>
            <a:pPr lvl="1"/>
            <a:r>
              <a:rPr lang="en-US" sz="2200" i="1" smtClean="0">
                <a:latin typeface="Arial" charset="0"/>
              </a:rPr>
              <a:t>C</a:t>
            </a:r>
            <a:r>
              <a:rPr lang="en-US" sz="2200" i="1" baseline="-25000" smtClean="0">
                <a:latin typeface="Arial" charset="0"/>
              </a:rPr>
              <a:t>t</a:t>
            </a:r>
            <a:r>
              <a:rPr lang="en-US" sz="2200" smtClean="0">
                <a:latin typeface="Arial" charset="0"/>
              </a:rPr>
              <a:t> </a:t>
            </a:r>
            <a:r>
              <a:rPr lang="ru-RU" sz="2200" smtClean="0">
                <a:latin typeface="Arial" charset="0"/>
              </a:rPr>
              <a:t>– издержки в периоде </a:t>
            </a:r>
            <a:r>
              <a:rPr lang="en-US" sz="2200" i="1" smtClean="0">
                <a:latin typeface="Arial" charset="0"/>
              </a:rPr>
              <a:t>t</a:t>
            </a:r>
            <a:endParaRPr lang="en-US" sz="2200" i="1" baseline="-25000" smtClean="0">
              <a:latin typeface="Arial" charset="0"/>
            </a:endParaRPr>
          </a:p>
          <a:p>
            <a:pPr lvl="1"/>
            <a:r>
              <a:rPr lang="en-US" sz="2200" i="1" smtClean="0">
                <a:latin typeface="Arial" charset="0"/>
              </a:rPr>
              <a:t>r</a:t>
            </a:r>
            <a:r>
              <a:rPr lang="en-US" sz="2200" smtClean="0">
                <a:latin typeface="Arial" charset="0"/>
              </a:rPr>
              <a:t> – </a:t>
            </a:r>
            <a:r>
              <a:rPr lang="ru-RU" sz="2200" smtClean="0">
                <a:latin typeface="Arial" charset="0"/>
              </a:rPr>
              <a:t>ставка дисконтирования</a:t>
            </a:r>
            <a:r>
              <a:rPr lang="en-US" sz="2200" smtClean="0">
                <a:latin typeface="Arial" charset="0"/>
              </a:rPr>
              <a:t> </a:t>
            </a:r>
            <a:r>
              <a:rPr lang="ru-RU" sz="2000" smtClean="0">
                <a:latin typeface="Arial" charset="0"/>
              </a:rPr>
              <a:t>(ставка рефинансирования ЦБ, средняя рыночная ставка процента)</a:t>
            </a:r>
            <a:endParaRPr lang="ru-RU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566988" y="2781300"/>
          <a:ext cx="3290887" cy="952500"/>
        </p:xfrm>
        <a:graphic>
          <a:graphicData uri="http://schemas.openxmlformats.org/presentationml/2006/ole">
            <p:oleObj spid="_x0000_s1032" name="Формула" r:id="rId3" imgW="1536033" imgH="44430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Сравнение издержек/выгод (1 </a:t>
            </a:r>
            <a:r>
              <a:rPr lang="en-US" sz="3200" dirty="0" smtClean="0"/>
              <a:t>vs.2)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40588086"/>
              </p:ext>
            </p:extLst>
          </p:nvPr>
        </p:nvGraphicFramePr>
        <p:xfrm>
          <a:off x="611561" y="1772815"/>
          <a:ext cx="7920878" cy="4353816"/>
        </p:xfrm>
        <a:graphic>
          <a:graphicData uri="http://schemas.openxmlformats.org/drawingml/2006/table">
            <a:tbl>
              <a:tblPr firstRow="1" firstCol="1" bandRow="1"/>
              <a:tblGrid>
                <a:gridCol w="2622573"/>
                <a:gridCol w="1010045"/>
                <a:gridCol w="1098645"/>
                <a:gridCol w="921444"/>
                <a:gridCol w="1346727"/>
                <a:gridCol w="921444"/>
              </a:tblGrid>
              <a:tr h="207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2008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2011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2012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3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Затраты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Лицензионная заявка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$93 500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Лицензионный сбор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$585 000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$585 000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$585 000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$585 000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$585 000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Совокупные затраты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$678 500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$585 000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$585 000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$585 000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$585 000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3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Выгоды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Экономия при разработке и внедрении программы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$1 495 200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Экономия при реализации программы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$1 121 400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$1 121 400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$1 121 400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$1 121 400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Экономия за счет сокращения заболеваний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$3 360 000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$3 360 000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$3 360 000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$3 360 000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$3 360 000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Совокупные выгоды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$4 855 200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$4 481 400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$4 481 400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$4 481 400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$4 481 400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Чистая выгода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$19 762 300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0242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Чистая дисконтированный доход (NPV 7%)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$16 237 972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51662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Сравнение издержек/выгод (1 </a:t>
            </a:r>
            <a:r>
              <a:rPr lang="en-US" sz="3200" dirty="0" smtClean="0"/>
              <a:t>vs.3)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37858344"/>
              </p:ext>
            </p:extLst>
          </p:nvPr>
        </p:nvGraphicFramePr>
        <p:xfrm>
          <a:off x="611561" y="1700805"/>
          <a:ext cx="7920878" cy="4512213"/>
        </p:xfrm>
        <a:graphic>
          <a:graphicData uri="http://schemas.openxmlformats.org/drawingml/2006/table">
            <a:tbl>
              <a:tblPr firstRow="1" firstCol="1" bandRow="1"/>
              <a:tblGrid>
                <a:gridCol w="2622573"/>
                <a:gridCol w="1010045"/>
                <a:gridCol w="1098645"/>
                <a:gridCol w="921444"/>
                <a:gridCol w="1346727"/>
                <a:gridCol w="921444"/>
              </a:tblGrid>
              <a:tr h="2013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2008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2011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2012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323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Затраты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Членские сборы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$1 121 400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$1 121 400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$1 121 400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$1 121 400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$1 121 400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Аккредитация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$429 870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$429 870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$429 870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$429 870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$429 870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Совокупные затраты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$1 551 270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$1 551 270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$1 551 270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$1 551 270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$1 551 270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323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Выгоды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Экономия при разработке и внедрении программы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$934 500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Экономия при реализации программы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$560 700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$560 700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$560 700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$560 700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Экономия за счет сокращения заболеваний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$2 240 000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$2 240 000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$2 240 000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$2 240 000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$2 240 000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Совокупные выгоды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$3 174 500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$2 800 700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$2 800 700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$2 800 700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$2 800 700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Чистая выгода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$6 620 950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739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Чистая дисконтированный доход (NPV 7%)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$5 472 255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84021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Выводы и рекомендации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Качественный анализ – опция 2</a:t>
            </a:r>
          </a:p>
          <a:p>
            <a:r>
              <a:rPr lang="ru-RU" dirty="0" smtClean="0"/>
              <a:t>Количественный анализ – опция 2</a:t>
            </a:r>
          </a:p>
          <a:p>
            <a:endParaRPr lang="ru-RU" dirty="0"/>
          </a:p>
          <a:p>
            <a:pPr marL="0" indent="0" algn="ctr">
              <a:buNone/>
            </a:pPr>
            <a:endParaRPr lang="ru-RU" sz="3200" b="1" dirty="0" smtClean="0"/>
          </a:p>
          <a:p>
            <a:pPr marL="0" indent="0" algn="ctr">
              <a:buNone/>
            </a:pPr>
            <a:r>
              <a:rPr lang="ru-RU" sz="3200" b="1" dirty="0" smtClean="0"/>
              <a:t>Рекомендовать к внедрению – опция 2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3453139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55650" y="2708275"/>
            <a:ext cx="7704138" cy="273685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Arial" charset="0"/>
                <a:cs typeface="Arial" charset="0"/>
              </a:rPr>
              <a:t>I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I. </a:t>
            </a:r>
            <a:r>
              <a:rPr lang="ru-RU" sz="3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Кейс «Программа стимулирования конкурентоспособности малых и средних предприятий» –Европейская Комиссия, 2012. </a:t>
            </a:r>
          </a:p>
        </p:txBody>
      </p:sp>
    </p:spTree>
    <p:extLst>
      <p:ext uri="{BB962C8B-B14F-4D97-AF65-F5344CB8AC3E}">
        <p14:creationId xmlns:p14="http://schemas.microsoft.com/office/powerpoint/2010/main" xmlns="" val="177161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Низкий уровень развития и конкурентоспособности малого и среднего бизнеса ЕС:</a:t>
            </a:r>
          </a:p>
          <a:p>
            <a:pPr lvl="1"/>
            <a:r>
              <a:rPr lang="ru-RU" sz="2400" dirty="0" smtClean="0"/>
              <a:t>Труднодоступность финансирования;</a:t>
            </a:r>
          </a:p>
          <a:p>
            <a:pPr lvl="1"/>
            <a:r>
              <a:rPr lang="ru-RU" sz="2400" dirty="0" smtClean="0"/>
              <a:t>Низкая производительность;</a:t>
            </a:r>
          </a:p>
          <a:p>
            <a:pPr lvl="1"/>
            <a:r>
              <a:rPr lang="ru-RU" sz="2400" dirty="0" smtClean="0"/>
              <a:t>Отсутствие стимулов к кооперации;</a:t>
            </a:r>
          </a:p>
          <a:p>
            <a:pPr lvl="1"/>
            <a:r>
              <a:rPr lang="ru-RU" sz="2400" dirty="0" smtClean="0"/>
              <a:t>Низкий дух предпринимательства;</a:t>
            </a:r>
          </a:p>
          <a:p>
            <a:pPr lvl="1"/>
            <a:r>
              <a:rPr lang="ru-RU" sz="2400" dirty="0" smtClean="0"/>
              <a:t>Высокие административные барьеры;</a:t>
            </a:r>
          </a:p>
          <a:p>
            <a:pPr lvl="1"/>
            <a:r>
              <a:rPr lang="ru-RU" sz="2400" dirty="0" smtClean="0"/>
              <a:t>Недостаточная интернационализация МСБ.</a:t>
            </a:r>
          </a:p>
          <a:p>
            <a:pPr lvl="1"/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134652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Используемый инструментарий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Публичные консультации</a:t>
            </a:r>
          </a:p>
          <a:p>
            <a:r>
              <a:rPr lang="ru-RU" dirty="0" smtClean="0"/>
              <a:t>Экспертная поддержка</a:t>
            </a:r>
          </a:p>
          <a:p>
            <a:r>
              <a:rPr lang="ru-RU" dirty="0" smtClean="0"/>
              <a:t>Метод издержек/выгод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5498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Заинтересованные группы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Собственники малого и среднего бизнеса ЕС</a:t>
            </a:r>
          </a:p>
          <a:p>
            <a:pPr lvl="0"/>
            <a:r>
              <a:rPr lang="ru-RU" dirty="0" smtClean="0"/>
              <a:t>Косвенно – 67% рабочей силы нефинансового сектора экономики ЕС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564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55650" y="2708275"/>
            <a:ext cx="7704138" cy="273685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I. </a:t>
            </a:r>
            <a:r>
              <a:rPr lang="ru-RU" sz="36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Кейс «Безопасность продуктов» – штат Новый Южный Уэльс (Австралия), 2008.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dirty="0" smtClean="0"/>
              <a:t>Цели и задачи регулирования (1)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Общеевропейский уровень:</a:t>
            </a:r>
          </a:p>
          <a:p>
            <a:pPr lvl="1"/>
            <a:r>
              <a:rPr lang="ru-RU" dirty="0" smtClean="0"/>
              <a:t>Достижение </a:t>
            </a:r>
            <a:r>
              <a:rPr lang="ru-RU" dirty="0"/>
              <a:t>«</a:t>
            </a:r>
            <a:r>
              <a:rPr lang="ru-RU" dirty="0" smtClean="0"/>
              <a:t>интенсивного, устойчивого, </a:t>
            </a:r>
            <a:r>
              <a:rPr lang="ru-RU" dirty="0"/>
              <a:t>основанного на внутренних драйверах экономического </a:t>
            </a:r>
            <a:r>
              <a:rPr lang="ru-RU" dirty="0" smtClean="0"/>
              <a:t>роста»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1777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dirty="0" smtClean="0"/>
              <a:t>Цели и задачи регулирования (2)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Стратегические цели:</a:t>
            </a:r>
          </a:p>
          <a:p>
            <a:pPr lvl="1"/>
            <a:r>
              <a:rPr lang="ru-RU" sz="2400" dirty="0"/>
              <a:t>совершенствование подходов к регулированию и условий для развития конкурентоспособности ЕС;</a:t>
            </a:r>
          </a:p>
          <a:p>
            <a:pPr lvl="1"/>
            <a:r>
              <a:rPr lang="ru-RU" sz="2400" dirty="0"/>
              <a:t>стимулирование предпринимательской деятельности;</a:t>
            </a:r>
          </a:p>
          <a:p>
            <a:pPr lvl="1"/>
            <a:r>
              <a:rPr lang="ru-RU" sz="2400" dirty="0"/>
              <a:t>улучшение доступа МСБ к финансовым ресурсам;</a:t>
            </a:r>
          </a:p>
          <a:p>
            <a:pPr lvl="1"/>
            <a:r>
              <a:rPr lang="ru-RU" sz="2400" dirty="0"/>
              <a:t>улучшение доступа МСБ на товарные рынки.</a:t>
            </a:r>
          </a:p>
        </p:txBody>
      </p:sp>
    </p:spTree>
    <p:extLst>
      <p:ext uri="{BB962C8B-B14F-4D97-AF65-F5344CB8AC3E}">
        <p14:creationId xmlns:p14="http://schemas.microsoft.com/office/powerpoint/2010/main" xmlns="" val="1737881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dirty="0" smtClean="0"/>
              <a:t>Цели и задачи регулирования (3)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Тактические цели:</a:t>
            </a:r>
          </a:p>
          <a:p>
            <a:pPr lvl="1"/>
            <a:r>
              <a:rPr lang="ru-RU" sz="2400" dirty="0" smtClean="0"/>
              <a:t>11 целей, увязанных со стратегическими целями и проблематикой в сфере регулирования МСБ.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71718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Альтернативы регулирования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Альтернатива 1. «Статус </a:t>
            </a:r>
            <a:r>
              <a:rPr lang="ru-RU" dirty="0" err="1" smtClean="0"/>
              <a:t>кво</a:t>
            </a:r>
            <a:r>
              <a:rPr lang="ru-RU" dirty="0" smtClean="0"/>
              <a:t>»</a:t>
            </a:r>
          </a:p>
          <a:p>
            <a:pPr lvl="1"/>
            <a:r>
              <a:rPr lang="ru-RU" dirty="0" smtClean="0"/>
              <a:t>Сохранение дизайна существующей программы поддержки МСБ.</a:t>
            </a:r>
          </a:p>
          <a:p>
            <a:r>
              <a:rPr lang="ru-RU" dirty="0" smtClean="0"/>
              <a:t>Альтернатива 2. Свертывание программы поддержки МСБ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3949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Альтернативы регулирования (2)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001000" cy="4267200"/>
          </a:xfrm>
        </p:spPr>
        <p:txBody>
          <a:bodyPr/>
          <a:lstStyle/>
          <a:p>
            <a:r>
              <a:rPr lang="ru-RU" sz="2800" dirty="0"/>
              <a:t>Альтернатива </a:t>
            </a:r>
            <a:r>
              <a:rPr lang="ru-RU" sz="2800" dirty="0" smtClean="0"/>
              <a:t>3. Расширение программы:</a:t>
            </a:r>
          </a:p>
          <a:p>
            <a:pPr lvl="1"/>
            <a:r>
              <a:rPr lang="ru-RU" sz="2400" dirty="0" err="1" smtClean="0"/>
              <a:t>Субопция</a:t>
            </a:r>
            <a:r>
              <a:rPr lang="ru-RU" sz="2400" dirty="0" smtClean="0"/>
              <a:t> 3а</a:t>
            </a:r>
          </a:p>
          <a:p>
            <a:pPr lvl="2"/>
            <a:r>
              <a:rPr lang="ru-RU" sz="2100" dirty="0" smtClean="0"/>
              <a:t>Существенное увеличение финансирования всех мероприятий и подпрограмм</a:t>
            </a:r>
          </a:p>
          <a:p>
            <a:pPr lvl="1"/>
            <a:r>
              <a:rPr lang="ru-RU" sz="2400" dirty="0" err="1" smtClean="0"/>
              <a:t>Субопция</a:t>
            </a:r>
            <a:r>
              <a:rPr lang="ru-RU" sz="2400" dirty="0" smtClean="0"/>
              <a:t> </a:t>
            </a:r>
            <a:r>
              <a:rPr lang="en-US" sz="2400" dirty="0" smtClean="0"/>
              <a:t>3b</a:t>
            </a:r>
          </a:p>
          <a:p>
            <a:pPr lvl="2"/>
            <a:r>
              <a:rPr lang="ru-RU" sz="2100" dirty="0" smtClean="0"/>
              <a:t>Умеренное увеличение </a:t>
            </a:r>
            <a:r>
              <a:rPr lang="ru-RU" sz="2100" dirty="0"/>
              <a:t>финансирования всех мероприятий и </a:t>
            </a:r>
            <a:r>
              <a:rPr lang="ru-RU" sz="2100" dirty="0" smtClean="0"/>
              <a:t>подпрограмм</a:t>
            </a:r>
          </a:p>
          <a:p>
            <a:pPr lvl="1"/>
            <a:r>
              <a:rPr lang="ru-RU" sz="2400" dirty="0" err="1" smtClean="0"/>
              <a:t>Субопция</a:t>
            </a:r>
            <a:r>
              <a:rPr lang="ru-RU" sz="2400" dirty="0" smtClean="0"/>
              <a:t> 3с</a:t>
            </a:r>
          </a:p>
          <a:p>
            <a:pPr lvl="2"/>
            <a:r>
              <a:rPr lang="ru-RU" sz="2100" dirty="0" smtClean="0"/>
              <a:t>Точечное увеличение финансирования мероприятий и подпрограмм</a:t>
            </a:r>
            <a:endParaRPr lang="ru-RU" sz="2100" dirty="0"/>
          </a:p>
          <a:p>
            <a:pPr lvl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135188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Количественный анализ альтернатив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33351303"/>
              </p:ext>
            </p:extLst>
          </p:nvPr>
        </p:nvGraphicFramePr>
        <p:xfrm>
          <a:off x="611561" y="1700807"/>
          <a:ext cx="7920880" cy="4912597"/>
        </p:xfrm>
        <a:graphic>
          <a:graphicData uri="http://schemas.openxmlformats.org/drawingml/2006/table">
            <a:tbl>
              <a:tblPr firstRow="1" firstCol="1" bandRow="1"/>
              <a:tblGrid>
                <a:gridCol w="1219335"/>
                <a:gridCol w="1809825"/>
                <a:gridCol w="1698757"/>
                <a:gridCol w="1522969"/>
                <a:gridCol w="1669994"/>
              </a:tblGrid>
              <a:tr h="62749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Бюджет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Результативность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Эффективность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Согласованность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9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Опция 1 (статус-кво)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213 млн. евро/год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Опция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0 млн. евро/год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Опция 3а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883 млн. евро/год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+++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Опция 3</a:t>
                      </a: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340 млн. евро/год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++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++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2749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Опция 3</a:t>
                      </a: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340 млн. евро/год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061730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Количественный анализ альтернатив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29649563"/>
              </p:ext>
            </p:extLst>
          </p:nvPr>
        </p:nvGraphicFramePr>
        <p:xfrm>
          <a:off x="611560" y="1700808"/>
          <a:ext cx="7920880" cy="4663440"/>
        </p:xfrm>
        <a:graphic>
          <a:graphicData uri="http://schemas.openxmlformats.org/drawingml/2006/table">
            <a:tbl>
              <a:tblPr firstRow="1" firstCol="1" bandRow="1"/>
              <a:tblGrid>
                <a:gridCol w="1519459"/>
                <a:gridCol w="1519459"/>
                <a:gridCol w="1678355"/>
                <a:gridCol w="1577389"/>
                <a:gridCol w="1626218"/>
              </a:tblGrid>
              <a:tr h="5167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2753" marR="62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Издержки (бюджет)</a:t>
                      </a:r>
                    </a:p>
                  </a:txBody>
                  <a:tcPr marL="62753" marR="62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Экономические выгоды</a:t>
                      </a:r>
                    </a:p>
                  </a:txBody>
                  <a:tcPr marL="62753" marR="62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Социальные выгоды</a:t>
                      </a:r>
                    </a:p>
                  </a:txBody>
                  <a:tcPr marL="62753" marR="62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Экологические выгоды</a:t>
                      </a:r>
                    </a:p>
                  </a:txBody>
                  <a:tcPr marL="62753" marR="627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335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Опция 1 (статус-кво)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213 млн. евро/год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660 млн. евро повышение ВВП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17000 новых рабочих мест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300000 консультаций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400 экологических мероприятий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83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Опция 2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0 млн. евро/год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67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Опция 3а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883 млн. евро/год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 входит в анализ в связи с принципиальной невозможностью реализации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35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Опция 3</a:t>
                      </a:r>
                      <a:r>
                        <a:rPr lang="en-US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340 млн. евро/год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Доп. 500 млн. евро повышение ВВП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Доп. 13000 новых рабочих мест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Нет улучшений по сравнению с базовым вариантом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0335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Опция 3</a:t>
                      </a: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340 млн. евро/год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Доп. 300 млн. евро повышение ВВП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Доп. 5000 новых рабочих мест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Нет улучшений по сравнению с базовым вариантом</a:t>
                      </a:r>
                    </a:p>
                  </a:txBody>
                  <a:tcPr marL="62753" marR="627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84315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Выводы и рекомендации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Качественный анализ – опция </a:t>
            </a:r>
            <a:r>
              <a:rPr lang="en-US" dirty="0" smtClean="0"/>
              <a:t>3b</a:t>
            </a:r>
            <a:endParaRPr lang="ru-RU" dirty="0" smtClean="0"/>
          </a:p>
          <a:p>
            <a:r>
              <a:rPr lang="ru-RU" dirty="0" smtClean="0"/>
              <a:t>Количественный анализ – опция </a:t>
            </a:r>
            <a:r>
              <a:rPr lang="en-US" dirty="0" smtClean="0"/>
              <a:t>3b</a:t>
            </a:r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endParaRPr lang="ru-RU" sz="3200" b="1" dirty="0" smtClean="0"/>
          </a:p>
          <a:p>
            <a:pPr marL="0" indent="0" algn="ctr">
              <a:buNone/>
            </a:pPr>
            <a:r>
              <a:rPr lang="ru-RU" sz="3200" b="1" dirty="0" smtClean="0"/>
              <a:t>Рекомендовать к внедрению – опция </a:t>
            </a:r>
            <a:r>
              <a:rPr lang="en-US" sz="3200" b="1" dirty="0" smtClean="0"/>
              <a:t>3b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21332600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07" tIns="45705" rIns="91407" bIns="45705"/>
          <a:lstStyle/>
          <a:p>
            <a:pPr algn="r">
              <a:defRPr/>
            </a:pPr>
            <a:fld id="{36C3B53A-6350-4D42-A423-747EDD8721AC}" type="slidenum">
              <a:rPr lang="ru-RU" sz="1200">
                <a:latin typeface="+mn-lt"/>
                <a:cs typeface="+mn-cs"/>
              </a:rPr>
              <a:pPr algn="r">
                <a:defRPr/>
              </a:pPr>
              <a:t>28</a:t>
            </a:fld>
            <a:endParaRPr lang="ru-RU" sz="1200">
              <a:latin typeface="+mn-lt"/>
              <a:cs typeface="+mn-cs"/>
            </a:endParaRPr>
          </a:p>
        </p:txBody>
      </p:sp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544513" y="598488"/>
            <a:ext cx="81089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 anchor="b"/>
          <a:lstStyle/>
          <a:p>
            <a:pPr algn="ctr" eaLnBrk="0" hangingPunct="0">
              <a:lnSpc>
                <a:spcPct val="80000"/>
              </a:lnSpc>
            </a:pPr>
            <a:r>
              <a:rPr lang="ru-RU" sz="2800">
                <a:latin typeface="Arial" charset="0"/>
              </a:rPr>
              <a:t>Контактная информация </a:t>
            </a:r>
            <a:br>
              <a:rPr lang="ru-RU" sz="2800">
                <a:latin typeface="Arial" charset="0"/>
              </a:rPr>
            </a:br>
            <a:r>
              <a:rPr lang="ru-RU" sz="2800">
                <a:latin typeface="Arial" charset="0"/>
              </a:rPr>
              <a:t>Центра ОРВ ИГМУ ВШЭ</a:t>
            </a:r>
            <a:endParaRPr lang="en-US" sz="2800">
              <a:latin typeface="Arial" charset="0"/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2916238" y="1700213"/>
            <a:ext cx="3500437" cy="429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306" tIns="32653" rIns="65306" bIns="32653"/>
          <a:lstStyle/>
          <a:p>
            <a:pPr marL="469900" indent="-469900"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2200" b="1">
              <a:latin typeface="Verdana" pitchFamily="34" charset="0"/>
            </a:endParaRPr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755650" y="1844675"/>
            <a:ext cx="7920038" cy="401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Arial" charset="0"/>
              </a:rPr>
              <a:t>Директор Центра ОРВ – Цыганков Д.Б.</a:t>
            </a:r>
            <a:endParaRPr lang="en-US" sz="2800">
              <a:latin typeface="Arial" charset="0"/>
            </a:endParaRPr>
          </a:p>
          <a:p>
            <a:r>
              <a:rPr lang="ru-RU" sz="2800">
                <a:latin typeface="Arial" charset="0"/>
              </a:rPr>
              <a:t>Адрес :</a:t>
            </a:r>
            <a:r>
              <a:rPr lang="en-US" sz="2800">
                <a:latin typeface="Arial" charset="0"/>
              </a:rPr>
              <a:t> </a:t>
            </a:r>
            <a:r>
              <a:rPr lang="ru-RU" sz="2800">
                <a:latin typeface="Arial" charset="0"/>
              </a:rPr>
              <a:t>101000, г. Москва, </a:t>
            </a:r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              </a:t>
            </a:r>
            <a:r>
              <a:rPr lang="ru-RU" sz="2800">
                <a:latin typeface="Arial" charset="0"/>
              </a:rPr>
              <a:t>ул. Мясницкая, 20. </a:t>
            </a:r>
          </a:p>
          <a:p>
            <a:r>
              <a:rPr lang="ru-RU" sz="2800">
                <a:latin typeface="Arial" charset="0"/>
              </a:rPr>
              <a:t>Тел</a:t>
            </a:r>
            <a:r>
              <a:rPr lang="en-US" sz="2800">
                <a:latin typeface="Arial" charset="0"/>
              </a:rPr>
              <a:t>./</a:t>
            </a:r>
            <a:r>
              <a:rPr lang="ru-RU" sz="2800">
                <a:latin typeface="Arial" charset="0"/>
              </a:rPr>
              <a:t>факс</a:t>
            </a:r>
            <a:r>
              <a:rPr lang="en-US" sz="2800">
                <a:latin typeface="Arial" charset="0"/>
              </a:rPr>
              <a:t>: </a:t>
            </a:r>
            <a:r>
              <a:rPr lang="ru-RU" sz="2800">
                <a:latin typeface="Arial" charset="0"/>
              </a:rPr>
              <a:t>7 (49</a:t>
            </a:r>
            <a:r>
              <a:rPr lang="en-US" sz="2800">
                <a:latin typeface="Arial" charset="0"/>
              </a:rPr>
              <a:t>5</a:t>
            </a:r>
            <a:r>
              <a:rPr lang="ru-RU" sz="2800">
                <a:latin typeface="Arial" charset="0"/>
              </a:rPr>
              <a:t>) </a:t>
            </a:r>
            <a:r>
              <a:rPr lang="en-US" sz="2800">
                <a:latin typeface="Arial" charset="0"/>
              </a:rPr>
              <a:t>621-7500</a:t>
            </a:r>
            <a:endParaRPr lang="ru-RU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E-mail: </a:t>
            </a:r>
            <a:r>
              <a:rPr lang="ru-RU" sz="2800">
                <a:latin typeface="Arial" charset="0"/>
              </a:rPr>
              <a:t>     </a:t>
            </a:r>
            <a:r>
              <a:rPr lang="en-US" sz="2800">
                <a:latin typeface="Arial" charset="0"/>
              </a:rPr>
              <a:t>dtsygankov@hse.ru</a:t>
            </a:r>
          </a:p>
          <a:p>
            <a:endParaRPr lang="ru-RU" sz="2800">
              <a:latin typeface="Arial" charset="0"/>
            </a:endParaRPr>
          </a:p>
          <a:p>
            <a:r>
              <a:rPr lang="ru-RU" sz="2800">
                <a:latin typeface="Arial" charset="0"/>
              </a:rPr>
              <a:t>Веб-сайты:</a:t>
            </a:r>
            <a:r>
              <a:rPr lang="ru-RU" sz="2800">
                <a:solidFill>
                  <a:srgbClr val="AE0400"/>
                </a:solidFill>
                <a:latin typeface="Arial" charset="0"/>
              </a:rPr>
              <a:t>    </a:t>
            </a:r>
            <a:r>
              <a:rPr lang="en-US" sz="2800">
                <a:solidFill>
                  <a:srgbClr val="AE0400"/>
                </a:solidFill>
                <a:latin typeface="Arial" charset="0"/>
                <a:hlinkClick r:id="rId3"/>
              </a:rPr>
              <a:t>http://ria-center.hse.ru/</a:t>
            </a:r>
            <a:r>
              <a:rPr lang="ru-RU" sz="2800">
                <a:latin typeface="Arial" charset="0"/>
              </a:rPr>
              <a:t> </a:t>
            </a:r>
            <a:endParaRPr lang="en-US" sz="2800">
              <a:latin typeface="Arial" charset="0"/>
            </a:endParaRPr>
          </a:p>
          <a:p>
            <a:r>
              <a:rPr lang="en-US" sz="2800">
                <a:hlinkClick r:id="rId4"/>
              </a:rPr>
              <a:t>http://better-regulation-council.ru/</a:t>
            </a:r>
            <a:endParaRPr lang="en-US" sz="2800">
              <a:latin typeface="Arial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ru-RU" sz="2800" b="1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Пищевые отравления и заболевания, связанные с питанием у отдельных категорий населения:</a:t>
            </a:r>
          </a:p>
          <a:p>
            <a:pPr lvl="1"/>
            <a:r>
              <a:rPr lang="ru-RU" sz="2000" dirty="0" smtClean="0"/>
              <a:t>Дети до 5 лет;</a:t>
            </a:r>
          </a:p>
          <a:p>
            <a:pPr lvl="1"/>
            <a:r>
              <a:rPr lang="ru-RU" sz="2000" dirty="0" smtClean="0"/>
              <a:t>Пожилые люди;</a:t>
            </a:r>
          </a:p>
          <a:p>
            <a:pPr lvl="1"/>
            <a:r>
              <a:rPr lang="ru-RU" sz="2000" dirty="0" smtClean="0"/>
              <a:t>Беременные женщины;</a:t>
            </a:r>
          </a:p>
          <a:p>
            <a:pPr lvl="1"/>
            <a:r>
              <a:rPr lang="ru-RU" sz="2000" dirty="0" smtClean="0"/>
              <a:t>Люди с ослабленным иммунитетом.</a:t>
            </a:r>
          </a:p>
          <a:p>
            <a:r>
              <a:rPr lang="ru-RU" sz="2400" dirty="0"/>
              <a:t>Низкая эффективность индивидуальных программ безопасности питания</a:t>
            </a:r>
          </a:p>
          <a:p>
            <a:r>
              <a:rPr lang="ru-RU" sz="2400" dirty="0" smtClean="0"/>
              <a:t>Экономические потери – до 75 млн. долл. ежегодно</a:t>
            </a:r>
          </a:p>
        </p:txBody>
      </p:sp>
    </p:spTree>
    <p:extLst>
      <p:ext uri="{BB962C8B-B14F-4D97-AF65-F5344CB8AC3E}">
        <p14:creationId xmlns:p14="http://schemas.microsoft.com/office/powerpoint/2010/main" xmlns="" val="3818078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Используемый инструментарий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Публичные консультации</a:t>
            </a:r>
          </a:p>
          <a:p>
            <a:r>
              <a:rPr lang="ru-RU" dirty="0" smtClean="0"/>
              <a:t>Экспертная поддержка</a:t>
            </a:r>
          </a:p>
          <a:p>
            <a:r>
              <a:rPr lang="ru-RU" dirty="0" smtClean="0"/>
              <a:t>Использование результатов НИР для расчетов</a:t>
            </a:r>
          </a:p>
          <a:p>
            <a:r>
              <a:rPr lang="ru-RU" dirty="0" smtClean="0"/>
              <a:t>Метод издержек/выгод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59423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Заинтересованные группы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К</a:t>
            </a:r>
            <a:r>
              <a:rPr lang="ru-RU" dirty="0" smtClean="0"/>
              <a:t>атегории </a:t>
            </a:r>
            <a:r>
              <a:rPr lang="ru-RU" dirty="0"/>
              <a:t>населения, наиболее подверженные риску пищевых отравлений и заболеваний, связанных с питанием;</a:t>
            </a:r>
          </a:p>
          <a:p>
            <a:pPr lvl="0"/>
            <a:r>
              <a:rPr lang="ru-RU" dirty="0"/>
              <a:t>П</a:t>
            </a:r>
            <a:r>
              <a:rPr lang="ru-RU" dirty="0" smtClean="0"/>
              <a:t>редставители </a:t>
            </a:r>
            <a:r>
              <a:rPr lang="ru-RU" dirty="0"/>
              <a:t>малого, среднего и крупного бизнеса в сфере общественного питания;</a:t>
            </a:r>
          </a:p>
          <a:p>
            <a:r>
              <a:rPr lang="ru-RU" dirty="0"/>
              <a:t>О</a:t>
            </a:r>
            <a:r>
              <a:rPr lang="ru-RU" dirty="0" smtClean="0"/>
              <a:t>рганы </a:t>
            </a:r>
            <a:r>
              <a:rPr lang="ru-RU" dirty="0"/>
              <a:t>государственной власти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2560568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регулирования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ru-RU" dirty="0" smtClean="0"/>
              <a:t>Разработка </a:t>
            </a:r>
            <a:r>
              <a:rPr lang="ru-RU" dirty="0"/>
              <a:t>и внедрение стратегии обеспечения безопасности питания для отдельных категорий </a:t>
            </a:r>
            <a:r>
              <a:rPr lang="ru-RU" dirty="0" smtClean="0"/>
              <a:t>населения</a:t>
            </a:r>
          </a:p>
          <a:p>
            <a:r>
              <a:rPr lang="ru-RU" dirty="0" smtClean="0"/>
              <a:t>Критерий результативности – снижение количества болезней на 50%.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65242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Альтернативы регулирования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Альтернатива 1. «Статус </a:t>
            </a:r>
            <a:r>
              <a:rPr lang="ru-RU" dirty="0" err="1" smtClean="0"/>
              <a:t>кво</a:t>
            </a:r>
            <a:r>
              <a:rPr lang="ru-RU" dirty="0" smtClean="0"/>
              <a:t>»:</a:t>
            </a:r>
          </a:p>
          <a:p>
            <a:pPr lvl="1"/>
            <a:r>
              <a:rPr lang="ru-RU" dirty="0" smtClean="0"/>
              <a:t>Индивидуальная разработка программ безопасности питания;</a:t>
            </a:r>
          </a:p>
          <a:p>
            <a:pPr lvl="1"/>
            <a:r>
              <a:rPr lang="ru-RU" dirty="0" smtClean="0"/>
              <a:t>Отсутствие централизованной консультационной поддержки;</a:t>
            </a:r>
          </a:p>
          <a:p>
            <a:pPr lvl="1"/>
            <a:r>
              <a:rPr lang="ru-RU" dirty="0" smtClean="0"/>
              <a:t>Обязательный аудит реализации программ безопасности питания.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5585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Альтернативы регулирования (2)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001000" cy="4267200"/>
          </a:xfrm>
        </p:spPr>
        <p:txBody>
          <a:bodyPr/>
          <a:lstStyle/>
          <a:p>
            <a:r>
              <a:rPr lang="ru-RU" sz="2800" dirty="0"/>
              <a:t>Альтернатива 2. Разработка стратегии обеспечения безопасности питания для отдельных категорий </a:t>
            </a:r>
            <a:r>
              <a:rPr lang="ru-RU" sz="2800" dirty="0" smtClean="0"/>
              <a:t>населения:</a:t>
            </a:r>
            <a:endParaRPr lang="ru-RU" sz="2800" dirty="0"/>
          </a:p>
          <a:p>
            <a:pPr lvl="1"/>
            <a:r>
              <a:rPr lang="ru-RU" sz="2400" dirty="0" smtClean="0"/>
              <a:t>Обязательное лицензирование участников отрасли;</a:t>
            </a:r>
          </a:p>
          <a:p>
            <a:pPr lvl="1"/>
            <a:r>
              <a:rPr lang="ru-RU" sz="2400" dirty="0" smtClean="0"/>
              <a:t>Централизованная консультационная поддержка со стороны государственного органа;</a:t>
            </a:r>
          </a:p>
          <a:p>
            <a:pPr lvl="1"/>
            <a:r>
              <a:rPr lang="ru-RU" sz="2400" dirty="0" smtClean="0"/>
              <a:t>Унификация программ питания;</a:t>
            </a:r>
          </a:p>
          <a:p>
            <a:pPr lvl="1"/>
            <a:r>
              <a:rPr lang="ru-RU" sz="2400" dirty="0"/>
              <a:t>Обязательный аудит реализации программ безопасности </a:t>
            </a:r>
            <a:r>
              <a:rPr lang="ru-RU" sz="2400" dirty="0" smtClean="0"/>
              <a:t>питания.</a:t>
            </a:r>
            <a:endParaRPr lang="ru-RU" sz="2400" dirty="0"/>
          </a:p>
          <a:p>
            <a:pPr lvl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906858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Альтернативы регулирования (3)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Альтернатива 3. </a:t>
            </a:r>
            <a:r>
              <a:rPr lang="ru-RU" sz="2800" dirty="0"/>
              <a:t>Добровольная </a:t>
            </a:r>
            <a:r>
              <a:rPr lang="ru-RU" sz="2800" dirty="0" err="1"/>
              <a:t>саморегуляция</a:t>
            </a:r>
            <a:r>
              <a:rPr lang="ru-RU" sz="2800" dirty="0"/>
              <a:t> отрасли в части обеспечения безопасности питания для отдельных категорий </a:t>
            </a:r>
            <a:r>
              <a:rPr lang="ru-RU" sz="2800" dirty="0" smtClean="0"/>
              <a:t>населения:</a:t>
            </a:r>
          </a:p>
          <a:p>
            <a:pPr lvl="1"/>
            <a:r>
              <a:rPr lang="ru-RU" sz="2400" dirty="0" smtClean="0"/>
              <a:t>Добровольное создание отраслевой ассоциации;</a:t>
            </a:r>
          </a:p>
          <a:p>
            <a:pPr lvl="1"/>
            <a:r>
              <a:rPr lang="ru-RU" sz="2400" dirty="0" smtClean="0"/>
              <a:t>Аккредитация организаций со стороны государственного органа;</a:t>
            </a:r>
          </a:p>
          <a:p>
            <a:pPr lvl="1"/>
            <a:r>
              <a:rPr lang="ru-RU" sz="2400" dirty="0"/>
              <a:t>Обязательный аудит реализации программ безопасности </a:t>
            </a:r>
            <a:r>
              <a:rPr lang="ru-RU" sz="2400" dirty="0" smtClean="0"/>
              <a:t>питания.</a:t>
            </a:r>
            <a:endParaRPr lang="ru-RU" sz="24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353583267"/>
      </p:ext>
    </p:extLst>
  </p:cSld>
  <p:clrMapOvr>
    <a:masterClrMapping/>
  </p:clrMapOvr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3528</TotalTime>
  <Words>1293</Words>
  <Application>Microsoft Office PowerPoint</Application>
  <PresentationFormat>Экран (4:3)</PresentationFormat>
  <Paragraphs>337</Paragraphs>
  <Slides>28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Профиль</vt:lpstr>
      <vt:lpstr>Формула</vt:lpstr>
      <vt:lpstr>Слайд 1</vt:lpstr>
      <vt:lpstr>I. Кейс «Безопасность продуктов» – штат Новый Южный Уэльс (Австралия), 2008. </vt:lpstr>
      <vt:lpstr>Описание проблемы</vt:lpstr>
      <vt:lpstr>Используемый инструментарий</vt:lpstr>
      <vt:lpstr>Заинтересованные группы</vt:lpstr>
      <vt:lpstr>Цели и задачи регулирования</vt:lpstr>
      <vt:lpstr>Альтернативы регулирования (1)</vt:lpstr>
      <vt:lpstr>Альтернативы регулирования (2)</vt:lpstr>
      <vt:lpstr>Альтернативы регулирования (3)</vt:lpstr>
      <vt:lpstr>Количественный анализ альтернатив (1)</vt:lpstr>
      <vt:lpstr>Количественный анализ альтернатив (2)</vt:lpstr>
      <vt:lpstr>Оценка временных эффектов</vt:lpstr>
      <vt:lpstr>Сравнение издержек/выгод (1 vs.2)</vt:lpstr>
      <vt:lpstr>Сравнение издержек/выгод (1 vs.3)</vt:lpstr>
      <vt:lpstr>Выводы и рекомендации</vt:lpstr>
      <vt:lpstr>II. Кейс «Программа стимулирования конкурентоспособности малых и средних предприятий» –Европейская Комиссия, 2012. </vt:lpstr>
      <vt:lpstr>Описание проблемы</vt:lpstr>
      <vt:lpstr>Используемый инструментарий</vt:lpstr>
      <vt:lpstr>Заинтересованные группы</vt:lpstr>
      <vt:lpstr>Цели и задачи регулирования (1)</vt:lpstr>
      <vt:lpstr>Цели и задачи регулирования (2)</vt:lpstr>
      <vt:lpstr>Цели и задачи регулирования (3)</vt:lpstr>
      <vt:lpstr>Альтернативы регулирования (1)</vt:lpstr>
      <vt:lpstr>Альтернативы регулирования (2)</vt:lpstr>
      <vt:lpstr>Количественный анализ альтернатив</vt:lpstr>
      <vt:lpstr>Количественный анализ альтернатив</vt:lpstr>
      <vt:lpstr>Выводы и рекомендации</vt:lpstr>
      <vt:lpstr>Слайд 28</vt:lpstr>
    </vt:vector>
  </TitlesOfParts>
  <Company>ГУ-ВШЭ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 2 - 12 июля (Мск)</dc:title>
  <dc:creator>Дерман</dc:creator>
  <cp:lastModifiedBy>delya</cp:lastModifiedBy>
  <cp:revision>387</cp:revision>
  <dcterms:created xsi:type="dcterms:W3CDTF">2005-09-17T12:19:19Z</dcterms:created>
  <dcterms:modified xsi:type="dcterms:W3CDTF">2012-11-21T12:46:05Z</dcterms:modified>
</cp:coreProperties>
</file>