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7" r:id="rId4"/>
    <p:sldId id="268" r:id="rId5"/>
    <p:sldId id="273" r:id="rId6"/>
    <p:sldId id="274" r:id="rId7"/>
    <p:sldId id="280" r:id="rId8"/>
    <p:sldId id="281" r:id="rId9"/>
    <p:sldId id="269" r:id="rId10"/>
    <p:sldId id="282" r:id="rId11"/>
    <p:sldId id="283" r:id="rId12"/>
    <p:sldId id="275" r:id="rId13"/>
    <p:sldId id="279" r:id="rId14"/>
    <p:sldId id="284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ervasiev\&#1052;&#1086;&#1080;%20&#1076;&#1086;&#1082;&#1091;&#1084;&#1077;&#1085;&#1090;&#1099;\&#1086;&#1090;&#1095;&#1105;&#1090;&#1099;\1209\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ervasiev\&#1052;&#1086;&#1080;%20&#1076;&#1086;&#1082;&#1091;&#1084;&#1077;&#1085;&#1090;&#1099;\&#1086;&#1090;&#1095;&#1105;&#1090;&#1099;\1207%20&#1055;&#1072;&#1089;&#1083;&#1077;&#1088;\1207%20&#1089;&#1074;&#1086;&#1076;&#1079;&#1072;&#1074;&#1089;&#1077;&#1075;&#1086;&#1076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ervasiev\&#1052;&#1086;&#1080;%20&#1076;&#1086;&#1082;&#1091;&#1084;&#1077;&#1085;&#1090;&#1099;\&#1086;&#1090;&#1095;&#1105;&#1090;&#1099;\1208%20&#1054;&#1088;&#1083;&#1086;&#1074;\1207%20&#1055;&#1072;&#1089;&#1083;&#1077;&#1088;\1207%20&#1089;&#1074;&#1086;&#1076;&#1079;&#1072;&#1074;&#1089;&#1077;&#1075;&#1086;&#1076;&#109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L:\&#1057;&#1054;&#1060;&#1055;&#1052;&#1055;\&#1086;&#1090;&#1095;&#1105;&#1090;&#1099;\1208%20&#1054;&#1088;&#1083;&#1086;&#1074;\&#1055;&#1086;&#1089;&#1090;&#1091;&#1087;&#1083;&#1077;&#1085;&#1080;&#1077;%20&#1089;&#1088;&#1077;&#1076;&#1089;&#1090;&#1074;%202010-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960830533126136E-2"/>
          <c:y val="1.3471345883089124E-2"/>
          <c:w val="0.89335703644073283"/>
          <c:h val="0.9422645182597208"/>
        </c:manualLayout>
      </c:layout>
      <c:areaChart>
        <c:grouping val="stacked"/>
        <c:varyColors val="0"/>
        <c:ser>
          <c:idx val="1"/>
          <c:order val="0"/>
          <c:tx>
            <c:strRef>
              <c:f>f!$A$2</c:f>
              <c:strCache>
                <c:ptCount val="1"/>
                <c:pt idx="0">
                  <c:v>Областной бюджет</c:v>
                </c:pt>
              </c:strCache>
            </c:strRef>
          </c:tx>
          <c:cat>
            <c:numRef>
              <c:f>f!$B$1:$G$1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 formatCode="0\П">
                  <c:v>2012</c:v>
                </c:pt>
                <c:pt idx="5" formatCode="0\П">
                  <c:v>2013</c:v>
                </c:pt>
              </c:numCache>
            </c:numRef>
          </c:cat>
          <c:val>
            <c:numRef>
              <c:f>f!$B$2:$G$2</c:f>
              <c:numCache>
                <c:formatCode>#,##0</c:formatCode>
                <c:ptCount val="6"/>
                <c:pt idx="0">
                  <c:v>250000</c:v>
                </c:pt>
                <c:pt idx="1">
                  <c:v>180500</c:v>
                </c:pt>
                <c:pt idx="2">
                  <c:v>272697.3679999999</c:v>
                </c:pt>
                <c:pt idx="3">
                  <c:v>292000</c:v>
                </c:pt>
                <c:pt idx="4">
                  <c:v>295000</c:v>
                </c:pt>
                <c:pt idx="5">
                  <c:v>300490</c:v>
                </c:pt>
              </c:numCache>
            </c:numRef>
          </c:val>
        </c:ser>
        <c:ser>
          <c:idx val="2"/>
          <c:order val="1"/>
          <c:tx>
            <c:strRef>
              <c:f>f!$A$3</c:f>
              <c:strCache>
                <c:ptCount val="1"/>
                <c:pt idx="0">
                  <c:v>Федеральный бюджет</c:v>
                </c:pt>
              </c:strCache>
            </c:strRef>
          </c:tx>
          <c:cat>
            <c:numRef>
              <c:f>f!$B$1:$G$1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 formatCode="0\П">
                  <c:v>2012</c:v>
                </c:pt>
                <c:pt idx="5" formatCode="0\П">
                  <c:v>2013</c:v>
                </c:pt>
              </c:numCache>
            </c:numRef>
          </c:cat>
          <c:val>
            <c:numRef>
              <c:f>f!$B$3:$G$3</c:f>
              <c:numCache>
                <c:formatCode>#,##0</c:formatCode>
                <c:ptCount val="6"/>
                <c:pt idx="0">
                  <c:v>155000</c:v>
                </c:pt>
                <c:pt idx="1">
                  <c:v>331962</c:v>
                </c:pt>
                <c:pt idx="2">
                  <c:v>366890.80000000005</c:v>
                </c:pt>
                <c:pt idx="3">
                  <c:v>481401.8</c:v>
                </c:pt>
                <c:pt idx="4">
                  <c:v>558110.52500000002</c:v>
                </c:pt>
                <c:pt idx="5">
                  <c:v>580000</c:v>
                </c:pt>
              </c:numCache>
            </c:numRef>
          </c:val>
        </c:ser>
        <c:ser>
          <c:idx val="3"/>
          <c:order val="2"/>
          <c:tx>
            <c:strRef>
              <c:f>f!$A$4</c:f>
              <c:strCache>
                <c:ptCount val="1"/>
                <c:pt idx="0">
                  <c:v>Фонд льготного кредитования</c:v>
                </c:pt>
              </c:strCache>
            </c:strRef>
          </c:tx>
          <c:cat>
            <c:numRef>
              <c:f>f!$B$1:$G$1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 formatCode="0\П">
                  <c:v>2012</c:v>
                </c:pt>
                <c:pt idx="5" formatCode="0\П">
                  <c:v>2013</c:v>
                </c:pt>
              </c:numCache>
            </c:numRef>
          </c:cat>
          <c:val>
            <c:numRef>
              <c:f>f!$B$4:$G$4</c:f>
              <c:numCache>
                <c:formatCode>#,##0</c:formatCode>
                <c:ptCount val="6"/>
                <c:pt idx="0">
                  <c:v>0</c:v>
                </c:pt>
                <c:pt idx="1">
                  <c:v>2784</c:v>
                </c:pt>
                <c:pt idx="2">
                  <c:v>121100</c:v>
                </c:pt>
                <c:pt idx="3">
                  <c:v>90616.5</c:v>
                </c:pt>
                <c:pt idx="4">
                  <c:v>94000</c:v>
                </c:pt>
                <c:pt idx="5">
                  <c:v>97509.835405251797</c:v>
                </c:pt>
              </c:numCache>
            </c:numRef>
          </c:val>
        </c:ser>
        <c:ser>
          <c:idx val="4"/>
          <c:order val="3"/>
          <c:tx>
            <c:strRef>
              <c:f>f!$A$5</c:f>
              <c:strCache>
                <c:ptCount val="1"/>
                <c:pt idx="0">
                  <c:v>Фонд микрофинансирования</c:v>
                </c:pt>
              </c:strCache>
            </c:strRef>
          </c:tx>
          <c:cat>
            <c:numRef>
              <c:f>f!$B$1:$G$1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 formatCode="0\П">
                  <c:v>2012</c:v>
                </c:pt>
                <c:pt idx="5" formatCode="0\П">
                  <c:v>2013</c:v>
                </c:pt>
              </c:numCache>
            </c:numRef>
          </c:cat>
          <c:val>
            <c:numRef>
              <c:f>f!$B$5:$G$5</c:f>
              <c:numCache>
                <c:formatCode>#,##0</c:formatCode>
                <c:ptCount val="6"/>
                <c:pt idx="0">
                  <c:v>88972.356</c:v>
                </c:pt>
                <c:pt idx="1">
                  <c:v>79443.713999999978</c:v>
                </c:pt>
                <c:pt idx="2">
                  <c:v>92416.880999999994</c:v>
                </c:pt>
                <c:pt idx="3">
                  <c:v>108303.15800000002</c:v>
                </c:pt>
                <c:pt idx="4">
                  <c:v>113300</c:v>
                </c:pt>
                <c:pt idx="5">
                  <c:v>118965</c:v>
                </c:pt>
              </c:numCache>
            </c:numRef>
          </c:val>
        </c:ser>
        <c:ser>
          <c:idx val="5"/>
          <c:order val="4"/>
          <c:tx>
            <c:strRef>
              <c:f>f!$A$6</c:f>
              <c:strCache>
                <c:ptCount val="1"/>
                <c:pt idx="0">
                  <c:v>Кредиты банков с поручительством</c:v>
                </c:pt>
              </c:strCache>
            </c:strRef>
          </c:tx>
          <c:cat>
            <c:numRef>
              <c:f>f!$B$1:$G$1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 formatCode="0\П">
                  <c:v>2012</c:v>
                </c:pt>
                <c:pt idx="5" formatCode="0\П">
                  <c:v>2013</c:v>
                </c:pt>
              </c:numCache>
            </c:numRef>
          </c:cat>
          <c:val>
            <c:numRef>
              <c:f>f!$B$6:$G$6</c:f>
              <c:numCache>
                <c:formatCode>#,##0</c:formatCode>
                <c:ptCount val="6"/>
                <c:pt idx="0">
                  <c:v>800000</c:v>
                </c:pt>
                <c:pt idx="1">
                  <c:v>1000000</c:v>
                </c:pt>
                <c:pt idx="2">
                  <c:v>1200000</c:v>
                </c:pt>
                <c:pt idx="3">
                  <c:v>1300000</c:v>
                </c:pt>
                <c:pt idx="4">
                  <c:v>1200000</c:v>
                </c:pt>
                <c:pt idx="5">
                  <c:v>1300000</c:v>
                </c:pt>
              </c:numCache>
            </c:numRef>
          </c:val>
        </c:ser>
        <c:ser>
          <c:idx val="6"/>
          <c:order val="5"/>
          <c:tx>
            <c:strRef>
              <c:f>f!$A$7</c:f>
              <c:strCache>
                <c:ptCount val="1"/>
                <c:pt idx="0">
                  <c:v>Средства лизинговых компаний</c:v>
                </c:pt>
              </c:strCache>
            </c:strRef>
          </c:tx>
          <c:spPr>
            <a:ln w="25400">
              <a:noFill/>
            </a:ln>
          </c:spPr>
          <c:cat>
            <c:numRef>
              <c:f>f!$B$1:$G$1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 formatCode="0\П">
                  <c:v>2012</c:v>
                </c:pt>
                <c:pt idx="5" formatCode="0\П">
                  <c:v>2013</c:v>
                </c:pt>
              </c:numCache>
            </c:numRef>
          </c:cat>
          <c:val>
            <c:numRef>
              <c:f>f!$B$7:$G$7</c:f>
              <c:numCache>
                <c:formatCode>#,##0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452382</c:v>
                </c:pt>
                <c:pt idx="3">
                  <c:v>808934</c:v>
                </c:pt>
                <c:pt idx="4">
                  <c:v>1046530</c:v>
                </c:pt>
                <c:pt idx="5">
                  <c:v>1050000</c:v>
                </c:pt>
              </c:numCache>
            </c:numRef>
          </c:val>
        </c:ser>
        <c:ser>
          <c:idx val="0"/>
          <c:order val="6"/>
          <c:tx>
            <c:strRef>
              <c:f>f!$A$8</c:f>
              <c:strCache>
                <c:ptCount val="1"/>
                <c:pt idx="0">
                  <c:v>Кредиты банков с компенсацией</c:v>
                </c:pt>
              </c:strCache>
            </c:strRef>
          </c:tx>
          <c:val>
            <c:numRef>
              <c:f>f!$B$8:$G$8</c:f>
              <c:numCache>
                <c:formatCode>#,##0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240000</c:v>
                </c:pt>
                <c:pt idx="5">
                  <c:v>250000</c:v>
                </c:pt>
              </c:numCache>
            </c:numRef>
          </c:val>
        </c:ser>
        <c:ser>
          <c:idx val="7"/>
          <c:order val="7"/>
          <c:tx>
            <c:strRef>
              <c:f>f!$A$9</c:f>
              <c:strCache>
                <c:ptCount val="1"/>
                <c:pt idx="0">
                  <c:v>Другие внебюджетные источники</c:v>
                </c:pt>
              </c:strCache>
            </c:strRef>
          </c:tx>
          <c:cat>
            <c:numRef>
              <c:f>f!$B$1:$G$1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 formatCode="0\П">
                  <c:v>2012</c:v>
                </c:pt>
                <c:pt idx="5" formatCode="0\П">
                  <c:v>2013</c:v>
                </c:pt>
              </c:numCache>
            </c:numRef>
          </c:cat>
          <c:val>
            <c:numRef>
              <c:f>f!$B$9:$G$9</c:f>
              <c:numCache>
                <c:formatCode>#,##0</c:formatCode>
                <c:ptCount val="6"/>
                <c:pt idx="0">
                  <c:v>14089.5</c:v>
                </c:pt>
                <c:pt idx="1">
                  <c:v>32686.7</c:v>
                </c:pt>
                <c:pt idx="2">
                  <c:v>29209</c:v>
                </c:pt>
                <c:pt idx="3">
                  <c:v>20584.599999999991</c:v>
                </c:pt>
                <c:pt idx="4">
                  <c:v>20000</c:v>
                </c:pt>
                <c:pt idx="5">
                  <c:v>20000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676224"/>
        <c:axId val="90682496"/>
      </c:areaChart>
      <c:lineChart>
        <c:grouping val="standard"/>
        <c:varyColors val="0"/>
        <c:ser>
          <c:idx val="8"/>
          <c:order val="8"/>
          <c:tx>
            <c:strRef>
              <c:f>f!$A$13</c:f>
              <c:strCache>
                <c:ptCount val="1"/>
                <c:pt idx="0">
                  <c:v>Налоги, уплаченные СМСП СО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square"/>
            <c:size val="7"/>
            <c:spPr>
              <a:solidFill>
                <a:schemeClr val="accent1"/>
              </a:solidFill>
              <a:ln>
                <a:solidFill>
                  <a:srgbClr val="4F81BD"/>
                </a:solidFill>
              </a:ln>
            </c:spPr>
          </c:marker>
          <c:cat>
            <c:numRef>
              <c:f>f!$B$1:$G$1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 formatCode="0\П">
                  <c:v>2012</c:v>
                </c:pt>
                <c:pt idx="5" formatCode="0\П">
                  <c:v>2013</c:v>
                </c:pt>
              </c:numCache>
            </c:numRef>
          </c:cat>
          <c:val>
            <c:numRef>
              <c:f>f!$B$13:$G$13</c:f>
              <c:numCache>
                <c:formatCode>#,##0</c:formatCode>
                <c:ptCount val="6"/>
                <c:pt idx="0">
                  <c:v>4348084</c:v>
                </c:pt>
                <c:pt idx="1">
                  <c:v>5734046</c:v>
                </c:pt>
                <c:pt idx="2">
                  <c:v>6576862</c:v>
                </c:pt>
                <c:pt idx="3">
                  <c:v>7367014</c:v>
                </c:pt>
                <c:pt idx="4">
                  <c:v>8140550.4700000016</c:v>
                </c:pt>
                <c:pt idx="5">
                  <c:v>8791794.5076000001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676224"/>
        <c:axId val="90682496"/>
      </c:lineChart>
      <c:catAx>
        <c:axId val="9067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682496"/>
        <c:crosses val="autoZero"/>
        <c:auto val="1"/>
        <c:lblAlgn val="ctr"/>
        <c:lblOffset val="100"/>
        <c:noMultiLvlLbl val="0"/>
      </c:catAx>
      <c:valAx>
        <c:axId val="9068249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0676224"/>
        <c:crossesAt val="1"/>
        <c:crossBetween val="midCat"/>
      </c:valAx>
    </c:plotArea>
    <c:legend>
      <c:legendPos val="r"/>
      <c:layout>
        <c:manualLayout>
          <c:xMode val="edge"/>
          <c:yMode val="edge"/>
          <c:x val="7.6282637194312428E-2"/>
          <c:y val="3.0236568111105349E-2"/>
          <c:w val="0.62659566915158016"/>
          <c:h val="0.31161912707931388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968806389328368E-2"/>
          <c:y val="2.3183694300525793E-2"/>
          <c:w val="0.87376505591371556"/>
          <c:h val="0.9245047679632854"/>
        </c:manualLayout>
      </c:layout>
      <c:areaChart>
        <c:grouping val="stacked"/>
        <c:varyColors val="0"/>
        <c:ser>
          <c:idx val="0"/>
          <c:order val="0"/>
          <c:tx>
            <c:strRef>
              <c:f>Лист2!$A$2</c:f>
              <c:strCache>
                <c:ptCount val="1"/>
                <c:pt idx="0">
                  <c:v>Предоставление обеспечения</c:v>
                </c:pt>
              </c:strCache>
            </c:strRef>
          </c:tx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Лист2!$B$2:$L$2</c:f>
              <c:numCache>
                <c:formatCode>#,##0</c:formatCode>
                <c:ptCount val="11"/>
                <c:pt idx="0">
                  <c:v>0</c:v>
                </c:pt>
                <c:pt idx="1">
                  <c:v>1032900</c:v>
                </c:pt>
                <c:pt idx="2">
                  <c:v>3974300</c:v>
                </c:pt>
                <c:pt idx="3">
                  <c:v>8751830</c:v>
                </c:pt>
                <c:pt idx="4">
                  <c:v>26378763.34</c:v>
                </c:pt>
                <c:pt idx="5">
                  <c:v>241735076</c:v>
                </c:pt>
                <c:pt idx="6">
                  <c:v>186433524.40000001</c:v>
                </c:pt>
                <c:pt idx="7">
                  <c:v>418307954.74000001</c:v>
                </c:pt>
                <c:pt idx="8">
                  <c:v>881348270.33999908</c:v>
                </c:pt>
                <c:pt idx="9">
                  <c:v>812402706.19000041</c:v>
                </c:pt>
                <c:pt idx="10">
                  <c:v>810000000</c:v>
                </c:pt>
              </c:numCache>
            </c:numRef>
          </c:val>
        </c:ser>
        <c:ser>
          <c:idx val="1"/>
          <c:order val="1"/>
          <c:tx>
            <c:strRef>
              <c:f>Лист2!$A$3</c:f>
              <c:strCache>
                <c:ptCount val="1"/>
                <c:pt idx="0">
                  <c:v>Льготные кредиты</c:v>
                </c:pt>
              </c:strCache>
            </c:strRef>
          </c:tx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Лист2!$B$3:$L$3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13000000</c:v>
                </c:pt>
                <c:pt idx="6">
                  <c:v>159146000</c:v>
                </c:pt>
                <c:pt idx="7">
                  <c:v>105638000</c:v>
                </c:pt>
                <c:pt idx="8">
                  <c:v>124067000</c:v>
                </c:pt>
                <c:pt idx="9">
                  <c:v>92526500</c:v>
                </c:pt>
                <c:pt idx="10">
                  <c:v>100000000</c:v>
                </c:pt>
              </c:numCache>
            </c:numRef>
          </c:val>
        </c:ser>
        <c:ser>
          <c:idx val="2"/>
          <c:order val="2"/>
          <c:tx>
            <c:strRef>
              <c:f>Лист2!$A$4</c:f>
              <c:strCache>
                <c:ptCount val="1"/>
                <c:pt idx="0">
                  <c:v>Микрозаймы</c:v>
                </c:pt>
              </c:strCache>
            </c:strRef>
          </c:tx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Лист2!$B$4:$L$4</c:f>
              <c:numCache>
                <c:formatCode>#,##0</c:formatCode>
                <c:ptCount val="11"/>
                <c:pt idx="0">
                  <c:v>25885892</c:v>
                </c:pt>
                <c:pt idx="1">
                  <c:v>26386935</c:v>
                </c:pt>
                <c:pt idx="2">
                  <c:v>36477019</c:v>
                </c:pt>
                <c:pt idx="3">
                  <c:v>46102423</c:v>
                </c:pt>
                <c:pt idx="4">
                  <c:v>54310504</c:v>
                </c:pt>
                <c:pt idx="5">
                  <c:v>79078135</c:v>
                </c:pt>
                <c:pt idx="6">
                  <c:v>88972356</c:v>
                </c:pt>
                <c:pt idx="7">
                  <c:v>85582037</c:v>
                </c:pt>
                <c:pt idx="8">
                  <c:v>92416881</c:v>
                </c:pt>
                <c:pt idx="9">
                  <c:v>108303158</c:v>
                </c:pt>
                <c:pt idx="10">
                  <c:v>100000000</c:v>
                </c:pt>
              </c:numCache>
            </c:numRef>
          </c:val>
        </c:ser>
        <c:ser>
          <c:idx val="3"/>
          <c:order val="3"/>
          <c:tx>
            <c:strRef>
              <c:f>Лист2!$A$5</c:f>
              <c:strCache>
                <c:ptCount val="1"/>
                <c:pt idx="0">
                  <c:v>Компенсационные займы</c:v>
                </c:pt>
              </c:strCache>
            </c:strRef>
          </c:tx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Лист2!$B$5:$L$5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2558809.6</c:v>
                </c:pt>
                <c:pt idx="6">
                  <c:v>7434176.29</c:v>
                </c:pt>
                <c:pt idx="7">
                  <c:v>20442799.479999997</c:v>
                </c:pt>
                <c:pt idx="8">
                  <c:v>14831279.98</c:v>
                </c:pt>
                <c:pt idx="9">
                  <c:v>3509740.71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Лист2!$A$6</c:f>
              <c:strCache>
                <c:ptCount val="1"/>
                <c:pt idx="0">
                  <c:v>Субсидия на выплату первого взноса по договору лизинга</c:v>
                </c:pt>
              </c:strCache>
            </c:strRef>
          </c:tx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Лист2!$B$6:$L$6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13825189.16</c:v>
                </c:pt>
                <c:pt idx="9">
                  <c:v>104877687.84</c:v>
                </c:pt>
                <c:pt idx="10">
                  <c:v>208303091</c:v>
                </c:pt>
              </c:numCache>
            </c:numRef>
          </c:val>
        </c:ser>
        <c:ser>
          <c:idx val="5"/>
          <c:order val="5"/>
          <c:tx>
            <c:strRef>
              <c:f>Лист2!$A$7</c:f>
              <c:strCache>
                <c:ptCount val="1"/>
                <c:pt idx="0">
                  <c:v>Субсидия для компенсации затрат по участию в выстовочно-ярм. мероприятиях и деловых миссиях</c:v>
                </c:pt>
              </c:strCache>
            </c:strRef>
          </c:tx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Лист2!$B$7:$L$7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5397360</c:v>
                </c:pt>
                <c:pt idx="10">
                  <c:v>10000000</c:v>
                </c:pt>
              </c:numCache>
            </c:numRef>
          </c:val>
        </c:ser>
        <c:ser>
          <c:idx val="6"/>
          <c:order val="6"/>
          <c:tx>
            <c:strRef>
              <c:f>Лист2!$A$8</c:f>
              <c:strCache>
                <c:ptCount val="1"/>
                <c:pt idx="0">
                  <c:v>Субсидия при производстве и реализации товаров (работ, услуг), предназначенных для экспорта</c:v>
                </c:pt>
              </c:strCache>
            </c:strRef>
          </c:tx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Лист2!$B$8:$L$8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2452650</c:v>
                </c:pt>
                <c:pt idx="9">
                  <c:v>4415622</c:v>
                </c:pt>
                <c:pt idx="10">
                  <c:v>10000000</c:v>
                </c:pt>
              </c:numCache>
            </c:numRef>
          </c:val>
        </c:ser>
        <c:ser>
          <c:idx val="7"/>
          <c:order val="7"/>
          <c:tx>
            <c:strRef>
              <c:f>Лист2!$A$9</c:f>
              <c:strCache>
                <c:ptCount val="1"/>
                <c:pt idx="0">
                  <c:v>Субсидия победителю конкурса "Молодой предприниматель"</c:v>
                </c:pt>
              </c:strCache>
            </c:strRef>
          </c:tx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Лист2!$B$9:$L$9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6000000</c:v>
                </c:pt>
                <c:pt idx="9">
                  <c:v>20999670</c:v>
                </c:pt>
                <c:pt idx="10">
                  <c:v>11489384</c:v>
                </c:pt>
              </c:numCache>
            </c:numRef>
          </c:val>
        </c:ser>
        <c:ser>
          <c:idx val="8"/>
          <c:order val="8"/>
          <c:tx>
            <c:strRef>
              <c:f>Лист2!$A$10</c:f>
              <c:strCache>
                <c:ptCount val="1"/>
                <c:pt idx="0">
                  <c:v>Субсидия для компенсации затрат на проведение работ в области энергосбережения и повышения энергетической эффективности</c:v>
                </c:pt>
              </c:strCache>
            </c:strRef>
          </c:tx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Лист2!$B$10:$L$10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5018276.75</c:v>
                </c:pt>
                <c:pt idx="9">
                  <c:v>3998168</c:v>
                </c:pt>
                <c:pt idx="10">
                  <c:v>38461538</c:v>
                </c:pt>
              </c:numCache>
            </c:numRef>
          </c:val>
        </c:ser>
        <c:ser>
          <c:idx val="9"/>
          <c:order val="9"/>
          <c:tx>
            <c:strRef>
              <c:f>Лист2!$A$11</c:f>
              <c:strCache>
                <c:ptCount val="1"/>
                <c:pt idx="0">
                  <c:v>Субсидирование затрат на уплату процентов по кредитам</c:v>
                </c:pt>
              </c:strCache>
            </c:strRef>
          </c:tx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Лист2!$B$11:$L$11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38461538</c:v>
                </c:pt>
              </c:numCache>
            </c:numRef>
          </c:val>
        </c:ser>
        <c:ser>
          <c:idx val="10"/>
          <c:order val="10"/>
          <c:tx>
            <c:strRef>
              <c:f>Лист2!$A$12</c:f>
              <c:strCache>
                <c:ptCount val="1"/>
                <c:pt idx="0">
                  <c:v>Субсидирование затрат, связанных с приобретением оборудования в целях создания и (или) развития и (или) модернизации</c:v>
                </c:pt>
              </c:strCache>
            </c:strRef>
          </c:tx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Лист2!$B$12:$L$12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38461538</c:v>
                </c:pt>
              </c:numCache>
            </c:numRef>
          </c:val>
        </c:ser>
        <c:ser>
          <c:idx val="11"/>
          <c:order val="11"/>
          <c:tx>
            <c:strRef>
              <c:f>Лист2!$A$13</c:f>
              <c:strCache>
                <c:ptCount val="1"/>
                <c:pt idx="0">
                  <c:v>Субсидирование затрат на технологическое присоединение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Лист2!$B$13:$L$13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19230769</c:v>
                </c:pt>
              </c:numCache>
            </c:numRef>
          </c:val>
        </c:ser>
        <c:ser>
          <c:idx val="12"/>
          <c:order val="12"/>
          <c:tx>
            <c:strRef>
              <c:f>Лист2!$A$14</c:f>
              <c:strCache>
                <c:ptCount val="1"/>
                <c:pt idx="0">
                  <c:v>Субсидия действующему малому инновационному предприятию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Лист2!$B$14:$L$14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68696500</c:v>
                </c:pt>
                <c:pt idx="9">
                  <c:v>50000000</c:v>
                </c:pt>
                <c:pt idx="10">
                  <c:v>313319486</c:v>
                </c:pt>
              </c:numCache>
            </c:numRef>
          </c:val>
        </c:ser>
        <c:ser>
          <c:idx val="13"/>
          <c:order val="13"/>
          <c:tx>
            <c:strRef>
              <c:f>Лист2!$A$15</c:f>
              <c:strCache>
                <c:ptCount val="1"/>
                <c:pt idx="0">
                  <c:v>Субсидия начинающему малому инновационному предприятию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Лист2!$B$15:$L$15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30746100</c:v>
                </c:pt>
                <c:pt idx="9">
                  <c:v>19864280</c:v>
                </c:pt>
                <c:pt idx="10">
                  <c:v>74925921</c:v>
                </c:pt>
              </c:numCache>
            </c:numRef>
          </c:val>
        </c:ser>
        <c:ser>
          <c:idx val="14"/>
          <c:order val="14"/>
          <c:tx>
            <c:strRef>
              <c:f>Лист2!$A$16</c:f>
              <c:strCache>
                <c:ptCount val="1"/>
                <c:pt idx="0">
                  <c:v>Патентование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Лист2!$B$16:$L$16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144680</c:v>
                </c:pt>
                <c:pt idx="10">
                  <c:v>400000</c:v>
                </c:pt>
              </c:numCache>
            </c:numRef>
          </c:val>
        </c:ser>
        <c:ser>
          <c:idx val="15"/>
          <c:order val="15"/>
          <c:tx>
            <c:strRef>
              <c:f>Лист2!$A$17</c:f>
              <c:strCache>
                <c:ptCount val="1"/>
                <c:pt idx="0">
                  <c:v>Прототипирование</c:v>
                </c:pt>
              </c:strCache>
            </c:strRef>
          </c:tx>
          <c:spPr>
            <a:ln w="25400">
              <a:noFill/>
            </a:ln>
          </c:spPr>
          <c:cat>
            <c:strRef>
              <c:f>Лист2!$B$1:$L$1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2012П</c:v>
                </c:pt>
              </c:strCache>
            </c:strRef>
          </c:cat>
          <c:val>
            <c:numRef>
              <c:f>Лист2!$B$17:$L$17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133200</c:v>
                </c:pt>
                <c:pt idx="10">
                  <c:v>600000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626304"/>
        <c:axId val="90701824"/>
      </c:areaChart>
      <c:catAx>
        <c:axId val="90626304"/>
        <c:scaling>
          <c:orientation val="minMax"/>
        </c:scaling>
        <c:delete val="0"/>
        <c:axPos val="b"/>
        <c:majorTickMark val="out"/>
        <c:minorTickMark val="none"/>
        <c:tickLblPos val="nextTo"/>
        <c:crossAx val="90701824"/>
        <c:crosses val="autoZero"/>
        <c:auto val="1"/>
        <c:lblAlgn val="ctr"/>
        <c:lblOffset val="100"/>
        <c:noMultiLvlLbl val="0"/>
      </c:catAx>
      <c:valAx>
        <c:axId val="90701824"/>
        <c:scaling>
          <c:orientation val="minMax"/>
        </c:scaling>
        <c:delete val="0"/>
        <c:axPos val="r"/>
        <c:majorGridlines/>
        <c:numFmt formatCode="#,##0" sourceLinked="1"/>
        <c:majorTickMark val="out"/>
        <c:minorTickMark val="none"/>
        <c:tickLblPos val="nextTo"/>
        <c:crossAx val="90626304"/>
        <c:crosses val="max"/>
        <c:crossBetween val="midCat"/>
      </c:valAx>
    </c:plotArea>
    <c:legend>
      <c:legendPos val="r"/>
      <c:layout>
        <c:manualLayout>
          <c:xMode val="edge"/>
          <c:yMode val="edge"/>
          <c:x val="1.2302081713825301E-3"/>
          <c:y val="2.6358067080385551E-2"/>
          <c:w val="0.65186694780673859"/>
          <c:h val="0.88221584305157563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366118752990554E-2"/>
          <c:y val="2.3183694300525793E-2"/>
          <c:w val="0.94261181534027294"/>
          <c:h val="0.95363261139894862"/>
        </c:manualLayout>
      </c:layout>
      <c:bubbleChart>
        <c:varyColors val="0"/>
        <c:ser>
          <c:idx val="0"/>
          <c:order val="0"/>
          <c:tx>
            <c:strRef>
              <c:f>Лист3!$C$1</c:f>
              <c:strCache>
                <c:ptCount val="1"/>
                <c:pt idx="0">
                  <c:v>сумма поддержки, руб.</c:v>
                </c:pt>
              </c:strCache>
            </c:strRef>
          </c:tx>
          <c:invertIfNegative val="0"/>
          <c:xVal>
            <c:numRef>
              <c:f>Лист3!$A$2:$A$12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 formatCode="0\П">
                  <c:v>2012</c:v>
                </c:pt>
              </c:numCache>
            </c:numRef>
          </c:xVal>
          <c:yVal>
            <c:numRef>
              <c:f>Лист3!$B$2:$B$12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10</c:v>
                </c:pt>
                <c:pt idx="9">
                  <c:v>13</c:v>
                </c:pt>
                <c:pt idx="10">
                  <c:v>15</c:v>
                </c:pt>
              </c:numCache>
            </c:numRef>
          </c:yVal>
          <c:bubbleSize>
            <c:numRef>
              <c:f>Лист3!$C$2:$C$12</c:f>
              <c:numCache>
                <c:formatCode>#,##0</c:formatCode>
                <c:ptCount val="11"/>
                <c:pt idx="0">
                  <c:v>25885892</c:v>
                </c:pt>
                <c:pt idx="1">
                  <c:v>27419835</c:v>
                </c:pt>
                <c:pt idx="2">
                  <c:v>40451319</c:v>
                </c:pt>
                <c:pt idx="3">
                  <c:v>54854253</c:v>
                </c:pt>
                <c:pt idx="4">
                  <c:v>80689267.340000004</c:v>
                </c:pt>
                <c:pt idx="5">
                  <c:v>336372020.60000002</c:v>
                </c:pt>
                <c:pt idx="6">
                  <c:v>441986056.69</c:v>
                </c:pt>
                <c:pt idx="7">
                  <c:v>629970791.22000003</c:v>
                </c:pt>
                <c:pt idx="8">
                  <c:v>1239402147.2300003</c:v>
                </c:pt>
                <c:pt idx="9">
                  <c:v>1226572772.74</c:v>
                </c:pt>
                <c:pt idx="10">
                  <c:v>1773653265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90858240"/>
        <c:axId val="90859776"/>
      </c:bubbleChart>
      <c:valAx>
        <c:axId val="90858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0859776"/>
        <c:crosses val="autoZero"/>
        <c:crossBetween val="midCat"/>
      </c:valAx>
      <c:valAx>
        <c:axId val="90859776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8582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6.3726215105228579E-2"/>
          <c:y val="0.32743919258013476"/>
          <c:w val="0.51253933496878723"/>
          <c:h val="0.10402244578188639"/>
        </c:manualLayout>
      </c:layout>
      <c:overlay val="0"/>
      <c:txPr>
        <a:bodyPr/>
        <a:lstStyle/>
        <a:p>
          <a:pPr>
            <a:defRPr sz="1700" baseline="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14263109241142E-2"/>
          <c:y val="1.2742958792636637E-2"/>
          <c:w val="0.91157003578078"/>
          <c:h val="0.861194449737888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Лист1!$G$8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cat>
            <c:numRef>
              <c:f>Лист1!$F$9:$F$44</c:f>
              <c:numCache>
                <c:formatCode>[$-419]mmmm\ yyyy;@</c:formatCode>
                <c:ptCount val="36"/>
                <c:pt idx="0">
                  <c:v>40209</c:v>
                </c:pt>
                <c:pt idx="1">
                  <c:v>40237</c:v>
                </c:pt>
                <c:pt idx="2">
                  <c:v>40268</c:v>
                </c:pt>
                <c:pt idx="3">
                  <c:v>40298</c:v>
                </c:pt>
                <c:pt idx="4">
                  <c:v>40329</c:v>
                </c:pt>
                <c:pt idx="5">
                  <c:v>40359</c:v>
                </c:pt>
                <c:pt idx="6">
                  <c:v>40390</c:v>
                </c:pt>
                <c:pt idx="7">
                  <c:v>40421</c:v>
                </c:pt>
                <c:pt idx="8">
                  <c:v>40451</c:v>
                </c:pt>
                <c:pt idx="9">
                  <c:v>40482</c:v>
                </c:pt>
                <c:pt idx="10">
                  <c:v>40512</c:v>
                </c:pt>
                <c:pt idx="11">
                  <c:v>40543</c:v>
                </c:pt>
                <c:pt idx="12">
                  <c:v>40574</c:v>
                </c:pt>
                <c:pt idx="13">
                  <c:v>40602</c:v>
                </c:pt>
                <c:pt idx="14">
                  <c:v>40633</c:v>
                </c:pt>
                <c:pt idx="15">
                  <c:v>40663</c:v>
                </c:pt>
                <c:pt idx="16">
                  <c:v>40694</c:v>
                </c:pt>
                <c:pt idx="17">
                  <c:v>40724</c:v>
                </c:pt>
                <c:pt idx="18">
                  <c:v>40755</c:v>
                </c:pt>
                <c:pt idx="19">
                  <c:v>40786</c:v>
                </c:pt>
                <c:pt idx="20">
                  <c:v>40816</c:v>
                </c:pt>
                <c:pt idx="21">
                  <c:v>40847</c:v>
                </c:pt>
                <c:pt idx="22">
                  <c:v>40877</c:v>
                </c:pt>
                <c:pt idx="23">
                  <c:v>40908</c:v>
                </c:pt>
                <c:pt idx="24">
                  <c:v>40939</c:v>
                </c:pt>
                <c:pt idx="25">
                  <c:v>40968</c:v>
                </c:pt>
                <c:pt idx="26">
                  <c:v>40999</c:v>
                </c:pt>
                <c:pt idx="27">
                  <c:v>41029</c:v>
                </c:pt>
                <c:pt idx="28">
                  <c:v>41060</c:v>
                </c:pt>
                <c:pt idx="29">
                  <c:v>41090</c:v>
                </c:pt>
                <c:pt idx="30">
                  <c:v>41121</c:v>
                </c:pt>
                <c:pt idx="31">
                  <c:v>41152</c:v>
                </c:pt>
                <c:pt idx="32">
                  <c:v>41182</c:v>
                </c:pt>
                <c:pt idx="33">
                  <c:v>41213</c:v>
                </c:pt>
                <c:pt idx="34">
                  <c:v>41243</c:v>
                </c:pt>
                <c:pt idx="35">
                  <c:v>41274</c:v>
                </c:pt>
              </c:numCache>
            </c:numRef>
          </c:cat>
          <c:val>
            <c:numRef>
              <c:f>Лист1!$G$9:$G$44</c:f>
              <c:numCache>
                <c:formatCode>#,##0</c:formatCode>
                <c:ptCount val="36"/>
                <c:pt idx="2">
                  <c:v>15477000</c:v>
                </c:pt>
                <c:pt idx="3">
                  <c:v>2213297</c:v>
                </c:pt>
                <c:pt idx="4">
                  <c:v>2345227</c:v>
                </c:pt>
                <c:pt idx="6">
                  <c:v>38327400</c:v>
                </c:pt>
                <c:pt idx="7">
                  <c:v>191637076</c:v>
                </c:pt>
                <c:pt idx="11">
                  <c:v>43750000</c:v>
                </c:pt>
                <c:pt idx="14">
                  <c:v>97952000</c:v>
                </c:pt>
                <c:pt idx="16">
                  <c:v>24000000</c:v>
                </c:pt>
                <c:pt idx="22">
                  <c:v>170048000</c:v>
                </c:pt>
                <c:pt idx="26">
                  <c:v>14685500</c:v>
                </c:pt>
                <c:pt idx="27">
                  <c:v>35776500</c:v>
                </c:pt>
                <c:pt idx="30">
                  <c:v>36528600</c:v>
                </c:pt>
                <c:pt idx="31">
                  <c:v>50246600</c:v>
                </c:pt>
                <c:pt idx="33">
                  <c:v>157762800</c:v>
                </c:pt>
              </c:numCache>
            </c:numRef>
          </c:val>
        </c:ser>
        <c:ser>
          <c:idx val="1"/>
          <c:order val="1"/>
          <c:tx>
            <c:strRef>
              <c:f>Лист1!$H$8</c:f>
              <c:strCache>
                <c:ptCount val="1"/>
                <c:pt idx="0">
                  <c:v>Федеральный бюджет</c:v>
                </c:pt>
              </c:strCache>
            </c:strRef>
          </c:tx>
          <c:invertIfNegative val="0"/>
          <c:cat>
            <c:numRef>
              <c:f>Лист1!$F$9:$F$44</c:f>
              <c:numCache>
                <c:formatCode>[$-419]mmmm\ yyyy;@</c:formatCode>
                <c:ptCount val="36"/>
                <c:pt idx="0">
                  <c:v>40209</c:v>
                </c:pt>
                <c:pt idx="1">
                  <c:v>40237</c:v>
                </c:pt>
                <c:pt idx="2">
                  <c:v>40268</c:v>
                </c:pt>
                <c:pt idx="3">
                  <c:v>40298</c:v>
                </c:pt>
                <c:pt idx="4">
                  <c:v>40329</c:v>
                </c:pt>
                <c:pt idx="5">
                  <c:v>40359</c:v>
                </c:pt>
                <c:pt idx="6">
                  <c:v>40390</c:v>
                </c:pt>
                <c:pt idx="7">
                  <c:v>40421</c:v>
                </c:pt>
                <c:pt idx="8">
                  <c:v>40451</c:v>
                </c:pt>
                <c:pt idx="9">
                  <c:v>40482</c:v>
                </c:pt>
                <c:pt idx="10">
                  <c:v>40512</c:v>
                </c:pt>
                <c:pt idx="11">
                  <c:v>40543</c:v>
                </c:pt>
                <c:pt idx="12">
                  <c:v>40574</c:v>
                </c:pt>
                <c:pt idx="13">
                  <c:v>40602</c:v>
                </c:pt>
                <c:pt idx="14">
                  <c:v>40633</c:v>
                </c:pt>
                <c:pt idx="15">
                  <c:v>40663</c:v>
                </c:pt>
                <c:pt idx="16">
                  <c:v>40694</c:v>
                </c:pt>
                <c:pt idx="17">
                  <c:v>40724</c:v>
                </c:pt>
                <c:pt idx="18">
                  <c:v>40755</c:v>
                </c:pt>
                <c:pt idx="19">
                  <c:v>40786</c:v>
                </c:pt>
                <c:pt idx="20">
                  <c:v>40816</c:v>
                </c:pt>
                <c:pt idx="21">
                  <c:v>40847</c:v>
                </c:pt>
                <c:pt idx="22">
                  <c:v>40877</c:v>
                </c:pt>
                <c:pt idx="23">
                  <c:v>40908</c:v>
                </c:pt>
                <c:pt idx="24">
                  <c:v>40939</c:v>
                </c:pt>
                <c:pt idx="25">
                  <c:v>40968</c:v>
                </c:pt>
                <c:pt idx="26">
                  <c:v>40999</c:v>
                </c:pt>
                <c:pt idx="27">
                  <c:v>41029</c:v>
                </c:pt>
                <c:pt idx="28">
                  <c:v>41060</c:v>
                </c:pt>
                <c:pt idx="29">
                  <c:v>41090</c:v>
                </c:pt>
                <c:pt idx="30">
                  <c:v>41121</c:v>
                </c:pt>
                <c:pt idx="31">
                  <c:v>41152</c:v>
                </c:pt>
                <c:pt idx="32">
                  <c:v>41182</c:v>
                </c:pt>
                <c:pt idx="33">
                  <c:v>41213</c:v>
                </c:pt>
                <c:pt idx="34">
                  <c:v>41243</c:v>
                </c:pt>
                <c:pt idx="35">
                  <c:v>41274</c:v>
                </c:pt>
              </c:numCache>
            </c:numRef>
          </c:cat>
          <c:val>
            <c:numRef>
              <c:f>Лист1!$H$9:$H$44</c:f>
              <c:numCache>
                <c:formatCode>#,##0</c:formatCode>
                <c:ptCount val="36"/>
                <c:pt idx="10">
                  <c:v>432000000</c:v>
                </c:pt>
                <c:pt idx="11">
                  <c:v>334890800</c:v>
                </c:pt>
                <c:pt idx="16">
                  <c:v>56100350</c:v>
                </c:pt>
                <c:pt idx="23">
                  <c:v>425301428</c:v>
                </c:pt>
                <c:pt idx="31">
                  <c:v>9793104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6576640"/>
        <c:axId val="36603392"/>
      </c:barChart>
      <c:dateAx>
        <c:axId val="36576640"/>
        <c:scaling>
          <c:orientation val="minMax"/>
          <c:max val="41244"/>
          <c:min val="40210"/>
        </c:scaling>
        <c:delete val="0"/>
        <c:axPos val="b"/>
        <c:numFmt formatCode="[$-419]mmmm\ yyyy;@" sourceLinked="1"/>
        <c:majorTickMark val="out"/>
        <c:minorTickMark val="none"/>
        <c:tickLblPos val="nextTo"/>
        <c:txPr>
          <a:bodyPr rot="-1740000"/>
          <a:lstStyle/>
          <a:p>
            <a:pPr>
              <a:defRPr sz="1200"/>
            </a:pPr>
            <a:endParaRPr lang="ru-RU"/>
          </a:p>
        </c:txPr>
        <c:crossAx val="36603392"/>
        <c:crosses val="autoZero"/>
        <c:auto val="1"/>
        <c:lblOffset val="100"/>
        <c:baseTimeUnit val="months"/>
        <c:majorUnit val="2"/>
        <c:majorTimeUnit val="months"/>
      </c:dateAx>
      <c:valAx>
        <c:axId val="36603392"/>
        <c:scaling>
          <c:orientation val="minMax"/>
        </c:scaling>
        <c:delete val="0"/>
        <c:axPos val="r"/>
        <c:majorGridlines/>
        <c:numFmt formatCode="#,##0" sourceLinked="1"/>
        <c:majorTickMark val="out"/>
        <c:minorTickMark val="none"/>
        <c:tickLblPos val="nextTo"/>
        <c:crossAx val="36576640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1.4254469189838196E-2"/>
          <c:y val="0.10304238628698205"/>
          <c:w val="0.25294084635568131"/>
          <c:h val="0.15907856141018634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48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79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39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9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63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67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30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82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37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848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2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278BE-9F28-4ED0-BB3E-73B37E98E0DF}" type="datetimeFigureOut">
              <a:rPr lang="ru-RU" smtClean="0"/>
              <a:pPr/>
              <a:t>25.10.2012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B1242-E70D-43D1-9D67-90F380B93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58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9552" y="2708920"/>
            <a:ext cx="82089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200" b="1" spc="-150" dirty="0" smtClean="0">
                <a:latin typeface="Arial Narrow" pitchFamily="34" charset="0"/>
                <a:cs typeface="Arial" pitchFamily="34" charset="0"/>
              </a:rPr>
              <a:t>Поддержка </a:t>
            </a:r>
            <a:r>
              <a:rPr lang="ru-RU" sz="5200" b="1" spc="-150" dirty="0">
                <a:latin typeface="Arial Narrow" pitchFamily="34" charset="0"/>
                <a:cs typeface="Arial" pitchFamily="34" charset="0"/>
              </a:rPr>
              <a:t>малого и среднего </a:t>
            </a:r>
            <a:r>
              <a:rPr lang="ru-RU" sz="5200" b="1" spc="-150" dirty="0" smtClean="0">
                <a:latin typeface="Arial Narrow" pitchFamily="34" charset="0"/>
                <a:cs typeface="Arial" pitchFamily="34" charset="0"/>
              </a:rPr>
              <a:t>предпринимательства</a:t>
            </a:r>
            <a:endParaRPr lang="ru-RU" sz="5200" b="1" spc="-150" dirty="0">
              <a:latin typeface="Arial Narrow" pitchFamily="34" charset="0"/>
              <a:cs typeface="Arial" pitchFamily="34" charset="0"/>
            </a:endParaRPr>
          </a:p>
          <a:p>
            <a:pPr algn="ctr"/>
            <a:r>
              <a:rPr lang="ru-RU" sz="5200" b="1" spc="-150" dirty="0" smtClean="0">
                <a:latin typeface="Arial Narrow" pitchFamily="34" charset="0"/>
                <a:cs typeface="Arial" pitchFamily="34" charset="0"/>
              </a:rPr>
              <a:t>в Свердловской области</a:t>
            </a:r>
            <a:endParaRPr lang="ru-RU" sz="5200" b="1" spc="-150" dirty="0" smtClean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0"/>
            <a:ext cx="15335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81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5536" y="404664"/>
            <a:ext cx="74316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 smtClean="0">
                <a:latin typeface="Arial Narrow" pitchFamily="34" charset="0"/>
              </a:rPr>
              <a:t>ПОРУЧИТЕЛЬСТВО ПО КРЕДИТАМ</a:t>
            </a:r>
          </a:p>
          <a:p>
            <a:r>
              <a:rPr lang="ru-RU" sz="2000" b="1" spc="-150" dirty="0" smtClean="0">
                <a:latin typeface="Arial Narrow" pitchFamily="34" charset="0"/>
              </a:rPr>
              <a:t>СУБЪЕКТОВ МАЛОГО ПРЕДПРИНИМАТЕЛЬСТВА</a:t>
            </a:r>
            <a:endParaRPr lang="ru-RU" sz="2000" b="1" spc="-15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34076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lvl="1" indent="-400050">
              <a:buFont typeface="Wingdings" pitchFamily="2" charset="2"/>
              <a:buChar char="ü"/>
            </a:pPr>
            <a:r>
              <a:rPr lang="ru-RU" dirty="0" smtClean="0"/>
              <a:t>Соглашения с 26 банками</a:t>
            </a:r>
          </a:p>
          <a:p>
            <a:pPr marL="432000" lvl="1" indent="-400050">
              <a:buFont typeface="Wingdings" pitchFamily="2" charset="2"/>
              <a:buChar char="ü"/>
            </a:pPr>
            <a:r>
              <a:rPr lang="ru-RU" dirty="0" smtClean="0"/>
              <a:t>Субсидиарная ответственность за возврат части основной суммы кредита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450317"/>
              </p:ext>
            </p:extLst>
          </p:nvPr>
        </p:nvGraphicFramePr>
        <p:xfrm>
          <a:off x="611561" y="2132856"/>
          <a:ext cx="8226990" cy="3384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8122"/>
                <a:gridCol w="2029837"/>
                <a:gridCol w="1922194"/>
                <a:gridCol w="738122"/>
                <a:gridCol w="2798715"/>
              </a:tblGrid>
              <a:tr h="50405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вид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максимальная сумма кредита, рублей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максимальная сумма поручительства, руб.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доля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цена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>
                          <a:effectLst/>
                        </a:rPr>
                        <a:t>Экспресс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1 500 000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1 050 000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≤ 70%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>
                          <a:effectLst/>
                        </a:rPr>
                        <a:t>бесплатно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>
                          <a:effectLst/>
                        </a:rPr>
                        <a:t>Микро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5 000 000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3 000 000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≤ 60%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>
                          <a:effectLst/>
                        </a:rPr>
                        <a:t>бесплатно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>
                          <a:effectLst/>
                        </a:rPr>
                        <a:t>Стандарт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>
                          <a:effectLst/>
                        </a:rPr>
                        <a:t>Неограничена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5 000 000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effectLst/>
                        </a:rPr>
                        <a:t>≤ 50%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>
                          <a:effectLst/>
                        </a:rPr>
                        <a:t>по кредитам до 1 года – </a:t>
                      </a:r>
                      <a:r>
                        <a:rPr lang="ru-RU" sz="1400" u="none" strike="noStrike" dirty="0" smtClean="0">
                          <a:effectLst/>
                        </a:rPr>
                        <a:t>1/5</a:t>
                      </a:r>
                    </a:p>
                    <a:p>
                      <a:pPr algn="l" rtl="0" fontAlgn="b"/>
                      <a:r>
                        <a:rPr lang="ru-RU" sz="1400" u="none" strike="noStrike" dirty="0" smtClean="0">
                          <a:effectLst/>
                        </a:rPr>
                        <a:t>ставки </a:t>
                      </a:r>
                      <a:r>
                        <a:rPr lang="ru-RU" sz="1400" u="none" strike="noStrike" dirty="0">
                          <a:effectLst/>
                        </a:rPr>
                        <a:t>рефинансирования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>
                          <a:effectLst/>
                        </a:rPr>
                        <a:t>по кредитам от 1 года до 3 лет – 1/4 ставки рефинансирования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4795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u="none" strike="noStrike" dirty="0">
                          <a:effectLst/>
                        </a:rPr>
                        <a:t>по кредитам свыше 3 лет – 1/3 ставки рефинансирования ЦБ РФ, действовавшей на дату заключения договора поручительства </a:t>
                      </a:r>
                      <a:r>
                        <a:rPr lang="ru-RU" sz="1400" u="none" strike="noStrike" dirty="0" smtClean="0">
                          <a:effectLst/>
                        </a:rPr>
                        <a:t>(однократно)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94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482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5536" y="404664"/>
            <a:ext cx="74316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 smtClean="0">
                <a:latin typeface="Arial Narrow" pitchFamily="34" charset="0"/>
              </a:rPr>
              <a:t>ЛЬГОТНЫЕ ИНВЕСТИЦИОННЫЕ КРЕДИТЫ</a:t>
            </a:r>
          </a:p>
          <a:p>
            <a:r>
              <a:rPr lang="ru-RU" sz="2000" b="1" spc="-150" dirty="0" smtClean="0">
                <a:latin typeface="Arial Narrow" pitchFamily="34" charset="0"/>
              </a:rPr>
              <a:t>СУБЪЕКТАМ МАЛОГО ПРЕДПРИНИМАТЕЛЬСТВА</a:t>
            </a:r>
            <a:endParaRPr lang="ru-RU" sz="2000" b="1" spc="-15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340768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lvl="1" indent="-400050">
              <a:buFont typeface="Wingdings" pitchFamily="2" charset="2"/>
              <a:buChar char="ü"/>
            </a:pPr>
            <a:r>
              <a:rPr lang="ru-RU" dirty="0" smtClean="0"/>
              <a:t>Соглашения с 9 банками</a:t>
            </a:r>
          </a:p>
          <a:p>
            <a:pPr marL="432000" lvl="1" indent="-400050">
              <a:buFont typeface="Wingdings" pitchFamily="2" charset="2"/>
              <a:buChar char="ü"/>
            </a:pPr>
            <a:r>
              <a:rPr lang="ru-RU" dirty="0" smtClean="0"/>
              <a:t>Вложения в основные средства </a:t>
            </a:r>
            <a:r>
              <a:rPr lang="ru-RU" dirty="0"/>
              <a:t>малых предприятий, </a:t>
            </a:r>
            <a:r>
              <a:rPr lang="ru-RU" dirty="0" smtClean="0"/>
              <a:t>осуществляющих </a:t>
            </a:r>
            <a:r>
              <a:rPr lang="ru-RU" dirty="0"/>
              <a:t>виды деятельности в приоритетных </a:t>
            </a:r>
            <a:r>
              <a:rPr lang="ru-RU" dirty="0" smtClean="0"/>
              <a:t>отраслях</a:t>
            </a:r>
          </a:p>
          <a:p>
            <a:pPr marL="432000" lvl="1" indent="-400050">
              <a:buFont typeface="Wingdings" pitchFamily="2" charset="2"/>
              <a:buChar char="ü"/>
            </a:pPr>
            <a:r>
              <a:rPr lang="ru-RU" dirty="0" smtClean="0"/>
              <a:t>До 7 000 000 рублей </a:t>
            </a:r>
            <a:r>
              <a:rPr lang="ru-RU" dirty="0"/>
              <a:t>по ставке рефинансирования </a:t>
            </a:r>
            <a:r>
              <a:rPr lang="ru-RU" dirty="0" smtClean="0"/>
              <a:t>на </a:t>
            </a:r>
            <a:r>
              <a:rPr lang="ru-RU" dirty="0"/>
              <a:t>срок до 5 лет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793856" y="2852936"/>
            <a:ext cx="2520280" cy="25202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омб 12"/>
          <p:cNvSpPr/>
          <p:nvPr/>
        </p:nvSpPr>
        <p:spPr>
          <a:xfrm>
            <a:off x="3672985" y="3140968"/>
            <a:ext cx="1972828" cy="1944216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084168" y="2960948"/>
            <a:ext cx="2277291" cy="2304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258572" y="3789040"/>
            <a:ext cx="159084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Заёмщик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63975" y="3803522"/>
            <a:ext cx="159084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Банк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27389" y="3803522"/>
            <a:ext cx="159084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Фонд</a:t>
            </a:r>
            <a:endParaRPr lang="ru-RU" sz="2800" dirty="0">
              <a:solidFill>
                <a:schemeClr val="tx2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5182294" y="3414518"/>
            <a:ext cx="864096" cy="0"/>
          </a:xfrm>
          <a:prstGeom prst="straightConnector1">
            <a:avLst/>
          </a:prstGeom>
          <a:noFill/>
          <a:ln>
            <a:prstDash val="sysDash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233828" y="4869160"/>
            <a:ext cx="864096" cy="0"/>
          </a:xfrm>
          <a:prstGeom prst="straightConnector1">
            <a:avLst/>
          </a:prstGeom>
          <a:noFill/>
          <a:ln>
            <a:prstDash val="solid"/>
            <a:headEnd type="stealth" w="lg" len="lg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126775" y="4879241"/>
            <a:ext cx="864096" cy="0"/>
          </a:xfrm>
          <a:prstGeom prst="straightConnector1">
            <a:avLst/>
          </a:prstGeom>
          <a:noFill/>
          <a:ln>
            <a:prstDash val="solid"/>
            <a:headEnd type="stealth" w="lg" len="lg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314136" y="3394720"/>
            <a:ext cx="864096" cy="0"/>
          </a:xfrm>
          <a:prstGeom prst="straightConnector1">
            <a:avLst/>
          </a:prstGeom>
          <a:noFill/>
          <a:ln>
            <a:prstDash val="sysDash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" name="TextBox 25"/>
          <p:cNvSpPr txBox="1"/>
          <p:nvPr/>
        </p:nvSpPr>
        <p:spPr>
          <a:xfrm>
            <a:off x="3894406" y="2652881"/>
            <a:ext cx="159084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000" i="1" dirty="0" smtClean="0">
                <a:solidFill>
                  <a:schemeClr val="tx2"/>
                </a:solidFill>
              </a:rPr>
              <a:t>Заявка</a:t>
            </a:r>
            <a:endParaRPr lang="ru-RU" sz="2000" i="1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33733" y="5096018"/>
            <a:ext cx="330880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000" i="1" dirty="0" smtClean="0">
                <a:solidFill>
                  <a:schemeClr val="tx2"/>
                </a:solidFill>
              </a:rPr>
              <a:t>Финансирование</a:t>
            </a:r>
            <a:endParaRPr lang="ru-RU" sz="20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54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536" y="404664"/>
            <a:ext cx="74316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 smtClean="0">
                <a:latin typeface="Arial Narrow" pitchFamily="34" charset="0"/>
                <a:cs typeface="Arial" pitchFamily="34" charset="0"/>
              </a:rPr>
              <a:t>РЕЗУЛЬТАТЫ </a:t>
            </a:r>
            <a:r>
              <a:rPr lang="ru-RU" sz="2000" b="1" spc="-150" dirty="0" smtClean="0">
                <a:latin typeface="Arial Narrow" pitchFamily="34" charset="0"/>
                <a:cs typeface="Arial" pitchFamily="34" charset="0"/>
              </a:rPr>
              <a:t>ПОДДЕРЖКИ ПРЕДПРИНИМАТЕЛЬСТВА В 2011 Г.</a:t>
            </a:r>
            <a:endParaRPr lang="ru-RU" sz="2000" b="1" spc="-15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611560" y="1052736"/>
          <a:ext cx="7128790" cy="3814547"/>
        </p:xfrm>
        <a:graphic>
          <a:graphicData uri="http://schemas.openxmlformats.org/drawingml/2006/table">
            <a:tbl>
              <a:tblPr/>
              <a:tblGrid>
                <a:gridCol w="5152492"/>
                <a:gridCol w="1976298"/>
              </a:tblGrid>
              <a:tr h="87987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Вид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поддержки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Количество СМСП, получивших поддержку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Поручительства по кредитам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Льготные инвестиционные кредиты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Поддержка инноваций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Компенсации затрат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Микрозаймы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1 178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Организация мероприятий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1 832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Обучение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8 740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Программы моногородов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2 320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Услуги муниципальных фондов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29 580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Общее количество СМСП, получивших поддержку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45 509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11560" y="4941168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Первое место в РФ </a:t>
            </a:r>
            <a:r>
              <a:rPr lang="ru-RU" dirty="0" smtClean="0"/>
              <a:t>по количеству предоставленных поручительств по кредитам.</a:t>
            </a:r>
          </a:p>
          <a:p>
            <a:r>
              <a:rPr lang="ru-RU" dirty="0" smtClean="0"/>
              <a:t>Первое место по количеству поддержанных инновационных проектов.</a:t>
            </a:r>
          </a:p>
          <a:p>
            <a:r>
              <a:rPr lang="ru-RU" dirty="0" smtClean="0"/>
              <a:t>Первое место по количеству прошедших обучение.</a:t>
            </a:r>
          </a:p>
          <a:p>
            <a:r>
              <a:rPr lang="ru-RU" dirty="0" smtClean="0"/>
              <a:t>Венчурный форум позволил войти </a:t>
            </a:r>
            <a:r>
              <a:rPr lang="ru-RU" b="1" dirty="0" smtClean="0"/>
              <a:t>в тройку самых инновационных регионов.</a:t>
            </a:r>
          </a:p>
          <a:p>
            <a:r>
              <a:rPr lang="ru-RU" b="1" dirty="0" smtClean="0"/>
              <a:t>Эффективная система </a:t>
            </a:r>
            <a:r>
              <a:rPr lang="ru-RU" dirty="0" smtClean="0"/>
              <a:t>фондирования льготных кредитов.</a:t>
            </a:r>
          </a:p>
        </p:txBody>
      </p:sp>
    </p:spTree>
    <p:extLst>
      <p:ext uri="{BB962C8B-B14F-4D97-AF65-F5344CB8AC3E}">
        <p14:creationId xmlns:p14="http://schemas.microsoft.com/office/powerpoint/2010/main" val="15981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536" y="404664"/>
            <a:ext cx="74316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 smtClean="0">
                <a:latin typeface="Arial Narrow" pitchFamily="34" charset="0"/>
                <a:cs typeface="Arial" pitchFamily="34" charset="0"/>
              </a:rPr>
              <a:t>РЕЗУЛЬТАТЫ </a:t>
            </a:r>
            <a:r>
              <a:rPr lang="ru-RU" sz="2000" b="1" spc="-150" dirty="0" smtClean="0">
                <a:latin typeface="Arial Narrow" pitchFamily="34" charset="0"/>
                <a:cs typeface="Arial" pitchFamily="34" charset="0"/>
              </a:rPr>
              <a:t>ПОДДЕРЖКИ ПРЕДПРИНИМАТЕЛЬСТВА ЗА 8 МЕС. 2012 Г.</a:t>
            </a:r>
            <a:endParaRPr lang="ru-RU" sz="2000" b="1" spc="-15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467544" y="4725144"/>
            <a:ext cx="8532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Рост средней суммы </a:t>
            </a:r>
            <a:r>
              <a:rPr lang="ru-RU" dirty="0" smtClean="0"/>
              <a:t>выдаваемых поручительств и микрозаймов.</a:t>
            </a:r>
          </a:p>
          <a:p>
            <a:r>
              <a:rPr lang="ru-RU" b="1" dirty="0" smtClean="0"/>
              <a:t>Увеличение</a:t>
            </a:r>
            <a:r>
              <a:rPr lang="ru-RU" dirty="0" smtClean="0"/>
              <a:t> максимального размера льготного инвестиционного кредита.</a:t>
            </a:r>
          </a:p>
          <a:p>
            <a:r>
              <a:rPr lang="ru-RU" b="1" dirty="0" smtClean="0"/>
              <a:t>Максимальный охват </a:t>
            </a:r>
            <a:r>
              <a:rPr lang="ru-RU" dirty="0" smtClean="0"/>
              <a:t>территории сетью муниципальных фондов.</a:t>
            </a:r>
          </a:p>
          <a:p>
            <a:r>
              <a:rPr lang="ru-RU" b="1" dirty="0" smtClean="0"/>
              <a:t>Разработана </a:t>
            </a:r>
            <a:r>
              <a:rPr lang="ru-RU" dirty="0" smtClean="0"/>
              <a:t>концепция перехода к единой системе управления, унификация бизнес-процессов и стандарт положений по оказанию всех видов поддержки.</a:t>
            </a:r>
          </a:p>
          <a:p>
            <a:r>
              <a:rPr lang="ru-RU" b="1" dirty="0" smtClean="0"/>
              <a:t>Минэкономразвития РФ </a:t>
            </a:r>
            <a:r>
              <a:rPr lang="ru-RU" dirty="0" smtClean="0"/>
              <a:t>увеличивает сумму </a:t>
            </a:r>
            <a:r>
              <a:rPr lang="ru-RU" dirty="0" err="1" smtClean="0"/>
              <a:t>софинансирования</a:t>
            </a:r>
            <a:r>
              <a:rPr lang="ru-RU" dirty="0" smtClean="0"/>
              <a:t> </a:t>
            </a:r>
            <a:r>
              <a:rPr lang="ru-RU" dirty="0" smtClean="0"/>
              <a:t>инструментов.</a:t>
            </a:r>
            <a:endParaRPr lang="ru-RU" b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11560" y="980728"/>
          <a:ext cx="7128792" cy="3648089"/>
        </p:xfrm>
        <a:graphic>
          <a:graphicData uri="http://schemas.openxmlformats.org/drawingml/2006/table">
            <a:tbl>
              <a:tblPr/>
              <a:tblGrid>
                <a:gridCol w="4464496"/>
                <a:gridCol w="2664296"/>
              </a:tblGrid>
              <a:tr h="604711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Вид поддержки 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Количество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услуг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СМСП, получивших поддержку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Поручительства по кредитам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355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Льготные инвестиционные кредиты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Поддержка инноваций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Компенсации затрат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496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Микрозаймы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1 261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Организация мероприятий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303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Обучение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9 724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Программы моногородов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Услуги муниципальных фондов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80 418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Всего оказано услуг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предпринимателям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92 683</a:t>
                      </a:r>
                    </a:p>
                  </a:txBody>
                  <a:tcPr marL="8128" marR="8128" marT="8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1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29850" y="2708920"/>
            <a:ext cx="74316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-150" dirty="0">
                <a:latin typeface="Arial Narrow" pitchFamily="34" charset="0"/>
                <a:cs typeface="Arial" pitchFamily="34" charset="0"/>
              </a:rPr>
              <a:t>РАЗВИВАЙТЕ СВОЙ БИЗНЕС </a:t>
            </a:r>
          </a:p>
          <a:p>
            <a:pPr algn="ctr"/>
            <a:r>
              <a:rPr lang="ru-RU" sz="3600" b="1" spc="-150" dirty="0">
                <a:latin typeface="Arial Narrow" pitchFamily="34" charset="0"/>
                <a:cs typeface="Arial" pitchFamily="34" charset="0"/>
              </a:rPr>
              <a:t>В СВЕРДЛОВСКОЙ ОБЛАСТИ!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5085184"/>
            <a:ext cx="844301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sofp.ru</a:t>
            </a:r>
            <a:endParaRPr lang="ru-RU" sz="2800" dirty="0" smtClean="0">
              <a:solidFill>
                <a:schemeClr val="tx2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Екатеринбург, ул. 8 </a:t>
            </a:r>
            <a:r>
              <a:rPr lang="ru-RU" sz="2400" dirty="0">
                <a:solidFill>
                  <a:schemeClr val="tx2"/>
                </a:solidFill>
              </a:rPr>
              <a:t>Марта, </a:t>
            </a:r>
            <a:r>
              <a:rPr lang="ru-RU" sz="2400" dirty="0" smtClean="0">
                <a:solidFill>
                  <a:schemeClr val="tx2"/>
                </a:solidFill>
              </a:rPr>
              <a:t>д. 13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smtClean="0">
                <a:solidFill>
                  <a:schemeClr val="tx2"/>
                </a:solidFill>
              </a:rPr>
              <a:t>правый подъезд, 4 этаж</a:t>
            </a:r>
          </a:p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тел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  <a:r>
              <a:rPr lang="ru-RU" sz="2400" dirty="0" smtClean="0">
                <a:solidFill>
                  <a:schemeClr val="tx2"/>
                </a:solidFill>
              </a:rPr>
              <a:t>+7 343 355-22-68</a:t>
            </a:r>
            <a:endParaRPr lang="ru-RU" sz="2400" dirty="0">
              <a:solidFill>
                <a:schemeClr val="tx2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0"/>
            <a:ext cx="15335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742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7544" y="404664"/>
            <a:ext cx="74888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 smtClean="0">
                <a:latin typeface="Arial Narrow" pitchFamily="34" charset="0"/>
                <a:cs typeface="Arial" pitchFamily="34" charset="0"/>
              </a:rPr>
              <a:t>ИСТОЧНИКИ СРЕДСТВ </a:t>
            </a:r>
            <a:r>
              <a:rPr lang="ru-RU" sz="2000" b="1" spc="-150" dirty="0" smtClean="0">
                <a:latin typeface="Arial Narrow" pitchFamily="34" charset="0"/>
                <a:cs typeface="Arial" pitchFamily="34" charset="0"/>
              </a:rPr>
              <a:t>ДЛЯ ПОДДЕРЖКИ ПРЕДПРИНИМАТЕЛЬСТВА</a:t>
            </a:r>
            <a:r>
              <a:rPr lang="en-US" sz="2000" b="1" spc="-15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b="1" spc="-150" dirty="0" smtClean="0">
                <a:latin typeface="Arial Narrow" pitchFamily="34" charset="0"/>
                <a:cs typeface="Arial" pitchFamily="34" charset="0"/>
              </a:rPr>
              <a:t>СВЕРДЛОВСКОЙ ОБЛАСТИ, ТЫС. РУБ.</a:t>
            </a:r>
            <a:endParaRPr lang="ru-RU" sz="2000" b="1" spc="-15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Диаграмма 6"/>
          <p:cNvGraphicFramePr/>
          <p:nvPr/>
        </p:nvGraphicFramePr>
        <p:xfrm>
          <a:off x="467544" y="1700808"/>
          <a:ext cx="849694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981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Диаграмм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328086"/>
              </p:ext>
            </p:extLst>
          </p:nvPr>
        </p:nvGraphicFramePr>
        <p:xfrm>
          <a:off x="395537" y="1628800"/>
          <a:ext cx="8352928" cy="4954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404664"/>
            <a:ext cx="74316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 smtClean="0">
                <a:latin typeface="Arial Narrow" pitchFamily="34" charset="0"/>
                <a:cs typeface="Arial" pitchFamily="34" charset="0"/>
              </a:rPr>
              <a:t>ПРЕДОСТАВЛЕНИЕ ФИНАНСОВОЙ ПОДДЕРЖКИ </a:t>
            </a:r>
            <a:r>
              <a:rPr lang="ru-RU" sz="2000" b="1" spc="-150" dirty="0" smtClean="0">
                <a:latin typeface="Arial Narrow" pitchFamily="34" charset="0"/>
                <a:cs typeface="Arial" pitchFamily="34" charset="0"/>
              </a:rPr>
              <a:t>СУБЪЕКТАМ МАЛОГО И СРЕДНЕГО ПРЕДПРИНИМАТЕЛЬСТВА СВЕРДЛОВСКОЙ ОБЛАСТИ, РУБ.</a:t>
            </a:r>
            <a:endParaRPr lang="ru-RU" sz="2000" b="1" spc="-15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6022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08663"/>
              </p:ext>
            </p:extLst>
          </p:nvPr>
        </p:nvGraphicFramePr>
        <p:xfrm>
          <a:off x="539552" y="1988840"/>
          <a:ext cx="2314966" cy="2857500"/>
        </p:xfrm>
        <a:graphic>
          <a:graphicData uri="http://schemas.openxmlformats.org/drawingml/2006/table">
            <a:tbl>
              <a:tblPr/>
              <a:tblGrid>
                <a:gridCol w="1145142"/>
                <a:gridCol w="1169824"/>
              </a:tblGrid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сумма, руб.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25 885 892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27 419 835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40 451 319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54 854 253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80 689 267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336 372 021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441 986 057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629 970 791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1 239 402 147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1 226 572 773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1 773 653 265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987824" y="1556792"/>
            <a:ext cx="4104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Количество инструментов, шт.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404664"/>
            <a:ext cx="74316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 smtClean="0">
                <a:latin typeface="Arial Narrow" pitchFamily="34" charset="0"/>
              </a:rPr>
              <a:t>ДИНАМИКА ОБЪЁМОВ </a:t>
            </a:r>
            <a:r>
              <a:rPr lang="ru-RU" sz="2000" b="1" spc="-150" dirty="0" smtClean="0">
                <a:latin typeface="Arial Narrow" pitchFamily="34" charset="0"/>
              </a:rPr>
              <a:t>ФИНАНСОВОЙ ПОДДЕРЖКИ,</a:t>
            </a:r>
            <a:endParaRPr lang="en-US" sz="2000" b="1" spc="-150" dirty="0" smtClean="0">
              <a:latin typeface="Arial Narrow" pitchFamily="34" charset="0"/>
            </a:endParaRPr>
          </a:p>
          <a:p>
            <a:r>
              <a:rPr lang="ru-RU" sz="2000" b="1" spc="-150" dirty="0" smtClean="0">
                <a:latin typeface="Arial Narrow" pitchFamily="34" charset="0"/>
              </a:rPr>
              <a:t>ОКАЗАННОЙ СУБЪЕКТАМ МАЛОГО И СРЕДНЕГО ПРЕДПРИНИМАТЕЛЬСТВА СВЕРДЛОВСКОЙ ОБЛАСТИ</a:t>
            </a:r>
            <a:endParaRPr lang="ru-RU" sz="2000" b="1" spc="-150" dirty="0">
              <a:latin typeface="Arial Narrow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9552" y="5301208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 2002 по 2012 год суммарный объём финансовой поддержки составил 4,7 млрд. руб.</a:t>
            </a:r>
          </a:p>
        </p:txBody>
      </p:sp>
      <p:graphicFrame>
        <p:nvGraphicFramePr>
          <p:cNvPr id="15" name="Диаграмма 14"/>
          <p:cNvGraphicFramePr>
            <a:graphicFrameLocks noGrp="1"/>
          </p:cNvGraphicFramePr>
          <p:nvPr/>
        </p:nvGraphicFramePr>
        <p:xfrm>
          <a:off x="3131841" y="1916832"/>
          <a:ext cx="5328592" cy="432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9568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95536" y="404664"/>
            <a:ext cx="743160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 smtClean="0">
                <a:latin typeface="Arial Narrow" pitchFamily="34" charset="0"/>
              </a:rPr>
              <a:t>ЦЕЛИ ОКАЗАНИЯ ПОДДЕРЖКИ </a:t>
            </a:r>
            <a:r>
              <a:rPr lang="ru-RU" sz="2000" b="1" spc="-150" dirty="0" smtClean="0">
                <a:latin typeface="Arial Narrow" pitchFamily="34" charset="0"/>
              </a:rPr>
              <a:t>СУБЪЕКТАМ МАЛОГО И СРЕДНЕГО ПРЕДПРИНИМАТЕЛЬСТВА СВЕРДЛОВСКОЙ ОБЛАСТИ</a:t>
            </a:r>
            <a:endParaRPr lang="ru-RU" sz="2000" b="1" spc="-150" dirty="0">
              <a:latin typeface="Arial Narrow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95536" y="1268760"/>
            <a:ext cx="78488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u="sng" dirty="0" smtClean="0"/>
              <a:t>Помощь в приобретении основных средств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Льготные инвестиционные кредиты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Компенсация части аванса по лизинговым договорам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Субсидирование процентной ставки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Возмещение затрат на приобретение оборудования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Возмещение затрат на присоединение к электрическим сетям</a:t>
            </a:r>
          </a:p>
          <a:p>
            <a:pPr marL="400050" indent="-400050">
              <a:buFont typeface="+mj-lt"/>
              <a:buAutoNum type="arabicPeriod"/>
            </a:pPr>
            <a:r>
              <a:rPr lang="ru-RU" u="sng" dirty="0" smtClean="0"/>
              <a:t>Стимулирование внедрения инноваций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Гранты начинающим инновационным компаниям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Субсидии действующим инновационным предприятиям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Бесплатное патентование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Бесплатное создание опытного образца продукции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Содействие повышению энергоэффективности </a:t>
            </a:r>
          </a:p>
          <a:p>
            <a:pPr marL="400050" indent="-400050">
              <a:buFont typeface="+mj-lt"/>
              <a:buAutoNum type="arabicPeriod"/>
            </a:pPr>
            <a:r>
              <a:rPr lang="ru-RU" u="sng" dirty="0" smtClean="0"/>
              <a:t>Упрощение доступа к оборотным средствам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Поручительство по кредитам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Микрофинансирование</a:t>
            </a:r>
          </a:p>
          <a:p>
            <a:pPr marL="400050" indent="-400050">
              <a:buFont typeface="+mj-lt"/>
              <a:buAutoNum type="arabicPeriod"/>
            </a:pPr>
            <a:r>
              <a:rPr lang="ru-RU" u="sng" dirty="0" smtClean="0"/>
              <a:t>Содействие выходу на новые рынки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Субсидии экспортёрам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Организация и компенсация участия в мероприятиях, связанных с продвижением</a:t>
            </a:r>
          </a:p>
        </p:txBody>
      </p:sp>
    </p:spTree>
    <p:extLst>
      <p:ext uri="{BB962C8B-B14F-4D97-AF65-F5344CB8AC3E}">
        <p14:creationId xmlns:p14="http://schemas.microsoft.com/office/powerpoint/2010/main" val="309568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95536" y="1340768"/>
            <a:ext cx="7848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ru-RU" u="sng" dirty="0" smtClean="0"/>
              <a:t>Повышение количества и качества малых предприятий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Массовые и специальные программы обучения граждан и предпринимателей развитию предпринимательской грамотности и предпринимательских компетенций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Создание муниципальных фондов, информационно-консультационных центров, информационных киосков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Конкурс</a:t>
            </a:r>
            <a:r>
              <a:rPr lang="en-US" dirty="0" smtClean="0"/>
              <a:t> </a:t>
            </a:r>
            <a:r>
              <a:rPr lang="ru-RU" dirty="0" smtClean="0"/>
              <a:t>«Молодой предприниматель»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Создание бизнес-инкубаторов</a:t>
            </a:r>
          </a:p>
          <a:p>
            <a:pPr marL="857250" lvl="1" indent="-400050">
              <a:buFont typeface="+mj-lt"/>
              <a:buAutoNum type="romanUcPeriod"/>
            </a:pPr>
            <a:r>
              <a:rPr lang="ru-RU" dirty="0" smtClean="0"/>
              <a:t>Возмещение затрат по размещению  в бизнес инкубаторах</a:t>
            </a:r>
          </a:p>
          <a:p>
            <a:pPr marL="857250" lvl="1" indent="-400050"/>
            <a:endParaRPr lang="ru-RU" dirty="0" smtClean="0"/>
          </a:p>
          <a:p>
            <a:pPr marL="857250" lvl="1" indent="-400050"/>
            <a:endParaRPr lang="ru-RU" dirty="0" smtClean="0"/>
          </a:p>
          <a:p>
            <a:pPr marL="857250" lvl="1" indent="-400050"/>
            <a:endParaRPr lang="ru-RU" dirty="0" smtClean="0"/>
          </a:p>
          <a:p>
            <a:pPr marL="0" lvl="1"/>
            <a:r>
              <a:rPr lang="ru-RU" sz="2400" i="1" dirty="0" smtClean="0"/>
              <a:t>Общая цель – повышение конкурентоспособности</a:t>
            </a:r>
            <a:br>
              <a:rPr lang="ru-RU" sz="2400" i="1" dirty="0" smtClean="0"/>
            </a:br>
            <a:r>
              <a:rPr lang="ru-RU" sz="2400" i="1" dirty="0" smtClean="0"/>
              <a:t>малых и средних предприятий Свердловской области.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404664"/>
            <a:ext cx="743160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 smtClean="0">
                <a:latin typeface="Arial Narrow" pitchFamily="34" charset="0"/>
              </a:rPr>
              <a:t>ЦЕЛИ ОКАЗАНИЯ ПОДДЕРЖКИ </a:t>
            </a:r>
            <a:r>
              <a:rPr lang="ru-RU" sz="2000" b="1" spc="-150" dirty="0" smtClean="0">
                <a:latin typeface="Arial Narrow" pitchFamily="34" charset="0"/>
              </a:rPr>
              <a:t>СУБЪЕКТАМ МАЛОГО И СРЕДНЕГО ПРЕДПРИНИМАТЕЛЬСТВА СВЕРДЛОВСКОЙ ОБЛАСТИ</a:t>
            </a:r>
            <a:endParaRPr lang="ru-RU" sz="2000" b="1" spc="-15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68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95536" y="1340768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lvl="1" indent="-400050">
              <a:buFont typeface="Wingdings" pitchFamily="2" charset="2"/>
              <a:buChar char="ü"/>
            </a:pPr>
            <a:r>
              <a:rPr lang="ru-RU" dirty="0"/>
              <a:t>Федеральный закон от 24 июля 2007 г. №</a:t>
            </a:r>
            <a:r>
              <a:rPr lang="ru-RU" dirty="0" smtClean="0"/>
              <a:t> </a:t>
            </a:r>
            <a:r>
              <a:rPr lang="ru-RU" dirty="0"/>
              <a:t>209-ФЗ</a:t>
            </a:r>
          </a:p>
          <a:p>
            <a:pPr lvl="1"/>
            <a:r>
              <a:rPr lang="ru-RU" dirty="0"/>
              <a:t>"О развитии малого и среднего предпринимательства в Российской </a:t>
            </a:r>
            <a:r>
              <a:rPr lang="ru-RU" dirty="0" smtClean="0"/>
              <a:t>Федерации"</a:t>
            </a:r>
          </a:p>
          <a:p>
            <a:pPr marL="432000" lvl="1" indent="-400050">
              <a:buFont typeface="Wingdings" pitchFamily="2" charset="2"/>
              <a:buChar char="ü"/>
            </a:pPr>
            <a:r>
              <a:rPr lang="ru-RU" dirty="0" smtClean="0"/>
              <a:t>Закон </a:t>
            </a:r>
            <a:r>
              <a:rPr lang="ru-RU" dirty="0"/>
              <a:t>Свердловской области от 4 февраля 2008 года № 10-ОЗ «О развитии малого и среднего предпринимательства в Свердловской </a:t>
            </a:r>
            <a:r>
              <a:rPr lang="ru-RU" dirty="0" smtClean="0"/>
              <a:t>области»</a:t>
            </a:r>
          </a:p>
          <a:p>
            <a:pPr marL="432000" lvl="1" indent="-400050">
              <a:buFont typeface="Wingdings" pitchFamily="2" charset="2"/>
              <a:buChar char="ü"/>
            </a:pPr>
            <a:r>
              <a:rPr lang="ru-RU" dirty="0" smtClean="0"/>
              <a:t>Постановление </a:t>
            </a:r>
            <a:r>
              <a:rPr lang="ru-RU" dirty="0"/>
              <a:t>Правительства Свердловской области от </a:t>
            </a:r>
            <a:r>
              <a:rPr lang="ru-RU" dirty="0" smtClean="0"/>
              <a:t>11.10.2010 г. </a:t>
            </a:r>
            <a:r>
              <a:rPr lang="ru-RU" dirty="0"/>
              <a:t>№1483-ПП «Об утверждении областной целевой программы «Развитие субъектов малого и среднего предпринимательства в Свердловской области на 2011-2015 </a:t>
            </a:r>
            <a:r>
              <a:rPr lang="ru-RU" dirty="0" smtClean="0"/>
              <a:t>годы»</a:t>
            </a:r>
          </a:p>
          <a:p>
            <a:pPr marL="432000" lvl="1" indent="-400050">
              <a:buFont typeface="Wingdings" pitchFamily="2" charset="2"/>
              <a:buChar char="ü"/>
            </a:pPr>
            <a:r>
              <a:rPr lang="ru-RU" dirty="0" smtClean="0"/>
              <a:t>Приказ Министерства </a:t>
            </a:r>
            <a:r>
              <a:rPr lang="ru-RU" dirty="0"/>
              <a:t>экономического развития Российской Федерации от 23.04.2012 г. № 223 «Об организации проведения конкурсного отбора субъектов Российской Федерации, бюджетам которых в 2012 году предоставляются субсидии для финансирования мероприятий, осуществляемых в </a:t>
            </a:r>
            <a:r>
              <a:rPr lang="ru-RU" dirty="0" smtClean="0"/>
              <a:t>рамках </a:t>
            </a:r>
            <a:r>
              <a:rPr lang="ru-RU" dirty="0"/>
              <a:t>оказания государственной поддержки малого и среднего предпринимательства субъектами Российской Федерации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404664"/>
            <a:ext cx="743160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 smtClean="0">
                <a:latin typeface="Arial Narrow" pitchFamily="34" charset="0"/>
              </a:rPr>
              <a:t>ПРАВОВЫЕ ОСНОВЫ ПОДДЕРЖКИ</a:t>
            </a:r>
          </a:p>
          <a:p>
            <a:r>
              <a:rPr lang="ru-RU" sz="2000" b="1" spc="-150" dirty="0" smtClean="0">
                <a:latin typeface="Arial Narrow" pitchFamily="34" charset="0"/>
              </a:rPr>
              <a:t>МАЛОГО </a:t>
            </a:r>
            <a:r>
              <a:rPr lang="ru-RU" sz="2000" b="1" spc="-150" dirty="0" smtClean="0">
                <a:latin typeface="Arial Narrow" pitchFamily="34" charset="0"/>
              </a:rPr>
              <a:t>И СРЕДНЕГО </a:t>
            </a:r>
            <a:r>
              <a:rPr lang="ru-RU" sz="2000" b="1" spc="-150" dirty="0" smtClean="0">
                <a:latin typeface="Arial Narrow" pitchFamily="34" charset="0"/>
              </a:rPr>
              <a:t>ПРЕДПРИНИМАТЕЛЬСТВА В </a:t>
            </a:r>
            <a:r>
              <a:rPr lang="ru-RU" sz="2000" b="1" spc="-150" dirty="0" smtClean="0">
                <a:latin typeface="Arial Narrow" pitchFamily="34" charset="0"/>
              </a:rPr>
              <a:t>СВЕРДЛОВСКОЙ ОБЛАСТИ</a:t>
            </a:r>
            <a:endParaRPr lang="ru-RU" sz="2000" b="1" spc="-15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95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95536" y="1340768"/>
            <a:ext cx="784887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lvl="1" indent="-400050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Соответствует требованиям Федерального закона №209-ФЗ</a:t>
            </a:r>
            <a:endParaRPr lang="ru-RU" dirty="0"/>
          </a:p>
          <a:p>
            <a:pPr marL="432000" lvl="1" indent="-400050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/>
              <a:t>З</a:t>
            </a:r>
            <a:r>
              <a:rPr lang="ru-RU" dirty="0" smtClean="0"/>
              <a:t>арегистрирован и осуществляет деятельность </a:t>
            </a:r>
            <a:r>
              <a:rPr lang="ru-RU" dirty="0"/>
              <a:t>на территории </a:t>
            </a:r>
            <a:r>
              <a:rPr lang="ru-RU" dirty="0" smtClean="0"/>
              <a:t>области</a:t>
            </a:r>
          </a:p>
          <a:p>
            <a:pPr marL="432000" lvl="1" indent="-400050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Не </a:t>
            </a:r>
            <a:r>
              <a:rPr lang="ru-RU" dirty="0"/>
              <a:t>имеет просроченной задолженности по ранее предоставленным на возвратной основе бюджетным </a:t>
            </a:r>
            <a:r>
              <a:rPr lang="ru-RU" dirty="0" smtClean="0"/>
              <a:t>средствам</a:t>
            </a:r>
          </a:p>
          <a:p>
            <a:pPr marL="432000" lvl="1" indent="-400050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/>
              <a:t>Н</a:t>
            </a:r>
            <a:r>
              <a:rPr lang="ru-RU" dirty="0" smtClean="0"/>
              <a:t>е </a:t>
            </a:r>
            <a:r>
              <a:rPr lang="ru-RU" dirty="0"/>
              <a:t>находится в стадии </a:t>
            </a:r>
            <a:r>
              <a:rPr lang="ru-RU" dirty="0" smtClean="0"/>
              <a:t>реорганизации, ликвидации </a:t>
            </a:r>
            <a:r>
              <a:rPr lang="ru-RU" dirty="0"/>
              <a:t>или </a:t>
            </a:r>
            <a:r>
              <a:rPr lang="ru-RU" dirty="0" smtClean="0"/>
              <a:t>банкротства</a:t>
            </a:r>
          </a:p>
          <a:p>
            <a:pPr marL="432000" lvl="1" indent="-400050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Не </a:t>
            </a:r>
            <a:r>
              <a:rPr lang="ru-RU" dirty="0"/>
              <a:t>имеет неисполненной обязанности по уплате налогов, сборов, пеней и налоговых </a:t>
            </a:r>
            <a:r>
              <a:rPr lang="ru-RU" dirty="0" smtClean="0"/>
              <a:t>санкций</a:t>
            </a:r>
          </a:p>
          <a:p>
            <a:pPr marL="432000" lvl="1" indent="-400050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Предоставит сведения о </a:t>
            </a:r>
            <a:r>
              <a:rPr lang="ru-RU" dirty="0"/>
              <a:t>выполнении показателей эффективности в течение двух календарных лет после </a:t>
            </a:r>
            <a:r>
              <a:rPr lang="ru-RU" dirty="0" smtClean="0"/>
              <a:t>оказания поддержки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404664"/>
            <a:ext cx="74316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>
                <a:latin typeface="Arial Narrow" pitchFamily="34" charset="0"/>
              </a:rPr>
              <a:t>УСЛОВИЯ </a:t>
            </a:r>
            <a:r>
              <a:rPr lang="ru-RU" sz="3000" b="1" spc="-150" dirty="0" smtClean="0">
                <a:latin typeface="Arial Narrow" pitchFamily="34" charset="0"/>
              </a:rPr>
              <a:t>ПРЕДОСТАВЛЕНИЯ ПОДДЕРЖКИ</a:t>
            </a:r>
            <a:endParaRPr lang="ru-RU" sz="3000" b="1" spc="-150" dirty="0" smtClean="0">
              <a:latin typeface="Arial Narrow" pitchFamily="34" charset="0"/>
            </a:endParaRPr>
          </a:p>
          <a:p>
            <a:r>
              <a:rPr lang="ru-RU" sz="2000" b="1" spc="-150" dirty="0" smtClean="0">
                <a:latin typeface="Arial Narrow" pitchFamily="34" charset="0"/>
              </a:rPr>
              <a:t>СУБЪЕКТУ МАЛОГО ИЛИ </a:t>
            </a:r>
            <a:r>
              <a:rPr lang="ru-RU" sz="2000" b="1" spc="-150" dirty="0" smtClean="0">
                <a:latin typeface="Arial Narrow" pitchFamily="34" charset="0"/>
              </a:rPr>
              <a:t>СРЕДНЕГО </a:t>
            </a:r>
            <a:r>
              <a:rPr lang="ru-RU" sz="2000" b="1" spc="-150" dirty="0" smtClean="0">
                <a:latin typeface="Arial Narrow" pitchFamily="34" charset="0"/>
              </a:rPr>
              <a:t>ПРЕДПРИНИМАТЕЛЬСТВА</a:t>
            </a:r>
            <a:endParaRPr lang="ru-RU" sz="2000" b="1" spc="-15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C:\Users\mk\Desktop\Презентация — Поддержка экспорта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536" y="404664"/>
            <a:ext cx="74316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spc="-150" dirty="0" smtClean="0">
                <a:latin typeface="Arial Narrow" pitchFamily="34" charset="0"/>
                <a:cs typeface="Arial" pitchFamily="34" charset="0"/>
              </a:rPr>
              <a:t>ПОСТУПЛЕНИЕ БЮДЖЕТНЫХ СРЕДСТВ </a:t>
            </a:r>
            <a:r>
              <a:rPr lang="ru-RU" sz="2000" b="1" spc="-150" dirty="0" smtClean="0">
                <a:latin typeface="Arial Narrow" pitchFamily="34" charset="0"/>
                <a:cs typeface="Arial" pitchFamily="34" charset="0"/>
              </a:rPr>
              <a:t>В 2011-2012 ГГ.</a:t>
            </a:r>
            <a:endParaRPr lang="ru-RU" sz="2000" b="1" spc="-15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332656"/>
            <a:ext cx="954183" cy="125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Диаграмм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90388"/>
              </p:ext>
            </p:extLst>
          </p:nvPr>
        </p:nvGraphicFramePr>
        <p:xfrm>
          <a:off x="179511" y="1700808"/>
          <a:ext cx="8659039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 flipV="1">
            <a:off x="3203848" y="1477248"/>
            <a:ext cx="0" cy="4695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652120" y="1477248"/>
            <a:ext cx="0" cy="4695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1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844</Words>
  <Application>Microsoft Office PowerPoint</Application>
  <PresentationFormat>Экран (4:3)</PresentationFormat>
  <Paragraphs>176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sofp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Николаевич Сорвачев</dc:creator>
  <cp:lastModifiedBy>Anton Gervasyev</cp:lastModifiedBy>
  <cp:revision>122</cp:revision>
  <cp:lastPrinted>2012-07-27T09:34:08Z</cp:lastPrinted>
  <dcterms:created xsi:type="dcterms:W3CDTF">2012-06-14T03:54:08Z</dcterms:created>
  <dcterms:modified xsi:type="dcterms:W3CDTF">2012-10-25T19:39:57Z</dcterms:modified>
</cp:coreProperties>
</file>