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49" r:id="rId2"/>
    <p:sldMasterId id="2147483651" r:id="rId3"/>
    <p:sldMasterId id="2147483650" r:id="rId4"/>
  </p:sldMasterIdLst>
  <p:notesMasterIdLst>
    <p:notesMasterId r:id="rId19"/>
  </p:notesMasterIdLst>
  <p:sldIdLst>
    <p:sldId id="256" r:id="rId5"/>
    <p:sldId id="328" r:id="rId6"/>
    <p:sldId id="337" r:id="rId7"/>
    <p:sldId id="329" r:id="rId8"/>
    <p:sldId id="340" r:id="rId9"/>
    <p:sldId id="347" r:id="rId10"/>
    <p:sldId id="348" r:id="rId11"/>
    <p:sldId id="352" r:id="rId12"/>
    <p:sldId id="353" r:id="rId13"/>
    <p:sldId id="351" r:id="rId14"/>
    <p:sldId id="305" r:id="rId15"/>
    <p:sldId id="342" r:id="rId16"/>
    <p:sldId id="343" r:id="rId17"/>
    <p:sldId id="264" r:id="rId18"/>
  </p:sldIdLst>
  <p:sldSz cx="9144000" cy="6858000" type="screen4x3"/>
  <p:notesSz cx="6718300" cy="9855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33"/>
    <a:srgbClr val="990000"/>
    <a:srgbClr val="D93720"/>
    <a:srgbClr val="F6621A"/>
    <a:srgbClr val="B81E16"/>
    <a:srgbClr val="CC3300"/>
    <a:srgbClr val="FC820C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29693" autoAdjust="0"/>
  </p:normalViewPr>
  <p:slideViewPr>
    <p:cSldViewPr>
      <p:cViewPr>
        <p:scale>
          <a:sx n="150" d="100"/>
          <a:sy n="150" d="100"/>
        </p:scale>
        <p:origin x="-72" y="1284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16" y="72"/>
      </p:cViewPr>
      <p:guideLst>
        <p:guide orient="horz" pos="3104"/>
        <p:guide pos="21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5A45C-3E82-41AE-B6E4-721031004D27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369B6FA-B2D7-4056-A18E-DBAB9CC46E4D}">
      <dgm:prSet phldrT="[Текст]" custT="1"/>
      <dgm:spPr>
        <a:solidFill>
          <a:srgbClr val="D93720"/>
        </a:solidFill>
        <a:ln>
          <a:noFill/>
        </a:ln>
        <a:effectLst/>
        <a:scene3d>
          <a:camera prst="orthographicFront"/>
          <a:lightRig rig="flat" dir="t"/>
        </a:scene3d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Инновации</a:t>
          </a:r>
          <a:endParaRPr lang="ru-RU" sz="1400" dirty="0">
            <a:solidFill>
              <a:schemeClr val="bg1"/>
            </a:solidFill>
          </a:endParaRPr>
        </a:p>
      </dgm:t>
    </dgm:pt>
    <dgm:pt modelId="{E793CC33-E781-4F74-8603-C5743E154CF3}" type="parTrans" cxnId="{7A4DE2C6-4C3E-4278-B24E-83F4DA2C4371}">
      <dgm:prSet/>
      <dgm:spPr/>
      <dgm:t>
        <a:bodyPr/>
        <a:lstStyle/>
        <a:p>
          <a:endParaRPr lang="ru-RU"/>
        </a:p>
      </dgm:t>
    </dgm:pt>
    <dgm:pt modelId="{2DCC12C3-9FB6-4DA6-ADD1-13D1DFFC0D9E}" type="sibTrans" cxnId="{7A4DE2C6-4C3E-4278-B24E-83F4DA2C4371}">
      <dgm:prSet/>
      <dgm:spPr>
        <a:ln>
          <a:solidFill>
            <a:srgbClr val="F6621A"/>
          </a:solidFill>
        </a:ln>
      </dgm:spPr>
      <dgm:t>
        <a:bodyPr/>
        <a:lstStyle/>
        <a:p>
          <a:endParaRPr lang="ru-RU"/>
        </a:p>
      </dgm:t>
    </dgm:pt>
    <dgm:pt modelId="{E3AC57F2-8078-4A1F-91A7-2C370439BC29}">
      <dgm:prSet phldrT="[Текст]" custT="1"/>
      <dgm:spPr>
        <a:solidFill>
          <a:srgbClr val="D93720"/>
        </a:solidFill>
        <a:ln>
          <a:noFill/>
        </a:ln>
        <a:effectLst/>
        <a:scene3d>
          <a:camera prst="orthographicFront"/>
          <a:lightRig rig="flat" dir="t"/>
        </a:scene3d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Модернизация</a:t>
          </a:r>
          <a:endParaRPr lang="ru-RU" sz="1400" dirty="0">
            <a:solidFill>
              <a:schemeClr val="bg1"/>
            </a:solidFill>
          </a:endParaRPr>
        </a:p>
      </dgm:t>
    </dgm:pt>
    <dgm:pt modelId="{1D8970AB-4C3B-40D5-AE09-BFF2AD1A4E18}" type="parTrans" cxnId="{E75D8D63-3366-45E1-8440-9A3EFA68473D}">
      <dgm:prSet/>
      <dgm:spPr/>
      <dgm:t>
        <a:bodyPr/>
        <a:lstStyle/>
        <a:p>
          <a:endParaRPr lang="ru-RU"/>
        </a:p>
      </dgm:t>
    </dgm:pt>
    <dgm:pt modelId="{487369C6-93EC-4CD9-B3A3-0CEF18538538}" type="sibTrans" cxnId="{E75D8D63-3366-45E1-8440-9A3EFA68473D}">
      <dgm:prSet/>
      <dgm:spPr/>
      <dgm:t>
        <a:bodyPr/>
        <a:lstStyle/>
        <a:p>
          <a:endParaRPr lang="ru-RU"/>
        </a:p>
      </dgm:t>
    </dgm:pt>
    <dgm:pt modelId="{55152936-F12E-49A8-A227-7B45E102CA24}">
      <dgm:prSet phldrT="[Текст]" custT="1"/>
      <dgm:spPr>
        <a:solidFill>
          <a:srgbClr val="D93720"/>
        </a:solidFill>
        <a:ln>
          <a:noFill/>
        </a:ln>
        <a:effectLst/>
        <a:scene3d>
          <a:camera prst="orthographicFront"/>
          <a:lightRig rig="flat" dir="t"/>
        </a:scene3d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Энерго-эффективность</a:t>
          </a:r>
          <a:endParaRPr lang="ru-RU" sz="1400" dirty="0">
            <a:solidFill>
              <a:schemeClr val="bg1"/>
            </a:solidFill>
          </a:endParaRPr>
        </a:p>
      </dgm:t>
    </dgm:pt>
    <dgm:pt modelId="{AC02F3E9-83B8-4932-8947-7504458CC686}" type="parTrans" cxnId="{D5F91925-3130-47C4-A14F-76C5432536D5}">
      <dgm:prSet/>
      <dgm:spPr/>
      <dgm:t>
        <a:bodyPr/>
        <a:lstStyle/>
        <a:p>
          <a:endParaRPr lang="ru-RU"/>
        </a:p>
      </dgm:t>
    </dgm:pt>
    <dgm:pt modelId="{271D0DFF-84D8-4357-BD90-FA44BBA771A2}" type="sibTrans" cxnId="{D5F91925-3130-47C4-A14F-76C5432536D5}">
      <dgm:prSet/>
      <dgm:spPr/>
      <dgm:t>
        <a:bodyPr/>
        <a:lstStyle/>
        <a:p>
          <a:endParaRPr lang="ru-RU"/>
        </a:p>
      </dgm:t>
    </dgm:pt>
    <dgm:pt modelId="{B2E8EC45-F035-4217-B56E-46ADA3D0DE8A}">
      <dgm:prSet phldrT="[Текст]" custT="1"/>
      <dgm:spPr>
        <a:solidFill>
          <a:srgbClr val="D93720"/>
        </a:solidFill>
        <a:ln>
          <a:noFill/>
        </a:ln>
        <a:effectLst/>
        <a:scene3d>
          <a:camera prst="orthographicFront"/>
          <a:lightRig rig="flat" dir="t"/>
        </a:scene3d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Неторговый сектор</a:t>
          </a:r>
          <a:endParaRPr lang="ru-RU" sz="1400" dirty="0">
            <a:solidFill>
              <a:schemeClr val="bg1"/>
            </a:solidFill>
          </a:endParaRPr>
        </a:p>
      </dgm:t>
    </dgm:pt>
    <dgm:pt modelId="{5D3580F8-C23E-483F-B04C-02D689E8B954}" type="parTrans" cxnId="{FD31F860-35AE-469A-A729-1A1C0B94959B}">
      <dgm:prSet/>
      <dgm:spPr/>
      <dgm:t>
        <a:bodyPr/>
        <a:lstStyle/>
        <a:p>
          <a:endParaRPr lang="ru-RU"/>
        </a:p>
      </dgm:t>
    </dgm:pt>
    <dgm:pt modelId="{F8BF5FDD-AE23-454D-9D3F-71E5E8C8D37D}" type="sibTrans" cxnId="{FD31F860-35AE-469A-A729-1A1C0B94959B}">
      <dgm:prSet/>
      <dgm:spPr/>
      <dgm:t>
        <a:bodyPr/>
        <a:lstStyle/>
        <a:p>
          <a:endParaRPr lang="ru-RU"/>
        </a:p>
      </dgm:t>
    </dgm:pt>
    <dgm:pt modelId="{492E5327-2EDE-4011-99CB-CABE34939A03}">
      <dgm:prSet phldrT="[Текст]" custT="1"/>
      <dgm:spPr>
        <a:solidFill>
          <a:srgbClr val="D93720"/>
        </a:solidFill>
        <a:ln>
          <a:noFill/>
        </a:ln>
        <a:effectLst/>
        <a:scene3d>
          <a:camera prst="orthographicFront"/>
          <a:lightRig rig="flat" dir="t"/>
        </a:scene3d>
      </dgm:spPr>
      <dgm:t>
        <a:bodyPr/>
        <a:lstStyle/>
        <a:p>
          <a:r>
            <a:rPr lang="ru-RU" sz="1400" b="0" smtClean="0">
              <a:solidFill>
                <a:schemeClr val="bg1"/>
              </a:solidFill>
            </a:rPr>
            <a:t>Социальнозначимые</a:t>
          </a:r>
          <a:r>
            <a:rPr lang="ru-RU" sz="1400" b="0" dirty="0" smtClean="0">
              <a:solidFill>
                <a:schemeClr val="bg1"/>
              </a:solidFill>
            </a:rPr>
            <a:t> проекты</a:t>
          </a:r>
          <a:endParaRPr lang="ru-RU" sz="1400" b="0" dirty="0">
            <a:solidFill>
              <a:schemeClr val="bg1"/>
            </a:solidFill>
          </a:endParaRPr>
        </a:p>
      </dgm:t>
    </dgm:pt>
    <dgm:pt modelId="{5CEFDF52-B839-441E-A70D-9E451FE9C27D}" type="parTrans" cxnId="{492B856C-0A3A-42C8-AFE9-280F99019C6C}">
      <dgm:prSet/>
      <dgm:spPr/>
      <dgm:t>
        <a:bodyPr/>
        <a:lstStyle/>
        <a:p>
          <a:endParaRPr lang="ru-RU"/>
        </a:p>
      </dgm:t>
    </dgm:pt>
    <dgm:pt modelId="{FF685991-ACBD-4707-BF3E-665ECB6DC665}" type="sibTrans" cxnId="{492B856C-0A3A-42C8-AFE9-280F99019C6C}">
      <dgm:prSet/>
      <dgm:spPr/>
      <dgm:t>
        <a:bodyPr/>
        <a:lstStyle/>
        <a:p>
          <a:endParaRPr lang="ru-RU"/>
        </a:p>
      </dgm:t>
    </dgm:pt>
    <dgm:pt modelId="{86B9D602-8449-4538-9E1C-D13FAABA2479}" type="pres">
      <dgm:prSet presAssocID="{5145A45C-3E82-41AE-B6E4-721031004D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FAB48CD-A2F7-4B01-8152-BFA0B6A3A353}" type="pres">
      <dgm:prSet presAssocID="{5145A45C-3E82-41AE-B6E4-721031004D27}" presName="Name1" presStyleCnt="0"/>
      <dgm:spPr/>
    </dgm:pt>
    <dgm:pt modelId="{DF5DBA1F-2735-487D-A8DF-BBC37CF04125}" type="pres">
      <dgm:prSet presAssocID="{5145A45C-3E82-41AE-B6E4-721031004D27}" presName="cycle" presStyleCnt="0"/>
      <dgm:spPr/>
    </dgm:pt>
    <dgm:pt modelId="{94E4B68D-3836-447C-ADCC-FD30069A7353}" type="pres">
      <dgm:prSet presAssocID="{5145A45C-3E82-41AE-B6E4-721031004D27}" presName="srcNode" presStyleLbl="node1" presStyleIdx="0" presStyleCnt="5"/>
      <dgm:spPr/>
    </dgm:pt>
    <dgm:pt modelId="{38301509-F113-4F8A-B14F-1432ECBB9DBC}" type="pres">
      <dgm:prSet presAssocID="{5145A45C-3E82-41AE-B6E4-721031004D27}" presName="conn" presStyleLbl="parChTrans1D2" presStyleIdx="0" presStyleCnt="1" custFlipVert="1" custFlipHor="0" custScaleX="118710" custScaleY="116347" custLinFactNeighborX="-381" custLinFactNeighborY="-2182" custRadScaleRad="317502"/>
      <dgm:spPr/>
      <dgm:t>
        <a:bodyPr/>
        <a:lstStyle/>
        <a:p>
          <a:endParaRPr lang="ru-RU"/>
        </a:p>
      </dgm:t>
    </dgm:pt>
    <dgm:pt modelId="{83446A15-5B53-43B4-9EF2-2E79045463D9}" type="pres">
      <dgm:prSet presAssocID="{5145A45C-3E82-41AE-B6E4-721031004D27}" presName="extraNode" presStyleLbl="node1" presStyleIdx="0" presStyleCnt="5"/>
      <dgm:spPr/>
    </dgm:pt>
    <dgm:pt modelId="{80EAED8B-D001-4872-9856-FA3DCD96814B}" type="pres">
      <dgm:prSet presAssocID="{5145A45C-3E82-41AE-B6E4-721031004D27}" presName="dstNode" presStyleLbl="node1" presStyleIdx="0" presStyleCnt="5"/>
      <dgm:spPr/>
    </dgm:pt>
    <dgm:pt modelId="{4D101834-A9A2-447A-AFE9-EF475F857E0A}" type="pres">
      <dgm:prSet presAssocID="{A369B6FA-B2D7-4056-A18E-DBAB9CC46E4D}" presName="text_1" presStyleLbl="node1" presStyleIdx="0" presStyleCnt="5" custLinFactNeighborY="-61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CBCAA-A24D-4715-8072-8F3D9FBE7176}" type="pres">
      <dgm:prSet presAssocID="{A369B6FA-B2D7-4056-A18E-DBAB9CC46E4D}" presName="accent_1" presStyleCnt="0"/>
      <dgm:spPr/>
    </dgm:pt>
    <dgm:pt modelId="{AF6B44F8-F62E-40A1-A9D7-7E1C8DFE072C}" type="pres">
      <dgm:prSet presAssocID="{A369B6FA-B2D7-4056-A18E-DBAB9CC46E4D}" presName="accentRepeatNode" presStyleLbl="solidFgAcc1" presStyleIdx="0" presStyleCnt="5" custLinFactNeighborY="-46093"/>
      <dgm:spPr>
        <a:ln w="15875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B705B2D-8688-4F7D-8DC4-92997E670276}" type="pres">
      <dgm:prSet presAssocID="{E3AC57F2-8078-4A1F-91A7-2C370439BC29}" presName="text_2" presStyleLbl="node1" presStyleIdx="1" presStyleCnt="5" custLinFactNeighborY="-47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F3B13-F7F4-4CA8-BC27-F29419BCEC8E}" type="pres">
      <dgm:prSet presAssocID="{E3AC57F2-8078-4A1F-91A7-2C370439BC29}" presName="accent_2" presStyleCnt="0"/>
      <dgm:spPr/>
    </dgm:pt>
    <dgm:pt modelId="{ADD491D1-41CC-42E4-A0F6-E15B6D294EBA}" type="pres">
      <dgm:prSet presAssocID="{E3AC57F2-8078-4A1F-91A7-2C370439BC29}" presName="accentRepeatNode" presStyleLbl="solidFgAcc1" presStyleIdx="1" presStyleCnt="5" custLinFactNeighborY="-38066"/>
      <dgm:spPr>
        <a:ln w="15875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2A76CAD2-DFFD-4C24-96B4-F59E6AE5F222}" type="pres">
      <dgm:prSet presAssocID="{55152936-F12E-49A8-A227-7B45E102CA24}" presName="text_3" presStyleLbl="node1" presStyleIdx="2" presStyleCnt="5" custLinFactNeighborY="-16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DBF9A-00F7-49DC-8123-38451BEF9513}" type="pres">
      <dgm:prSet presAssocID="{55152936-F12E-49A8-A227-7B45E102CA24}" presName="accent_3" presStyleCnt="0"/>
      <dgm:spPr/>
    </dgm:pt>
    <dgm:pt modelId="{5D939340-ABDF-4F63-92C7-53529CC10A4E}" type="pres">
      <dgm:prSet presAssocID="{55152936-F12E-49A8-A227-7B45E102CA24}" presName="accentRepeatNode" presStyleLbl="solidFgAcc1" presStyleIdx="2" presStyleCnt="5" custLinFactNeighborY="-13595"/>
      <dgm:spPr>
        <a:ln w="15875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D72BF4AB-1F0E-49E8-92AD-827FEF40B2D3}" type="pres">
      <dgm:prSet presAssocID="{B2E8EC45-F035-4217-B56E-46ADA3D0DE8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982CE-D3B8-423B-A65D-510101B5860C}" type="pres">
      <dgm:prSet presAssocID="{B2E8EC45-F035-4217-B56E-46ADA3D0DE8A}" presName="accent_4" presStyleCnt="0"/>
      <dgm:spPr/>
    </dgm:pt>
    <dgm:pt modelId="{6FA97C64-B543-4961-B361-41C339C21563}" type="pres">
      <dgm:prSet presAssocID="{B2E8EC45-F035-4217-B56E-46ADA3D0DE8A}" presName="accentRepeatNode" presStyleLbl="solidFgAcc1" presStyleIdx="3" presStyleCnt="5"/>
      <dgm:spPr>
        <a:ln w="15875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229C269E-D0FC-42DC-B2B4-24DAB94B108B}" type="pres">
      <dgm:prSet presAssocID="{492E5327-2EDE-4011-99CB-CABE34939A0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385FD-6AE2-45BD-8540-9AB61E8D085C}" type="pres">
      <dgm:prSet presAssocID="{492E5327-2EDE-4011-99CB-CABE34939A03}" presName="accent_5" presStyleCnt="0"/>
      <dgm:spPr/>
    </dgm:pt>
    <dgm:pt modelId="{EEA25A24-C93A-4BA6-BFA1-D49FE47811B7}" type="pres">
      <dgm:prSet presAssocID="{492E5327-2EDE-4011-99CB-CABE34939A03}" presName="accentRepeatNode" presStyleLbl="solidFgAcc1" presStyleIdx="4" presStyleCnt="5"/>
      <dgm:spPr>
        <a:ln w="15875"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4FBF88AB-5FB4-4925-98D6-96B2AC52E013}" type="presOf" srcId="{2DCC12C3-9FB6-4DA6-ADD1-13D1DFFC0D9E}" destId="{38301509-F113-4F8A-B14F-1432ECBB9DBC}" srcOrd="0" destOrd="0" presId="urn:microsoft.com/office/officeart/2008/layout/VerticalCurvedList"/>
    <dgm:cxn modelId="{FD31F860-35AE-469A-A729-1A1C0B94959B}" srcId="{5145A45C-3E82-41AE-B6E4-721031004D27}" destId="{B2E8EC45-F035-4217-B56E-46ADA3D0DE8A}" srcOrd="3" destOrd="0" parTransId="{5D3580F8-C23E-483F-B04C-02D689E8B954}" sibTransId="{F8BF5FDD-AE23-454D-9D3F-71E5E8C8D37D}"/>
    <dgm:cxn modelId="{7A4DE2C6-4C3E-4278-B24E-83F4DA2C4371}" srcId="{5145A45C-3E82-41AE-B6E4-721031004D27}" destId="{A369B6FA-B2D7-4056-A18E-DBAB9CC46E4D}" srcOrd="0" destOrd="0" parTransId="{E793CC33-E781-4F74-8603-C5743E154CF3}" sibTransId="{2DCC12C3-9FB6-4DA6-ADD1-13D1DFFC0D9E}"/>
    <dgm:cxn modelId="{D5F91925-3130-47C4-A14F-76C5432536D5}" srcId="{5145A45C-3E82-41AE-B6E4-721031004D27}" destId="{55152936-F12E-49A8-A227-7B45E102CA24}" srcOrd="2" destOrd="0" parTransId="{AC02F3E9-83B8-4932-8947-7504458CC686}" sibTransId="{271D0DFF-84D8-4357-BD90-FA44BBA771A2}"/>
    <dgm:cxn modelId="{492B856C-0A3A-42C8-AFE9-280F99019C6C}" srcId="{5145A45C-3E82-41AE-B6E4-721031004D27}" destId="{492E5327-2EDE-4011-99CB-CABE34939A03}" srcOrd="4" destOrd="0" parTransId="{5CEFDF52-B839-441E-A70D-9E451FE9C27D}" sibTransId="{FF685991-ACBD-4707-BF3E-665ECB6DC665}"/>
    <dgm:cxn modelId="{792A834C-09E5-45FD-B580-0295FF022907}" type="presOf" srcId="{B2E8EC45-F035-4217-B56E-46ADA3D0DE8A}" destId="{D72BF4AB-1F0E-49E8-92AD-827FEF40B2D3}" srcOrd="0" destOrd="0" presId="urn:microsoft.com/office/officeart/2008/layout/VerticalCurvedList"/>
    <dgm:cxn modelId="{DD6BBD58-A8FB-4C55-9836-213DA405826D}" type="presOf" srcId="{A369B6FA-B2D7-4056-A18E-DBAB9CC46E4D}" destId="{4D101834-A9A2-447A-AFE9-EF475F857E0A}" srcOrd="0" destOrd="0" presId="urn:microsoft.com/office/officeart/2008/layout/VerticalCurvedList"/>
    <dgm:cxn modelId="{3F57C70B-DECF-490A-A62B-663B743190F8}" type="presOf" srcId="{492E5327-2EDE-4011-99CB-CABE34939A03}" destId="{229C269E-D0FC-42DC-B2B4-24DAB94B108B}" srcOrd="0" destOrd="0" presId="urn:microsoft.com/office/officeart/2008/layout/VerticalCurvedList"/>
    <dgm:cxn modelId="{7945DCB7-BB39-4F86-B0FB-D5B3E69511C5}" type="presOf" srcId="{55152936-F12E-49A8-A227-7B45E102CA24}" destId="{2A76CAD2-DFFD-4C24-96B4-F59E6AE5F222}" srcOrd="0" destOrd="0" presId="urn:microsoft.com/office/officeart/2008/layout/VerticalCurvedList"/>
    <dgm:cxn modelId="{4C5D157E-A5AC-4B1D-9729-9450A6F37BAD}" type="presOf" srcId="{5145A45C-3E82-41AE-B6E4-721031004D27}" destId="{86B9D602-8449-4538-9E1C-D13FAABA2479}" srcOrd="0" destOrd="0" presId="urn:microsoft.com/office/officeart/2008/layout/VerticalCurvedList"/>
    <dgm:cxn modelId="{E75D8D63-3366-45E1-8440-9A3EFA68473D}" srcId="{5145A45C-3E82-41AE-B6E4-721031004D27}" destId="{E3AC57F2-8078-4A1F-91A7-2C370439BC29}" srcOrd="1" destOrd="0" parTransId="{1D8970AB-4C3B-40D5-AE09-BFF2AD1A4E18}" sibTransId="{487369C6-93EC-4CD9-B3A3-0CEF18538538}"/>
    <dgm:cxn modelId="{17B5905D-2EB2-4F73-B6F5-434B87D6DBA3}" type="presOf" srcId="{E3AC57F2-8078-4A1F-91A7-2C370439BC29}" destId="{6B705B2D-8688-4F7D-8DC4-92997E670276}" srcOrd="0" destOrd="0" presId="urn:microsoft.com/office/officeart/2008/layout/VerticalCurvedList"/>
    <dgm:cxn modelId="{0314FEB0-7B20-4285-9112-878F5E3AF679}" type="presParOf" srcId="{86B9D602-8449-4538-9E1C-D13FAABA2479}" destId="{CFAB48CD-A2F7-4B01-8152-BFA0B6A3A353}" srcOrd="0" destOrd="0" presId="urn:microsoft.com/office/officeart/2008/layout/VerticalCurvedList"/>
    <dgm:cxn modelId="{5CD9235D-319E-44D9-A245-F1048D540009}" type="presParOf" srcId="{CFAB48CD-A2F7-4B01-8152-BFA0B6A3A353}" destId="{DF5DBA1F-2735-487D-A8DF-BBC37CF04125}" srcOrd="0" destOrd="0" presId="urn:microsoft.com/office/officeart/2008/layout/VerticalCurvedList"/>
    <dgm:cxn modelId="{04BD6F9A-20BD-405D-9C32-7CB62F844C5C}" type="presParOf" srcId="{DF5DBA1F-2735-487D-A8DF-BBC37CF04125}" destId="{94E4B68D-3836-447C-ADCC-FD30069A7353}" srcOrd="0" destOrd="0" presId="urn:microsoft.com/office/officeart/2008/layout/VerticalCurvedList"/>
    <dgm:cxn modelId="{9797087F-AA3A-456E-A52D-F78F84198A6C}" type="presParOf" srcId="{DF5DBA1F-2735-487D-A8DF-BBC37CF04125}" destId="{38301509-F113-4F8A-B14F-1432ECBB9DBC}" srcOrd="1" destOrd="0" presId="urn:microsoft.com/office/officeart/2008/layout/VerticalCurvedList"/>
    <dgm:cxn modelId="{D3FCD75D-503C-4225-BC41-BA72D43757D1}" type="presParOf" srcId="{DF5DBA1F-2735-487D-A8DF-BBC37CF04125}" destId="{83446A15-5B53-43B4-9EF2-2E79045463D9}" srcOrd="2" destOrd="0" presId="urn:microsoft.com/office/officeart/2008/layout/VerticalCurvedList"/>
    <dgm:cxn modelId="{FFFE40A1-38C2-4F0E-957D-345B0FDC15CE}" type="presParOf" srcId="{DF5DBA1F-2735-487D-A8DF-BBC37CF04125}" destId="{80EAED8B-D001-4872-9856-FA3DCD96814B}" srcOrd="3" destOrd="0" presId="urn:microsoft.com/office/officeart/2008/layout/VerticalCurvedList"/>
    <dgm:cxn modelId="{1FCD021B-15DF-49B2-9BF8-6F908A42714A}" type="presParOf" srcId="{CFAB48CD-A2F7-4B01-8152-BFA0B6A3A353}" destId="{4D101834-A9A2-447A-AFE9-EF475F857E0A}" srcOrd="1" destOrd="0" presId="urn:microsoft.com/office/officeart/2008/layout/VerticalCurvedList"/>
    <dgm:cxn modelId="{20AEE731-3FB9-47D4-94BE-9C59CE8A824E}" type="presParOf" srcId="{CFAB48CD-A2F7-4B01-8152-BFA0B6A3A353}" destId="{D0ECBCAA-A24D-4715-8072-8F3D9FBE7176}" srcOrd="2" destOrd="0" presId="urn:microsoft.com/office/officeart/2008/layout/VerticalCurvedList"/>
    <dgm:cxn modelId="{FB0665FD-DF0E-4C99-852F-59D5AB527D9D}" type="presParOf" srcId="{D0ECBCAA-A24D-4715-8072-8F3D9FBE7176}" destId="{AF6B44F8-F62E-40A1-A9D7-7E1C8DFE072C}" srcOrd="0" destOrd="0" presId="urn:microsoft.com/office/officeart/2008/layout/VerticalCurvedList"/>
    <dgm:cxn modelId="{EB6F22C0-C6A7-4A52-948B-49B959201A7A}" type="presParOf" srcId="{CFAB48CD-A2F7-4B01-8152-BFA0B6A3A353}" destId="{6B705B2D-8688-4F7D-8DC4-92997E670276}" srcOrd="3" destOrd="0" presId="urn:microsoft.com/office/officeart/2008/layout/VerticalCurvedList"/>
    <dgm:cxn modelId="{10665344-A896-4099-8CB9-5E659E97A543}" type="presParOf" srcId="{CFAB48CD-A2F7-4B01-8152-BFA0B6A3A353}" destId="{E51F3B13-F7F4-4CA8-BC27-F29419BCEC8E}" srcOrd="4" destOrd="0" presId="urn:microsoft.com/office/officeart/2008/layout/VerticalCurvedList"/>
    <dgm:cxn modelId="{E3AF392F-5AED-4FD2-B8F6-2431F3236BC7}" type="presParOf" srcId="{E51F3B13-F7F4-4CA8-BC27-F29419BCEC8E}" destId="{ADD491D1-41CC-42E4-A0F6-E15B6D294EBA}" srcOrd="0" destOrd="0" presId="urn:microsoft.com/office/officeart/2008/layout/VerticalCurvedList"/>
    <dgm:cxn modelId="{A6A2C8F6-EF56-4446-8CC4-39F9069B4D1E}" type="presParOf" srcId="{CFAB48CD-A2F7-4B01-8152-BFA0B6A3A353}" destId="{2A76CAD2-DFFD-4C24-96B4-F59E6AE5F222}" srcOrd="5" destOrd="0" presId="urn:microsoft.com/office/officeart/2008/layout/VerticalCurvedList"/>
    <dgm:cxn modelId="{C02FD9C0-251C-47F3-9041-A810539DB6A9}" type="presParOf" srcId="{CFAB48CD-A2F7-4B01-8152-BFA0B6A3A353}" destId="{975DBF9A-00F7-49DC-8123-38451BEF9513}" srcOrd="6" destOrd="0" presId="urn:microsoft.com/office/officeart/2008/layout/VerticalCurvedList"/>
    <dgm:cxn modelId="{ACD6497A-5201-439E-A317-97EF1521E2CB}" type="presParOf" srcId="{975DBF9A-00F7-49DC-8123-38451BEF9513}" destId="{5D939340-ABDF-4F63-92C7-53529CC10A4E}" srcOrd="0" destOrd="0" presId="urn:microsoft.com/office/officeart/2008/layout/VerticalCurvedList"/>
    <dgm:cxn modelId="{E92E7A6B-8509-4BC2-A344-6902D16290B8}" type="presParOf" srcId="{CFAB48CD-A2F7-4B01-8152-BFA0B6A3A353}" destId="{D72BF4AB-1F0E-49E8-92AD-827FEF40B2D3}" srcOrd="7" destOrd="0" presId="urn:microsoft.com/office/officeart/2008/layout/VerticalCurvedList"/>
    <dgm:cxn modelId="{22E4E8A0-8D33-4169-A3E2-6C088BCD496A}" type="presParOf" srcId="{CFAB48CD-A2F7-4B01-8152-BFA0B6A3A353}" destId="{077982CE-D3B8-423B-A65D-510101B5860C}" srcOrd="8" destOrd="0" presId="urn:microsoft.com/office/officeart/2008/layout/VerticalCurvedList"/>
    <dgm:cxn modelId="{82E23149-F346-4647-8408-E1BA1AEC6B82}" type="presParOf" srcId="{077982CE-D3B8-423B-A65D-510101B5860C}" destId="{6FA97C64-B543-4961-B361-41C339C21563}" srcOrd="0" destOrd="0" presId="urn:microsoft.com/office/officeart/2008/layout/VerticalCurvedList"/>
    <dgm:cxn modelId="{475BE5F8-A63D-4E01-9923-6705EC90123E}" type="presParOf" srcId="{CFAB48CD-A2F7-4B01-8152-BFA0B6A3A353}" destId="{229C269E-D0FC-42DC-B2B4-24DAB94B108B}" srcOrd="9" destOrd="0" presId="urn:microsoft.com/office/officeart/2008/layout/VerticalCurvedList"/>
    <dgm:cxn modelId="{15F41C08-0C61-4073-AAC3-2E99FA0F7ED9}" type="presParOf" srcId="{CFAB48CD-A2F7-4B01-8152-BFA0B6A3A353}" destId="{C2C385FD-6AE2-45BD-8540-9AB61E8D085C}" srcOrd="10" destOrd="0" presId="urn:microsoft.com/office/officeart/2008/layout/VerticalCurvedList"/>
    <dgm:cxn modelId="{30C07789-68FD-475C-B7C6-C67C7632A5ED}" type="presParOf" srcId="{C2C385FD-6AE2-45BD-8540-9AB61E8D085C}" destId="{EEA25A24-C93A-4BA6-BFA1-D49FE47811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2EB86C-4DA5-425D-9A83-48FF7CAB7EFD}" type="doc">
      <dgm:prSet loTypeId="urn:microsoft.com/office/officeart/2005/8/layout/arrow2" loCatId="process" qsTypeId="urn:microsoft.com/office/officeart/2005/8/quickstyle/simple2" qsCatId="simple" csTypeId="urn:microsoft.com/office/officeart/2005/8/colors/accent1_2#5" csCatId="accent1" phldr="1"/>
      <dgm:spPr/>
    </dgm:pt>
    <dgm:pt modelId="{507EE339-3338-4362-8E0C-F4142D79C737}">
      <dgm:prSet phldrT="[Текст]" custT="1"/>
      <dgm:spPr/>
      <dgm:t>
        <a:bodyPr/>
        <a:lstStyle/>
        <a:p>
          <a:r>
            <a:rPr lang="en-US" sz="1500" dirty="0" smtClean="0"/>
            <a:t>- </a:t>
          </a:r>
          <a:r>
            <a:rPr lang="ru-RU" sz="1500" dirty="0" smtClean="0"/>
            <a:t>Повышение ликвидности в банковской системе</a:t>
          </a:r>
        </a:p>
        <a:p>
          <a:r>
            <a:rPr lang="ru-RU" sz="1500" dirty="0" smtClean="0"/>
            <a:t>-Кредитование МСП под низкую ставку</a:t>
          </a:r>
        </a:p>
      </dgm:t>
    </dgm:pt>
    <dgm:pt modelId="{84522FA8-18D2-47C2-B605-42E3F37D4C20}" type="parTrans" cxnId="{E39C483F-266D-4F9F-9356-10318F3D6170}">
      <dgm:prSet/>
      <dgm:spPr/>
      <dgm:t>
        <a:bodyPr/>
        <a:lstStyle/>
        <a:p>
          <a:endParaRPr lang="ru-RU"/>
        </a:p>
      </dgm:t>
    </dgm:pt>
    <dgm:pt modelId="{2D81365D-BD07-47D2-B7E7-A110B4A1E26F}" type="sibTrans" cxnId="{E39C483F-266D-4F9F-9356-10318F3D6170}">
      <dgm:prSet/>
      <dgm:spPr/>
      <dgm:t>
        <a:bodyPr/>
        <a:lstStyle/>
        <a:p>
          <a:endParaRPr lang="ru-RU"/>
        </a:p>
      </dgm:t>
    </dgm:pt>
    <dgm:pt modelId="{EF986FEA-D665-44EE-A4F1-E15E0F828E91}">
      <dgm:prSet phldrT="[Текст]" custT="1"/>
      <dgm:spPr/>
      <dgm:t>
        <a:bodyPr/>
        <a:lstStyle/>
        <a:p>
          <a:r>
            <a:rPr lang="ru-RU" sz="1500" dirty="0" smtClean="0"/>
            <a:t>-Наращивание объемов поддержки до 100 млрд. руб.</a:t>
          </a:r>
        </a:p>
        <a:p>
          <a:r>
            <a:rPr lang="ru-RU" sz="1500" dirty="0" smtClean="0"/>
            <a:t>-Расширение круга  кредитных продуктов</a:t>
          </a:r>
          <a:endParaRPr lang="ru-RU" sz="1500" dirty="0"/>
        </a:p>
      </dgm:t>
    </dgm:pt>
    <dgm:pt modelId="{81372B1F-4271-4C21-8092-5AE4636011B1}" type="parTrans" cxnId="{A16D2D7B-17EC-4150-8F10-A332171D56D8}">
      <dgm:prSet/>
      <dgm:spPr/>
      <dgm:t>
        <a:bodyPr/>
        <a:lstStyle/>
        <a:p>
          <a:endParaRPr lang="ru-RU"/>
        </a:p>
      </dgm:t>
    </dgm:pt>
    <dgm:pt modelId="{46520B99-677C-4B37-BD02-04DD7E119B1C}" type="sibTrans" cxnId="{A16D2D7B-17EC-4150-8F10-A332171D56D8}">
      <dgm:prSet/>
      <dgm:spPr/>
      <dgm:t>
        <a:bodyPr/>
        <a:lstStyle/>
        <a:p>
          <a:endParaRPr lang="ru-RU"/>
        </a:p>
      </dgm:t>
    </dgm:pt>
    <dgm:pt modelId="{859886AA-2531-4834-B305-FEBD5C3DFA11}">
      <dgm:prSet phldrT="[Текст]" custT="1"/>
      <dgm:spPr/>
      <dgm:t>
        <a:bodyPr/>
        <a:lstStyle/>
        <a:p>
          <a:r>
            <a:rPr lang="ru-RU" sz="1500" dirty="0" smtClean="0"/>
            <a:t>-Адресность поддержки</a:t>
          </a:r>
        </a:p>
        <a:p>
          <a:r>
            <a:rPr lang="ru-RU" sz="1500" dirty="0" smtClean="0"/>
            <a:t>-Комплексное развитие сегмента МСП</a:t>
          </a:r>
        </a:p>
        <a:p>
          <a:r>
            <a:rPr lang="ru-RU" sz="1500" dirty="0" smtClean="0"/>
            <a:t>-Региональное присутствие</a:t>
          </a:r>
        </a:p>
        <a:p>
          <a:r>
            <a:rPr lang="ru-RU" sz="1500" dirty="0" smtClean="0"/>
            <a:t>-Дистанционное</a:t>
          </a:r>
        </a:p>
        <a:p>
          <a:r>
            <a:rPr lang="ru-RU" sz="1500" dirty="0" smtClean="0"/>
            <a:t>образование</a:t>
          </a:r>
        </a:p>
      </dgm:t>
    </dgm:pt>
    <dgm:pt modelId="{0D548184-24A3-45D9-80B7-C16B84F92651}" type="parTrans" cxnId="{AEAD99CC-912D-49D1-A406-ED228C9B92A0}">
      <dgm:prSet/>
      <dgm:spPr/>
      <dgm:t>
        <a:bodyPr/>
        <a:lstStyle/>
        <a:p>
          <a:endParaRPr lang="ru-RU"/>
        </a:p>
      </dgm:t>
    </dgm:pt>
    <dgm:pt modelId="{7765CC10-EFF3-4EA9-AD78-5E795AE8875A}" type="sibTrans" cxnId="{AEAD99CC-912D-49D1-A406-ED228C9B92A0}">
      <dgm:prSet/>
      <dgm:spPr/>
      <dgm:t>
        <a:bodyPr/>
        <a:lstStyle/>
        <a:p>
          <a:endParaRPr lang="ru-RU"/>
        </a:p>
      </dgm:t>
    </dgm:pt>
    <dgm:pt modelId="{3E36C3D7-6375-4B11-8408-38C5A8293A8C}" type="pres">
      <dgm:prSet presAssocID="{212EB86C-4DA5-425D-9A83-48FF7CAB7EFD}" presName="arrowDiagram" presStyleCnt="0">
        <dgm:presLayoutVars>
          <dgm:chMax val="5"/>
          <dgm:dir/>
          <dgm:resizeHandles val="exact"/>
        </dgm:presLayoutVars>
      </dgm:prSet>
      <dgm:spPr/>
    </dgm:pt>
    <dgm:pt modelId="{AAD93119-E995-4D73-A93D-E15E1DDEA8FB}" type="pres">
      <dgm:prSet presAssocID="{212EB86C-4DA5-425D-9A83-48FF7CAB7EFD}" presName="arrow" presStyleLbl="bgShp" presStyleIdx="0" presStyleCnt="1" custAng="298374"/>
      <dgm:spPr>
        <a:solidFill>
          <a:srgbClr val="FFCB97"/>
        </a:solidFill>
      </dgm:spPr>
    </dgm:pt>
    <dgm:pt modelId="{F09B583E-DA92-4DBE-8A1D-DBD93D580401}" type="pres">
      <dgm:prSet presAssocID="{212EB86C-4DA5-425D-9A83-48FF7CAB7EFD}" presName="arrowDiagram3" presStyleCnt="0"/>
      <dgm:spPr/>
    </dgm:pt>
    <dgm:pt modelId="{AE5CC2EE-EDA3-490A-BE91-65EA24C6CDA1}" type="pres">
      <dgm:prSet presAssocID="{507EE339-3338-4362-8E0C-F4142D79C737}" presName="bullet3a" presStyleLbl="node1" presStyleIdx="0" presStyleCnt="3" custLinFactX="100000" custLinFactY="-100000" custLinFactNeighborX="157732" custLinFactNeighborY="-121383"/>
      <dgm:spPr>
        <a:solidFill>
          <a:srgbClr val="990000"/>
        </a:solidFill>
      </dgm:spPr>
    </dgm:pt>
    <dgm:pt modelId="{EC02CF2C-592C-48EA-A65A-833EE9BF376E}" type="pres">
      <dgm:prSet presAssocID="{507EE339-3338-4362-8E0C-F4142D79C737}" presName="textBox3a" presStyleLbl="revTx" presStyleIdx="0" presStyleCnt="3" custScaleX="129319" custScaleY="89115" custLinFactNeighborX="4550" custLinFactNeighborY="-13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11985-2B68-4C31-BB6C-BBDE6ACE9E01}" type="pres">
      <dgm:prSet presAssocID="{EF986FEA-D665-44EE-A4F1-E15E0F828E91}" presName="bullet3b" presStyleLbl="node1" presStyleIdx="1" presStyleCnt="3" custLinFactX="90102" custLinFactY="-2364" custLinFactNeighborX="100000" custLinFactNeighborY="-100000"/>
      <dgm:spPr>
        <a:solidFill>
          <a:srgbClr val="990000"/>
        </a:solidFill>
      </dgm:spPr>
    </dgm:pt>
    <dgm:pt modelId="{EBEFA361-9585-4B0C-8B80-9E9E412B0F31}" type="pres">
      <dgm:prSet presAssocID="{EF986FEA-D665-44EE-A4F1-E15E0F828E91}" presName="textBox3b" presStyleLbl="revTx" presStyleIdx="1" presStyleCnt="3" custScaleX="122918" custLinFactNeighborX="15169" custLinFactNeighborY="-4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AE0C0-A293-46CE-A065-1B457F28113F}" type="pres">
      <dgm:prSet presAssocID="{859886AA-2531-4834-B305-FEBD5C3DFA11}" presName="bullet3c" presStyleLbl="node1" presStyleIdx="2" presStyleCnt="3" custLinFactX="55960" custLinFactNeighborX="100000" custLinFactNeighborY="-74014"/>
      <dgm:spPr>
        <a:solidFill>
          <a:srgbClr val="990000"/>
        </a:solidFill>
      </dgm:spPr>
    </dgm:pt>
    <dgm:pt modelId="{DE333727-49BA-480D-AEBD-1F8E6460DDFB}" type="pres">
      <dgm:prSet presAssocID="{859886AA-2531-4834-B305-FEBD5C3DFA11}" presName="textBox3c" presStyleLbl="revTx" presStyleIdx="2" presStyleCnt="3" custScaleX="115304" custLinFactNeighborX="6444" custLinFactNeighborY="-2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8FE81F-7632-46EE-8D21-74B0ADEEDEA7}" type="presOf" srcId="{507EE339-3338-4362-8E0C-F4142D79C737}" destId="{EC02CF2C-592C-48EA-A65A-833EE9BF376E}" srcOrd="0" destOrd="0" presId="urn:microsoft.com/office/officeart/2005/8/layout/arrow2"/>
    <dgm:cxn modelId="{E39C483F-266D-4F9F-9356-10318F3D6170}" srcId="{212EB86C-4DA5-425D-9A83-48FF7CAB7EFD}" destId="{507EE339-3338-4362-8E0C-F4142D79C737}" srcOrd="0" destOrd="0" parTransId="{84522FA8-18D2-47C2-B605-42E3F37D4C20}" sibTransId="{2D81365D-BD07-47D2-B7E7-A110B4A1E26F}"/>
    <dgm:cxn modelId="{20A383ED-4C34-4E6A-839A-A37D00589A5A}" type="presOf" srcId="{859886AA-2531-4834-B305-FEBD5C3DFA11}" destId="{DE333727-49BA-480D-AEBD-1F8E6460DDFB}" srcOrd="0" destOrd="0" presId="urn:microsoft.com/office/officeart/2005/8/layout/arrow2"/>
    <dgm:cxn modelId="{5C5BC802-FC54-4ED2-89F1-66F5B62A2C3D}" type="presOf" srcId="{212EB86C-4DA5-425D-9A83-48FF7CAB7EFD}" destId="{3E36C3D7-6375-4B11-8408-38C5A8293A8C}" srcOrd="0" destOrd="0" presId="urn:microsoft.com/office/officeart/2005/8/layout/arrow2"/>
    <dgm:cxn modelId="{AEAD99CC-912D-49D1-A406-ED228C9B92A0}" srcId="{212EB86C-4DA5-425D-9A83-48FF7CAB7EFD}" destId="{859886AA-2531-4834-B305-FEBD5C3DFA11}" srcOrd="2" destOrd="0" parTransId="{0D548184-24A3-45D9-80B7-C16B84F92651}" sibTransId="{7765CC10-EFF3-4EA9-AD78-5E795AE8875A}"/>
    <dgm:cxn modelId="{A16D2D7B-17EC-4150-8F10-A332171D56D8}" srcId="{212EB86C-4DA5-425D-9A83-48FF7CAB7EFD}" destId="{EF986FEA-D665-44EE-A4F1-E15E0F828E91}" srcOrd="1" destOrd="0" parTransId="{81372B1F-4271-4C21-8092-5AE4636011B1}" sibTransId="{46520B99-677C-4B37-BD02-04DD7E119B1C}"/>
    <dgm:cxn modelId="{D3E373EF-25C0-42F5-A6AB-A45B4C5EFA4B}" type="presOf" srcId="{EF986FEA-D665-44EE-A4F1-E15E0F828E91}" destId="{EBEFA361-9585-4B0C-8B80-9E9E412B0F31}" srcOrd="0" destOrd="0" presId="urn:microsoft.com/office/officeart/2005/8/layout/arrow2"/>
    <dgm:cxn modelId="{38C14293-2A66-4FF5-8325-3DF8B0B429D9}" type="presParOf" srcId="{3E36C3D7-6375-4B11-8408-38C5A8293A8C}" destId="{AAD93119-E995-4D73-A93D-E15E1DDEA8FB}" srcOrd="0" destOrd="0" presId="urn:microsoft.com/office/officeart/2005/8/layout/arrow2"/>
    <dgm:cxn modelId="{44517182-E5DE-4796-9A9E-28FFD5C02155}" type="presParOf" srcId="{3E36C3D7-6375-4B11-8408-38C5A8293A8C}" destId="{F09B583E-DA92-4DBE-8A1D-DBD93D580401}" srcOrd="1" destOrd="0" presId="urn:microsoft.com/office/officeart/2005/8/layout/arrow2"/>
    <dgm:cxn modelId="{F30A14E0-CF43-409A-B555-8D6BAA54C387}" type="presParOf" srcId="{F09B583E-DA92-4DBE-8A1D-DBD93D580401}" destId="{AE5CC2EE-EDA3-490A-BE91-65EA24C6CDA1}" srcOrd="0" destOrd="0" presId="urn:microsoft.com/office/officeart/2005/8/layout/arrow2"/>
    <dgm:cxn modelId="{989AFFFE-114A-4579-BF45-32F3762FD476}" type="presParOf" srcId="{F09B583E-DA92-4DBE-8A1D-DBD93D580401}" destId="{EC02CF2C-592C-48EA-A65A-833EE9BF376E}" srcOrd="1" destOrd="0" presId="urn:microsoft.com/office/officeart/2005/8/layout/arrow2"/>
    <dgm:cxn modelId="{B9DD8FAF-0ADC-4AED-AF0A-A64DD1D2B1FF}" type="presParOf" srcId="{F09B583E-DA92-4DBE-8A1D-DBD93D580401}" destId="{16611985-2B68-4C31-BB6C-BBDE6ACE9E01}" srcOrd="2" destOrd="0" presId="urn:microsoft.com/office/officeart/2005/8/layout/arrow2"/>
    <dgm:cxn modelId="{3FF810A8-9DED-43F1-AE5B-6B0101E06952}" type="presParOf" srcId="{F09B583E-DA92-4DBE-8A1D-DBD93D580401}" destId="{EBEFA361-9585-4B0C-8B80-9E9E412B0F31}" srcOrd="3" destOrd="0" presId="urn:microsoft.com/office/officeart/2005/8/layout/arrow2"/>
    <dgm:cxn modelId="{D01A4CE7-33FE-4429-B062-439ABFBE3AD5}" type="presParOf" srcId="{F09B583E-DA92-4DBE-8A1D-DBD93D580401}" destId="{D5BAE0C0-A293-46CE-A065-1B457F28113F}" srcOrd="4" destOrd="0" presId="urn:microsoft.com/office/officeart/2005/8/layout/arrow2"/>
    <dgm:cxn modelId="{1CFFB00F-FCF2-4B08-87C8-109BE1970087}" type="presParOf" srcId="{F09B583E-DA92-4DBE-8A1D-DBD93D580401}" destId="{DE333727-49BA-480D-AEBD-1F8E6460DDF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301509-F113-4F8A-B14F-1432ECBB9DBC}">
      <dsp:nvSpPr>
        <dsp:cNvPr id="0" name=""/>
        <dsp:cNvSpPr/>
      </dsp:nvSpPr>
      <dsp:spPr>
        <a:xfrm flipV="1">
          <a:off x="-3897513" y="-224440"/>
          <a:ext cx="4962629" cy="4863844"/>
        </a:xfrm>
        <a:prstGeom prst="blockArc">
          <a:avLst>
            <a:gd name="adj1" fmla="val 18900000"/>
            <a:gd name="adj2" fmla="val 2700000"/>
            <a:gd name="adj3" fmla="val 517"/>
          </a:avLst>
        </a:prstGeom>
        <a:noFill/>
        <a:ln w="25400" cap="flat" cmpd="sng" algn="ctr">
          <a:solidFill>
            <a:srgbClr val="F6621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01834-A9A2-447A-AFE9-EF475F857E0A}">
      <dsp:nvSpPr>
        <dsp:cNvPr id="0" name=""/>
        <dsp:cNvSpPr/>
      </dsp:nvSpPr>
      <dsp:spPr>
        <a:xfrm>
          <a:off x="295683" y="703983"/>
          <a:ext cx="2146260" cy="387927"/>
        </a:xfrm>
        <a:prstGeom prst="rect">
          <a:avLst/>
        </a:prstGeom>
        <a:solidFill>
          <a:srgbClr val="D9372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91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Инновации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295683" y="703983"/>
        <a:ext cx="2146260" cy="387927"/>
      </dsp:txXfrm>
    </dsp:sp>
    <dsp:sp modelId="{AF6B44F8-F62E-40A1-A9D7-7E1C8DFE072C}">
      <dsp:nvSpPr>
        <dsp:cNvPr id="0" name=""/>
        <dsp:cNvSpPr/>
      </dsp:nvSpPr>
      <dsp:spPr>
        <a:xfrm>
          <a:off x="53228" y="669325"/>
          <a:ext cx="484909" cy="4849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B705B2D-8688-4F7D-8DC4-92997E670276}">
      <dsp:nvSpPr>
        <dsp:cNvPr id="0" name=""/>
        <dsp:cNvSpPr/>
      </dsp:nvSpPr>
      <dsp:spPr>
        <a:xfrm>
          <a:off x="573660" y="1338431"/>
          <a:ext cx="1868282" cy="387927"/>
        </a:xfrm>
        <a:prstGeom prst="rect">
          <a:avLst/>
        </a:prstGeom>
        <a:solidFill>
          <a:srgbClr val="D9372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91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Модернизация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573660" y="1338431"/>
        <a:ext cx="1868282" cy="387927"/>
      </dsp:txXfrm>
    </dsp:sp>
    <dsp:sp modelId="{ADD491D1-41CC-42E4-A0F6-E15B6D294EBA}">
      <dsp:nvSpPr>
        <dsp:cNvPr id="0" name=""/>
        <dsp:cNvSpPr/>
      </dsp:nvSpPr>
      <dsp:spPr>
        <a:xfrm>
          <a:off x="331206" y="1289954"/>
          <a:ext cx="484909" cy="4849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A76CAD2-DFFD-4C24-96B4-F59E6AE5F222}">
      <dsp:nvSpPr>
        <dsp:cNvPr id="0" name=""/>
        <dsp:cNvSpPr/>
      </dsp:nvSpPr>
      <dsp:spPr>
        <a:xfrm>
          <a:off x="658977" y="2038807"/>
          <a:ext cx="1782965" cy="387927"/>
        </a:xfrm>
        <a:prstGeom prst="rect">
          <a:avLst/>
        </a:prstGeom>
        <a:solidFill>
          <a:srgbClr val="D9372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91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Энерго-эффективность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658977" y="2038807"/>
        <a:ext cx="1782965" cy="387927"/>
      </dsp:txXfrm>
    </dsp:sp>
    <dsp:sp modelId="{5D939340-ABDF-4F63-92C7-53529CC10A4E}">
      <dsp:nvSpPr>
        <dsp:cNvPr id="0" name=""/>
        <dsp:cNvSpPr/>
      </dsp:nvSpPr>
      <dsp:spPr>
        <a:xfrm>
          <a:off x="416522" y="1990321"/>
          <a:ext cx="484909" cy="4849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72BF4AB-1F0E-49E8-92AD-827FEF40B2D3}">
      <dsp:nvSpPr>
        <dsp:cNvPr id="0" name=""/>
        <dsp:cNvSpPr/>
      </dsp:nvSpPr>
      <dsp:spPr>
        <a:xfrm>
          <a:off x="573660" y="2686441"/>
          <a:ext cx="1868282" cy="387927"/>
        </a:xfrm>
        <a:prstGeom prst="rect">
          <a:avLst/>
        </a:prstGeom>
        <a:solidFill>
          <a:srgbClr val="D9372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91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Неторговый сектор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573660" y="2686441"/>
        <a:ext cx="1868282" cy="387927"/>
      </dsp:txXfrm>
    </dsp:sp>
    <dsp:sp modelId="{6FA97C64-B543-4961-B361-41C339C21563}">
      <dsp:nvSpPr>
        <dsp:cNvPr id="0" name=""/>
        <dsp:cNvSpPr/>
      </dsp:nvSpPr>
      <dsp:spPr>
        <a:xfrm>
          <a:off x="331206" y="2637950"/>
          <a:ext cx="484909" cy="4849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29C269E-D0FC-42DC-B2B4-24DAB94B108B}">
      <dsp:nvSpPr>
        <dsp:cNvPr id="0" name=""/>
        <dsp:cNvSpPr/>
      </dsp:nvSpPr>
      <dsp:spPr>
        <a:xfrm>
          <a:off x="295683" y="3268146"/>
          <a:ext cx="2146260" cy="387927"/>
        </a:xfrm>
        <a:prstGeom prst="rect">
          <a:avLst/>
        </a:prstGeom>
        <a:solidFill>
          <a:srgbClr val="D9372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91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solidFill>
                <a:schemeClr val="bg1"/>
              </a:solidFill>
            </a:rPr>
            <a:t>Социальнозначимые</a:t>
          </a:r>
          <a:r>
            <a:rPr lang="ru-RU" sz="1400" b="0" kern="1200" dirty="0" smtClean="0">
              <a:solidFill>
                <a:schemeClr val="bg1"/>
              </a:solidFill>
            </a:rPr>
            <a:t> проекты</a:t>
          </a:r>
          <a:endParaRPr lang="ru-RU" sz="1400" b="0" kern="1200" dirty="0">
            <a:solidFill>
              <a:schemeClr val="bg1"/>
            </a:solidFill>
          </a:endParaRPr>
        </a:p>
      </dsp:txBody>
      <dsp:txXfrm>
        <a:off x="295683" y="3268146"/>
        <a:ext cx="2146260" cy="387927"/>
      </dsp:txXfrm>
    </dsp:sp>
    <dsp:sp modelId="{EEA25A24-C93A-4BA6-BFA1-D49FE47811B7}">
      <dsp:nvSpPr>
        <dsp:cNvPr id="0" name=""/>
        <dsp:cNvSpPr/>
      </dsp:nvSpPr>
      <dsp:spPr>
        <a:xfrm>
          <a:off x="53228" y="3219655"/>
          <a:ext cx="484909" cy="4849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D93119-E995-4D73-A93D-E15E1DDEA8FB}">
      <dsp:nvSpPr>
        <dsp:cNvPr id="0" name=""/>
        <dsp:cNvSpPr/>
      </dsp:nvSpPr>
      <dsp:spPr>
        <a:xfrm rot="298374">
          <a:off x="0" y="27186"/>
          <a:ext cx="6042025" cy="3776265"/>
        </a:xfrm>
        <a:prstGeom prst="swooshArrow">
          <a:avLst>
            <a:gd name="adj1" fmla="val 25000"/>
            <a:gd name="adj2" fmla="val 25000"/>
          </a:avLst>
        </a:prstGeom>
        <a:solidFill>
          <a:srgbClr val="FFCB9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CC2EE-EDA3-490A-BE91-65EA24C6CDA1}">
      <dsp:nvSpPr>
        <dsp:cNvPr id="0" name=""/>
        <dsp:cNvSpPr/>
      </dsp:nvSpPr>
      <dsp:spPr>
        <a:xfrm>
          <a:off x="1172215" y="2285788"/>
          <a:ext cx="157092" cy="157092"/>
        </a:xfrm>
        <a:prstGeom prst="ellipse">
          <a:avLst/>
        </a:prstGeom>
        <a:solidFill>
          <a:srgbClr val="99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02CF2C-592C-48EA-A65A-833EE9BF376E}">
      <dsp:nvSpPr>
        <dsp:cNvPr id="0" name=""/>
        <dsp:cNvSpPr/>
      </dsp:nvSpPr>
      <dsp:spPr>
        <a:xfrm>
          <a:off x="703562" y="2626315"/>
          <a:ext cx="1820542" cy="972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4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 </a:t>
          </a:r>
          <a:r>
            <a:rPr lang="ru-RU" sz="1500" kern="1200" dirty="0" smtClean="0"/>
            <a:t>Повышение ликвидности в банковской системе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-Кредитование МСП под низкую ставку</a:t>
          </a:r>
        </a:p>
      </dsp:txBody>
      <dsp:txXfrm>
        <a:off x="703562" y="2626315"/>
        <a:ext cx="1820542" cy="972548"/>
      </dsp:txXfrm>
    </dsp:sp>
    <dsp:sp modelId="{16611985-2B68-4C31-BB6C-BBDE6ACE9E01}">
      <dsp:nvSpPr>
        <dsp:cNvPr id="0" name=""/>
        <dsp:cNvSpPr/>
      </dsp:nvSpPr>
      <dsp:spPr>
        <a:xfrm>
          <a:off x="2693824" y="1316487"/>
          <a:ext cx="283975" cy="283975"/>
        </a:xfrm>
        <a:prstGeom prst="ellipse">
          <a:avLst/>
        </a:prstGeom>
        <a:solidFill>
          <a:srgbClr val="99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EFA361-9585-4B0C-8B80-9E9E412B0F31}">
      <dsp:nvSpPr>
        <dsp:cNvPr id="0" name=""/>
        <dsp:cNvSpPr/>
      </dsp:nvSpPr>
      <dsp:spPr>
        <a:xfrm>
          <a:off x="2349767" y="1655179"/>
          <a:ext cx="1782416" cy="2054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473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-Наращивание объемов поддержки до 100 млрд. руб.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-Расширение круга  кредитных продуктов</a:t>
          </a:r>
          <a:endParaRPr lang="ru-RU" sz="1500" kern="1200" dirty="0"/>
        </a:p>
      </dsp:txBody>
      <dsp:txXfrm>
        <a:off x="2349767" y="1655179"/>
        <a:ext cx="1782416" cy="2054288"/>
      </dsp:txXfrm>
    </dsp:sp>
    <dsp:sp modelId="{D5BAE0C0-A293-46CE-A065-1B457F28113F}">
      <dsp:nvSpPr>
        <dsp:cNvPr id="0" name=""/>
        <dsp:cNvSpPr/>
      </dsp:nvSpPr>
      <dsp:spPr>
        <a:xfrm>
          <a:off x="4434085" y="691905"/>
          <a:ext cx="392731" cy="392731"/>
        </a:xfrm>
        <a:prstGeom prst="ellipse">
          <a:avLst/>
        </a:prstGeom>
        <a:solidFill>
          <a:srgbClr val="99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333727-49BA-480D-AEBD-1F8E6460DDFB}">
      <dsp:nvSpPr>
        <dsp:cNvPr id="0" name=""/>
        <dsp:cNvSpPr/>
      </dsp:nvSpPr>
      <dsp:spPr>
        <a:xfrm>
          <a:off x="4000429" y="1116588"/>
          <a:ext cx="1672007" cy="2624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10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-Адресность поддержки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-Комплексное развитие сегмента МСП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-Региональное присутствие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-Дистанционное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образование</a:t>
          </a:r>
        </a:p>
      </dsp:txBody>
      <dsp:txXfrm>
        <a:off x="4000429" y="1116588"/>
        <a:ext cx="1672007" cy="2624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9" tIns="45696" rIns="91389" bIns="4569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41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9" tIns="45696" rIns="91389" bIns="4569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6" y="4681541"/>
            <a:ext cx="5375275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9" tIns="45696" rIns="91389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61491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9" tIns="45696" rIns="91389" bIns="4569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41" y="9361491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9" tIns="45696" rIns="91389" bIns="456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B9F5BA-AC78-4945-A3BB-D6ADDB52E48F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8282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9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F5BA-AC78-4945-A3BB-D6ADDB52E48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478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900" dirty="0"/>
          </a:p>
          <a:p>
            <a:pPr algn="just"/>
            <a:endParaRPr lang="ru-RU" sz="1000" dirty="0"/>
          </a:p>
          <a:p>
            <a:pPr algn="just"/>
            <a:endParaRPr lang="ru-RU" sz="1000" dirty="0"/>
          </a:p>
          <a:p>
            <a:pPr algn="just"/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F5BA-AC78-4945-A3BB-D6ADDB52E48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105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F5BA-AC78-4945-A3BB-D6ADDB52E48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9625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4065"/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F5BA-AC78-4945-A3BB-D6ADDB52E48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408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F5BA-AC78-4945-A3BB-D6ADDB52E48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6317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F5BA-AC78-4945-A3BB-D6ADDB52E48F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7266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F5BA-AC78-4945-A3BB-D6ADDB52E48F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7400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F5BA-AC78-4945-A3BB-D6ADDB52E48F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2780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F5BA-AC78-4945-A3BB-D6ADDB52E48F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900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48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715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493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63614-A142-44BB-807D-F37E3224227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2381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5BC3AB-5469-4B1A-A294-73A2A3F67F7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890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CA08D5-3B65-408A-8C66-6C086875664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5309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F2B0F-43A6-41CD-93FA-6E44E2507D4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0977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69C68C-9516-4F92-9F45-442C82ACD9E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5832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EA1EDC-8003-4949-BCDB-418EEF7D10E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7674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ABF8FC-6F66-426C-A5B7-72EEE8DE534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3166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3FB8D1-4B82-4130-BDFE-ECC91A856F5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465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516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7453EA-636E-4452-9C25-37E497A0858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1465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2AB265-3C69-4BAC-A726-1FC49A1014D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8404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B130F4-1E13-48C3-8801-CDA2507A11D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8810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C194-98ED-4D40-9C77-0AC969B58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395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A3DABE-DFAC-4DAF-A91F-118FF80E849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0298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91BCB8-449C-4704-ACF7-7D463D5A056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975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9094F3-163F-4AB6-B081-7EEF91AD78A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6956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906A99-A244-4DCD-9854-CBA44BA45C8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7955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DB36CD-689E-4A37-9661-F4F67F63997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2910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6D36DD-B171-4E07-9BC3-0CCB7EF7FAD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822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568930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31680F-0231-49D5-B971-7F3A1438262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8186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EECA80-734C-417F-898C-B0EE75782B09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4254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992E04-C124-4F8C-9BCB-A0A77216B5C9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6597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4A8271-AC4D-4EC4-9596-2956308FC16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2420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414AE0-FDEE-425A-B8E0-9C6680AAACB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4317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55422D-73B1-4049-9542-56FF087A0D2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0441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11E7B8-E365-49EA-9C2B-F033F31E887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3925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69150E-9C53-4010-9BE1-D1247236A09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9916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2BE667-D6BB-419F-A3D4-E5B83CEA89E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5030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B17AE7-E94E-4EA4-84A8-7A5DD107184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923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301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C64DB5-B248-4E47-972E-470B2C8E6AE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5111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96066-C22B-4E75-B046-BC6DFAA9CE8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1294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F0E993-A464-4AEF-BC36-B907FC13EE7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8772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6D607-127F-4843-85A5-8719187FB8A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0755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30B743-E03A-47E6-8E35-4480809DB36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5599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FEC3F6-31A6-4159-8381-4967C88B046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326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5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52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1859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941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5434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536700" y="6165850"/>
            <a:ext cx="1955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aseline="0" dirty="0">
                <a:solidFill>
                  <a:srgbClr val="646464"/>
                </a:solidFill>
              </a:rPr>
              <a:t>www.mspbank.ru</a:t>
            </a:r>
            <a:endParaRPr lang="ru-RU" sz="1600" baseline="0" dirty="0">
              <a:solidFill>
                <a:srgbClr val="64646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83488" y="6367463"/>
            <a:ext cx="5794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3D072A58-F2A1-4E64-9DD3-6DBC09B2612E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6151" name="Text Box 7"/>
          <p:cNvSpPr txBox="1">
            <a:spLocks noChangeArrowheads="1"/>
          </p:cNvSpPr>
          <p:nvPr userDrawn="1"/>
        </p:nvSpPr>
        <p:spPr bwMode="auto">
          <a:xfrm>
            <a:off x="971550" y="6309320"/>
            <a:ext cx="64087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chemeClr val="bg1"/>
                </a:solidFill>
              </a:rPr>
              <a:t>Программа </a:t>
            </a:r>
            <a:r>
              <a:rPr lang="ru-RU" sz="1200" b="1" dirty="0">
                <a:solidFill>
                  <a:schemeClr val="bg1"/>
                </a:solidFill>
              </a:rPr>
              <a:t>финансовой поддержки </a:t>
            </a:r>
            <a:r>
              <a:rPr lang="ru-RU" sz="1200" b="1" dirty="0" smtClean="0">
                <a:solidFill>
                  <a:schemeClr val="bg1"/>
                </a:solidFill>
              </a:rPr>
              <a:t>малого</a:t>
            </a:r>
            <a:r>
              <a:rPr lang="ru-RU" sz="1200" b="1" baseline="0" dirty="0" smtClean="0">
                <a:solidFill>
                  <a:schemeClr val="bg1"/>
                </a:solidFill>
              </a:rPr>
              <a:t> и среднего предпринимательства</a:t>
            </a:r>
          </a:p>
          <a:p>
            <a:pPr>
              <a:spcBef>
                <a:spcPct val="50000"/>
              </a:spcBef>
            </a:pPr>
            <a:r>
              <a:rPr lang="ru-RU" sz="1200" b="1" baseline="0" dirty="0" smtClean="0">
                <a:solidFill>
                  <a:schemeClr val="bg1"/>
                </a:solidFill>
              </a:rPr>
              <a:t>ОАО «МСП Банк»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6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83488" y="6367463"/>
            <a:ext cx="5794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41193C8-CD08-471B-B64D-46F4CEDDE89F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24584" name="Text Box 8"/>
          <p:cNvSpPr txBox="1">
            <a:spLocks noChangeArrowheads="1"/>
          </p:cNvSpPr>
          <p:nvPr userDrawn="1"/>
        </p:nvSpPr>
        <p:spPr bwMode="auto">
          <a:xfrm>
            <a:off x="971550" y="6370638"/>
            <a:ext cx="6408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Государственная программа финансовой поддержки МСП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83488" y="6367463"/>
            <a:ext cx="5794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9B4E4916-9512-4278-AC91-E7222A0B9E01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19464" name="Text Box 8"/>
          <p:cNvSpPr txBox="1">
            <a:spLocks noChangeArrowheads="1"/>
          </p:cNvSpPr>
          <p:nvPr userDrawn="1"/>
        </p:nvSpPr>
        <p:spPr bwMode="auto">
          <a:xfrm>
            <a:off x="971550" y="6370638"/>
            <a:ext cx="6408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Государственная программа финансовой поддержки МСП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://www.asros.ru/" TargetMode="External"/><Relationship Id="rId18" Type="http://schemas.openxmlformats.org/officeDocument/2006/relationships/image" Target="../media/image42.png"/><Relationship Id="rId3" Type="http://schemas.openxmlformats.org/officeDocument/2006/relationships/image" Target="../media/image29.png"/><Relationship Id="rId21" Type="http://schemas.openxmlformats.org/officeDocument/2006/relationships/image" Target="../media/image44.jpe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0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10" Type="http://schemas.openxmlformats.org/officeDocument/2006/relationships/hyperlink" Target="http://www.arb.ru/site/" TargetMode="External"/><Relationship Id="rId19" Type="http://schemas.openxmlformats.org/officeDocument/2006/relationships/hyperlink" Target="http://www.deloitte.com/dtt/home/0,1044,stc=HOME&amp;lid=32,00.html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1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2.jpeg"/><Relationship Id="rId7" Type="http://schemas.openxmlformats.org/officeDocument/2006/relationships/hyperlink" Target="http://mspbank.ru/ru/new_forms_of_support/the_concept_of_credit_products/modernization_lease_projec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mspbank.ru/ru/new_forms_of_support/the_concept_of_credit_products/modernization_lease_trust" TargetMode="External"/><Relationship Id="rId5" Type="http://schemas.openxmlformats.org/officeDocument/2006/relationships/hyperlink" Target="http://mspbank.ru/ru/new_forms_of_support/the_concept_of_credit_products/fim_project" TargetMode="External"/><Relationship Id="rId4" Type="http://schemas.openxmlformats.org/officeDocument/2006/relationships/hyperlink" Target="http://mspbank.ru/ru/new_forms_of_support/the_concept_of_credit_products/fim_task_forc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spbank.ru/ru/new_forms_of_support/requirements_for_sme_projects" TargetMode="External"/><Relationship Id="rId2" Type="http://schemas.openxmlformats.org/officeDocument/2006/relationships/hyperlink" Target="http://mspbank.ru/ru/new_forms_of_support/standards_for_lending_to_sme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spbank.ru/ru/new_forms_of_support/requirements_for_sme_projects" TargetMode="External"/><Relationship Id="rId2" Type="http://schemas.openxmlformats.org/officeDocument/2006/relationships/hyperlink" Target="http://mspbank.ru/ru/new_forms_of_support/standards_for_lending_to_sme" TargetMode="Externa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68313" y="2687464"/>
            <a:ext cx="8497887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1" hangingPunct="1">
              <a:lnSpc>
                <a:spcPct val="120000"/>
              </a:lnSpc>
            </a:pPr>
            <a:r>
              <a:rPr lang="ru-RU" sz="2200" b="1" dirty="0" smtClean="0">
                <a:solidFill>
                  <a:srgbClr val="646464"/>
                </a:solidFill>
              </a:rPr>
              <a:t>ПРОГРАММА ОАО «МСП БАНК»: </a:t>
            </a:r>
          </a:p>
          <a:p>
            <a:pPr algn="ctr" eaLnBrk="1" hangingPunct="1">
              <a:lnSpc>
                <a:spcPct val="120000"/>
              </a:lnSpc>
            </a:pPr>
            <a:r>
              <a:rPr lang="ru-RU" sz="2200" b="1" dirty="0" smtClean="0">
                <a:solidFill>
                  <a:srgbClr val="646464"/>
                </a:solidFill>
              </a:rPr>
              <a:t>К АДРЕСНОСТИ ПОДДЕРЖКИ МАЛОГО И СРЕДНЕГО БИЗНЕСА В РОССИИ</a:t>
            </a:r>
            <a:endParaRPr lang="ru-RU" sz="2200" b="1" dirty="0">
              <a:solidFill>
                <a:srgbClr val="646464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619250" y="4292600"/>
            <a:ext cx="42481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200000"/>
              </a:lnSpc>
            </a:pPr>
            <a:r>
              <a:rPr lang="ru-RU" sz="1400" dirty="0" smtClean="0">
                <a:solidFill>
                  <a:srgbClr val="646464"/>
                </a:solidFill>
              </a:rPr>
              <a:t>28 </a:t>
            </a:r>
            <a:r>
              <a:rPr lang="ru-RU" sz="1400" dirty="0">
                <a:solidFill>
                  <a:srgbClr val="646464"/>
                </a:solidFill>
              </a:rPr>
              <a:t>октября 2011</a:t>
            </a:r>
          </a:p>
          <a:p>
            <a:pPr>
              <a:lnSpc>
                <a:spcPct val="200000"/>
              </a:lnSpc>
            </a:pPr>
            <a:r>
              <a:rPr lang="ru-RU" sz="1400" dirty="0">
                <a:solidFill>
                  <a:srgbClr val="646464"/>
                </a:solidFill>
              </a:rPr>
              <a:t>г. </a:t>
            </a:r>
            <a:r>
              <a:rPr lang="ru-RU" sz="1400" dirty="0" smtClean="0">
                <a:solidFill>
                  <a:srgbClr val="646464"/>
                </a:solidFill>
              </a:rPr>
              <a:t>Екатеринбург</a:t>
            </a:r>
            <a:endParaRPr lang="ru-RU" sz="1400" dirty="0">
              <a:solidFill>
                <a:srgbClr val="64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8F123-3FC7-42DC-9DCF-8EF43FACAFBD}" type="slidenum">
              <a:rPr lang="ru-RU"/>
              <a:pPr/>
              <a:t>10</a:t>
            </a:fld>
            <a:endParaRPr lang="ru-RU"/>
          </a:p>
        </p:txBody>
      </p:sp>
      <p:sp>
        <p:nvSpPr>
          <p:cNvPr id="105477" name="AutoShape 4"/>
          <p:cNvSpPr>
            <a:spLocks noChangeArrowheads="1"/>
          </p:cNvSpPr>
          <p:nvPr/>
        </p:nvSpPr>
        <p:spPr bwMode="auto">
          <a:xfrm>
            <a:off x="4643438" y="3140969"/>
            <a:ext cx="4249737" cy="2088232"/>
          </a:xfrm>
          <a:prstGeom prst="flowChartAlternateProcess">
            <a:avLst/>
          </a:prstGeom>
          <a:solidFill>
            <a:srgbClr val="C0C0C0">
              <a:alpha val="64000"/>
            </a:srgbClr>
          </a:solidFill>
          <a:ln w="9525" algn="ctr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755" tIns="49378" rIns="98755" bIns="49378" anchor="ctr"/>
          <a:lstStyle/>
          <a:p>
            <a:pPr marL="3175" indent="-3175" defTabSz="987425" eaLnBrk="0" hangingPunct="0">
              <a:lnSpc>
                <a:spcPct val="110000"/>
              </a:lnSpc>
              <a:buClr>
                <a:srgbClr val="476F93"/>
              </a:buClr>
              <a:buFont typeface="Wingdings" pitchFamily="2" charset="2"/>
              <a:buNone/>
            </a:pPr>
            <a:endParaRPr lang="ru-RU" sz="1200" b="1" dirty="0">
              <a:solidFill>
                <a:schemeClr val="tx2"/>
              </a:solidFill>
            </a:endParaRPr>
          </a:p>
          <a:p>
            <a:r>
              <a:rPr lang="ru-RU" sz="900" b="1" dirty="0" smtClean="0"/>
              <a:t>ООО </a:t>
            </a:r>
            <a:r>
              <a:rPr lang="ru-RU" sz="900" b="1" dirty="0"/>
              <a:t>«Торговый дом АМГ» </a:t>
            </a:r>
            <a:r>
              <a:rPr lang="ru-RU" sz="900" dirty="0"/>
              <a:t>с 2008 года занимается оптовой торговлей цветными металлами. В состав торгового дома входит собственное производство — НПО «</a:t>
            </a:r>
            <a:r>
              <a:rPr lang="ru-RU" sz="900" dirty="0" err="1"/>
              <a:t>Антикор</a:t>
            </a:r>
            <a:r>
              <a:rPr lang="ru-RU" sz="900" dirty="0"/>
              <a:t>», по выпуску цинковых сплавов. Потребителями ТД «АМГ» являются крупные метал-</a:t>
            </a:r>
            <a:r>
              <a:rPr lang="ru-RU" sz="900" dirty="0" err="1"/>
              <a:t>лургические</a:t>
            </a:r>
            <a:r>
              <a:rPr lang="ru-RU" sz="900" dirty="0"/>
              <a:t> заводы как в Челябинске, так и в соседних областях.</a:t>
            </a:r>
          </a:p>
          <a:p>
            <a:r>
              <a:rPr lang="ru-RU" sz="900" dirty="0"/>
              <a:t>Полученный в «</a:t>
            </a:r>
            <a:r>
              <a:rPr lang="ru-RU" sz="900" dirty="0" err="1"/>
              <a:t>Уралпромбанке</a:t>
            </a:r>
            <a:r>
              <a:rPr lang="ru-RU" sz="900" dirty="0"/>
              <a:t>» по Программе ОАО «</a:t>
            </a:r>
            <a:r>
              <a:rPr lang="ru-RU" sz="900" dirty="0" err="1"/>
              <a:t>РосБР</a:t>
            </a:r>
            <a:r>
              <a:rPr lang="ru-RU" sz="900" dirty="0"/>
              <a:t>» кредит в размере 21 млн рублей был направлен на пополнение оборотных средств. Это позволило компании нанять 8 дополнительных специалистов, увеличить выручку на 75%, привлечь </a:t>
            </a:r>
            <a:br>
              <a:rPr lang="ru-RU" sz="900" dirty="0"/>
            </a:br>
            <a:r>
              <a:rPr lang="ru-RU" sz="900" dirty="0"/>
              <a:t>новых покупателей и предложить более выгодные условия старым партнерам.</a:t>
            </a:r>
          </a:p>
          <a:p>
            <a:pPr marL="3175" indent="-3175" defTabSz="987425" eaLnBrk="0" hangingPunct="0">
              <a:lnSpc>
                <a:spcPct val="110000"/>
              </a:lnSpc>
              <a:buClr>
                <a:srgbClr val="476F93"/>
              </a:buClr>
              <a:buFont typeface="Wingdings" pitchFamily="2" charset="2"/>
              <a:buNone/>
            </a:pPr>
            <a:endParaRPr lang="ru-RU" sz="1200" dirty="0">
              <a:solidFill>
                <a:schemeClr val="tx2"/>
              </a:solidFill>
            </a:endParaRPr>
          </a:p>
          <a:p>
            <a:pPr marL="3175" indent="-3175" defTabSz="987425" eaLnBrk="0" hangingPunct="0">
              <a:lnSpc>
                <a:spcPct val="110000"/>
              </a:lnSpc>
              <a:buClr>
                <a:srgbClr val="476F93"/>
              </a:buClr>
              <a:buFont typeface="Wingdings" pitchFamily="2" charset="2"/>
              <a:buNone/>
            </a:pPr>
            <a:r>
              <a:rPr lang="ru-RU" sz="1400" dirty="0">
                <a:solidFill>
                  <a:schemeClr val="tx2"/>
                </a:solidFill>
              </a:rPr>
              <a:t>   </a:t>
            </a:r>
          </a:p>
        </p:txBody>
      </p:sp>
      <p:sp>
        <p:nvSpPr>
          <p:cNvPr id="105478" name="AutoShape 3"/>
          <p:cNvSpPr>
            <a:spLocks noChangeArrowheads="1"/>
          </p:cNvSpPr>
          <p:nvPr/>
        </p:nvSpPr>
        <p:spPr bwMode="auto">
          <a:xfrm>
            <a:off x="250825" y="3140968"/>
            <a:ext cx="4105151" cy="3024336"/>
          </a:xfrm>
          <a:prstGeom prst="flowChartAlternateProcess">
            <a:avLst/>
          </a:prstGeom>
          <a:solidFill>
            <a:srgbClr val="C0C0C0">
              <a:alpha val="77000"/>
            </a:srgbClr>
          </a:solidFill>
          <a:ln w="9525" algn="ctr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755" tIns="49378" rIns="98755" bIns="49378" anchor="ctr"/>
          <a:lstStyle/>
          <a:p>
            <a:pPr marL="3175" indent="-3175" defTabSz="987425" eaLnBrk="0" hangingPunct="0">
              <a:lnSpc>
                <a:spcPct val="110000"/>
              </a:lnSpc>
              <a:buClr>
                <a:srgbClr val="476F93"/>
              </a:buClr>
              <a:buFont typeface="Wingdings" pitchFamily="2" charset="2"/>
              <a:buNone/>
            </a:pPr>
            <a:endParaRPr lang="ru-RU" sz="1200" b="1" dirty="0">
              <a:solidFill>
                <a:schemeClr val="tx2"/>
              </a:solidFill>
            </a:endParaRPr>
          </a:p>
          <a:p>
            <a:pPr marL="3175" indent="-3175" defTabSz="987425" eaLnBrk="0" hangingPunct="0">
              <a:lnSpc>
                <a:spcPct val="110000"/>
              </a:lnSpc>
              <a:buClr>
                <a:srgbClr val="476F93"/>
              </a:buClr>
              <a:buFont typeface="Wingdings" pitchFamily="2" charset="2"/>
              <a:buNone/>
            </a:pPr>
            <a:endParaRPr lang="ru-RU" sz="1200" b="1" dirty="0">
              <a:solidFill>
                <a:schemeClr val="tx2"/>
              </a:solidFill>
            </a:endParaRPr>
          </a:p>
          <a:p>
            <a:pPr marL="3175" indent="-3175" defTabSz="987425" eaLnBrk="0" hangingPunct="0">
              <a:lnSpc>
                <a:spcPct val="110000"/>
              </a:lnSpc>
              <a:buClr>
                <a:srgbClr val="476F93"/>
              </a:buClr>
              <a:buFont typeface="Wingdings" pitchFamily="2" charset="2"/>
              <a:buNone/>
            </a:pPr>
            <a:endParaRPr lang="ru-RU" sz="1200" b="1" dirty="0">
              <a:solidFill>
                <a:schemeClr val="tx2"/>
              </a:solidFill>
            </a:endParaRPr>
          </a:p>
          <a:p>
            <a:pPr marL="3175" indent="-3175" defTabSz="987425" eaLnBrk="0" hangingPunct="0">
              <a:lnSpc>
                <a:spcPct val="110000"/>
              </a:lnSpc>
              <a:buClr>
                <a:srgbClr val="476F93"/>
              </a:buClr>
              <a:buFont typeface="Wingdings" pitchFamily="2" charset="2"/>
              <a:buNone/>
            </a:pPr>
            <a:endParaRPr lang="ru-RU" sz="800" b="1" dirty="0">
              <a:solidFill>
                <a:schemeClr val="tx2"/>
              </a:solidFill>
            </a:endParaRPr>
          </a:p>
          <a:p>
            <a:pPr marL="3175" indent="-3175" defTabSz="987425" eaLnBrk="0" hangingPunct="0">
              <a:lnSpc>
                <a:spcPct val="110000"/>
              </a:lnSpc>
              <a:buClr>
                <a:srgbClr val="476F93"/>
              </a:buClr>
              <a:buFont typeface="Wingdings" pitchFamily="2" charset="2"/>
              <a:buNone/>
            </a:pPr>
            <a:endParaRPr lang="ru-RU" sz="800" b="1" dirty="0">
              <a:solidFill>
                <a:schemeClr val="tx2"/>
              </a:solidFill>
            </a:endParaRPr>
          </a:p>
          <a:p>
            <a:pPr algn="just"/>
            <a:r>
              <a:rPr lang="ru-RU" sz="900" dirty="0" smtClean="0"/>
              <a:t>Предприятие </a:t>
            </a:r>
            <a:r>
              <a:rPr lang="ru-RU" sz="900" dirty="0"/>
              <a:t>создавалось трудовым коллективом завода </a:t>
            </a:r>
            <a:r>
              <a:rPr lang="ru-RU" sz="900" b="1" dirty="0"/>
              <a:t>ОАО «</a:t>
            </a:r>
            <a:r>
              <a:rPr lang="ru-RU" sz="900" b="1" dirty="0" err="1"/>
              <a:t>Свердмашприбор</a:t>
            </a:r>
            <a:r>
              <a:rPr lang="ru-RU" sz="900" b="1" dirty="0"/>
              <a:t>» (г. Свердловск) </a:t>
            </a:r>
            <a:r>
              <a:rPr lang="ru-RU" sz="900" dirty="0"/>
              <a:t>с 1992 года для разработки и производства перспективных товаров народного потребления. Изначально производство включало в себя только швейный участок, позже добавились механический, покрасочный, сборочный и упаковочный участки. За 18 лет производство прошло настоящую эволюцию. В настоящий момент </a:t>
            </a:r>
            <a:r>
              <a:rPr lang="ru-RU" sz="900" b="1" dirty="0"/>
              <a:t>ПЭМБИ</a:t>
            </a:r>
            <a:r>
              <a:rPr lang="ru-RU" sz="900" dirty="0"/>
              <a:t> производит более 70 изделий, электрические и хозяйственные товары отечественного производства отличного качества с полимерным покрытием и современной упаковкой, каждое изделие имеет штрих код. Изделия производства ПЭМБИ неоднократно награждались дипломами выставок федерального значения.</a:t>
            </a:r>
          </a:p>
          <a:p>
            <a:pPr algn="just"/>
            <a:r>
              <a:rPr lang="ru-RU" sz="900" dirty="0"/>
              <a:t>Потребителями являются предприниматели, магазины, торговые центры г. Екатеринбурга, Свердловской области, а также в ряде регионов Российской Федерации.   </a:t>
            </a:r>
          </a:p>
          <a:p>
            <a:pPr algn="just"/>
            <a:r>
              <a:rPr lang="ru-RU" sz="900" dirty="0"/>
              <a:t>Количество сотрудников  организации составляет 55 человек. Благодаря полученному кредиту в рамках государственной Программы финансовой поддержки малого и среднего предпринимательства, реализуемой ОАО «</a:t>
            </a:r>
            <a:r>
              <a:rPr lang="ru-RU" sz="900" dirty="0" err="1"/>
              <a:t>РосБР</a:t>
            </a:r>
            <a:r>
              <a:rPr lang="ru-RU" sz="900" dirty="0"/>
              <a:t>», в размере 45 млн рублей компания планирует увеличить ассортимент продукции собственного производства.</a:t>
            </a:r>
          </a:p>
          <a:p>
            <a:pPr marL="3175" indent="-3175" defTabSz="987425" eaLnBrk="0" hangingPunct="0">
              <a:lnSpc>
                <a:spcPct val="110000"/>
              </a:lnSpc>
              <a:buClr>
                <a:srgbClr val="476F93"/>
              </a:buClr>
              <a:buFont typeface="Wingdings" pitchFamily="2" charset="2"/>
              <a:buNone/>
            </a:pPr>
            <a:endParaRPr lang="ru-RU" sz="1200" dirty="0">
              <a:solidFill>
                <a:schemeClr val="tx2"/>
              </a:solidFill>
            </a:endParaRPr>
          </a:p>
          <a:p>
            <a:pPr marL="3175" indent="-3175" defTabSz="987425" eaLnBrk="0" hangingPunct="0">
              <a:lnSpc>
                <a:spcPct val="110000"/>
              </a:lnSpc>
              <a:buClr>
                <a:srgbClr val="476F93"/>
              </a:buClr>
              <a:buFont typeface="Wingdings" pitchFamily="2" charset="2"/>
              <a:buNone/>
            </a:pPr>
            <a:endParaRPr lang="ru-RU" sz="1200" dirty="0">
              <a:solidFill>
                <a:schemeClr val="tx2"/>
              </a:solidFill>
            </a:endParaRPr>
          </a:p>
          <a:p>
            <a:pPr marL="3175" indent="-3175" defTabSz="987425" eaLnBrk="0" hangingPunct="0">
              <a:lnSpc>
                <a:spcPct val="110000"/>
              </a:lnSpc>
              <a:buClr>
                <a:srgbClr val="476F93"/>
              </a:buClr>
              <a:buFont typeface="Wingdings" pitchFamily="2" charset="2"/>
              <a:buNone/>
            </a:pPr>
            <a:endParaRPr lang="ru-RU" sz="1200" dirty="0">
              <a:solidFill>
                <a:schemeClr val="tx2"/>
              </a:solidFill>
            </a:endParaRPr>
          </a:p>
          <a:p>
            <a:pPr marL="3175" indent="-3175" defTabSz="987425" eaLnBrk="0" hangingPunct="0">
              <a:lnSpc>
                <a:spcPct val="110000"/>
              </a:lnSpc>
              <a:buClr>
                <a:srgbClr val="476F93"/>
              </a:buClr>
              <a:buFont typeface="Wingdings" pitchFamily="2" charset="2"/>
              <a:buNone/>
            </a:pPr>
            <a:r>
              <a:rPr lang="ru-RU" sz="1400" dirty="0">
                <a:solidFill>
                  <a:schemeClr val="tx2"/>
                </a:solidFill>
              </a:rPr>
              <a:t>   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0" y="981075"/>
            <a:ext cx="889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2200" b="1" dirty="0">
                <a:solidFill>
                  <a:srgbClr val="646464"/>
                </a:solidFill>
              </a:rPr>
              <a:t>Примеры поддержки МСП в </a:t>
            </a:r>
            <a:r>
              <a:rPr lang="ru-RU" sz="2200" b="1" dirty="0" smtClean="0">
                <a:solidFill>
                  <a:srgbClr val="646464"/>
                </a:solidFill>
              </a:rPr>
              <a:t>Екатеринбурге</a:t>
            </a:r>
            <a:endParaRPr lang="ru-RU" sz="2200" b="1" dirty="0">
              <a:solidFill>
                <a:srgbClr val="646464"/>
              </a:solidFill>
            </a:endParaRPr>
          </a:p>
          <a:p>
            <a:pPr algn="ctr"/>
            <a:r>
              <a:rPr lang="ru-RU" sz="2200" b="1" dirty="0">
                <a:solidFill>
                  <a:srgbClr val="646464"/>
                </a:solidFill>
              </a:rPr>
              <a:t>по Программе ОАО «МСП Банк»</a:t>
            </a:r>
          </a:p>
        </p:txBody>
      </p:sp>
      <p:pic>
        <p:nvPicPr>
          <p:cNvPr id="2052" name="Picture 4" descr="C:\Documents and Settings\b22lav\Рабочий стол\История успеха\pic1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33115"/>
            <a:ext cx="2173973" cy="146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b22lav\Рабочий стол\История успеха\pic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8092" y="1633115"/>
            <a:ext cx="1873575" cy="146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b22lav\Рабочий стол\История успеха\pc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4370"/>
            <a:ext cx="2136602" cy="143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b22lav\Рабочий стол\История успеха\pc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5290" y="1664371"/>
            <a:ext cx="1690686" cy="143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763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1A633-CBCF-4840-BFAC-B727F52049BD}" type="slidenum">
              <a:rPr lang="ru-RU"/>
              <a:pPr/>
              <a:t>11</a:t>
            </a:fld>
            <a:endParaRPr lang="ru-RU" dirty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900113" y="1125538"/>
            <a:ext cx="7551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b="1" dirty="0">
                <a:solidFill>
                  <a:srgbClr val="646464"/>
                </a:solidFill>
              </a:rPr>
              <a:t>ИНФОРМАЦИОННАЯ И КОНСУЛЬТАЦИОННАЯ ПОДДЕРЖКА СУБЪЕКТОВ МСП</a:t>
            </a:r>
          </a:p>
        </p:txBody>
      </p:sp>
      <p:sp>
        <p:nvSpPr>
          <p:cNvPr id="70661" name="AutoShape 2"/>
          <p:cNvSpPr>
            <a:spLocks noChangeArrowheads="1"/>
          </p:cNvSpPr>
          <p:nvPr/>
        </p:nvSpPr>
        <p:spPr bwMode="auto">
          <a:xfrm>
            <a:off x="4067175" y="1714500"/>
            <a:ext cx="4778375" cy="14271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99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755" tIns="49378" rIns="98755" bIns="49378" anchor="ctr"/>
          <a:lstStyle/>
          <a:p>
            <a:pPr marL="3175" indent="-3175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1200" b="1" u="sng" dirty="0">
                <a:solidFill>
                  <a:srgbClr val="990000"/>
                </a:solidFill>
              </a:rPr>
              <a:t>Дистанционное обучение</a:t>
            </a:r>
            <a:r>
              <a:rPr lang="ru-RU" sz="1200" b="1" u="sng" dirty="0"/>
              <a:t> </a:t>
            </a:r>
          </a:p>
          <a:p>
            <a:pPr marL="3175" indent="-3175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1200" dirty="0"/>
              <a:t>Разработка специализированных программ дистанционного обучения для субъектов МСП.</a:t>
            </a:r>
          </a:p>
          <a:p>
            <a:pPr marL="3175" indent="-3175" defTabSz="987425" eaLnBrk="0" hangingPunct="0">
              <a:buClr>
                <a:srgbClr val="476F93"/>
              </a:buClr>
              <a:tabLst>
                <a:tab pos="0" algn="l"/>
              </a:tabLst>
            </a:pPr>
            <a:endParaRPr lang="ru-RU" sz="800" i="1" dirty="0"/>
          </a:p>
          <a:p>
            <a:pPr marL="3175" indent="-3175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1100" i="1" dirty="0"/>
              <a:t>В 2010 году образование по программа дистанционного обучения прошли более 200 человек из числа заемщиков, получивших кредиты у партнеров ОАО «МСП Банк», их количество ежедневно растет.</a:t>
            </a:r>
            <a:endParaRPr lang="ru-RU" sz="1100" b="1" i="1" u="sng" dirty="0"/>
          </a:p>
        </p:txBody>
      </p:sp>
      <p:sp>
        <p:nvSpPr>
          <p:cNvPr id="70664" name="AutoShape 7"/>
          <p:cNvSpPr>
            <a:spLocks noChangeArrowheads="1"/>
          </p:cNvSpPr>
          <p:nvPr/>
        </p:nvSpPr>
        <p:spPr bwMode="auto">
          <a:xfrm>
            <a:off x="4067175" y="3213100"/>
            <a:ext cx="4819650" cy="1368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99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755" tIns="49378" rIns="98755" bIns="49378" anchor="ctr"/>
          <a:lstStyle/>
          <a:p>
            <a:pPr marL="3175" indent="-3175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1200" b="1" u="sng" dirty="0">
                <a:solidFill>
                  <a:srgbClr val="990000"/>
                </a:solidFill>
              </a:rPr>
              <a:t>Он-лайн конференции и «горячая линия» </a:t>
            </a:r>
          </a:p>
          <a:p>
            <a:pPr marL="3175" indent="-3175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1200" b="1" u="sng" dirty="0">
                <a:solidFill>
                  <a:srgbClr val="990000"/>
                </a:solidFill>
              </a:rPr>
              <a:t>ОАО «МСП Банк»</a:t>
            </a:r>
          </a:p>
          <a:p>
            <a:pPr marL="3175" indent="-3175" defTabSz="987425" eaLnBrk="0" hangingPunct="0">
              <a:buClr>
                <a:srgbClr val="476F93"/>
              </a:buClr>
              <a:tabLst>
                <a:tab pos="0" algn="l"/>
              </a:tabLst>
            </a:pPr>
            <a:endParaRPr lang="ru-RU" sz="800" b="1" u="sng" dirty="0"/>
          </a:p>
          <a:p>
            <a:pPr marL="3175" indent="-3175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1200" dirty="0"/>
              <a:t>Регулярно проводимые он-лайн конференции и «горячая линия» на сайте ОАО «МСП Банк» позволяют субъектам МСП получить ответы на все насущные вопросы в области малого и среднего предпринимательства</a:t>
            </a:r>
          </a:p>
          <a:p>
            <a:pPr marL="3175" indent="-3175" defTabSz="987425" eaLnBrk="0" hangingPunct="0">
              <a:buClr>
                <a:srgbClr val="476F93"/>
              </a:buClr>
              <a:tabLst>
                <a:tab pos="0" algn="l"/>
              </a:tabLst>
            </a:pPr>
            <a:endParaRPr lang="ru-RU" sz="800" b="1" u="sng" dirty="0"/>
          </a:p>
        </p:txBody>
      </p:sp>
      <p:sp>
        <p:nvSpPr>
          <p:cNvPr id="70665" name="AutoShape 8"/>
          <p:cNvSpPr>
            <a:spLocks noChangeArrowheads="1"/>
          </p:cNvSpPr>
          <p:nvPr/>
        </p:nvSpPr>
        <p:spPr bwMode="auto">
          <a:xfrm>
            <a:off x="4067175" y="4652963"/>
            <a:ext cx="4832350" cy="14239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99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755" tIns="49378" rIns="98755" bIns="49378" anchor="ctr"/>
          <a:lstStyle/>
          <a:p>
            <a:pPr marL="3175" indent="-3175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1200" b="1" u="sng" dirty="0">
                <a:solidFill>
                  <a:srgbClr val="990000"/>
                </a:solidFill>
              </a:rPr>
              <a:t>Вебинары (он-лайн семинары) с субъектами МСП и партнерами Программы ОАО «МСП Банк» </a:t>
            </a:r>
          </a:p>
          <a:p>
            <a:pPr marL="3175" indent="-3175" defTabSz="987425" eaLnBrk="0" hangingPunct="0">
              <a:buClr>
                <a:srgbClr val="476F93"/>
              </a:buClr>
              <a:tabLst>
                <a:tab pos="0" algn="l"/>
              </a:tabLst>
            </a:pPr>
            <a:endParaRPr lang="ru-RU" sz="800" b="1" u="sng" dirty="0">
              <a:solidFill>
                <a:srgbClr val="990000"/>
              </a:solidFill>
            </a:endParaRPr>
          </a:p>
          <a:p>
            <a:pPr marL="3175" indent="-3175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1200" dirty="0"/>
              <a:t>В рамках вебинара представители ОАО «МСП Банк» отвечают как на заранее присланные вопросы, так и на вопросы, заданные представителями малого и среднего предпринимательства непосредственно во время трансляции</a:t>
            </a:r>
            <a:r>
              <a:rPr lang="ru-RU" sz="1000" dirty="0"/>
              <a:t> </a:t>
            </a:r>
            <a:endParaRPr lang="ru-RU" sz="1200" dirty="0"/>
          </a:p>
          <a:p>
            <a:pPr marL="3175" indent="-3175" defTabSz="987425" eaLnBrk="0" hangingPunct="0">
              <a:buClr>
                <a:srgbClr val="476F93"/>
              </a:buClr>
              <a:tabLst>
                <a:tab pos="0" algn="l"/>
              </a:tabLst>
            </a:pPr>
            <a:endParaRPr lang="ru-RU" sz="800" dirty="0"/>
          </a:p>
        </p:txBody>
      </p:sp>
      <p:pic>
        <p:nvPicPr>
          <p:cNvPr id="70671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2952750" cy="18415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78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3233737" cy="2055813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673" name="Group 17"/>
          <p:cNvGrpSpPr>
            <a:grpSpLocks/>
          </p:cNvGrpSpPr>
          <p:nvPr/>
        </p:nvGrpSpPr>
        <p:grpSpPr bwMode="auto">
          <a:xfrm>
            <a:off x="323850" y="4149725"/>
            <a:ext cx="3051175" cy="1966913"/>
            <a:chOff x="1082" y="2831"/>
            <a:chExt cx="1922" cy="1239"/>
          </a:xfrm>
        </p:grpSpPr>
        <p:pic>
          <p:nvPicPr>
            <p:cNvPr id="70674" name="Picture 18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" y="2831"/>
              <a:ext cx="1922" cy="1239"/>
            </a:xfrm>
            <a:prstGeom prst="rect">
              <a:avLst/>
            </a:prstGeom>
            <a:noFill/>
            <a:ln w="9525" algn="ctr">
              <a:solidFill>
                <a:srgbClr val="99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BF7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675" name="Picture 19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" y="3244"/>
              <a:ext cx="172" cy="176"/>
            </a:xfrm>
            <a:prstGeom prst="rect">
              <a:avLst/>
            </a:prstGeom>
            <a:noFill/>
            <a:ln w="9525" algn="ctr">
              <a:solidFill>
                <a:srgbClr val="990000"/>
              </a:solidFill>
              <a:miter lim="800000"/>
              <a:headEnd/>
              <a:tailEnd type="none" w="lg" len="lg"/>
            </a:ln>
            <a:effectLst>
              <a:prstShdw prst="shdw12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EBF7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E909840-02B5-4CE6-BBE3-5985DFC54F99}" type="slidenum">
              <a:rPr lang="ru-RU" smtClean="0">
                <a:solidFill>
                  <a:schemeClr val="bg1"/>
                </a:solidFill>
              </a:rPr>
              <a:pPr eaLnBrk="1" hangingPunct="1"/>
              <a:t>12</a:t>
            </a:fld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971550" y="1002666"/>
            <a:ext cx="7551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200" b="1" dirty="0">
                <a:solidFill>
                  <a:srgbClr val="646464"/>
                </a:solidFill>
              </a:rPr>
              <a:t>ИНФОРМАЦИОННЫЙ ПОРТАЛ ОАО «МСП БАНК»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5467350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AutoShape 16"/>
          <p:cNvSpPr>
            <a:spLocks noChangeArrowheads="1"/>
          </p:cNvSpPr>
          <p:nvPr/>
        </p:nvSpPr>
        <p:spPr bwMode="auto">
          <a:xfrm>
            <a:off x="215900" y="1628774"/>
            <a:ext cx="1519238" cy="587375"/>
          </a:xfrm>
          <a:prstGeom prst="wedgeRectCallout">
            <a:avLst>
              <a:gd name="adj1" fmla="val 82708"/>
              <a:gd name="adj2" fmla="val 56509"/>
            </a:avLst>
          </a:prstGeom>
          <a:solidFill>
            <a:schemeClr val="bg1">
              <a:alpha val="21960"/>
            </a:schemeClr>
          </a:solidFill>
          <a:ln w="9525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en-GB" dirty="0">
              <a:latin typeface="FrnkGothITC Bk BT"/>
              <a:cs typeface="Arial" pitchFamily="34" charset="0"/>
            </a:endParaRPr>
          </a:p>
        </p:txBody>
      </p:sp>
      <p:sp>
        <p:nvSpPr>
          <p:cNvPr id="11270" name="AutoShape 23"/>
          <p:cNvSpPr>
            <a:spLocks noChangeArrowheads="1"/>
          </p:cNvSpPr>
          <p:nvPr/>
        </p:nvSpPr>
        <p:spPr bwMode="auto">
          <a:xfrm>
            <a:off x="196850" y="1411288"/>
            <a:ext cx="1620837" cy="9667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99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755" tIns="49378" rIns="98755" bIns="49378" anchor="ctr"/>
          <a:lstStyle/>
          <a:p>
            <a:pPr marL="3175" indent="-3175" algn="ctr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1200" dirty="0">
                <a:solidFill>
                  <a:srgbClr val="990000"/>
                </a:solidFill>
              </a:rPr>
              <a:t>Публичность и доступность информации о Программе</a:t>
            </a:r>
          </a:p>
        </p:txBody>
      </p:sp>
      <p:sp>
        <p:nvSpPr>
          <p:cNvPr id="11271" name="AutoShape 25"/>
          <p:cNvSpPr>
            <a:spLocks noChangeArrowheads="1"/>
          </p:cNvSpPr>
          <p:nvPr/>
        </p:nvSpPr>
        <p:spPr bwMode="auto">
          <a:xfrm>
            <a:off x="250825" y="5013325"/>
            <a:ext cx="1519238" cy="804863"/>
          </a:xfrm>
          <a:prstGeom prst="wedgeRectCallout">
            <a:avLst>
              <a:gd name="adj1" fmla="val 86259"/>
              <a:gd name="adj2" fmla="val -184120"/>
            </a:avLst>
          </a:prstGeom>
          <a:solidFill>
            <a:schemeClr val="bg1">
              <a:alpha val="21960"/>
            </a:schemeClr>
          </a:solidFill>
          <a:ln w="9525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en-GB" dirty="0">
              <a:latin typeface="FrnkGothITC Bk BT"/>
              <a:cs typeface="Arial" pitchFamily="34" charset="0"/>
            </a:endParaRPr>
          </a:p>
        </p:txBody>
      </p:sp>
      <p:sp>
        <p:nvSpPr>
          <p:cNvPr id="11272" name="AutoShape 27"/>
          <p:cNvSpPr>
            <a:spLocks noChangeArrowheads="1"/>
          </p:cNvSpPr>
          <p:nvPr/>
        </p:nvSpPr>
        <p:spPr bwMode="auto">
          <a:xfrm>
            <a:off x="179388" y="4941888"/>
            <a:ext cx="1655762" cy="10080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99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755" tIns="49378" rIns="98755" bIns="49378" anchor="ctr"/>
          <a:lstStyle/>
          <a:p>
            <a:pPr marL="3175" indent="-3175" algn="ctr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1200" dirty="0">
                <a:solidFill>
                  <a:srgbClr val="990000"/>
                </a:solidFill>
              </a:rPr>
              <a:t>Более 250 000 посещений в месяц</a:t>
            </a:r>
          </a:p>
        </p:txBody>
      </p:sp>
      <p:sp>
        <p:nvSpPr>
          <p:cNvPr id="11273" name="AutoShape 24"/>
          <p:cNvSpPr>
            <a:spLocks noChangeArrowheads="1"/>
          </p:cNvSpPr>
          <p:nvPr/>
        </p:nvSpPr>
        <p:spPr bwMode="auto">
          <a:xfrm>
            <a:off x="250825" y="3284538"/>
            <a:ext cx="1519238" cy="804862"/>
          </a:xfrm>
          <a:prstGeom prst="wedgeRectCallout">
            <a:avLst>
              <a:gd name="adj1" fmla="val 83750"/>
              <a:gd name="adj2" fmla="val -132051"/>
            </a:avLst>
          </a:prstGeom>
          <a:solidFill>
            <a:schemeClr val="bg1">
              <a:alpha val="21960"/>
            </a:schemeClr>
          </a:solidFill>
          <a:ln w="9525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en-GB" dirty="0">
              <a:latin typeface="FrnkGothITC Bk BT"/>
              <a:cs typeface="Arial" pitchFamily="34" charset="0"/>
            </a:endParaRPr>
          </a:p>
        </p:txBody>
      </p:sp>
      <p:sp>
        <p:nvSpPr>
          <p:cNvPr id="11274" name="AutoShape 30"/>
          <p:cNvSpPr>
            <a:spLocks noChangeArrowheads="1"/>
          </p:cNvSpPr>
          <p:nvPr/>
        </p:nvSpPr>
        <p:spPr bwMode="auto">
          <a:xfrm>
            <a:off x="179388" y="3213100"/>
            <a:ext cx="1658937" cy="9667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99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755" tIns="49378" rIns="98755" bIns="49378" anchor="ctr"/>
          <a:lstStyle/>
          <a:p>
            <a:pPr marL="3175" indent="-3175" algn="ctr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1200" dirty="0">
                <a:solidFill>
                  <a:srgbClr val="990000"/>
                </a:solidFill>
              </a:rPr>
              <a:t>Полная информация о кредитных продуктах Банка</a:t>
            </a:r>
          </a:p>
        </p:txBody>
      </p:sp>
      <p:sp>
        <p:nvSpPr>
          <p:cNvPr id="11275" name="AutoShape 32"/>
          <p:cNvSpPr>
            <a:spLocks noChangeArrowheads="1"/>
          </p:cNvSpPr>
          <p:nvPr/>
        </p:nvSpPr>
        <p:spPr bwMode="auto">
          <a:xfrm>
            <a:off x="7716838" y="1863725"/>
            <a:ext cx="1049337" cy="804863"/>
          </a:xfrm>
          <a:prstGeom prst="wedgeRectCallout">
            <a:avLst>
              <a:gd name="adj1" fmla="val -256051"/>
              <a:gd name="adj2" fmla="val 45269"/>
            </a:avLst>
          </a:prstGeom>
          <a:solidFill>
            <a:schemeClr val="bg1">
              <a:alpha val="21960"/>
            </a:schemeClr>
          </a:solidFill>
          <a:ln w="9525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en-GB" dirty="0">
              <a:latin typeface="FrnkGothITC Bk BT"/>
              <a:cs typeface="Arial" pitchFamily="34" charset="0"/>
            </a:endParaRPr>
          </a:p>
        </p:txBody>
      </p:sp>
      <p:sp>
        <p:nvSpPr>
          <p:cNvPr id="11276" name="AutoShape 33"/>
          <p:cNvSpPr>
            <a:spLocks noChangeArrowheads="1"/>
          </p:cNvSpPr>
          <p:nvPr/>
        </p:nvSpPr>
        <p:spPr bwMode="auto">
          <a:xfrm>
            <a:off x="7667625" y="1341438"/>
            <a:ext cx="1368425" cy="18684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99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755" tIns="49378" rIns="98755" bIns="49378" anchor="ctr"/>
          <a:lstStyle/>
          <a:p>
            <a:pPr marL="3175" indent="-3175" algn="ctr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1200" dirty="0">
                <a:solidFill>
                  <a:srgbClr val="990000"/>
                </a:solidFill>
              </a:rPr>
              <a:t>Возможность пройти дистанцион-ный курс бизнес-обучения (более 80 учебных модулей)</a:t>
            </a:r>
          </a:p>
        </p:txBody>
      </p:sp>
      <p:sp>
        <p:nvSpPr>
          <p:cNvPr id="11277" name="AutoShape 28"/>
          <p:cNvSpPr>
            <a:spLocks noChangeArrowheads="1"/>
          </p:cNvSpPr>
          <p:nvPr/>
        </p:nvSpPr>
        <p:spPr bwMode="auto">
          <a:xfrm>
            <a:off x="7740650" y="4941888"/>
            <a:ext cx="1049338" cy="804862"/>
          </a:xfrm>
          <a:prstGeom prst="wedgeRectCallout">
            <a:avLst>
              <a:gd name="adj1" fmla="val -391602"/>
              <a:gd name="adj2" fmla="val 59667"/>
            </a:avLst>
          </a:prstGeom>
          <a:solidFill>
            <a:schemeClr val="bg1">
              <a:alpha val="21960"/>
            </a:schemeClr>
          </a:solidFill>
          <a:ln w="9525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en-GB" dirty="0">
              <a:latin typeface="FrnkGothITC Bk BT"/>
              <a:cs typeface="Arial" pitchFamily="34" charset="0"/>
            </a:endParaRPr>
          </a:p>
        </p:txBody>
      </p:sp>
      <p:sp>
        <p:nvSpPr>
          <p:cNvPr id="11278" name="AutoShape 26"/>
          <p:cNvSpPr>
            <a:spLocks noChangeArrowheads="1"/>
          </p:cNvSpPr>
          <p:nvPr/>
        </p:nvSpPr>
        <p:spPr bwMode="auto">
          <a:xfrm>
            <a:off x="7667625" y="4652963"/>
            <a:ext cx="1341438" cy="1411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99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755" tIns="49378" rIns="98755" bIns="49378" anchor="ctr"/>
          <a:lstStyle/>
          <a:p>
            <a:pPr marL="3175" indent="-3175" algn="ctr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1200" dirty="0">
                <a:solidFill>
                  <a:srgbClr val="990000"/>
                </a:solidFill>
              </a:rPr>
              <a:t>Полная информация об инфраструк-туре поддержки в регионах</a:t>
            </a:r>
          </a:p>
        </p:txBody>
      </p:sp>
      <p:sp>
        <p:nvSpPr>
          <p:cNvPr id="11279" name="AutoShape 31"/>
          <p:cNvSpPr>
            <a:spLocks noChangeArrowheads="1"/>
          </p:cNvSpPr>
          <p:nvPr/>
        </p:nvSpPr>
        <p:spPr bwMode="auto">
          <a:xfrm flipH="1">
            <a:off x="8002588" y="3303588"/>
            <a:ext cx="627062" cy="715962"/>
          </a:xfrm>
          <a:prstGeom prst="wedgeRectCallout">
            <a:avLst>
              <a:gd name="adj1" fmla="val 385949"/>
              <a:gd name="adj2" fmla="val 134921"/>
            </a:avLst>
          </a:prstGeom>
          <a:solidFill>
            <a:schemeClr val="bg1">
              <a:alpha val="21960"/>
            </a:schemeClr>
          </a:solidFill>
          <a:ln w="9525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en-GB" dirty="0">
              <a:latin typeface="FrnkGothITC Bk BT"/>
              <a:cs typeface="Arial" pitchFamily="34" charset="0"/>
            </a:endParaRPr>
          </a:p>
        </p:txBody>
      </p:sp>
      <p:sp>
        <p:nvSpPr>
          <p:cNvPr id="11280" name="AutoShape 29"/>
          <p:cNvSpPr>
            <a:spLocks noChangeArrowheads="1"/>
          </p:cNvSpPr>
          <p:nvPr/>
        </p:nvSpPr>
        <p:spPr bwMode="auto">
          <a:xfrm>
            <a:off x="7667625" y="3284538"/>
            <a:ext cx="1271588" cy="12207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99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755" tIns="49378" rIns="98755" bIns="49378" anchor="ctr"/>
          <a:lstStyle/>
          <a:p>
            <a:pPr marL="3175" indent="-3175" algn="ctr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1200" dirty="0">
                <a:solidFill>
                  <a:srgbClr val="990000"/>
                </a:solidFill>
              </a:rPr>
              <a:t>Примеры поддержки по Программе</a:t>
            </a:r>
          </a:p>
        </p:txBody>
      </p:sp>
    </p:spTree>
    <p:extLst>
      <p:ext uri="{BB962C8B-B14F-4D97-AF65-F5344CB8AC3E}">
        <p14:creationId xmlns:p14="http://schemas.microsoft.com/office/powerpoint/2010/main" xmlns="" val="31871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EF82FC-88C7-4494-BFD3-9B98E3E468FD}" type="slidenum">
              <a:rPr lang="ru-RU" smtClean="0">
                <a:solidFill>
                  <a:schemeClr val="bg1"/>
                </a:solidFill>
              </a:rPr>
              <a:pPr eaLnBrk="1" hangingPunct="1"/>
              <a:t>13</a:t>
            </a:fld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900113" y="1098550"/>
            <a:ext cx="7551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646464"/>
                </a:solidFill>
              </a:rPr>
              <a:t>ПАРТНЕРЫ ОАО «МСП БАНК»</a:t>
            </a:r>
          </a:p>
        </p:txBody>
      </p:sp>
      <p:sp>
        <p:nvSpPr>
          <p:cNvPr id="12292" name="Rectangle 39"/>
          <p:cNvSpPr>
            <a:spLocks noChangeArrowheads="1"/>
          </p:cNvSpPr>
          <p:nvPr/>
        </p:nvSpPr>
        <p:spPr bwMode="auto">
          <a:xfrm>
            <a:off x="2339975" y="1557338"/>
            <a:ext cx="4670425" cy="460851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 typeface="Wingdings" pitchFamily="2" charset="2"/>
              <a:buNone/>
            </a:pPr>
            <a:endParaRPr lang="en-GB" sz="1200" dirty="0"/>
          </a:p>
        </p:txBody>
      </p:sp>
      <p:sp>
        <p:nvSpPr>
          <p:cNvPr id="12293" name="Пятиугольник 18"/>
          <p:cNvSpPr>
            <a:spLocks noChangeArrowheads="1"/>
          </p:cNvSpPr>
          <p:nvPr/>
        </p:nvSpPr>
        <p:spPr bwMode="auto">
          <a:xfrm>
            <a:off x="250825" y="1557338"/>
            <a:ext cx="1984375" cy="1277937"/>
          </a:xfrm>
          <a:prstGeom prst="homePlate">
            <a:avLst>
              <a:gd name="adj" fmla="val 20488"/>
            </a:avLst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Федеральные органы </a:t>
            </a:r>
          </a:p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власти</a:t>
            </a:r>
          </a:p>
        </p:txBody>
      </p:sp>
      <p:sp>
        <p:nvSpPr>
          <p:cNvPr id="12294" name="Пятиугольник 18"/>
          <p:cNvSpPr>
            <a:spLocks noChangeArrowheads="1"/>
          </p:cNvSpPr>
          <p:nvPr/>
        </p:nvSpPr>
        <p:spPr bwMode="auto">
          <a:xfrm>
            <a:off x="238125" y="2924175"/>
            <a:ext cx="1997075" cy="609600"/>
          </a:xfrm>
          <a:prstGeom prst="homePlate">
            <a:avLst>
              <a:gd name="adj" fmla="val 43483"/>
            </a:avLst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Зарубежные институты </a:t>
            </a:r>
          </a:p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и общественные</a:t>
            </a:r>
          </a:p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организации</a:t>
            </a:r>
          </a:p>
        </p:txBody>
      </p:sp>
      <p:sp>
        <p:nvSpPr>
          <p:cNvPr id="12295" name="Пятиугольник 18"/>
          <p:cNvSpPr>
            <a:spLocks noChangeArrowheads="1"/>
          </p:cNvSpPr>
          <p:nvPr/>
        </p:nvSpPr>
        <p:spPr bwMode="auto">
          <a:xfrm>
            <a:off x="250825" y="3644900"/>
            <a:ext cx="1984375" cy="685800"/>
          </a:xfrm>
          <a:prstGeom prst="homePlate">
            <a:avLst>
              <a:gd name="adj" fmla="val 38406"/>
            </a:avLst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Региональные органы </a:t>
            </a:r>
          </a:p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власти</a:t>
            </a:r>
          </a:p>
        </p:txBody>
      </p:sp>
      <p:sp>
        <p:nvSpPr>
          <p:cNvPr id="12296" name="Пятиугольник 18"/>
          <p:cNvSpPr>
            <a:spLocks noChangeArrowheads="1"/>
          </p:cNvSpPr>
          <p:nvPr/>
        </p:nvSpPr>
        <p:spPr bwMode="auto">
          <a:xfrm>
            <a:off x="250825" y="4437063"/>
            <a:ext cx="1984375" cy="635000"/>
          </a:xfrm>
          <a:prstGeom prst="homePlate">
            <a:avLst>
              <a:gd name="adj" fmla="val 41479"/>
            </a:avLst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Российские</a:t>
            </a:r>
          </a:p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общественные </a:t>
            </a:r>
          </a:p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организации</a:t>
            </a:r>
          </a:p>
        </p:txBody>
      </p:sp>
      <p:sp>
        <p:nvSpPr>
          <p:cNvPr id="12297" name="Пятиугольник 18"/>
          <p:cNvSpPr>
            <a:spLocks noChangeArrowheads="1"/>
          </p:cNvSpPr>
          <p:nvPr/>
        </p:nvSpPr>
        <p:spPr bwMode="auto">
          <a:xfrm>
            <a:off x="250825" y="5157788"/>
            <a:ext cx="1997075" cy="892175"/>
          </a:xfrm>
          <a:prstGeom prst="homePlate">
            <a:avLst>
              <a:gd name="adj" fmla="val 29369"/>
            </a:avLst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Образовательные </a:t>
            </a:r>
          </a:p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учреждения и </a:t>
            </a:r>
          </a:p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консалтинговые </a:t>
            </a:r>
          </a:p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компании</a:t>
            </a:r>
          </a:p>
        </p:txBody>
      </p:sp>
      <p:sp>
        <p:nvSpPr>
          <p:cNvPr id="12298" name="Прямоугольник 45"/>
          <p:cNvSpPr>
            <a:spLocks noChangeArrowheads="1"/>
          </p:cNvSpPr>
          <p:nvPr/>
        </p:nvSpPr>
        <p:spPr bwMode="auto">
          <a:xfrm flipH="1">
            <a:off x="7092950" y="1484313"/>
            <a:ext cx="1752600" cy="957262"/>
          </a:xfrm>
          <a:prstGeom prst="rect">
            <a:avLst/>
          </a:prstGeom>
          <a:solidFill>
            <a:srgbClr val="F6621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Участие в обсуждении</a:t>
            </a:r>
          </a:p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cs typeface="Arial" pitchFamily="34" charset="0"/>
              </a:rPr>
              <a:t>и разработке новых </a:t>
            </a:r>
          </a:p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cs typeface="Arial" pitchFamily="34" charset="0"/>
              </a:rPr>
              <a:t>нормативно-</a:t>
            </a:r>
            <a:endParaRPr lang="ru-RU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cs typeface="Arial" pitchFamily="34" charset="0"/>
              </a:rPr>
              <a:t> правовых </a:t>
            </a:r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актов</a:t>
            </a:r>
          </a:p>
        </p:txBody>
      </p:sp>
      <p:sp>
        <p:nvSpPr>
          <p:cNvPr id="12299" name="Пятиугольник 18"/>
          <p:cNvSpPr>
            <a:spLocks noChangeArrowheads="1"/>
          </p:cNvSpPr>
          <p:nvPr/>
        </p:nvSpPr>
        <p:spPr bwMode="auto">
          <a:xfrm flipH="1">
            <a:off x="7105650" y="2498725"/>
            <a:ext cx="1747838" cy="723900"/>
          </a:xfrm>
          <a:prstGeom prst="rect">
            <a:avLst/>
          </a:prstGeom>
          <a:solidFill>
            <a:srgbClr val="F6621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dirty="0" smtClean="0">
                <a:solidFill>
                  <a:schemeClr val="bg1"/>
                </a:solidFill>
                <a:cs typeface="Arial" pitchFamily="34" charset="0"/>
              </a:rPr>
              <a:t>Обмен опытом </a:t>
            </a:r>
          </a:p>
          <a:p>
            <a:r>
              <a:rPr lang="ru-RU" sz="1200" dirty="0" smtClean="0">
                <a:solidFill>
                  <a:schemeClr val="bg1"/>
                </a:solidFill>
                <a:cs typeface="Arial" pitchFamily="34" charset="0"/>
              </a:rPr>
              <a:t>по поддержке </a:t>
            </a:r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МСП</a:t>
            </a:r>
          </a:p>
        </p:txBody>
      </p:sp>
      <p:sp>
        <p:nvSpPr>
          <p:cNvPr id="12300" name="Пятиугольник 18"/>
          <p:cNvSpPr>
            <a:spLocks noChangeArrowheads="1"/>
          </p:cNvSpPr>
          <p:nvPr/>
        </p:nvSpPr>
        <p:spPr bwMode="auto">
          <a:xfrm flipH="1">
            <a:off x="7118350" y="3278188"/>
            <a:ext cx="1731963" cy="720725"/>
          </a:xfrm>
          <a:prstGeom prst="rect">
            <a:avLst/>
          </a:prstGeom>
          <a:solidFill>
            <a:srgbClr val="F6621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Обеспечение </a:t>
            </a:r>
          </a:p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адресности </a:t>
            </a:r>
          </a:p>
          <a:p>
            <a:r>
              <a:rPr lang="ru-RU" sz="1200" dirty="0" smtClean="0">
                <a:solidFill>
                  <a:schemeClr val="bg1"/>
                </a:solidFill>
                <a:cs typeface="Arial" pitchFamily="34" charset="0"/>
              </a:rPr>
              <a:t>поддержки</a:t>
            </a:r>
            <a:endParaRPr lang="ru-RU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301" name="Пятиугольник 18"/>
          <p:cNvSpPr>
            <a:spLocks noChangeArrowheads="1"/>
          </p:cNvSpPr>
          <p:nvPr/>
        </p:nvSpPr>
        <p:spPr bwMode="auto">
          <a:xfrm flipH="1">
            <a:off x="7118350" y="4078288"/>
            <a:ext cx="1744663" cy="822325"/>
          </a:xfrm>
          <a:prstGeom prst="rect">
            <a:avLst/>
          </a:prstGeom>
          <a:solidFill>
            <a:srgbClr val="F6621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Информационное</a:t>
            </a:r>
          </a:p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продвижение,</a:t>
            </a:r>
          </a:p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совместные </a:t>
            </a:r>
          </a:p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исследования</a:t>
            </a:r>
          </a:p>
        </p:txBody>
      </p:sp>
      <p:sp>
        <p:nvSpPr>
          <p:cNvPr id="12302" name="Пятиугольник 18"/>
          <p:cNvSpPr>
            <a:spLocks noChangeArrowheads="1"/>
          </p:cNvSpPr>
          <p:nvPr/>
        </p:nvSpPr>
        <p:spPr bwMode="auto">
          <a:xfrm flipH="1">
            <a:off x="7118350" y="4957763"/>
            <a:ext cx="1760538" cy="1063625"/>
          </a:xfrm>
          <a:prstGeom prst="rect">
            <a:avLst/>
          </a:prstGeom>
          <a:solidFill>
            <a:srgbClr val="F6621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Программы </a:t>
            </a:r>
          </a:p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дистанционного</a:t>
            </a:r>
          </a:p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обучения; </a:t>
            </a:r>
          </a:p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Исследовательские </a:t>
            </a:r>
          </a:p>
          <a:p>
            <a:r>
              <a:rPr lang="ru-RU" sz="1200" dirty="0">
                <a:solidFill>
                  <a:schemeClr val="bg1"/>
                </a:solidFill>
                <a:cs typeface="Arial" pitchFamily="34" charset="0"/>
              </a:rPr>
              <a:t>проекты</a:t>
            </a:r>
          </a:p>
        </p:txBody>
      </p:sp>
      <p:sp>
        <p:nvSpPr>
          <p:cNvPr id="12303" name="Rectangle 13"/>
          <p:cNvSpPr>
            <a:spLocks noChangeArrowheads="1"/>
          </p:cNvSpPr>
          <p:nvPr/>
        </p:nvSpPr>
        <p:spPr bwMode="auto">
          <a:xfrm>
            <a:off x="3132138" y="1628775"/>
            <a:ext cx="1855787" cy="622300"/>
          </a:xfrm>
          <a:prstGeom prst="rect">
            <a:avLst/>
          </a:prstGeom>
          <a:solidFill>
            <a:schemeClr val="bg1">
              <a:alpha val="52940"/>
            </a:schemeClr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rgbClr val="990000"/>
                </a:solidFill>
                <a:latin typeface="YanusCTT" pitchFamily="2" charset="0"/>
              </a:rPr>
              <a:t>Министерство </a:t>
            </a:r>
            <a:endParaRPr lang="ru-RU" sz="1200" dirty="0">
              <a:solidFill>
                <a:srgbClr val="990000"/>
              </a:solidFill>
            </a:endParaRPr>
          </a:p>
          <a:p>
            <a:pPr algn="ctr"/>
            <a:r>
              <a:rPr lang="ru-RU" sz="1200" dirty="0">
                <a:solidFill>
                  <a:srgbClr val="990000"/>
                </a:solidFill>
                <a:latin typeface="YanusCTT" pitchFamily="2" charset="0"/>
              </a:rPr>
              <a:t>экономического </a:t>
            </a:r>
            <a:endParaRPr lang="ru-RU" sz="1200" dirty="0">
              <a:solidFill>
                <a:srgbClr val="990000"/>
              </a:solidFill>
            </a:endParaRPr>
          </a:p>
          <a:p>
            <a:pPr algn="ctr"/>
            <a:r>
              <a:rPr lang="ru-RU" sz="1200" dirty="0">
                <a:solidFill>
                  <a:srgbClr val="990000"/>
                </a:solidFill>
                <a:latin typeface="YanusCTT" pitchFamily="2" charset="0"/>
              </a:rPr>
              <a:t>развития РФ</a:t>
            </a:r>
          </a:p>
        </p:txBody>
      </p:sp>
      <p:pic>
        <p:nvPicPr>
          <p:cNvPr id="12304" name="Picture 23" descr="logo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628775"/>
            <a:ext cx="5937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6" descr="title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6287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2411413" y="2276475"/>
            <a:ext cx="47386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</a:pPr>
            <a:r>
              <a:rPr lang="ru-RU" sz="1000" dirty="0">
                <a:solidFill>
                  <a:srgbClr val="990000"/>
                </a:solidFill>
                <a:cs typeface="Arial" pitchFamily="34" charset="0"/>
              </a:rPr>
              <a:t>-  </a:t>
            </a:r>
            <a:r>
              <a:rPr lang="ru-RU" sz="1000" dirty="0">
                <a:solidFill>
                  <a:srgbClr val="990000"/>
                </a:solidFill>
              </a:rPr>
              <a:t>Межрегиональный банковский совет при Председателе СФ 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Char char="-"/>
            </a:pPr>
            <a:r>
              <a:rPr lang="ru-RU" sz="1000" dirty="0">
                <a:solidFill>
                  <a:srgbClr val="990000"/>
                </a:solidFill>
              </a:rPr>
              <a:t>  Комитет СФ по финансовым рынкам и денежному обращению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Char char="-"/>
            </a:pPr>
            <a:r>
              <a:rPr lang="ru-RU" sz="1000" dirty="0">
                <a:solidFill>
                  <a:srgbClr val="990000"/>
                </a:solidFill>
              </a:rPr>
              <a:t>  Комитет ГД по финансовому рынку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FontTx/>
              <a:buChar char="-"/>
            </a:pPr>
            <a:r>
              <a:rPr lang="ru-RU" sz="1000" dirty="0">
                <a:solidFill>
                  <a:srgbClr val="990000"/>
                </a:solidFill>
              </a:rPr>
              <a:t>  Комитет ГД по экономической политике и предпринимательству</a:t>
            </a:r>
          </a:p>
          <a:p>
            <a:pPr eaLnBrk="1" hangingPunct="1">
              <a:lnSpc>
                <a:spcPct val="65000"/>
              </a:lnSpc>
            </a:pPr>
            <a:endParaRPr lang="ru-RU" sz="1000" b="1" dirty="0">
              <a:solidFill>
                <a:srgbClr val="990000"/>
              </a:solidFill>
            </a:endParaRPr>
          </a:p>
        </p:txBody>
      </p:sp>
      <p:pic>
        <p:nvPicPr>
          <p:cNvPr id="12307" name="Picture 15" descr="loglongr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997200"/>
            <a:ext cx="1439862" cy="508000"/>
          </a:xfrm>
          <a:prstGeom prst="rect">
            <a:avLst/>
          </a:prstGeom>
          <a:solidFill>
            <a:schemeClr val="bg1">
              <a:alpha val="52940"/>
            </a:schemeClr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17" descr="logo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1066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18" descr="sbalogo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388" y="2947988"/>
            <a:ext cx="9858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4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24175"/>
            <a:ext cx="6524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2" descr="Рисунок11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716338"/>
            <a:ext cx="2211387" cy="611187"/>
          </a:xfrm>
          <a:prstGeom prst="rect">
            <a:avLst/>
          </a:prstGeom>
          <a:solidFill>
            <a:schemeClr val="bg1">
              <a:alpha val="52940"/>
            </a:schemeClr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2" name="Rectangle 13"/>
          <p:cNvSpPr>
            <a:spLocks noChangeArrowheads="1"/>
          </p:cNvSpPr>
          <p:nvPr/>
        </p:nvSpPr>
        <p:spPr bwMode="auto">
          <a:xfrm>
            <a:off x="4805363" y="3711575"/>
            <a:ext cx="2033587" cy="622300"/>
          </a:xfrm>
          <a:prstGeom prst="rect">
            <a:avLst/>
          </a:prstGeom>
          <a:solidFill>
            <a:schemeClr val="bg1">
              <a:alpha val="52940"/>
            </a:schemeClr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200" dirty="0">
                <a:solidFill>
                  <a:srgbClr val="003366"/>
                </a:solidFill>
                <a:latin typeface="YanusCTT" pitchFamily="2" charset="0"/>
              </a:rPr>
              <a:t> </a:t>
            </a:r>
            <a:r>
              <a:rPr lang="ru-RU" sz="1200" dirty="0">
                <a:solidFill>
                  <a:srgbClr val="990000"/>
                </a:solidFill>
              </a:rPr>
              <a:t>Региональные комитеты </a:t>
            </a:r>
          </a:p>
          <a:p>
            <a:pPr algn="ctr"/>
            <a:r>
              <a:rPr lang="ru-RU" sz="1200" dirty="0">
                <a:solidFill>
                  <a:srgbClr val="990000"/>
                </a:solidFill>
              </a:rPr>
              <a:t>поддержки МСП</a:t>
            </a:r>
          </a:p>
        </p:txBody>
      </p:sp>
      <p:pic>
        <p:nvPicPr>
          <p:cNvPr id="12313" name="Picture 3" descr="На главную страницу">
            <a:hlinkClick r:id="rId10"/>
          </p:cNvPr>
          <p:cNvPicPr preferRelativeResize="0"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000" y="4467225"/>
            <a:ext cx="13827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9"/>
          <p:cNvPicPr preferRelativeResize="0"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508500"/>
            <a:ext cx="11985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22" descr="01">
            <a:hlinkClick r:id="rId13"/>
          </p:cNvPr>
          <p:cNvPicPr preferRelativeResize="0"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0713" y="4467225"/>
            <a:ext cx="1185862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2"/>
          <p:cNvPicPr preferRelativeResize="0"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5713" y="4456113"/>
            <a:ext cx="635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4" descr="top"/>
          <p:cNvPicPr preferRelativeResize="0"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157788"/>
            <a:ext cx="2044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10" descr="Деловая Россия"/>
          <p:cNvPicPr preferRelativeResize="0"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157788"/>
            <a:ext cx="1212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21" descr="logo"/>
          <p:cNvPicPr preferRelativeResize="0"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157788"/>
            <a:ext cx="99536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5" descr="ПК «Делойт и Туш Риджинал Консалтинг Сервисис Лимитед»">
            <a:hlinkClick r:id="rId19"/>
          </p:cNvPr>
          <p:cNvPicPr preferRelativeResize="0"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661025"/>
            <a:ext cx="15128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3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661025"/>
            <a:ext cx="5222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F7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44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81150" y="3502025"/>
            <a:ext cx="6446838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r>
              <a:rPr lang="ru-RU" sz="2200" b="1" dirty="0">
                <a:solidFill>
                  <a:srgbClr val="646464"/>
                </a:solidFill>
              </a:rPr>
              <a:t>СПАСИБО ЗА ВНИМАНИЕ!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609725" y="4470400"/>
            <a:ext cx="5267325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ru-RU" sz="1200" dirty="0">
                <a:solidFill>
                  <a:srgbClr val="646464"/>
                </a:solidFill>
              </a:rPr>
              <a:t>Россия, 119034, Москва, 1-ый Зачатьевский пер., д. 3, стр.1</a:t>
            </a:r>
          </a:p>
          <a:p>
            <a:r>
              <a:rPr lang="ru-RU" sz="1200" dirty="0">
                <a:solidFill>
                  <a:srgbClr val="646464"/>
                </a:solidFill>
              </a:rPr>
              <a:t>Тел./факс: +7 (495) 783-79-98, info@mspbank.ru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869" y="4005903"/>
            <a:ext cx="8636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CC747-B086-4EBE-8EA8-E91496BCEE6D}" type="slidenum">
              <a:rPr lang="ru-RU"/>
              <a:pPr/>
              <a:t>2</a:t>
            </a:fld>
            <a:endParaRPr lang="ru-RU" dirty="0"/>
          </a:p>
        </p:txBody>
      </p:sp>
      <p:sp>
        <p:nvSpPr>
          <p:cNvPr id="97282" name="Rectangle 6"/>
          <p:cNvSpPr txBox="1">
            <a:spLocks noGrp="1" noChangeArrowheads="1"/>
          </p:cNvSpPr>
          <p:nvPr/>
        </p:nvSpPr>
        <p:spPr bwMode="auto">
          <a:xfrm>
            <a:off x="7596188" y="6367463"/>
            <a:ext cx="5794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7F3A562B-94C6-4499-B043-94D2AC3EA4E4}" type="slidenum">
              <a:rPr lang="ru-RU" sz="1200" b="1">
                <a:solidFill>
                  <a:schemeClr val="bg1"/>
                </a:solidFill>
              </a:rPr>
              <a:pPr algn="r"/>
              <a:t>2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7283" name="Скругленный прямоугольник 5"/>
          <p:cNvSpPr>
            <a:spLocks noChangeArrowheads="1"/>
          </p:cNvSpPr>
          <p:nvPr/>
        </p:nvSpPr>
        <p:spPr bwMode="auto">
          <a:xfrm>
            <a:off x="539750" y="1412875"/>
            <a:ext cx="8208963" cy="649288"/>
          </a:xfrm>
          <a:prstGeom prst="roundRect">
            <a:avLst>
              <a:gd name="adj" fmla="val 16667"/>
            </a:avLst>
          </a:prstGeom>
          <a:solidFill>
            <a:srgbClr val="B81E16"/>
          </a:solidFill>
          <a:ln w="9525" algn="ctr">
            <a:solidFill>
              <a:srgbClr val="B81E1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Реализует Программу финансовой поддержки малого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и среднего предпринимательства в России с 2004 года</a:t>
            </a:r>
          </a:p>
        </p:txBody>
      </p:sp>
      <p:sp>
        <p:nvSpPr>
          <p:cNvPr id="97287" name="AutoShape 53" descr="прпрпар"/>
          <p:cNvSpPr>
            <a:spLocks noChangeArrowheads="1"/>
          </p:cNvSpPr>
          <p:nvPr/>
        </p:nvSpPr>
        <p:spPr bwMode="auto">
          <a:xfrm rot="10800000" flipV="1">
            <a:off x="1504948" y="1997234"/>
            <a:ext cx="355600" cy="280987"/>
          </a:xfrm>
          <a:prstGeom prst="downArrow">
            <a:avLst>
              <a:gd name="adj1" fmla="val 56370"/>
              <a:gd name="adj2" fmla="val 34472"/>
            </a:avLst>
          </a:prstGeom>
          <a:solidFill>
            <a:schemeClr val="bg1"/>
          </a:solidFill>
          <a:ln w="952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7289" name="AutoShape 53" descr="прпрпар"/>
          <p:cNvSpPr>
            <a:spLocks noChangeArrowheads="1"/>
          </p:cNvSpPr>
          <p:nvPr/>
        </p:nvSpPr>
        <p:spPr bwMode="auto">
          <a:xfrm rot="10800000" flipV="1">
            <a:off x="7380288" y="1989138"/>
            <a:ext cx="355600" cy="280987"/>
          </a:xfrm>
          <a:prstGeom prst="downArrow">
            <a:avLst>
              <a:gd name="adj1" fmla="val 56370"/>
              <a:gd name="adj2" fmla="val 34472"/>
            </a:avLst>
          </a:prstGeom>
          <a:solidFill>
            <a:schemeClr val="bg1"/>
          </a:solidFill>
          <a:ln w="952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54" name="Text Box 15"/>
          <p:cNvSpPr txBox="1">
            <a:spLocks noChangeArrowheads="1"/>
          </p:cNvSpPr>
          <p:nvPr/>
        </p:nvSpPr>
        <p:spPr bwMode="auto">
          <a:xfrm>
            <a:off x="1116013" y="981075"/>
            <a:ext cx="7046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ОАО «МСП Банк»</a:t>
            </a:r>
          </a:p>
        </p:txBody>
      </p:sp>
      <p:sp>
        <p:nvSpPr>
          <p:cNvPr id="97291" name="AutoShape 60"/>
          <p:cNvSpPr>
            <a:spLocks noChangeArrowheads="1"/>
          </p:cNvSpPr>
          <p:nvPr/>
        </p:nvSpPr>
        <p:spPr bwMode="auto">
          <a:xfrm>
            <a:off x="0" y="6237288"/>
            <a:ext cx="7885113" cy="620712"/>
          </a:xfrm>
          <a:prstGeom prst="roundRect">
            <a:avLst>
              <a:gd name="adj" fmla="val 16667"/>
            </a:avLst>
          </a:prstGeom>
          <a:solidFill>
            <a:srgbClr val="F6621A"/>
          </a:soli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  </a:t>
            </a:r>
            <a:r>
              <a:rPr lang="en-US" sz="1400" dirty="0">
                <a:solidFill>
                  <a:schemeClr val="bg1"/>
                </a:solidFill>
              </a:rPr>
              <a:t>           * </a:t>
            </a:r>
            <a:r>
              <a:rPr lang="ru-RU" sz="1400" dirty="0">
                <a:solidFill>
                  <a:schemeClr val="bg1"/>
                </a:solidFill>
              </a:rPr>
              <a:t>Среднерыночная ставка для субъектов МСП составляет </a:t>
            </a:r>
            <a:r>
              <a:rPr lang="ru-RU" sz="1400" b="1" dirty="0">
                <a:solidFill>
                  <a:schemeClr val="bg1"/>
                </a:solidFill>
              </a:rPr>
              <a:t>14-15</a:t>
            </a:r>
            <a:r>
              <a:rPr lang="ru-RU" sz="1400" dirty="0">
                <a:solidFill>
                  <a:schemeClr val="bg1"/>
                </a:solidFill>
              </a:rPr>
              <a:t>%</a:t>
            </a:r>
          </a:p>
          <a:p>
            <a:r>
              <a:rPr lang="ru-RU" sz="1400" dirty="0">
                <a:solidFill>
                  <a:schemeClr val="bg1"/>
                </a:solidFill>
              </a:rPr>
              <a:t>             ** Среднерыночный срок финансирования составляет </a:t>
            </a:r>
            <a:r>
              <a:rPr lang="ru-RU" sz="1400" b="1" dirty="0">
                <a:solidFill>
                  <a:schemeClr val="bg1"/>
                </a:solidFill>
              </a:rPr>
              <a:t>4-5 </a:t>
            </a:r>
            <a:r>
              <a:rPr lang="ru-RU" sz="1400" dirty="0">
                <a:solidFill>
                  <a:schemeClr val="bg1"/>
                </a:solidFill>
              </a:rPr>
              <a:t>лет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5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6656" y="2129631"/>
            <a:ext cx="2664296" cy="26078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F7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92" name="Скругленный прямоугольник 5"/>
          <p:cNvSpPr>
            <a:spLocks noChangeArrowheads="1"/>
          </p:cNvSpPr>
          <p:nvPr/>
        </p:nvSpPr>
        <p:spPr bwMode="auto">
          <a:xfrm>
            <a:off x="395288" y="4581525"/>
            <a:ext cx="8497887" cy="1368425"/>
          </a:xfrm>
          <a:prstGeom prst="roundRect">
            <a:avLst>
              <a:gd name="adj" fmla="val 16667"/>
            </a:avLst>
          </a:prstGeom>
          <a:solidFill>
            <a:srgbClr val="B81E1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0800" bIns="10800"/>
          <a:lstStyle/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chemeClr val="bg1"/>
                </a:solidFill>
              </a:rPr>
              <a:t>- </a:t>
            </a:r>
            <a:r>
              <a:rPr lang="ru-RU" sz="1300" dirty="0">
                <a:solidFill>
                  <a:schemeClr val="bg1"/>
                </a:solidFill>
              </a:rPr>
              <a:t>100% дочерний банк государственной корпорации</a:t>
            </a:r>
            <a:r>
              <a:rPr lang="ru-RU" sz="1300" b="1" dirty="0">
                <a:solidFill>
                  <a:schemeClr val="bg1"/>
                </a:solidFill>
              </a:rPr>
              <a:t> «Внешэкономбанк»;</a:t>
            </a:r>
            <a:endParaRPr lang="en-US" sz="13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chemeClr val="bg1"/>
                </a:solidFill>
              </a:rPr>
              <a:t> - </a:t>
            </a:r>
            <a:r>
              <a:rPr lang="ru-RU" sz="1300" b="1" dirty="0">
                <a:solidFill>
                  <a:schemeClr val="bg1"/>
                </a:solidFill>
              </a:rPr>
              <a:t>особая роль:</a:t>
            </a:r>
          </a:p>
          <a:p>
            <a:pPr>
              <a:lnSpc>
                <a:spcPct val="150000"/>
              </a:lnSpc>
            </a:pPr>
            <a:r>
              <a:rPr lang="ru-RU" sz="1300" dirty="0">
                <a:solidFill>
                  <a:schemeClr val="bg1"/>
                </a:solidFill>
              </a:rPr>
              <a:t>      - стимулирование рынка и компенсирование недостатка кредитования МСП в приоритетных нишах;</a:t>
            </a:r>
          </a:p>
          <a:p>
            <a:pPr>
              <a:lnSpc>
                <a:spcPct val="150000"/>
              </a:lnSpc>
            </a:pPr>
            <a:r>
              <a:rPr lang="ru-RU" sz="1300" dirty="0">
                <a:solidFill>
                  <a:schemeClr val="bg1"/>
                </a:solidFill>
              </a:rPr>
              <a:t>      - содействие развитию сектора МСП как основы модернизации экономики России.</a:t>
            </a:r>
          </a:p>
          <a:p>
            <a:pPr>
              <a:lnSpc>
                <a:spcPct val="150000"/>
              </a:lnSpc>
            </a:pP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1936631" y="2420888"/>
            <a:ext cx="907177" cy="1440160"/>
          </a:xfrm>
          <a:prstGeom prst="wedgeRectCallout">
            <a:avLst>
              <a:gd name="adj1" fmla="val 167825"/>
              <a:gd name="adj2" fmla="val 5901"/>
            </a:avLst>
          </a:prstGeom>
          <a:solidFill>
            <a:schemeClr val="bg1">
              <a:alpha val="21960"/>
            </a:schemeClr>
          </a:solidFill>
          <a:ln w="9525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en-GB" dirty="0">
              <a:latin typeface="FrnkGothITC Bk BT"/>
              <a:cs typeface="Arial" pitchFamily="34" charset="0"/>
            </a:endParaRPr>
          </a:p>
        </p:txBody>
      </p:sp>
      <p:sp>
        <p:nvSpPr>
          <p:cNvPr id="6149" name="Скругленный прямоугольник 5"/>
          <p:cNvSpPr>
            <a:spLocks noChangeArrowheads="1"/>
          </p:cNvSpPr>
          <p:nvPr/>
        </p:nvSpPr>
        <p:spPr bwMode="auto">
          <a:xfrm>
            <a:off x="395288" y="2276475"/>
            <a:ext cx="2808287" cy="2160588"/>
          </a:xfrm>
          <a:prstGeom prst="roundRect">
            <a:avLst>
              <a:gd name="adj" fmla="val 16667"/>
            </a:avLst>
          </a:prstGeom>
          <a:solidFill>
            <a:srgbClr val="FFDA65"/>
          </a:solidFill>
          <a:ln>
            <a:noFill/>
          </a:ln>
        </p:spPr>
        <p:txBody>
          <a:bodyPr anchor="ctr"/>
          <a:lstStyle/>
          <a:p>
            <a:pPr algn="ctr"/>
            <a:endParaRPr lang="ru-RU" sz="1600" b="1" dirty="0">
              <a:solidFill>
                <a:srgbClr val="A20000"/>
              </a:solidFill>
            </a:endParaRPr>
          </a:p>
          <a:p>
            <a:pPr algn="ctr"/>
            <a:endParaRPr lang="ru-RU" sz="1200" b="1" dirty="0">
              <a:solidFill>
                <a:srgbClr val="A20000"/>
              </a:solidFill>
            </a:endParaRPr>
          </a:p>
          <a:p>
            <a:pPr algn="ctr"/>
            <a:r>
              <a:rPr lang="ru-RU" sz="1600" b="1" dirty="0">
                <a:solidFill>
                  <a:srgbClr val="A20000"/>
                </a:solidFill>
              </a:rPr>
              <a:t>Масштабность:</a:t>
            </a:r>
          </a:p>
          <a:p>
            <a:pPr>
              <a:buFont typeface="Arial" pitchFamily="34" charset="0"/>
              <a:buChar char="•"/>
            </a:pPr>
            <a:r>
              <a:rPr lang="ru-RU" sz="1500" dirty="0">
                <a:solidFill>
                  <a:srgbClr val="333333"/>
                </a:solidFill>
              </a:rPr>
              <a:t> Объем поддержки МСП</a:t>
            </a:r>
          </a:p>
          <a:p>
            <a:pPr>
              <a:buFont typeface="Arial" pitchFamily="34" charset="0"/>
              <a:buNone/>
            </a:pPr>
            <a:r>
              <a:rPr lang="ru-RU" sz="1500" dirty="0">
                <a:solidFill>
                  <a:srgbClr val="333333"/>
                </a:solidFill>
              </a:rPr>
              <a:t>  </a:t>
            </a:r>
            <a:r>
              <a:rPr lang="ru-RU" sz="1500" b="1" dirty="0">
                <a:solidFill>
                  <a:srgbClr val="333333"/>
                </a:solidFill>
              </a:rPr>
              <a:t>более </a:t>
            </a:r>
            <a:r>
              <a:rPr lang="ru-RU" sz="1500" b="1" dirty="0">
                <a:solidFill>
                  <a:srgbClr val="990000"/>
                </a:solidFill>
              </a:rPr>
              <a:t>150</a:t>
            </a:r>
            <a:r>
              <a:rPr lang="ru-RU" sz="1500" dirty="0">
                <a:solidFill>
                  <a:srgbClr val="333333"/>
                </a:solidFill>
              </a:rPr>
              <a:t> млрд.</a:t>
            </a:r>
            <a:r>
              <a:rPr lang="en-US" sz="1500" dirty="0">
                <a:solidFill>
                  <a:srgbClr val="333333"/>
                </a:solidFill>
              </a:rPr>
              <a:t> </a:t>
            </a:r>
            <a:r>
              <a:rPr lang="ru-RU" sz="1500" dirty="0">
                <a:solidFill>
                  <a:srgbClr val="333333"/>
                </a:solidFill>
              </a:rPr>
              <a:t>руб.</a:t>
            </a:r>
          </a:p>
          <a:p>
            <a:pPr>
              <a:buFont typeface="Arial" pitchFamily="34" charset="0"/>
              <a:buNone/>
            </a:pPr>
            <a:endParaRPr lang="ru-RU" sz="800" dirty="0">
              <a:solidFill>
                <a:srgbClr val="33333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500" b="1" dirty="0">
                <a:solidFill>
                  <a:srgbClr val="333333"/>
                </a:solidFill>
              </a:rPr>
              <a:t> Более </a:t>
            </a:r>
            <a:r>
              <a:rPr lang="ru-RU" sz="1500" b="1" dirty="0">
                <a:solidFill>
                  <a:srgbClr val="990000"/>
                </a:solidFill>
              </a:rPr>
              <a:t>300</a:t>
            </a:r>
            <a:r>
              <a:rPr lang="ru-RU" sz="1500" b="1" dirty="0"/>
              <a:t> </a:t>
            </a:r>
            <a:r>
              <a:rPr lang="ru-RU" sz="1500" dirty="0"/>
              <a:t>партнеров</a:t>
            </a:r>
          </a:p>
          <a:p>
            <a:pPr>
              <a:buFont typeface="Arial" pitchFamily="34" charset="0"/>
              <a:buNone/>
            </a:pPr>
            <a:endParaRPr lang="ru-RU" sz="800" dirty="0"/>
          </a:p>
          <a:p>
            <a:pPr>
              <a:buFont typeface="Arial" pitchFamily="34" charset="0"/>
              <a:buChar char="•"/>
            </a:pPr>
            <a:r>
              <a:rPr lang="ru-RU" sz="1500" b="1" dirty="0">
                <a:solidFill>
                  <a:srgbClr val="333333"/>
                </a:solidFill>
              </a:rPr>
              <a:t> </a:t>
            </a:r>
            <a:r>
              <a:rPr lang="ru-RU" sz="1500" b="1" dirty="0">
                <a:solidFill>
                  <a:srgbClr val="990000"/>
                </a:solidFill>
              </a:rPr>
              <a:t>25 тыс. </a:t>
            </a:r>
            <a:r>
              <a:rPr lang="ru-RU" sz="1500" dirty="0">
                <a:solidFill>
                  <a:srgbClr val="333333"/>
                </a:solidFill>
              </a:rPr>
              <a:t>субъектов  МСП</a:t>
            </a:r>
          </a:p>
          <a:p>
            <a:pPr>
              <a:buFont typeface="Arial" pitchFamily="34" charset="0"/>
              <a:buNone/>
            </a:pPr>
            <a:r>
              <a:rPr lang="en-US" sz="1500" dirty="0">
                <a:solidFill>
                  <a:srgbClr val="333333"/>
                </a:solidFill>
              </a:rPr>
              <a:t> </a:t>
            </a:r>
            <a:r>
              <a:rPr lang="ru-RU" sz="1500" dirty="0">
                <a:solidFill>
                  <a:srgbClr val="333333"/>
                </a:solidFill>
              </a:rPr>
              <a:t>во всех регионах РФ (</a:t>
            </a:r>
            <a:r>
              <a:rPr lang="ru-RU" sz="1500" b="1" dirty="0">
                <a:solidFill>
                  <a:srgbClr val="C00000"/>
                </a:solidFill>
              </a:rPr>
              <a:t>83</a:t>
            </a:r>
            <a:r>
              <a:rPr lang="ru-RU" sz="1500" dirty="0"/>
              <a:t>)</a:t>
            </a:r>
          </a:p>
          <a:p>
            <a:pPr>
              <a:buFont typeface="Arial" pitchFamily="34" charset="0"/>
              <a:buChar char="•"/>
            </a:pPr>
            <a:endParaRPr lang="ru-RU" sz="1400" dirty="0">
              <a:solidFill>
                <a:srgbClr val="333333"/>
              </a:solidFill>
            </a:endParaRPr>
          </a:p>
          <a:p>
            <a:endParaRPr lang="ru-RU" sz="1400" b="1" dirty="0">
              <a:solidFill>
                <a:srgbClr val="333333"/>
              </a:solidFill>
            </a:endParaRP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7243922" y="2823318"/>
            <a:ext cx="1049337" cy="1253754"/>
          </a:xfrm>
          <a:prstGeom prst="wedgeRectCallout">
            <a:avLst>
              <a:gd name="adj1" fmla="val -368366"/>
              <a:gd name="adj2" fmla="val -18003"/>
            </a:avLst>
          </a:prstGeom>
          <a:solidFill>
            <a:schemeClr val="bg1">
              <a:alpha val="21960"/>
            </a:schemeClr>
          </a:solidFill>
          <a:ln w="9525">
            <a:solidFill>
              <a:srgbClr val="C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en-GB" dirty="0">
              <a:latin typeface="FrnkGothITC Bk BT"/>
              <a:cs typeface="Arial" pitchFamily="34" charset="0"/>
            </a:endParaRPr>
          </a:p>
        </p:txBody>
      </p:sp>
      <p:sp>
        <p:nvSpPr>
          <p:cNvPr id="6150" name="Скругленный прямоугольник 5"/>
          <p:cNvSpPr>
            <a:spLocks noChangeArrowheads="1"/>
          </p:cNvSpPr>
          <p:nvPr/>
        </p:nvSpPr>
        <p:spPr bwMode="auto">
          <a:xfrm>
            <a:off x="6156325" y="2276475"/>
            <a:ext cx="2736850" cy="2160588"/>
          </a:xfrm>
          <a:prstGeom prst="roundRect">
            <a:avLst>
              <a:gd name="adj" fmla="val 16667"/>
            </a:avLst>
          </a:prstGeom>
          <a:solidFill>
            <a:srgbClr val="FFDA65"/>
          </a:solidFill>
          <a:ln>
            <a:noFill/>
          </a:ln>
        </p:spPr>
        <p:txBody>
          <a:bodyPr anchor="ctr"/>
          <a:lstStyle/>
          <a:p>
            <a:endParaRPr lang="ru-RU" sz="1000" b="1" dirty="0">
              <a:solidFill>
                <a:srgbClr val="A20000"/>
              </a:solidFill>
            </a:endParaRPr>
          </a:p>
          <a:p>
            <a:pPr algn="ctr"/>
            <a:r>
              <a:rPr lang="ru-RU" sz="1600" b="1" dirty="0">
                <a:solidFill>
                  <a:srgbClr val="A20000"/>
                </a:solidFill>
              </a:rPr>
              <a:t>Доступность и долгосрочность:</a:t>
            </a:r>
          </a:p>
          <a:p>
            <a:pPr algn="ctr"/>
            <a:endParaRPr lang="ru-RU" sz="400" b="1" dirty="0">
              <a:solidFill>
                <a:srgbClr val="A2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500" dirty="0">
                <a:solidFill>
                  <a:srgbClr val="333333"/>
                </a:solidFill>
              </a:rPr>
              <a:t> Средняя % ставка для</a:t>
            </a:r>
          </a:p>
          <a:p>
            <a:pPr>
              <a:buFont typeface="Arial" pitchFamily="34" charset="0"/>
              <a:buNone/>
            </a:pPr>
            <a:r>
              <a:rPr lang="ru-RU" sz="1500" dirty="0">
                <a:solidFill>
                  <a:srgbClr val="333333"/>
                </a:solidFill>
              </a:rPr>
              <a:t>  субъектов МСП </a:t>
            </a:r>
            <a:r>
              <a:rPr lang="ru-RU" sz="1300" b="1" dirty="0">
                <a:solidFill>
                  <a:srgbClr val="A20000"/>
                </a:solidFill>
              </a:rPr>
              <a:t>10-12,5%*</a:t>
            </a:r>
          </a:p>
          <a:p>
            <a:pPr>
              <a:buFont typeface="Arial" pitchFamily="34" charset="0"/>
              <a:buNone/>
            </a:pPr>
            <a:endParaRPr lang="ru-RU" sz="800" dirty="0">
              <a:solidFill>
                <a:srgbClr val="A2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500" dirty="0">
                <a:solidFill>
                  <a:srgbClr val="333333"/>
                </a:solidFill>
              </a:rPr>
              <a:t> Срок финансирования</a:t>
            </a:r>
          </a:p>
          <a:p>
            <a:pPr>
              <a:buFont typeface="Arial" pitchFamily="34" charset="0"/>
              <a:buNone/>
            </a:pPr>
            <a:r>
              <a:rPr lang="ru-RU" sz="1500" dirty="0">
                <a:solidFill>
                  <a:srgbClr val="333333"/>
                </a:solidFill>
              </a:rPr>
              <a:t>   до </a:t>
            </a:r>
            <a:r>
              <a:rPr lang="ru-RU" sz="1500" b="1" dirty="0">
                <a:solidFill>
                  <a:srgbClr val="A20000"/>
                </a:solidFill>
              </a:rPr>
              <a:t>7 лет**</a:t>
            </a:r>
            <a:r>
              <a:rPr lang="ru-RU" sz="1500" dirty="0">
                <a:solidFill>
                  <a:srgbClr val="A20000"/>
                </a:solidFill>
              </a:rPr>
              <a:t> </a:t>
            </a:r>
          </a:p>
          <a:p>
            <a:pPr>
              <a:buFont typeface="Arial" pitchFamily="34" charset="0"/>
              <a:buNone/>
            </a:pPr>
            <a:endParaRPr lang="ru-RU" sz="1500" dirty="0">
              <a:solidFill>
                <a:srgbClr val="A20000"/>
              </a:solidFill>
            </a:endParaRPr>
          </a:p>
          <a:p>
            <a:endParaRPr lang="ru-RU" sz="14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5C0C185-5BD2-41C8-B961-ACB20A71F38B}" type="slidenum">
              <a:rPr lang="ru-RU" smtClean="0">
                <a:solidFill>
                  <a:schemeClr val="bg1"/>
                </a:solidFill>
              </a:rPr>
              <a:pPr eaLnBrk="1" hangingPunct="1"/>
              <a:t>3</a:t>
            </a:fld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8195" name="Text Box 23"/>
          <p:cNvSpPr txBox="1">
            <a:spLocks noChangeArrowheads="1"/>
          </p:cNvSpPr>
          <p:nvPr/>
        </p:nvSpPr>
        <p:spPr bwMode="auto">
          <a:xfrm>
            <a:off x="862807" y="1061720"/>
            <a:ext cx="7561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646464"/>
                </a:solidFill>
              </a:rPr>
              <a:t>Каналы доведения ресурсов до субъектов МСП</a:t>
            </a:r>
          </a:p>
        </p:txBody>
      </p:sp>
      <p:sp>
        <p:nvSpPr>
          <p:cNvPr id="8196" name="AutoShape 29"/>
          <p:cNvSpPr>
            <a:spLocks noChangeArrowheads="1"/>
          </p:cNvSpPr>
          <p:nvPr/>
        </p:nvSpPr>
        <p:spPr bwMode="auto">
          <a:xfrm>
            <a:off x="684213" y="1628775"/>
            <a:ext cx="8064500" cy="647700"/>
          </a:xfrm>
          <a:prstGeom prst="roundRect">
            <a:avLst>
              <a:gd name="adj" fmla="val 16667"/>
            </a:avLst>
          </a:prstGeom>
          <a:solidFill>
            <a:srgbClr val="A20000"/>
          </a:solidFill>
          <a:ln w="9525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ОАО «МСП Банк»</a:t>
            </a:r>
          </a:p>
        </p:txBody>
      </p:sp>
      <p:sp>
        <p:nvSpPr>
          <p:cNvPr id="8197" name="AutoShape 32"/>
          <p:cNvSpPr>
            <a:spLocks noChangeArrowheads="1"/>
          </p:cNvSpPr>
          <p:nvPr/>
        </p:nvSpPr>
        <p:spPr bwMode="auto">
          <a:xfrm>
            <a:off x="684213" y="2420938"/>
            <a:ext cx="1366837" cy="136683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lIns="98755" tIns="49378" rIns="98755" bIns="49378" anchor="ctr"/>
          <a:lstStyle/>
          <a:p>
            <a:pPr marL="3175" indent="-3175" algn="ctr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1400" b="1" dirty="0">
                <a:solidFill>
                  <a:schemeClr val="bg1"/>
                </a:solidFill>
              </a:rPr>
              <a:t>Банки-партнеры</a:t>
            </a:r>
          </a:p>
        </p:txBody>
      </p:sp>
      <p:sp>
        <p:nvSpPr>
          <p:cNvPr id="8198" name="AutoShape 53" descr="прпрпар"/>
          <p:cNvSpPr>
            <a:spLocks noChangeArrowheads="1"/>
          </p:cNvSpPr>
          <p:nvPr/>
        </p:nvSpPr>
        <p:spPr bwMode="auto">
          <a:xfrm rot="10800000" flipV="1">
            <a:off x="1187450" y="2205038"/>
            <a:ext cx="355600" cy="280987"/>
          </a:xfrm>
          <a:prstGeom prst="downArrow">
            <a:avLst>
              <a:gd name="adj1" fmla="val 56370"/>
              <a:gd name="adj2" fmla="val 34472"/>
            </a:avLst>
          </a:prstGeom>
          <a:solidFill>
            <a:schemeClr val="bg1"/>
          </a:solidFill>
          <a:ln w="952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99" name="AutoShape 55" descr="прпрпар"/>
          <p:cNvSpPr>
            <a:spLocks noChangeArrowheads="1"/>
          </p:cNvSpPr>
          <p:nvPr/>
        </p:nvSpPr>
        <p:spPr bwMode="auto">
          <a:xfrm rot="10800000" flipV="1">
            <a:off x="1187450" y="3860800"/>
            <a:ext cx="355600" cy="215900"/>
          </a:xfrm>
          <a:prstGeom prst="downArrow">
            <a:avLst>
              <a:gd name="adj1" fmla="val 56370"/>
              <a:gd name="adj2" fmla="val 34472"/>
            </a:avLst>
          </a:prstGeom>
          <a:solidFill>
            <a:schemeClr val="bg1"/>
          </a:solidFill>
          <a:ln w="952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00" name="AutoShape 56" descr="прпрпар"/>
          <p:cNvSpPr>
            <a:spLocks noChangeArrowheads="1"/>
          </p:cNvSpPr>
          <p:nvPr/>
        </p:nvSpPr>
        <p:spPr bwMode="auto">
          <a:xfrm rot="10800000" flipV="1">
            <a:off x="2484438" y="3860800"/>
            <a:ext cx="355600" cy="215900"/>
          </a:xfrm>
          <a:prstGeom prst="downArrow">
            <a:avLst>
              <a:gd name="adj1" fmla="val 56370"/>
              <a:gd name="adj2" fmla="val 34472"/>
            </a:avLst>
          </a:prstGeom>
          <a:solidFill>
            <a:schemeClr val="bg1"/>
          </a:solidFill>
          <a:ln w="952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01" name="AutoShape 57" descr="прпрпар"/>
          <p:cNvSpPr>
            <a:spLocks noChangeArrowheads="1"/>
          </p:cNvSpPr>
          <p:nvPr/>
        </p:nvSpPr>
        <p:spPr bwMode="auto">
          <a:xfrm rot="10800000" flipV="1">
            <a:off x="3779838" y="3860800"/>
            <a:ext cx="355600" cy="215900"/>
          </a:xfrm>
          <a:prstGeom prst="downArrow">
            <a:avLst>
              <a:gd name="adj1" fmla="val 56370"/>
              <a:gd name="adj2" fmla="val 34472"/>
            </a:avLst>
          </a:prstGeom>
          <a:solidFill>
            <a:schemeClr val="bg1"/>
          </a:solidFill>
          <a:ln w="952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02" name="AutoShape 32"/>
          <p:cNvSpPr>
            <a:spLocks noChangeArrowheads="1"/>
          </p:cNvSpPr>
          <p:nvPr/>
        </p:nvSpPr>
        <p:spPr bwMode="auto">
          <a:xfrm>
            <a:off x="2124075" y="2420938"/>
            <a:ext cx="4968875" cy="5746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lIns="98755" tIns="49378" rIns="98755" bIns="49378" anchor="ctr"/>
          <a:lstStyle/>
          <a:p>
            <a:pPr marL="3175" indent="-3175" algn="ctr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1400" b="1" dirty="0">
                <a:solidFill>
                  <a:schemeClr val="bg1"/>
                </a:solidFill>
              </a:rPr>
              <a:t>Организации инфраструктуры</a:t>
            </a:r>
          </a:p>
        </p:txBody>
      </p:sp>
      <p:sp>
        <p:nvSpPr>
          <p:cNvPr id="8203" name="AutoShape 32"/>
          <p:cNvSpPr>
            <a:spLocks noChangeArrowheads="1"/>
          </p:cNvSpPr>
          <p:nvPr/>
        </p:nvSpPr>
        <p:spPr bwMode="auto">
          <a:xfrm>
            <a:off x="2124075" y="3068638"/>
            <a:ext cx="1152525" cy="71913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 lIns="98755" tIns="49378" rIns="98755" bIns="49378" anchor="ctr"/>
          <a:lstStyle/>
          <a:p>
            <a:pPr marL="3175" indent="-3175" algn="ctr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1200" dirty="0"/>
              <a:t>Лизинговые компании</a:t>
            </a:r>
            <a:r>
              <a:rPr lang="en-US" sz="1200" dirty="0"/>
              <a:t> </a:t>
            </a:r>
            <a:endParaRPr lang="ru-RU" sz="1200" dirty="0"/>
          </a:p>
        </p:txBody>
      </p:sp>
      <p:sp>
        <p:nvSpPr>
          <p:cNvPr id="8204" name="AutoShape 32"/>
          <p:cNvSpPr>
            <a:spLocks noChangeArrowheads="1"/>
          </p:cNvSpPr>
          <p:nvPr/>
        </p:nvSpPr>
        <p:spPr bwMode="auto">
          <a:xfrm>
            <a:off x="3348038" y="3068638"/>
            <a:ext cx="1223962" cy="71913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 lIns="98755" tIns="49378" rIns="98755" bIns="49378" anchor="ctr"/>
          <a:lstStyle/>
          <a:p>
            <a:pPr marL="3175" indent="-3175" algn="ctr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1200" dirty="0" smtClean="0"/>
              <a:t>Факторинго-вые </a:t>
            </a:r>
            <a:r>
              <a:rPr lang="en-US" sz="1200" dirty="0" smtClean="0"/>
              <a:t>           </a:t>
            </a:r>
            <a:r>
              <a:rPr lang="ru-RU" sz="1200" dirty="0"/>
              <a:t>компании</a:t>
            </a:r>
          </a:p>
        </p:txBody>
      </p:sp>
      <p:sp>
        <p:nvSpPr>
          <p:cNvPr id="8205" name="AutoShape 32"/>
          <p:cNvSpPr>
            <a:spLocks noChangeArrowheads="1"/>
          </p:cNvSpPr>
          <p:nvPr/>
        </p:nvSpPr>
        <p:spPr bwMode="auto">
          <a:xfrm>
            <a:off x="4643438" y="3068638"/>
            <a:ext cx="1223962" cy="71913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 lIns="98755" tIns="49378" rIns="98755" bIns="49378" anchor="ctr"/>
          <a:lstStyle/>
          <a:p>
            <a:pPr marL="3175" indent="-3175" algn="ctr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1200" dirty="0"/>
              <a:t>Микро-финансовые организации</a:t>
            </a:r>
          </a:p>
        </p:txBody>
      </p:sp>
      <p:sp>
        <p:nvSpPr>
          <p:cNvPr id="8206" name="AutoShape 57" descr="прпрпар"/>
          <p:cNvSpPr>
            <a:spLocks noChangeArrowheads="1"/>
          </p:cNvSpPr>
          <p:nvPr/>
        </p:nvSpPr>
        <p:spPr bwMode="auto">
          <a:xfrm rot="10800000" flipV="1">
            <a:off x="5076825" y="3860800"/>
            <a:ext cx="355600" cy="215900"/>
          </a:xfrm>
          <a:prstGeom prst="downArrow">
            <a:avLst>
              <a:gd name="adj1" fmla="val 56370"/>
              <a:gd name="adj2" fmla="val 34472"/>
            </a:avLst>
          </a:prstGeom>
          <a:solidFill>
            <a:schemeClr val="bg1"/>
          </a:solidFill>
          <a:ln w="952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07" name="AutoShape 32"/>
          <p:cNvSpPr>
            <a:spLocks noChangeArrowheads="1"/>
          </p:cNvSpPr>
          <p:nvPr/>
        </p:nvSpPr>
        <p:spPr bwMode="auto">
          <a:xfrm>
            <a:off x="7235825" y="2420938"/>
            <a:ext cx="1489075" cy="136683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lIns="98755" tIns="49378" rIns="98755" bIns="49378" anchor="ctr"/>
          <a:lstStyle/>
          <a:p>
            <a:pPr marL="3175" indent="-3175" algn="ctr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1300" b="1" dirty="0">
                <a:solidFill>
                  <a:schemeClr val="bg1"/>
                </a:solidFill>
              </a:rPr>
              <a:t>Дочерние организации ОАО «МСП Банк»</a:t>
            </a:r>
          </a:p>
        </p:txBody>
      </p:sp>
      <p:sp>
        <p:nvSpPr>
          <p:cNvPr id="8208" name="AutoShape 55" descr="прпрпар"/>
          <p:cNvSpPr>
            <a:spLocks noChangeArrowheads="1"/>
          </p:cNvSpPr>
          <p:nvPr/>
        </p:nvSpPr>
        <p:spPr bwMode="auto">
          <a:xfrm rot="10800000" flipV="1">
            <a:off x="7812088" y="3860800"/>
            <a:ext cx="355600" cy="215900"/>
          </a:xfrm>
          <a:prstGeom prst="downArrow">
            <a:avLst>
              <a:gd name="adj1" fmla="val 56370"/>
              <a:gd name="adj2" fmla="val 34472"/>
            </a:avLst>
          </a:prstGeom>
          <a:solidFill>
            <a:schemeClr val="bg1"/>
          </a:solidFill>
          <a:ln w="952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09" name="AutoShape 32"/>
          <p:cNvSpPr>
            <a:spLocks noChangeArrowheads="1"/>
          </p:cNvSpPr>
          <p:nvPr/>
        </p:nvSpPr>
        <p:spPr bwMode="auto">
          <a:xfrm>
            <a:off x="5940425" y="3068638"/>
            <a:ext cx="1223963" cy="71913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 lIns="98755" tIns="49378" rIns="98755" bIns="49378" anchor="ctr"/>
          <a:lstStyle/>
          <a:p>
            <a:pPr marL="3175" indent="-3175" algn="ctr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1100" dirty="0"/>
              <a:t>Другие организации, предусмотренные 209-ФЗ</a:t>
            </a:r>
          </a:p>
        </p:txBody>
      </p:sp>
      <p:sp>
        <p:nvSpPr>
          <p:cNvPr id="8210" name="AutoShape 57" descr="прпрпар"/>
          <p:cNvSpPr>
            <a:spLocks noChangeArrowheads="1"/>
          </p:cNvSpPr>
          <p:nvPr/>
        </p:nvSpPr>
        <p:spPr bwMode="auto">
          <a:xfrm rot="10800000" flipV="1">
            <a:off x="6443663" y="3860800"/>
            <a:ext cx="355600" cy="215900"/>
          </a:xfrm>
          <a:prstGeom prst="downArrow">
            <a:avLst>
              <a:gd name="adj1" fmla="val 56370"/>
              <a:gd name="adj2" fmla="val 34472"/>
            </a:avLst>
          </a:prstGeom>
          <a:solidFill>
            <a:schemeClr val="bg1"/>
          </a:solidFill>
          <a:ln w="952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11" name="AutoShape 2"/>
          <p:cNvSpPr>
            <a:spLocks noChangeArrowheads="1"/>
          </p:cNvSpPr>
          <p:nvPr/>
        </p:nvSpPr>
        <p:spPr bwMode="auto">
          <a:xfrm>
            <a:off x="900113" y="4076700"/>
            <a:ext cx="7381875" cy="1992313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400" dirty="0">
              <a:solidFill>
                <a:srgbClr val="336699"/>
              </a:solidFill>
              <a:cs typeface="Arial" pitchFamily="34" charset="0"/>
            </a:endParaRPr>
          </a:p>
          <a:p>
            <a:pPr algn="ctr"/>
            <a:endParaRPr lang="ru-RU" sz="1400" dirty="0">
              <a:solidFill>
                <a:srgbClr val="336699"/>
              </a:solidFill>
              <a:cs typeface="Arial" pitchFamily="34" charset="0"/>
            </a:endParaRPr>
          </a:p>
          <a:p>
            <a:pPr algn="ctr"/>
            <a:endParaRPr lang="ru-RU" sz="1400" dirty="0">
              <a:solidFill>
                <a:srgbClr val="336699"/>
              </a:solidFill>
              <a:cs typeface="Arial" pitchFamily="34" charset="0"/>
            </a:endParaRPr>
          </a:p>
          <a:p>
            <a:pPr algn="ctr"/>
            <a:endParaRPr lang="ru-RU" sz="1400" dirty="0">
              <a:solidFill>
                <a:srgbClr val="336699"/>
              </a:solidFill>
              <a:cs typeface="Arial" pitchFamily="34" charset="0"/>
            </a:endParaRPr>
          </a:p>
          <a:p>
            <a:pPr algn="ctr"/>
            <a:endParaRPr lang="ru-RU" sz="1400" dirty="0">
              <a:solidFill>
                <a:srgbClr val="336699"/>
              </a:solidFill>
              <a:cs typeface="Arial" pitchFamily="34" charset="0"/>
            </a:endParaRPr>
          </a:p>
          <a:p>
            <a:pPr algn="ctr"/>
            <a:endParaRPr lang="ru-RU" sz="1400" dirty="0">
              <a:solidFill>
                <a:srgbClr val="336699"/>
              </a:solidFill>
              <a:cs typeface="Arial" pitchFamily="34" charset="0"/>
            </a:endParaRPr>
          </a:p>
        </p:txBody>
      </p:sp>
      <p:sp>
        <p:nvSpPr>
          <p:cNvPr id="8212" name="AutoShape 18"/>
          <p:cNvSpPr>
            <a:spLocks noChangeArrowheads="1"/>
          </p:cNvSpPr>
          <p:nvPr/>
        </p:nvSpPr>
        <p:spPr bwMode="auto">
          <a:xfrm>
            <a:off x="1042988" y="4149725"/>
            <a:ext cx="1570037" cy="522288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Субъекты МСП</a:t>
            </a:r>
          </a:p>
        </p:txBody>
      </p:sp>
      <p:sp>
        <p:nvSpPr>
          <p:cNvPr id="8213" name="AutoShape 34"/>
          <p:cNvSpPr>
            <a:spLocks noChangeArrowheads="1"/>
          </p:cNvSpPr>
          <p:nvPr/>
        </p:nvSpPr>
        <p:spPr bwMode="auto">
          <a:xfrm>
            <a:off x="2916238" y="4149725"/>
            <a:ext cx="1570037" cy="522288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Субъекты МСП</a:t>
            </a:r>
          </a:p>
        </p:txBody>
      </p:sp>
      <p:sp>
        <p:nvSpPr>
          <p:cNvPr id="8214" name="AutoShape 35"/>
          <p:cNvSpPr>
            <a:spLocks noChangeArrowheads="1"/>
          </p:cNvSpPr>
          <p:nvPr/>
        </p:nvSpPr>
        <p:spPr bwMode="auto">
          <a:xfrm>
            <a:off x="4716463" y="4149725"/>
            <a:ext cx="1570037" cy="522288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Субъекты МСП</a:t>
            </a:r>
          </a:p>
        </p:txBody>
      </p:sp>
      <p:sp>
        <p:nvSpPr>
          <p:cNvPr id="8215" name="AutoShape 36"/>
          <p:cNvSpPr>
            <a:spLocks noChangeArrowheads="1"/>
          </p:cNvSpPr>
          <p:nvPr/>
        </p:nvSpPr>
        <p:spPr bwMode="auto">
          <a:xfrm>
            <a:off x="6588125" y="4149725"/>
            <a:ext cx="1570038" cy="522288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Субъекты МСП</a:t>
            </a:r>
          </a:p>
        </p:txBody>
      </p:sp>
      <p:pic>
        <p:nvPicPr>
          <p:cNvPr id="8216" name="Picture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97425"/>
            <a:ext cx="1550987" cy="1079500"/>
          </a:xfrm>
          <a:prstGeom prst="rect">
            <a:avLst/>
          </a:prstGeom>
          <a:noFill/>
          <a:ln w="9525" algn="ctr">
            <a:solidFill>
              <a:srgbClr val="003366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F7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7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97425"/>
            <a:ext cx="1539875" cy="1060450"/>
          </a:xfrm>
          <a:prstGeom prst="rect">
            <a:avLst/>
          </a:prstGeom>
          <a:noFill/>
          <a:ln w="9525" algn="ctr">
            <a:solidFill>
              <a:srgbClr val="003366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F7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8" name="Picture 28" descr="1_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97425"/>
            <a:ext cx="1506537" cy="1095375"/>
          </a:xfrm>
          <a:prstGeom prst="rect">
            <a:avLst/>
          </a:prstGeom>
          <a:noFill/>
          <a:ln w="9525" algn="ctr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F7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9" name="Picture 29" descr="dom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797425"/>
            <a:ext cx="1636712" cy="1069975"/>
          </a:xfrm>
          <a:prstGeom prst="rect">
            <a:avLst/>
          </a:prstGeom>
          <a:noFill/>
          <a:ln w="9525" algn="ctr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F7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20" name="AutoShape 53" descr="прпрпар"/>
          <p:cNvSpPr>
            <a:spLocks noChangeArrowheads="1"/>
          </p:cNvSpPr>
          <p:nvPr/>
        </p:nvSpPr>
        <p:spPr bwMode="auto">
          <a:xfrm rot="10800000" flipV="1">
            <a:off x="4427538" y="2205038"/>
            <a:ext cx="355600" cy="280987"/>
          </a:xfrm>
          <a:prstGeom prst="downArrow">
            <a:avLst>
              <a:gd name="adj1" fmla="val 56370"/>
              <a:gd name="adj2" fmla="val 34472"/>
            </a:avLst>
          </a:prstGeom>
          <a:solidFill>
            <a:schemeClr val="bg1"/>
          </a:solidFill>
          <a:ln w="952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21" name="AutoShape 53" descr="прпрпар"/>
          <p:cNvSpPr>
            <a:spLocks noChangeArrowheads="1"/>
          </p:cNvSpPr>
          <p:nvPr/>
        </p:nvSpPr>
        <p:spPr bwMode="auto">
          <a:xfrm rot="10800000" flipV="1">
            <a:off x="7812088" y="2205038"/>
            <a:ext cx="355600" cy="280987"/>
          </a:xfrm>
          <a:prstGeom prst="downArrow">
            <a:avLst>
              <a:gd name="adj1" fmla="val 56370"/>
              <a:gd name="adj2" fmla="val 34472"/>
            </a:avLst>
          </a:prstGeom>
          <a:solidFill>
            <a:schemeClr val="bg1"/>
          </a:solidFill>
          <a:ln w="952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3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7389-742F-40B7-B4CC-F7547DBC7C7F}" type="slidenum">
              <a:rPr lang="ru-RU"/>
              <a:pPr/>
              <a:t>4</a:t>
            </a:fld>
            <a:endParaRPr lang="ru-RU" dirty="0"/>
          </a:p>
        </p:txBody>
      </p:sp>
      <p:sp>
        <p:nvSpPr>
          <p:cNvPr id="98306" name="AutoShape 30"/>
          <p:cNvSpPr>
            <a:spLocks noChangeArrowheads="1"/>
          </p:cNvSpPr>
          <p:nvPr/>
        </p:nvSpPr>
        <p:spPr bwMode="auto">
          <a:xfrm>
            <a:off x="6300788" y="5589588"/>
            <a:ext cx="2663825" cy="503237"/>
          </a:xfrm>
          <a:prstGeom prst="homePlate">
            <a:avLst>
              <a:gd name="adj" fmla="val 160909"/>
            </a:avLst>
          </a:prstGeom>
          <a:solidFill>
            <a:srgbClr val="990000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        2012</a:t>
            </a:r>
          </a:p>
        </p:txBody>
      </p:sp>
      <p:sp>
        <p:nvSpPr>
          <p:cNvPr id="98307" name="Rectangle 6"/>
          <p:cNvSpPr txBox="1">
            <a:spLocks noGrp="1" noChangeArrowheads="1"/>
          </p:cNvSpPr>
          <p:nvPr/>
        </p:nvSpPr>
        <p:spPr bwMode="auto">
          <a:xfrm>
            <a:off x="7596188" y="6367463"/>
            <a:ext cx="5794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9F91AC2B-BB4C-4BE1-9EB1-9B1F49F13679}" type="slidenum">
              <a:rPr lang="ru-RU" sz="1200" b="1">
                <a:solidFill>
                  <a:schemeClr val="bg1"/>
                </a:solidFill>
              </a:rPr>
              <a:pPr algn="r"/>
              <a:t>4</a:t>
            </a:fld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8713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200" b="1" dirty="0" smtClean="0">
                <a:solidFill>
                  <a:srgbClr val="646464"/>
                </a:solidFill>
              </a:rPr>
              <a:t>К </a:t>
            </a:r>
            <a:r>
              <a:rPr lang="ru-RU" sz="2200" b="1" dirty="0">
                <a:solidFill>
                  <a:srgbClr val="646464"/>
                </a:solidFill>
              </a:rPr>
              <a:t>АДРЕСНОСТИ ПОДДЕРЖКИ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xmlns="" val="2572428695"/>
              </p:ext>
            </p:extLst>
          </p:nvPr>
        </p:nvGraphicFramePr>
        <p:xfrm>
          <a:off x="6662056" y="1773552"/>
          <a:ext cx="2481943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Блок-схема: объединение 3"/>
          <p:cNvSpPr>
            <a:spLocks noChangeArrowheads="1"/>
          </p:cNvSpPr>
          <p:nvPr/>
        </p:nvSpPr>
        <p:spPr bwMode="auto">
          <a:xfrm>
            <a:off x="6389737" y="1556792"/>
            <a:ext cx="2590800" cy="868363"/>
          </a:xfrm>
          <a:prstGeom prst="flowChartMerge">
            <a:avLst/>
          </a:prstGeom>
          <a:solidFill>
            <a:srgbClr val="D93720"/>
          </a:solidFill>
          <a:ln>
            <a:noFill/>
          </a:ln>
        </p:spPr>
        <p:txBody>
          <a:bodyPr anchor="ctr"/>
          <a:lstStyle/>
          <a:p>
            <a:pPr algn="ctr" eaLnBrk="0" hangingPunct="0">
              <a:spcBef>
                <a:spcPct val="100000"/>
              </a:spcBef>
              <a:buClr>
                <a:srgbClr val="476F93"/>
              </a:buClr>
              <a:defRPr/>
            </a:pPr>
            <a:r>
              <a:rPr lang="ru-RU" sz="1400" b="1" dirty="0">
                <a:solidFill>
                  <a:schemeClr val="lt1"/>
                </a:solidFill>
                <a:latin typeface="+mn-lt"/>
              </a:rPr>
              <a:t>Приоритеты</a:t>
            </a:r>
          </a:p>
        </p:txBody>
      </p:sp>
      <p:sp>
        <p:nvSpPr>
          <p:cNvPr id="98311" name="AutoShape 30"/>
          <p:cNvSpPr>
            <a:spLocks noChangeArrowheads="1"/>
          </p:cNvSpPr>
          <p:nvPr/>
        </p:nvSpPr>
        <p:spPr bwMode="auto">
          <a:xfrm>
            <a:off x="4651375" y="5589588"/>
            <a:ext cx="2665413" cy="503237"/>
          </a:xfrm>
          <a:prstGeom prst="homePlate">
            <a:avLst>
              <a:gd name="adj" fmla="val 161005"/>
            </a:avLst>
          </a:prstGeom>
          <a:solidFill>
            <a:srgbClr val="C00000"/>
          </a:solidFill>
          <a:ln w="9525" algn="ctr">
            <a:solidFill>
              <a:srgbClr val="99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2011</a:t>
            </a:r>
          </a:p>
        </p:txBody>
      </p:sp>
      <p:sp>
        <p:nvSpPr>
          <p:cNvPr id="98312" name="AutoShape 30"/>
          <p:cNvSpPr>
            <a:spLocks noChangeArrowheads="1"/>
          </p:cNvSpPr>
          <p:nvPr/>
        </p:nvSpPr>
        <p:spPr bwMode="auto">
          <a:xfrm>
            <a:off x="2627313" y="5589588"/>
            <a:ext cx="2922587" cy="503237"/>
          </a:xfrm>
          <a:prstGeom prst="homePlate">
            <a:avLst>
              <a:gd name="adj" fmla="val 160972"/>
            </a:avLst>
          </a:prstGeom>
          <a:solidFill>
            <a:srgbClr val="F6621A"/>
          </a:solidFill>
          <a:ln w="9525" algn="ctr">
            <a:solidFill>
              <a:srgbClr val="F6621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98313" name="AutoShape 30"/>
          <p:cNvSpPr>
            <a:spLocks noChangeArrowheads="1"/>
          </p:cNvSpPr>
          <p:nvPr/>
        </p:nvSpPr>
        <p:spPr bwMode="auto">
          <a:xfrm>
            <a:off x="684213" y="5589588"/>
            <a:ext cx="2678112" cy="503237"/>
          </a:xfrm>
          <a:prstGeom prst="homePlate">
            <a:avLst>
              <a:gd name="adj" fmla="val 153814"/>
            </a:avLst>
          </a:prstGeom>
          <a:solidFill>
            <a:srgbClr val="FF9933"/>
          </a:solidFill>
          <a:ln w="9525" algn="ctr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2008-2009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350737839"/>
              </p:ext>
            </p:extLst>
          </p:nvPr>
        </p:nvGraphicFramePr>
        <p:xfrm>
          <a:off x="700088" y="1343026"/>
          <a:ext cx="6042025" cy="383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5" name="Picture 16" descr="j042479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7273">
            <a:off x="85200" y="1330013"/>
            <a:ext cx="2721079" cy="244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7"/>
          <p:cNvSpPr txBox="1">
            <a:spLocks noChangeArrowheads="1"/>
          </p:cNvSpPr>
          <p:nvPr/>
        </p:nvSpPr>
        <p:spPr bwMode="auto">
          <a:xfrm rot="21047455">
            <a:off x="414286" y="1904079"/>
            <a:ext cx="206290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000" b="1" i="1" dirty="0" smtClean="0">
                <a:latin typeface="+mn-lt"/>
                <a:cs typeface="Arial" pitchFamily="34" charset="0"/>
              </a:rPr>
              <a:t>«Мы рассчитываем, что опережающими темпами будет расти малый бизнес в производственном и инновационном секторах..» 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 sz="1000" b="1" i="1" dirty="0" smtClean="0">
                <a:latin typeface="+mn-lt"/>
                <a:cs typeface="Arial" pitchFamily="34" charset="0"/>
              </a:rPr>
              <a:t>Э.С. Набиуллина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 sz="1000" b="1" i="1" dirty="0" smtClean="0">
                <a:latin typeface="+mn-lt"/>
                <a:cs typeface="Arial" pitchFamily="34" charset="0"/>
              </a:rPr>
              <a:t>Министр экономического развития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7ADD3BD-7896-45D7-9B2C-8630C96D938D}" type="slidenum">
              <a:rPr lang="ru-RU" smtClean="0">
                <a:solidFill>
                  <a:schemeClr val="bg1"/>
                </a:solidFill>
              </a:rPr>
              <a:pPr eaLnBrk="1" hangingPunct="1"/>
              <a:t>5</a:t>
            </a:fld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827088" y="1078866"/>
            <a:ext cx="7551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646464"/>
                </a:solidFill>
              </a:rPr>
              <a:t>ФИНАНСИРОВАНИЕ ДЛЯ ИННОВАЦИЙ И МОДЕРНИЗАЦИИ</a:t>
            </a:r>
          </a:p>
        </p:txBody>
      </p:sp>
      <p:pic>
        <p:nvPicPr>
          <p:cNvPr id="9220" name="Picture 2" descr="MH9004074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692" y="2345308"/>
            <a:ext cx="1959173" cy="1808747"/>
          </a:xfrm>
          <a:prstGeom prst="rect">
            <a:avLst/>
          </a:prstGeom>
          <a:noFill/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323850" y="4154057"/>
            <a:ext cx="8496300" cy="193876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lIns="98755" tIns="49378" rIns="98755" bIns="49378" anchor="ctr"/>
          <a:lstStyle/>
          <a:p>
            <a:r>
              <a:rPr lang="ru-RU" sz="1200" b="1" dirty="0">
                <a:solidFill>
                  <a:srgbClr val="D93720"/>
                </a:solidFill>
                <a:latin typeface="+mj-lt"/>
              </a:rPr>
              <a:t>Концепции кредитных продуктов</a:t>
            </a:r>
          </a:p>
          <a:p>
            <a:r>
              <a:rPr lang="ru-RU" sz="1200" dirty="0">
                <a:solidFill>
                  <a:srgbClr val="D93720"/>
                </a:solidFill>
                <a:latin typeface="+mj-lt"/>
              </a:rPr>
              <a:t>В рамках новых направлений поддержки ОАО «МСП Банк» осуществляет поддержку субъектов МСП, реализующих инновационные, </a:t>
            </a:r>
            <a:r>
              <a:rPr lang="ru-RU" sz="1200" dirty="0" err="1">
                <a:solidFill>
                  <a:srgbClr val="D93720"/>
                </a:solidFill>
                <a:latin typeface="+mj-lt"/>
              </a:rPr>
              <a:t>модернизационные</a:t>
            </a:r>
            <a:r>
              <a:rPr lang="ru-RU" sz="1200" dirty="0">
                <a:solidFill>
                  <a:srgbClr val="D93720"/>
                </a:solidFill>
                <a:latin typeface="+mj-lt"/>
              </a:rPr>
              <a:t> или </a:t>
            </a:r>
            <a:r>
              <a:rPr lang="ru-RU" sz="1200" dirty="0" err="1">
                <a:solidFill>
                  <a:srgbClr val="D93720"/>
                </a:solidFill>
                <a:latin typeface="+mj-lt"/>
              </a:rPr>
              <a:t>энергоэффективные</a:t>
            </a:r>
            <a:r>
              <a:rPr lang="ru-RU" sz="1200" dirty="0">
                <a:solidFill>
                  <a:srgbClr val="D93720"/>
                </a:solidFill>
                <a:latin typeface="+mj-lt"/>
              </a:rPr>
              <a:t> проекты через банки-партнеры и лизинговые компании, прошедшие процедуру отбора.</a:t>
            </a:r>
          </a:p>
          <a:p>
            <a:r>
              <a:rPr lang="ru-RU" sz="1200" dirty="0">
                <a:solidFill>
                  <a:srgbClr val="D93720"/>
                </a:solidFill>
                <a:latin typeface="+mj-lt"/>
              </a:rPr>
              <a:t> </a:t>
            </a:r>
            <a:r>
              <a:rPr lang="ru-RU" sz="1200" b="1" dirty="0" smtClean="0">
                <a:solidFill>
                  <a:srgbClr val="D93720"/>
                </a:solidFill>
                <a:latin typeface="+mj-lt"/>
              </a:rPr>
              <a:t>КРЕДИТНЫЕ </a:t>
            </a:r>
            <a:r>
              <a:rPr lang="ru-RU" sz="1200" b="1" dirty="0">
                <a:solidFill>
                  <a:srgbClr val="D93720"/>
                </a:solidFill>
                <a:latin typeface="+mj-lt"/>
              </a:rPr>
              <a:t>ПРОДУКТЫ ДЛЯ БАНКОВ-ПАРТНЕРОВ</a:t>
            </a:r>
          </a:p>
          <a:p>
            <a:r>
              <a:rPr lang="ru-RU" sz="1200" b="1" dirty="0">
                <a:solidFill>
                  <a:srgbClr val="D93720"/>
                </a:solidFill>
                <a:latin typeface="+mj-lt"/>
              </a:rPr>
              <a:t> </a:t>
            </a:r>
            <a:r>
              <a:rPr lang="ru-RU" sz="1200" b="1" dirty="0">
                <a:solidFill>
                  <a:srgbClr val="D93720"/>
                </a:solidFill>
                <a:latin typeface="+mj-lt"/>
                <a:hlinkClick r:id="rId4" action="ppaction://hlinkfile"/>
              </a:rPr>
              <a:t>ФИМ ЦЕЛЕВОЙ</a:t>
            </a:r>
            <a:endParaRPr lang="ru-RU" sz="1200" b="1" dirty="0">
              <a:solidFill>
                <a:srgbClr val="D93720"/>
              </a:solidFill>
              <a:latin typeface="+mj-lt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+mj-lt"/>
                <a:hlinkClick r:id="rId5" action="ppaction://hlinkfile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+mj-lt"/>
                <a:hlinkClick r:id="rId5" action="ppaction://hlinkfile"/>
              </a:rPr>
              <a:t>ФИМ </a:t>
            </a:r>
            <a:r>
              <a:rPr lang="ru-RU" sz="1200" b="1" dirty="0">
                <a:solidFill>
                  <a:srgbClr val="FF0000"/>
                </a:solidFill>
                <a:latin typeface="+mj-lt"/>
                <a:hlinkClick r:id="rId5" action="ppaction://hlinkfile"/>
              </a:rPr>
              <a:t>ПРОЕКТНЫЙ</a:t>
            </a:r>
            <a:endParaRPr lang="ru-RU" sz="1200" b="1" dirty="0">
              <a:solidFill>
                <a:srgbClr val="FF0000"/>
              </a:solidFill>
              <a:latin typeface="+mj-lt"/>
            </a:endParaRPr>
          </a:p>
          <a:p>
            <a:r>
              <a:rPr lang="ru-RU" sz="1200" b="1" dirty="0">
                <a:solidFill>
                  <a:srgbClr val="D93720"/>
                </a:solidFill>
                <a:latin typeface="+mj-lt"/>
              </a:rPr>
              <a:t> КРЕДИТНЫЕ ПРОДУКТЫ ДЛЯ ЛИЗИНГОВЫХ КОМПАНИЙ</a:t>
            </a:r>
          </a:p>
          <a:p>
            <a:r>
              <a:rPr lang="ru-RU" sz="1200" b="1" dirty="0">
                <a:solidFill>
                  <a:srgbClr val="D93720"/>
                </a:solidFill>
                <a:latin typeface="+mj-lt"/>
              </a:rPr>
              <a:t> </a:t>
            </a:r>
            <a:r>
              <a:rPr lang="ru-RU" sz="1200" b="1" dirty="0">
                <a:solidFill>
                  <a:srgbClr val="D93720"/>
                </a:solidFill>
                <a:latin typeface="+mj-lt"/>
                <a:hlinkClick r:id="rId6" action="ppaction://hlinkfile"/>
              </a:rPr>
              <a:t>МОДЕРНИЗАЦИОННЫЙ ЛИЗИНГ. ЦЕЛЕВОЙ</a:t>
            </a:r>
            <a:endParaRPr lang="ru-RU" sz="1200" b="1" dirty="0">
              <a:solidFill>
                <a:srgbClr val="D93720"/>
              </a:solidFill>
              <a:latin typeface="+mj-lt"/>
            </a:endParaRPr>
          </a:p>
          <a:p>
            <a:r>
              <a:rPr lang="en-US" sz="1200" b="1" dirty="0" smtClean="0">
                <a:solidFill>
                  <a:srgbClr val="D93720"/>
                </a:solidFill>
                <a:latin typeface="+mj-lt"/>
                <a:hlinkClick r:id="rId7" action="ppaction://hlinkfile"/>
              </a:rPr>
              <a:t> </a:t>
            </a:r>
            <a:r>
              <a:rPr lang="ru-RU" sz="1200" b="1" dirty="0" smtClean="0">
                <a:solidFill>
                  <a:srgbClr val="D93720"/>
                </a:solidFill>
                <a:latin typeface="+mj-lt"/>
                <a:hlinkClick r:id="rId7" action="ppaction://hlinkfile"/>
              </a:rPr>
              <a:t>МОДЕРНИЗАЦИОННЫЙ </a:t>
            </a:r>
            <a:r>
              <a:rPr lang="ru-RU" sz="1200" b="1" dirty="0">
                <a:solidFill>
                  <a:srgbClr val="D93720"/>
                </a:solidFill>
                <a:latin typeface="+mj-lt"/>
                <a:hlinkClick r:id="rId7" action="ppaction://hlinkfile"/>
              </a:rPr>
              <a:t>ЛИЗИНГ. ПРОЕКТНЫЙ</a:t>
            </a:r>
            <a:endParaRPr lang="ru-RU" sz="1200" b="1" dirty="0">
              <a:solidFill>
                <a:srgbClr val="D93720"/>
              </a:solidFill>
              <a:latin typeface="+mj-lt"/>
            </a:endParaRPr>
          </a:p>
        </p:txBody>
      </p:sp>
      <p:sp>
        <p:nvSpPr>
          <p:cNvPr id="9222" name="AutoShape 7"/>
          <p:cNvSpPr>
            <a:spLocks noChangeArrowheads="1"/>
          </p:cNvSpPr>
          <p:nvPr/>
        </p:nvSpPr>
        <p:spPr bwMode="auto">
          <a:xfrm>
            <a:off x="179512" y="1556791"/>
            <a:ext cx="3354388" cy="664121"/>
          </a:xfrm>
          <a:prstGeom prst="roundRect">
            <a:avLst>
              <a:gd name="adj" fmla="val 16667"/>
            </a:avLst>
          </a:prstGeom>
          <a:solidFill>
            <a:srgbClr val="D9372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Запуск в </a:t>
            </a:r>
            <a:r>
              <a:rPr lang="ru-RU" sz="1400" b="1" dirty="0">
                <a:solidFill>
                  <a:schemeClr val="bg1"/>
                </a:solidFill>
              </a:rPr>
              <a:t>производство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и внедрение </a:t>
            </a:r>
            <a:r>
              <a:rPr lang="ru-RU" sz="1400" b="1" dirty="0" smtClean="0">
                <a:solidFill>
                  <a:schemeClr val="bg1"/>
                </a:solidFill>
              </a:rPr>
              <a:t>инноваций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223" name="AutoShape 8"/>
          <p:cNvSpPr>
            <a:spLocks noChangeArrowheads="1"/>
          </p:cNvSpPr>
          <p:nvPr/>
        </p:nvSpPr>
        <p:spPr bwMode="auto">
          <a:xfrm>
            <a:off x="5364163" y="1556793"/>
            <a:ext cx="3497262" cy="722858"/>
          </a:xfrm>
          <a:prstGeom prst="roundRect">
            <a:avLst>
              <a:gd name="adj" fmla="val 16667"/>
            </a:avLst>
          </a:prstGeom>
          <a:solidFill>
            <a:srgbClr val="D9372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Модернизация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производства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2987675" y="3430588"/>
            <a:ext cx="3352800" cy="646112"/>
          </a:xfrm>
          <a:prstGeom prst="roundRect">
            <a:avLst>
              <a:gd name="adj" fmla="val 16667"/>
            </a:avLst>
          </a:prstGeom>
          <a:solidFill>
            <a:srgbClr val="D9372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Энергоэффективные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проекты</a:t>
            </a:r>
          </a:p>
        </p:txBody>
      </p:sp>
      <p:pic>
        <p:nvPicPr>
          <p:cNvPr id="922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0234" y="2345309"/>
            <a:ext cx="1899366" cy="1808748"/>
          </a:xfrm>
          <a:prstGeom prst="rect">
            <a:avLst/>
          </a:prstGeom>
          <a:noFill/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3533900" y="2252033"/>
            <a:ext cx="864418" cy="1077342"/>
          </a:xfrm>
          <a:prstGeom prst="straightConnector1">
            <a:avLst/>
          </a:prstGeom>
          <a:ln w="38100">
            <a:solidFill>
              <a:srgbClr val="99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474841" y="2279651"/>
            <a:ext cx="889322" cy="1049724"/>
          </a:xfrm>
          <a:prstGeom prst="straightConnector1">
            <a:avLst/>
          </a:prstGeom>
          <a:ln w="38100">
            <a:solidFill>
              <a:srgbClr val="99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39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381761-55AC-4C9F-A28D-F03F805C0127}" type="slidenum">
              <a:rPr lang="ru-RU" smtClean="0">
                <a:solidFill>
                  <a:schemeClr val="bg1"/>
                </a:solidFill>
              </a:rPr>
              <a:pPr eaLnBrk="1" hangingPunct="1"/>
              <a:t>6</a:t>
            </a:fld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116013" y="1052513"/>
            <a:ext cx="7046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646464"/>
                </a:solidFill>
              </a:rPr>
              <a:t>ПРОДУКТЫ, РЕАЛИЗУЕМЫЕ ЧЕРЕЗ БАНКИ-ПАРТНЕРЫ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322263" y="1340768"/>
            <a:ext cx="8636000" cy="239737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defRPr/>
            </a:pPr>
            <a:endParaRPr lang="ru-RU" sz="1200" b="1" i="1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ru-RU" sz="1200" b="1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Сроки</a:t>
            </a:r>
            <a:r>
              <a:rPr lang="ru-RU" sz="1200" b="1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:</a:t>
            </a:r>
            <a:r>
              <a:rPr lang="ru-RU" sz="1200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от 1 до 7</a:t>
            </a:r>
            <a:r>
              <a:rPr lang="ru-RU" sz="120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лет                                                                                     </a:t>
            </a:r>
            <a:r>
              <a:rPr lang="ru-RU" sz="1200" b="1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Предоставление </a:t>
            </a:r>
            <a:r>
              <a:rPr lang="ru-RU" sz="1200" b="1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кредитов/ микрозаймов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endParaRPr lang="ru-RU" sz="1200" i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107950" y="1636167"/>
            <a:ext cx="1583731" cy="515938"/>
          </a:xfrm>
          <a:prstGeom prst="flowChartAlternateProcess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«ФИМ. Целевой» </a:t>
            </a:r>
            <a:endParaRPr lang="ru-RU" sz="1000" b="1" dirty="0">
              <a:solidFill>
                <a:schemeClr val="bg1"/>
              </a:solidFill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срок</a:t>
            </a:r>
            <a:r>
              <a:rPr lang="ru-RU" sz="1000" dirty="0">
                <a:solidFill>
                  <a:schemeClr val="bg1"/>
                </a:solidFill>
              </a:rPr>
              <a:t>: до </a:t>
            </a:r>
            <a:r>
              <a:rPr lang="en-US" sz="1000" dirty="0">
                <a:solidFill>
                  <a:schemeClr val="bg1"/>
                </a:solidFill>
              </a:rPr>
              <a:t>5</a:t>
            </a:r>
            <a:r>
              <a:rPr lang="ru-RU" sz="1000" dirty="0">
                <a:solidFill>
                  <a:schemeClr val="bg1"/>
                </a:solidFill>
              </a:rPr>
              <a:t> лет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835696" y="1628800"/>
            <a:ext cx="7272808" cy="18797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 algn="ctr">
            <a:solidFill>
              <a:srgbClr val="F6621A"/>
            </a:solidFill>
            <a:round/>
            <a:headEnd/>
            <a:tailEnd/>
          </a:ln>
          <a:effectLst/>
          <a:extLst/>
        </p:spPr>
        <p:txBody>
          <a:bodyPr lIns="36000" tIns="36000" rIns="36000" bIns="36000" anchor="ctr"/>
          <a:lstStyle>
            <a:defPPr>
              <a:defRPr lang="ru-RU"/>
            </a:defPPr>
            <a:lvl1pPr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ru-RU" sz="650" b="1" dirty="0"/>
              <a:t>Получить финансовую поддержку может предприятие (или индивидуальный предприниматель)</a:t>
            </a:r>
            <a:r>
              <a:rPr lang="ru-RU" sz="650" dirty="0"/>
              <a:t>, которое:</a:t>
            </a:r>
          </a:p>
          <a:p>
            <a:pPr lvl="0"/>
            <a:r>
              <a:rPr lang="ru-RU" sz="650" dirty="0"/>
              <a:t>относится к категории субъектов МСП в соответствии с требованиями Федерального закона № 209-ФЗ от 24.07.2007;</a:t>
            </a:r>
          </a:p>
          <a:p>
            <a:pPr lvl="0"/>
            <a:r>
              <a:rPr lang="ru-RU" sz="650" dirty="0"/>
              <a:t>соответствует </a:t>
            </a:r>
            <a:r>
              <a:rPr lang="ru-RU" sz="650" u="sng" dirty="0">
                <a:hlinkClick r:id="rId2"/>
              </a:rPr>
              <a:t>стандартам кредитования субъектов МСП</a:t>
            </a:r>
            <a:r>
              <a:rPr lang="ru-RU" sz="650" dirty="0"/>
              <a:t>.</a:t>
            </a:r>
          </a:p>
          <a:p>
            <a:pPr lvl="0"/>
            <a:r>
              <a:rPr lang="ru-RU" sz="650" dirty="0"/>
              <a:t>осуществляет реализацию </a:t>
            </a:r>
            <a:r>
              <a:rPr lang="ru-RU" sz="650" u="sng" dirty="0">
                <a:hlinkClick r:id="rId3"/>
              </a:rPr>
              <a:t>инновационного / </a:t>
            </a:r>
            <a:r>
              <a:rPr lang="ru-RU" sz="650" u="sng" dirty="0" err="1">
                <a:hlinkClick r:id="rId3"/>
              </a:rPr>
              <a:t>модернизационного</a:t>
            </a:r>
            <a:r>
              <a:rPr lang="ru-RU" sz="650" u="sng" dirty="0">
                <a:hlinkClick r:id="rId3"/>
              </a:rPr>
              <a:t> / </a:t>
            </a:r>
            <a:r>
              <a:rPr lang="ru-RU" sz="650" u="sng" dirty="0" err="1">
                <a:hlinkClick r:id="rId3"/>
              </a:rPr>
              <a:t>энергоэффективного</a:t>
            </a:r>
            <a:r>
              <a:rPr lang="ru-RU" sz="650" u="sng" dirty="0">
                <a:hlinkClick r:id="rId3"/>
              </a:rPr>
              <a:t> Проекта</a:t>
            </a:r>
            <a:r>
              <a:rPr lang="ru-RU" sz="650" dirty="0"/>
              <a:t>.</a:t>
            </a:r>
          </a:p>
          <a:p>
            <a:r>
              <a:rPr lang="ru-RU" sz="650" b="1" dirty="0"/>
              <a:t>Условия финансирования</a:t>
            </a:r>
            <a:r>
              <a:rPr lang="ru-RU" sz="650" b="1" dirty="0" smtClean="0"/>
              <a:t>: </a:t>
            </a:r>
            <a:r>
              <a:rPr lang="ru-RU" sz="650" dirty="0" smtClean="0"/>
              <a:t>1</a:t>
            </a:r>
            <a:r>
              <a:rPr lang="ru-RU" sz="650" dirty="0"/>
              <a:t>. </a:t>
            </a:r>
            <a:r>
              <a:rPr lang="ru-RU" sz="650" u="sng" dirty="0"/>
              <a:t>Цель кредита:</a:t>
            </a:r>
            <a:r>
              <a:rPr lang="ru-RU" sz="650" dirty="0"/>
              <a:t> предоставление кредита банку-партнеру для последующего финансирования субъектов МСП на цели реализации Инновационных, </a:t>
            </a:r>
            <a:r>
              <a:rPr lang="ru-RU" sz="650" dirty="0" err="1"/>
              <a:t>Модернизационных</a:t>
            </a:r>
            <a:r>
              <a:rPr lang="ru-RU" sz="650" dirty="0"/>
              <a:t> или </a:t>
            </a:r>
            <a:r>
              <a:rPr lang="ru-RU" sz="650" dirty="0" err="1"/>
              <a:t>Энергоэффективных</a:t>
            </a:r>
            <a:r>
              <a:rPr lang="ru-RU" sz="650" dirty="0"/>
              <a:t> Проектов.</a:t>
            </a:r>
            <a:r>
              <a:rPr lang="ru-RU" sz="650" b="1" dirty="0"/>
              <a:t> </a:t>
            </a:r>
            <a:r>
              <a:rPr lang="ru-RU" sz="650" dirty="0"/>
              <a:t>2. </a:t>
            </a:r>
            <a:r>
              <a:rPr lang="ru-RU" sz="650" u="sng" dirty="0"/>
              <a:t>Форма кредитования:</a:t>
            </a:r>
            <a:r>
              <a:rPr lang="ru-RU" sz="650" dirty="0"/>
              <a:t> кредитная линия с лимитом выдачи.</a:t>
            </a:r>
            <a:r>
              <a:rPr lang="ru-RU" sz="650" b="1" dirty="0"/>
              <a:t> </a:t>
            </a:r>
            <a:r>
              <a:rPr lang="ru-RU" sz="650" dirty="0"/>
              <a:t>3. </a:t>
            </a:r>
            <a:r>
              <a:rPr lang="ru-RU" sz="650" u="sng" dirty="0"/>
              <a:t>Сумма кредита:</a:t>
            </a:r>
            <a:r>
              <a:rPr lang="ru-RU" sz="650" dirty="0"/>
              <a:t> определяется уполномоченным органом ОАО «МСП Банк», но не более 60 млн. рублей на одного заемщика – МСП. 4. </a:t>
            </a:r>
            <a:r>
              <a:rPr lang="ru-RU" sz="650" u="sng" dirty="0"/>
              <a:t>Срок кредита:</a:t>
            </a:r>
            <a:r>
              <a:rPr lang="ru-RU" sz="650" dirty="0"/>
              <a:t> до 5 лет. 5. </a:t>
            </a:r>
            <a:r>
              <a:rPr lang="ru-RU" sz="650" u="sng" dirty="0"/>
              <a:t>Размер процентной ставки:</a:t>
            </a:r>
            <a:r>
              <a:rPr lang="ru-RU" sz="650" dirty="0"/>
              <a:t> необходимо уточнить в МСП Банке. </a:t>
            </a:r>
            <a:br>
              <a:rPr lang="ru-RU" sz="650" dirty="0"/>
            </a:br>
            <a:r>
              <a:rPr lang="ru-RU" sz="650" dirty="0"/>
              <a:t>6. </a:t>
            </a:r>
            <a:r>
              <a:rPr lang="ru-RU" sz="650" u="sng" dirty="0"/>
              <a:t>Период предоставления кредита:</a:t>
            </a:r>
            <a:r>
              <a:rPr lang="ru-RU" sz="650" dirty="0"/>
              <a:t> 6 (шесть) месяцев с даты заключения Договора. </a:t>
            </a:r>
            <a:br>
              <a:rPr lang="ru-RU" sz="650" dirty="0"/>
            </a:br>
            <a:r>
              <a:rPr lang="ru-RU" sz="650" dirty="0"/>
              <a:t>7. </a:t>
            </a:r>
            <a:r>
              <a:rPr lang="ru-RU" sz="650" u="sng" dirty="0"/>
              <a:t>Период использования кредита:</a:t>
            </a:r>
            <a:r>
              <a:rPr lang="ru-RU" sz="650" dirty="0"/>
              <a:t> 7 месяцев от даты заключения Договора, при этом срок предоставления кредита субъекту МСП не должен превышать 30 (тридцать) дней с даты предоставления соответствующей части кредита банку-партнеру. 8.  </a:t>
            </a:r>
            <a:r>
              <a:rPr lang="ru-RU" sz="650" u="sng" dirty="0"/>
              <a:t>Обеспечение:  </a:t>
            </a:r>
            <a:r>
              <a:rPr lang="ru-RU" sz="650" dirty="0"/>
              <a:t>Залог прав (требований) к субъектам МСП, которым будут предоставлены кредиты за счет средств ОАО «МСП Банк». 9. </a:t>
            </a:r>
            <a:r>
              <a:rPr lang="ru-RU" sz="650" u="sng" dirty="0"/>
              <a:t>Условия финансирования субъектов МСП банками-партнерами:</a:t>
            </a:r>
            <a:r>
              <a:rPr lang="ru-RU" sz="650" dirty="0"/>
              <a:t>  сумма кредита одному субъекту МСП - до 60 млн. рублей; срок кредитования - до 5 лет; форма кредитования - кредит/кредитная линия с лимитом выдачи; ограничение процентной ставки - не более 12,5% годовых.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107951" y="3526361"/>
            <a:ext cx="1583730" cy="478703"/>
          </a:xfrm>
          <a:prstGeom prst="flowChartAlternateProcess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«ФИМ. Проектный»</a:t>
            </a:r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срок</a:t>
            </a:r>
            <a:r>
              <a:rPr lang="ru-RU" sz="1000" dirty="0">
                <a:solidFill>
                  <a:schemeClr val="bg1"/>
                </a:solidFill>
              </a:rPr>
              <a:t>: до </a:t>
            </a:r>
            <a:r>
              <a:rPr lang="ru-RU" sz="1000" dirty="0" smtClean="0">
                <a:solidFill>
                  <a:schemeClr val="bg1"/>
                </a:solidFill>
              </a:rPr>
              <a:t>7 </a:t>
            </a:r>
            <a:r>
              <a:rPr lang="ru-RU" sz="1000" dirty="0">
                <a:solidFill>
                  <a:schemeClr val="bg1"/>
                </a:solidFill>
              </a:rPr>
              <a:t>лет</a:t>
            </a: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1835696" y="3573016"/>
            <a:ext cx="7272808" cy="21602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 algn="ctr">
            <a:solidFill>
              <a:srgbClr val="F6621A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 sz="650" b="1" dirty="0" smtClean="0"/>
          </a:p>
          <a:p>
            <a:r>
              <a:rPr lang="ru-RU" sz="650" b="1" dirty="0" smtClean="0"/>
              <a:t>Получить </a:t>
            </a:r>
            <a:r>
              <a:rPr lang="ru-RU" sz="650" b="1" dirty="0"/>
              <a:t>финансовую поддержку может предприятие (или индивидуальный предприниматель)</a:t>
            </a:r>
            <a:r>
              <a:rPr lang="ru-RU" sz="650" dirty="0"/>
              <a:t>, которое:</a:t>
            </a:r>
          </a:p>
          <a:p>
            <a:pPr lvl="0"/>
            <a:r>
              <a:rPr lang="ru-RU" sz="650" dirty="0"/>
              <a:t>относится к категории субъектов МСП в соответствии с требованиями Федерального закона № 209-ФЗ от 24.07.2007;</a:t>
            </a:r>
          </a:p>
          <a:p>
            <a:pPr lvl="0"/>
            <a:r>
              <a:rPr lang="ru-RU" sz="650" dirty="0"/>
              <a:t>соответствует </a:t>
            </a:r>
            <a:r>
              <a:rPr lang="ru-RU" sz="650" u="sng" dirty="0">
                <a:solidFill>
                  <a:srgbClr val="FF0000"/>
                </a:solidFill>
                <a:hlinkClick r:id="rId2"/>
              </a:rPr>
              <a:t>стандартам кредитования субъектов МСП</a:t>
            </a:r>
            <a:r>
              <a:rPr lang="ru-RU" sz="650" dirty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ru-RU" sz="650" dirty="0"/>
              <a:t>осуществляет реализацию </a:t>
            </a:r>
            <a:r>
              <a:rPr lang="ru-RU" sz="650" u="sng" dirty="0">
                <a:hlinkClick r:id="rId3"/>
              </a:rPr>
              <a:t>инновационного / </a:t>
            </a:r>
            <a:r>
              <a:rPr lang="ru-RU" sz="650" u="sng" dirty="0" err="1">
                <a:hlinkClick r:id="rId3"/>
              </a:rPr>
              <a:t>модернизационного</a:t>
            </a:r>
            <a:r>
              <a:rPr lang="ru-RU" sz="650" u="sng" dirty="0">
                <a:hlinkClick r:id="rId3"/>
              </a:rPr>
              <a:t> / </a:t>
            </a:r>
            <a:r>
              <a:rPr lang="ru-RU" sz="650" u="sng" dirty="0" err="1">
                <a:hlinkClick r:id="rId3"/>
              </a:rPr>
              <a:t>энергоэффективного</a:t>
            </a:r>
            <a:r>
              <a:rPr lang="ru-RU" sz="650" u="sng" dirty="0">
                <a:hlinkClick r:id="rId3"/>
              </a:rPr>
              <a:t> Проекта</a:t>
            </a:r>
            <a:r>
              <a:rPr lang="ru-RU" sz="650" dirty="0"/>
              <a:t>, на реализацию которого требуется привлечение финансирования от МСП Банка в размере не менее 60 млн. рублей.</a:t>
            </a:r>
          </a:p>
          <a:p>
            <a:pPr lvl="0"/>
            <a:r>
              <a:rPr lang="ru-RU" sz="650" dirty="0"/>
              <a:t>участвует в реализации проекта собственными или дополнительно привлеченными средствами на сумму не менее 15% от его стоимости.  </a:t>
            </a:r>
          </a:p>
          <a:p>
            <a:r>
              <a:rPr lang="ru-RU" sz="650" b="1" dirty="0" smtClean="0"/>
              <a:t>Условия </a:t>
            </a:r>
            <a:r>
              <a:rPr lang="ru-RU" sz="650" b="1" dirty="0"/>
              <a:t>финансирования: </a:t>
            </a:r>
            <a:r>
              <a:rPr lang="ru-RU" sz="650" dirty="0"/>
              <a:t>1. </a:t>
            </a:r>
            <a:r>
              <a:rPr lang="ru-RU" sz="650" u="sng" dirty="0"/>
              <a:t>Цель кредита</a:t>
            </a:r>
            <a:r>
              <a:rPr lang="ru-RU" sz="650" dirty="0"/>
              <a:t>: предоставление кредита банку-партнеру для последующего финансирования субъектов МСП на цели реализации инновационных, </a:t>
            </a:r>
            <a:r>
              <a:rPr lang="ru-RU" sz="650" dirty="0" err="1"/>
              <a:t>модернизационных</a:t>
            </a:r>
            <a:r>
              <a:rPr lang="ru-RU" sz="650" dirty="0"/>
              <a:t> или </a:t>
            </a:r>
            <a:r>
              <a:rPr lang="ru-RU" sz="650" dirty="0" err="1"/>
              <a:t>энергоэффективных</a:t>
            </a:r>
            <a:r>
              <a:rPr lang="ru-RU" sz="650" dirty="0"/>
              <a:t> проектов. 2. </a:t>
            </a:r>
            <a:r>
              <a:rPr lang="ru-RU" sz="650" u="sng" dirty="0"/>
              <a:t>Форма финансирования субъектов МСП</a:t>
            </a:r>
            <a:r>
              <a:rPr lang="ru-RU" sz="650" dirty="0"/>
              <a:t>: кредит, кредитная линия с лимитом выдачи (в строгом соответствии с формой кредитования субъекта МСП банком-партнером,</a:t>
            </a:r>
            <a:r>
              <a:rPr lang="ru-RU" sz="650" i="1" dirty="0"/>
              <a:t> </a:t>
            </a:r>
            <a:r>
              <a:rPr lang="ru-RU" sz="650" dirty="0"/>
              <a:t>кредитный договор между ОАО «МСП Банк» и банком-партнером заключается отдельно под каждый финансируемый проект субъекта МСП). 3. </a:t>
            </a:r>
            <a:r>
              <a:rPr lang="ru-RU" sz="650" u="sng" dirty="0"/>
              <a:t>Сумма кредита</a:t>
            </a:r>
            <a:r>
              <a:rPr lang="ru-RU" sz="650" dirty="0"/>
              <a:t>: определяется уполномоченным органом с учетом кредитной заявки (сумма кредитной заявки должна быть не менее 60 млн. рублей, но не более 150 млн. рублей на одного заемщика. 4. </a:t>
            </a:r>
            <a:r>
              <a:rPr lang="ru-RU" sz="650" u="sng" dirty="0"/>
              <a:t>Срок кредита</a:t>
            </a:r>
            <a:r>
              <a:rPr lang="ru-RU" sz="650" dirty="0"/>
              <a:t>: до 7 лет. 5. </a:t>
            </a:r>
            <a:r>
              <a:rPr lang="ru-RU" sz="650" u="sng" dirty="0"/>
              <a:t>Размер процентной ставки</a:t>
            </a:r>
            <a:r>
              <a:rPr lang="ru-RU" sz="650" dirty="0"/>
              <a:t>: необходимо уточнить в МСП Банке. </a:t>
            </a:r>
            <a:r>
              <a:rPr lang="ru-RU" sz="650" dirty="0" smtClean="0"/>
              <a:t>6</a:t>
            </a:r>
            <a:r>
              <a:rPr lang="ru-RU" sz="650" dirty="0"/>
              <a:t>. </a:t>
            </a:r>
            <a:r>
              <a:rPr lang="ru-RU" sz="650" u="sng" dirty="0"/>
              <a:t>Период предоставления кредита</a:t>
            </a:r>
            <a:r>
              <a:rPr lang="ru-RU" sz="650" dirty="0"/>
              <a:t>: Форма кредитования - кредит: 45 (сорок пять) дней с даты заключения Договора. Форма кредитования - кредитная линия с лимитом выдачи: 12 (двенадцати) месяцев с даты заключения Договора. 7. </a:t>
            </a:r>
            <a:r>
              <a:rPr lang="ru-RU" sz="650" u="sng" dirty="0"/>
              <a:t>Период использования кредита</a:t>
            </a:r>
            <a:r>
              <a:rPr lang="ru-RU" sz="650" dirty="0"/>
              <a:t>: 5 (пять) дней с даты предоставления кредита, но не позднее периода предоставления кредита. 8. </a:t>
            </a:r>
            <a:r>
              <a:rPr lang="ru-RU" sz="650" u="sng" dirty="0"/>
              <a:t>Обеспечение</a:t>
            </a:r>
            <a:r>
              <a:rPr lang="ru-RU" sz="650" dirty="0"/>
              <a:t>: залог прав (требований) к субъектам МСП, которым будут предоставлены кредиты за счет средств ОАО «МСП Банк». Договор залога оформляется одновременно с Договором. Соглашение об условиях уступки прав (требований) по кредитам субъектов МСП, выданным за счет средств ОАО «МСП Банк» (заключается одновременно с Договором). </a:t>
            </a:r>
          </a:p>
          <a:p>
            <a:pPr defTabSz="987425" eaLnBrk="1" hangingPunct="1">
              <a:spcBef>
                <a:spcPct val="0"/>
              </a:spcBef>
              <a:buClrTx/>
              <a:defRPr/>
            </a:pPr>
            <a:endParaRPr lang="ru-RU" sz="900" i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auto">
          <a:xfrm>
            <a:off x="107951" y="5733256"/>
            <a:ext cx="1584177" cy="432048"/>
          </a:xfrm>
          <a:prstGeom prst="flowChartAlternateProcess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«МФО - Банк»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ставка: </a:t>
            </a:r>
            <a:r>
              <a:rPr lang="ru-RU" sz="1000" dirty="0" smtClean="0">
                <a:solidFill>
                  <a:schemeClr val="bg1"/>
                </a:solidFill>
              </a:rPr>
              <a:t>9,75</a:t>
            </a:r>
            <a:r>
              <a:rPr lang="ru-RU" sz="1000" dirty="0">
                <a:solidFill>
                  <a:schemeClr val="bg1"/>
                </a:solidFill>
              </a:rPr>
              <a:t>%, </a:t>
            </a:r>
            <a:endParaRPr lang="ru-RU" sz="1000" dirty="0" smtClean="0">
              <a:solidFill>
                <a:schemeClr val="bg1"/>
              </a:solidFill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срок</a:t>
            </a:r>
            <a:r>
              <a:rPr lang="ru-RU" sz="1000" dirty="0">
                <a:solidFill>
                  <a:schemeClr val="bg1"/>
                </a:solidFill>
              </a:rPr>
              <a:t>: до 3 лет </a:t>
            </a: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1835696" y="5805265"/>
            <a:ext cx="7272807" cy="36003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 algn="ctr">
            <a:solidFill>
              <a:srgbClr val="F6621A"/>
            </a:solidFill>
            <a:round/>
            <a:headEnd/>
            <a:tailEnd/>
          </a:ln>
          <a:effectLst/>
          <a:extLst/>
        </p:spPr>
        <p:txBody>
          <a:bodyPr lIns="36000" tIns="36000" rIns="36000" bIns="36000" anchor="ctr"/>
          <a:lstStyle>
            <a:defPPr>
              <a:defRPr lang="ru-RU"/>
            </a:defPPr>
            <a:lvl1pPr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987425" eaLnBrk="1" hangingPunct="1">
              <a:spcBef>
                <a:spcPct val="0"/>
              </a:spcBef>
              <a:buClrTx/>
              <a:defRPr/>
            </a:pPr>
            <a:r>
              <a:rPr lang="ru-RU" sz="650" b="1" i="1" u="sng" dirty="0">
                <a:solidFill>
                  <a:schemeClr val="tx2">
                    <a:lumMod val="85000"/>
                    <a:lumOff val="15000"/>
                  </a:schemeClr>
                </a:solidFill>
              </a:rPr>
              <a:t>Цели для МСП</a:t>
            </a:r>
            <a:r>
              <a:rPr lang="ru-RU" sz="650" i="1" u="sng" dirty="0">
                <a:solidFill>
                  <a:schemeClr val="tx2">
                    <a:lumMod val="85000"/>
                    <a:lumOff val="15000"/>
                  </a:schemeClr>
                </a:solidFill>
                <a:cs typeface="Arial" pitchFamily="34" charset="0"/>
              </a:rPr>
              <a:t>: </a:t>
            </a:r>
            <a:r>
              <a:rPr lang="ru-RU" sz="650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приобретение товарно-материальных ценностей, приобретение, ремонт основных средств, расширение деятельности и/или развитие существующего </a:t>
            </a:r>
            <a:r>
              <a:rPr lang="ru-RU" sz="65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бизнеса. </a:t>
            </a:r>
            <a:r>
              <a:rPr lang="ru-RU" sz="650" b="1" i="1" u="sng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Arial" pitchFamily="34" charset="0"/>
              </a:rPr>
              <a:t>Обеспечение</a:t>
            </a:r>
            <a:r>
              <a:rPr lang="ru-RU" sz="650" b="1" i="1" dirty="0">
                <a:solidFill>
                  <a:schemeClr val="tx2">
                    <a:lumMod val="85000"/>
                    <a:lumOff val="15000"/>
                  </a:schemeClr>
                </a:solidFill>
                <a:cs typeface="Arial" pitchFamily="34" charset="0"/>
              </a:rPr>
              <a:t>:</a:t>
            </a:r>
            <a:r>
              <a:rPr lang="ru-RU" sz="650" i="1" dirty="0">
                <a:solidFill>
                  <a:schemeClr val="tx2">
                    <a:lumMod val="85000"/>
                    <a:lumOff val="15000"/>
                  </a:schemeClr>
                </a:solidFill>
                <a:cs typeface="Arial" pitchFamily="34" charset="0"/>
              </a:rPr>
              <a:t> гарантии банков, залог ценных бумаг, залог прав (требований</a:t>
            </a:r>
            <a:r>
              <a:rPr lang="ru-RU" sz="650" i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Arial" pitchFamily="34" charset="0"/>
              </a:rPr>
              <a:t>). </a:t>
            </a:r>
            <a:r>
              <a:rPr lang="ru-RU" sz="650" b="1" i="1" u="sng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Размер </a:t>
            </a:r>
            <a:r>
              <a:rPr lang="ru-RU" sz="650" b="1" i="1" u="sng" dirty="0">
                <a:solidFill>
                  <a:schemeClr val="tx2">
                    <a:lumMod val="85000"/>
                    <a:lumOff val="15000"/>
                  </a:schemeClr>
                </a:solidFill>
              </a:rPr>
              <a:t>кредита МСП:</a:t>
            </a:r>
            <a:r>
              <a:rPr lang="ru-RU" sz="650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не более 1 млн</a:t>
            </a:r>
            <a:r>
              <a:rPr lang="ru-RU" sz="65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. рублей</a:t>
            </a:r>
            <a:endParaRPr lang="ru-RU" sz="650" i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3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2C9B31-F77A-411B-AB5C-FC3083AFC956}" type="slidenum">
              <a:rPr lang="ru-RU" smtClean="0">
                <a:solidFill>
                  <a:schemeClr val="bg1"/>
                </a:solidFill>
              </a:rPr>
              <a:pPr eaLnBrk="1" hangingPunct="1"/>
              <a:t>7</a:t>
            </a:fld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323850" y="980728"/>
            <a:ext cx="78390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646464"/>
                </a:solidFill>
              </a:rPr>
              <a:t>ПРОДУКТЫ, РЕАЛИЗУЕМЫЕ ЧЕРЕЗ ЛИЗИНГОВЫЕ КОМПАНИИ</a:t>
            </a: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468313" y="1377827"/>
            <a:ext cx="8407400" cy="322981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defRPr/>
            </a:pPr>
            <a:r>
              <a:rPr lang="ru-RU" sz="1100" b="1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ru-RU" sz="1100" b="1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Сроки</a:t>
            </a:r>
            <a:r>
              <a:rPr lang="ru-RU" sz="1100" b="1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:</a:t>
            </a:r>
            <a:r>
              <a:rPr lang="ru-RU" sz="1100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10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до </a:t>
            </a:r>
            <a:r>
              <a:rPr lang="ru-RU" sz="1100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7 лет				</a:t>
            </a:r>
            <a:r>
              <a:rPr lang="ru-RU" sz="1100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                 </a:t>
            </a:r>
            <a:r>
              <a:rPr lang="ru-RU" sz="1100" b="1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Для оказания имущественной поддержки</a:t>
            </a:r>
            <a:r>
              <a:rPr lang="ru-RU" sz="1100" b="1" i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		</a:t>
            </a:r>
            <a:endParaRPr lang="ru-RU" sz="1100" i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defRPr/>
            </a:pPr>
            <a:endParaRPr lang="ru-RU" sz="1100" b="1" i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301" name="AutoShape 12"/>
          <p:cNvSpPr>
            <a:spLocks noChangeArrowheads="1"/>
          </p:cNvSpPr>
          <p:nvPr/>
        </p:nvSpPr>
        <p:spPr bwMode="auto">
          <a:xfrm>
            <a:off x="84933" y="1844824"/>
            <a:ext cx="1462731" cy="648072"/>
          </a:xfrm>
          <a:prstGeom prst="flowChartAlternateProcess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«</a:t>
            </a:r>
            <a:r>
              <a:rPr lang="ru-RU" sz="1000" b="1" dirty="0" err="1" smtClean="0">
                <a:solidFill>
                  <a:schemeClr val="bg1"/>
                </a:solidFill>
              </a:rPr>
              <a:t>Модернизационный</a:t>
            </a:r>
            <a:endParaRPr lang="ru-RU" sz="1000" b="1" dirty="0">
              <a:solidFill>
                <a:schemeClr val="bg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Лизинг. Целевой»</a:t>
            </a:r>
            <a:endParaRPr lang="ru-RU" sz="1000" b="1" dirty="0">
              <a:solidFill>
                <a:schemeClr val="bg1"/>
              </a:solidFill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срок : до </a:t>
            </a:r>
            <a:r>
              <a:rPr lang="en-US" sz="1000" dirty="0">
                <a:solidFill>
                  <a:schemeClr val="bg1"/>
                </a:solidFill>
              </a:rPr>
              <a:t>7</a:t>
            </a:r>
            <a:r>
              <a:rPr lang="ru-RU" sz="1000" dirty="0">
                <a:solidFill>
                  <a:schemeClr val="bg1"/>
                </a:solidFill>
              </a:rPr>
              <a:t> лет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1619672" y="1772816"/>
            <a:ext cx="7416825" cy="21602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 algn="ctr">
            <a:solidFill>
              <a:srgbClr val="F6621A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ru-RU" sz="600" dirty="0"/>
              <a:t>Получить поддержку может предприятие (или индивидуальный предприниматель), которое:</a:t>
            </a:r>
          </a:p>
          <a:p>
            <a:pPr lvl="0"/>
            <a:r>
              <a:rPr lang="ru-RU" sz="600" dirty="0"/>
              <a:t>относится к категории субъектов МСП в соответствии с требованиями Федерального закона № 209-ФЗ от 24.07.2007;</a:t>
            </a:r>
          </a:p>
          <a:p>
            <a:pPr lvl="0"/>
            <a:r>
              <a:rPr lang="ru-RU" sz="600" dirty="0"/>
              <a:t>соответствует </a:t>
            </a:r>
            <a:r>
              <a:rPr lang="ru-RU" sz="600" u="sng" dirty="0">
                <a:hlinkClick r:id="rId2"/>
              </a:rPr>
              <a:t>стандартам кредитования субъектов МСП</a:t>
            </a:r>
            <a:r>
              <a:rPr lang="ru-RU" sz="600" dirty="0"/>
              <a:t>.</a:t>
            </a:r>
          </a:p>
          <a:p>
            <a:pPr lvl="0"/>
            <a:r>
              <a:rPr lang="ru-RU" sz="600" dirty="0"/>
              <a:t>приобретает современное, высокотехнологичное оборудование для реализации </a:t>
            </a:r>
            <a:r>
              <a:rPr lang="ru-RU" sz="600" u="sng" dirty="0">
                <a:hlinkClick r:id="rId3"/>
              </a:rPr>
              <a:t>инновационного / </a:t>
            </a:r>
            <a:r>
              <a:rPr lang="ru-RU" sz="600" u="sng" dirty="0" err="1">
                <a:hlinkClick r:id="rId3"/>
              </a:rPr>
              <a:t>модернизационного</a:t>
            </a:r>
            <a:r>
              <a:rPr lang="ru-RU" sz="600" u="sng" dirty="0">
                <a:hlinkClick r:id="rId3"/>
              </a:rPr>
              <a:t> / </a:t>
            </a:r>
            <a:r>
              <a:rPr lang="ru-RU" sz="600" u="sng" dirty="0" err="1">
                <a:hlinkClick r:id="rId3"/>
              </a:rPr>
              <a:t>энергоэффективного</a:t>
            </a:r>
            <a:r>
              <a:rPr lang="ru-RU" sz="600" u="sng" dirty="0">
                <a:hlinkClick r:id="rId3"/>
              </a:rPr>
              <a:t> Проекта</a:t>
            </a:r>
            <a:r>
              <a:rPr lang="ru-RU" sz="600" dirty="0"/>
              <a:t> с использованием механизма лизинга.</a:t>
            </a:r>
          </a:p>
          <a:p>
            <a:r>
              <a:rPr lang="ru-RU" sz="600" b="1" dirty="0" smtClean="0"/>
              <a:t>Условия </a:t>
            </a:r>
            <a:r>
              <a:rPr lang="ru-RU" sz="600" b="1" dirty="0"/>
              <a:t>финансирования: </a:t>
            </a:r>
            <a:r>
              <a:rPr lang="ru-RU" sz="600" dirty="0"/>
              <a:t>1. </a:t>
            </a:r>
            <a:r>
              <a:rPr lang="ru-RU" sz="600" u="sng" dirty="0"/>
              <a:t>Цель кредита</a:t>
            </a:r>
            <a:r>
              <a:rPr lang="ru-RU" sz="600" dirty="0"/>
              <a:t>: финансирование затрат лизинговой компании, связанных с приобретением оборудования, соответствующего требованиям МСП Банка, с целью последующей передачи в лизинг субъектам МСП для реализации </a:t>
            </a:r>
            <a:r>
              <a:rPr lang="ru-RU" sz="600" dirty="0" err="1"/>
              <a:t>модернизационных</a:t>
            </a:r>
            <a:r>
              <a:rPr lang="ru-RU" sz="600" dirty="0"/>
              <a:t>/ инновационных и/или </a:t>
            </a:r>
            <a:r>
              <a:rPr lang="ru-RU" sz="600" dirty="0" err="1"/>
              <a:t>энергоэффективных</a:t>
            </a:r>
            <a:r>
              <a:rPr lang="ru-RU" sz="600" dirty="0"/>
              <a:t> проектов. 2. </a:t>
            </a:r>
            <a:r>
              <a:rPr lang="ru-RU" sz="600" u="sng" dirty="0"/>
              <a:t>Форма кредитования</a:t>
            </a:r>
            <a:r>
              <a:rPr lang="ru-RU" sz="600" dirty="0"/>
              <a:t>: кредитная линия с лимитом выдачи. </a:t>
            </a:r>
            <a:br>
              <a:rPr lang="ru-RU" sz="600" dirty="0"/>
            </a:br>
            <a:r>
              <a:rPr lang="ru-RU" sz="600" dirty="0"/>
              <a:t>3. </a:t>
            </a:r>
            <a:r>
              <a:rPr lang="ru-RU" sz="600" u="sng" dirty="0"/>
              <a:t>Сумма кредита</a:t>
            </a:r>
            <a:r>
              <a:rPr lang="ru-RU" sz="600" dirty="0"/>
              <a:t>: минимальный размер - 10 млн. рублей, при этом размер кредита - не более 70% от стоимости предмета (предметов) лизинга (в рублевом эквиваленте) по договорам поставки (купли - продажи), заключенным в соответствии с требованиями МСП Банка. 4. </a:t>
            </a:r>
            <a:r>
              <a:rPr lang="ru-RU" sz="600" u="sng" dirty="0"/>
              <a:t>Срок действия кредитного договора</a:t>
            </a:r>
            <a:r>
              <a:rPr lang="ru-RU" sz="600" dirty="0"/>
              <a:t>: до 5 лет. </a:t>
            </a:r>
            <a:br>
              <a:rPr lang="ru-RU" sz="600" dirty="0"/>
            </a:br>
            <a:r>
              <a:rPr lang="ru-RU" sz="600" dirty="0"/>
              <a:t>5. </a:t>
            </a:r>
            <a:r>
              <a:rPr lang="ru-RU" sz="600" u="sng" dirty="0"/>
              <a:t>Срок получения кредита:</a:t>
            </a:r>
            <a:r>
              <a:rPr lang="ru-RU" sz="600" dirty="0"/>
              <a:t> 180 дней с даты заключения Договора, в течение которых лизинговая компания может заключить договоры поставки и договоры финансовой аренды (лизинга) и предоставить в МСП Банк реестры планируемых к реализации проектов (по форме МСП Банк). 6. </a:t>
            </a:r>
            <a:r>
              <a:rPr lang="ru-RU" sz="600" u="sng" dirty="0"/>
              <a:t>Размер процентной ставки</a:t>
            </a:r>
            <a:r>
              <a:rPr lang="ru-RU" sz="600" dirty="0"/>
              <a:t>: необходимо уточнять дополнительно. 7. </a:t>
            </a:r>
            <a:r>
              <a:rPr lang="ru-RU" sz="600" u="sng" dirty="0"/>
              <a:t>Участие в приобретении предметов лизинга (средства лизинговой компании, за исключением средств, привлеченных в других кредитных организациях):</a:t>
            </a:r>
            <a:r>
              <a:rPr lang="ru-RU" sz="600" dirty="0"/>
              <a:t> не менее 30% от стоимости предмета (предметов) лизинга по договору поставки (купли - продажи) в рублевом эквиваленте. </a:t>
            </a:r>
            <a:br>
              <a:rPr lang="ru-RU" sz="600" dirty="0"/>
            </a:br>
            <a:r>
              <a:rPr lang="ru-RU" sz="600" dirty="0"/>
              <a:t>8.    </a:t>
            </a:r>
            <a:r>
              <a:rPr lang="ru-RU" sz="600" u="sng" dirty="0"/>
              <a:t>Обеспечение:</a:t>
            </a:r>
            <a:r>
              <a:rPr lang="ru-RU" sz="600" dirty="0"/>
              <a:t> Залог предметов лизинга (с обязательным страхованием на весь период залогового обеспечения), дисконт МСП Банка - 40% от стоимости предметов лизинга по договору поставки (включая НДС). </a:t>
            </a:r>
            <a:r>
              <a:rPr lang="ru-RU" sz="600" u="sng" dirty="0"/>
              <a:t>9. Дополнительное обеспечение (в случае принятия такого решения Уполномоченным органом МСП Банка): </a:t>
            </a:r>
            <a:r>
              <a:rPr lang="ru-RU" sz="600" dirty="0"/>
              <a:t>Поручительство физического лица. Гарантия банка, удовлетворяющего требованиям МСП Банка в рамках рассчитанного лимита на банк (в размере не менее суммы основного долга по кредитному договору и сроком действия, превышающим срок действия Договора не менее чем на 1 месяц).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107504" y="4365104"/>
            <a:ext cx="1440160" cy="648072"/>
          </a:xfrm>
          <a:prstGeom prst="flowChartAlternateProcess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«</a:t>
            </a:r>
            <a:r>
              <a:rPr lang="ru-RU" sz="1000" b="1" dirty="0" err="1" smtClean="0">
                <a:solidFill>
                  <a:schemeClr val="bg1"/>
                </a:solidFill>
              </a:rPr>
              <a:t>Модернизационный</a:t>
            </a:r>
            <a:endParaRPr lang="ru-RU" sz="1000" b="1" dirty="0">
              <a:solidFill>
                <a:schemeClr val="bg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Лизинг. Проектный»</a:t>
            </a:r>
            <a:endParaRPr lang="ru-RU" sz="1000" b="1" dirty="0">
              <a:solidFill>
                <a:schemeClr val="bg1"/>
              </a:solidFill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срок : до </a:t>
            </a:r>
            <a:r>
              <a:rPr lang="en-US" sz="1000" dirty="0">
                <a:solidFill>
                  <a:schemeClr val="bg1"/>
                </a:solidFill>
              </a:rPr>
              <a:t>7</a:t>
            </a:r>
            <a:r>
              <a:rPr lang="ru-RU" sz="1000" dirty="0">
                <a:solidFill>
                  <a:schemeClr val="bg1"/>
                </a:solidFill>
              </a:rPr>
              <a:t> лет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1619673" y="4005064"/>
            <a:ext cx="7416824" cy="21602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 algn="ctr">
            <a:solidFill>
              <a:srgbClr val="F6621A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476F93"/>
              </a:buClr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ru-RU" sz="650" dirty="0" smtClean="0"/>
          </a:p>
          <a:p>
            <a:r>
              <a:rPr lang="ru-RU" sz="600" dirty="0" smtClean="0"/>
              <a:t>Получить </a:t>
            </a:r>
            <a:r>
              <a:rPr lang="ru-RU" sz="600" dirty="0"/>
              <a:t>поддержку в рамках программы финансовой поддержки малого и среднего предпринимательства может любое предприятие (или индивидуальный предприниматель), которое:</a:t>
            </a:r>
          </a:p>
          <a:p>
            <a:pPr lvl="0"/>
            <a:r>
              <a:rPr lang="ru-RU" sz="600" dirty="0"/>
              <a:t>относится к категории субъектов малого и среднего предпринимательства (МСП) в соответствии с требованиями Федерального закона № 209-ФЗ от 24.07.2007;</a:t>
            </a:r>
          </a:p>
          <a:p>
            <a:pPr lvl="0"/>
            <a:r>
              <a:rPr lang="ru-RU" sz="600" dirty="0"/>
              <a:t>соответствует </a:t>
            </a:r>
            <a:r>
              <a:rPr lang="ru-RU" sz="600" u="sng" dirty="0">
                <a:hlinkClick r:id="rId2"/>
              </a:rPr>
              <a:t>стандартам кредитования субъектов МСП</a:t>
            </a:r>
            <a:r>
              <a:rPr lang="ru-RU" sz="600" dirty="0"/>
              <a:t>.</a:t>
            </a:r>
          </a:p>
          <a:p>
            <a:pPr lvl="0"/>
            <a:r>
              <a:rPr lang="ru-RU" sz="600" dirty="0"/>
              <a:t>приобретает с использованием механизма лизинга  современное, высокотехнологичное оборудование для реализации </a:t>
            </a:r>
            <a:r>
              <a:rPr lang="ru-RU" sz="600" u="sng" dirty="0">
                <a:hlinkClick r:id="rId3"/>
              </a:rPr>
              <a:t>инновационного / </a:t>
            </a:r>
            <a:r>
              <a:rPr lang="ru-RU" sz="600" u="sng" dirty="0" err="1">
                <a:hlinkClick r:id="rId3"/>
              </a:rPr>
              <a:t>модернизационного</a:t>
            </a:r>
            <a:r>
              <a:rPr lang="ru-RU" sz="600" u="sng" dirty="0">
                <a:hlinkClick r:id="rId3"/>
              </a:rPr>
              <a:t> / </a:t>
            </a:r>
            <a:r>
              <a:rPr lang="ru-RU" sz="600" u="sng" dirty="0" err="1">
                <a:hlinkClick r:id="rId3"/>
              </a:rPr>
              <a:t>энергоэффективного</a:t>
            </a:r>
            <a:r>
              <a:rPr lang="ru-RU" sz="600" u="sng" dirty="0">
                <a:hlinkClick r:id="rId3"/>
              </a:rPr>
              <a:t> Проекта</a:t>
            </a:r>
            <a:r>
              <a:rPr lang="ru-RU" sz="600" dirty="0"/>
              <a:t> на реализацию которого требуется привлечение финансирования от МСП Банка в размере не менее 60 млн. рублей.</a:t>
            </a:r>
          </a:p>
          <a:p>
            <a:r>
              <a:rPr lang="ru-RU" sz="600" b="1" dirty="0"/>
              <a:t> Условия финансирования: </a:t>
            </a:r>
            <a:r>
              <a:rPr lang="ru-RU" sz="600" dirty="0"/>
              <a:t>1. </a:t>
            </a:r>
            <a:r>
              <a:rPr lang="ru-RU" sz="600" u="sng" dirty="0"/>
              <a:t>Цель кредита</a:t>
            </a:r>
            <a:r>
              <a:rPr lang="ru-RU" sz="600" dirty="0"/>
              <a:t>: финансирование затрат лизинговой компании, связанных с приобретением оборудования, соответствующего требованиям МСП Банка, с целью последующей передачи в лизинг субъектам МСП для реализации </a:t>
            </a:r>
            <a:r>
              <a:rPr lang="ru-RU" sz="600" dirty="0" err="1"/>
              <a:t>модернизационных</a:t>
            </a:r>
            <a:r>
              <a:rPr lang="ru-RU" sz="600" dirty="0"/>
              <a:t>/ инновационных и/или </a:t>
            </a:r>
            <a:r>
              <a:rPr lang="ru-RU" sz="600" dirty="0" err="1"/>
              <a:t>энергоэффективных</a:t>
            </a:r>
            <a:r>
              <a:rPr lang="ru-RU" sz="600" dirty="0"/>
              <a:t> проектов. 2. </a:t>
            </a:r>
            <a:r>
              <a:rPr lang="ru-RU" sz="600" u="sng" dirty="0"/>
              <a:t>Форма кредитования</a:t>
            </a:r>
            <a:r>
              <a:rPr lang="ru-RU" sz="600" dirty="0"/>
              <a:t>: кредитная линия с лимитом выдачи (</a:t>
            </a:r>
            <a:r>
              <a:rPr lang="ru-RU" sz="600" i="1" dirty="0"/>
              <a:t>Кредитный договор между МСП Банком и Лизинговой компанией заключается отдельно под каждый финансируемый проект Субъекта МСП). </a:t>
            </a:r>
            <a:r>
              <a:rPr lang="ru-RU" sz="600" dirty="0"/>
              <a:t>3. </a:t>
            </a:r>
            <a:r>
              <a:rPr lang="ru-RU" sz="600" u="sng" dirty="0"/>
              <a:t>Сумма кредита</a:t>
            </a:r>
            <a:r>
              <a:rPr lang="ru-RU" sz="600" dirty="0"/>
              <a:t>: от 60 млн. рублей до 150 млн. руб., при этом размер кредита - не более 85% от стоимости предмета (предметов) лизинга (в рублевом эквиваленте) по договору поставки (купли - продажи), заключенным в соответствии с требованиями МСП Банка. 4. </a:t>
            </a:r>
            <a:r>
              <a:rPr lang="ru-RU" sz="600" u="sng" dirty="0"/>
              <a:t>Срок действия кредитного договора</a:t>
            </a:r>
            <a:r>
              <a:rPr lang="ru-RU" sz="600" dirty="0"/>
              <a:t>: до 7 лет. </a:t>
            </a:r>
            <a:br>
              <a:rPr lang="ru-RU" sz="600" dirty="0"/>
            </a:br>
            <a:r>
              <a:rPr lang="ru-RU" sz="600" dirty="0"/>
              <a:t>5. </a:t>
            </a:r>
            <a:r>
              <a:rPr lang="ru-RU" sz="600" u="sng" dirty="0"/>
              <a:t>Срок получения кредита:</a:t>
            </a:r>
            <a:r>
              <a:rPr lang="ru-RU" sz="600" dirty="0"/>
              <a:t> 12 месяцев с даты заключения Договора (в течение которых предметы лизинга должны быть полностью оплачены и поставлены (включая период монтажа и ввода в эксплуатацию). </a:t>
            </a:r>
            <a:br>
              <a:rPr lang="ru-RU" sz="600" dirty="0"/>
            </a:br>
            <a:r>
              <a:rPr lang="ru-RU" sz="600" dirty="0"/>
              <a:t>6. </a:t>
            </a:r>
            <a:r>
              <a:rPr lang="ru-RU" sz="600" u="sng" dirty="0"/>
              <a:t>Размер процентной ставки</a:t>
            </a:r>
            <a:r>
              <a:rPr lang="ru-RU" sz="600" dirty="0"/>
              <a:t>: необходимо уточнить в МСП Банке. 7. </a:t>
            </a:r>
            <a:r>
              <a:rPr lang="ru-RU" sz="600" u="sng" dirty="0"/>
              <a:t>Участие в приобретении предметов лизинга (средства лизинговой компании, за исключением средств, привлеченных в других кредитных организациях): </a:t>
            </a:r>
            <a:r>
              <a:rPr lang="ru-RU" sz="600" dirty="0"/>
              <a:t>не менее 15% от стоимости предмета (предметов) лизинга по договору поставки (купли - продажи) в рублевом эквиваленте. 8. </a:t>
            </a:r>
            <a:r>
              <a:rPr lang="ru-RU" sz="600" u="sng" dirty="0"/>
              <a:t>Обеспечение</a:t>
            </a:r>
            <a:r>
              <a:rPr lang="ru-RU" sz="600" dirty="0"/>
              <a:t>: Залог предметов лизинга (с обязательным страхованием на весь период залогового обеспечения) дисконт МСП Банка - 25% от стоимости предметов лизинга по договору поставки (включая НДС). 9. </a:t>
            </a:r>
            <a:r>
              <a:rPr lang="ru-RU" sz="600" i="1" dirty="0"/>
              <a:t>Дополнительное обеспечение (в случае принятия такого решения Уполномоченным органом МСП Банка»): </a:t>
            </a:r>
            <a:r>
              <a:rPr lang="ru-RU" sz="600" dirty="0"/>
              <a:t>Поручительство Субъекта МСП, являющегося лизингополучателем по проекту. Поручительство физического лица. Гарантия банка, удовлетворяющего требованиям МСП Банка в рамках рассчитанного лимита на банк (в размере не менее суммы основного долга по кредитному договору и сроком действия, превышающим срок действия Кредитного договора не менее чем на 1 месяц).</a:t>
            </a:r>
          </a:p>
          <a:p>
            <a:endParaRPr lang="ru-RU" sz="650" dirty="0"/>
          </a:p>
        </p:txBody>
      </p:sp>
    </p:spTree>
    <p:extLst>
      <p:ext uri="{BB962C8B-B14F-4D97-AF65-F5344CB8AC3E}">
        <p14:creationId xmlns:p14="http://schemas.microsoft.com/office/powerpoint/2010/main" xmlns="" val="349451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23B30-E86F-4A6E-92BD-57D562584953}" type="slidenum">
              <a:rPr lang="ru-RU"/>
              <a:pPr/>
              <a:t>8</a:t>
            </a:fld>
            <a:endParaRPr lang="ru-RU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187450" y="1268413"/>
            <a:ext cx="7046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b="1" dirty="0">
                <a:solidFill>
                  <a:srgbClr val="646464"/>
                </a:solidFill>
              </a:rPr>
              <a:t>ПОДДЕРЖКА МСП В </a:t>
            </a:r>
            <a:r>
              <a:rPr lang="ru-RU" b="1" dirty="0" smtClean="0">
                <a:solidFill>
                  <a:srgbClr val="646464"/>
                </a:solidFill>
              </a:rPr>
              <a:t>УРАЛЬСКОМ ФЕДЕРАЛЬНОМ ОКРУГЕ</a:t>
            </a:r>
            <a:endParaRPr lang="ru-RU" b="1" dirty="0">
              <a:solidFill>
                <a:srgbClr val="646464"/>
              </a:solidFill>
            </a:endParaRPr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456666" y="1628800"/>
            <a:ext cx="5410734" cy="2376264"/>
          </a:xfrm>
          <a:prstGeom prst="roundRect">
            <a:avLst>
              <a:gd name="adj" fmla="val 16667"/>
            </a:avLst>
          </a:prstGeom>
          <a:solidFill>
            <a:srgbClr val="C0C0C0">
              <a:alpha val="55000"/>
            </a:srgbClr>
          </a:solidFill>
          <a:ln w="9525" algn="ctr">
            <a:solidFill>
              <a:srgbClr val="333333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defTabSz="987425">
              <a:buClr>
                <a:srgbClr val="990000"/>
              </a:buClr>
            </a:pPr>
            <a:endParaRPr lang="ru-RU" sz="900" b="1" dirty="0" smtClean="0">
              <a:solidFill>
                <a:srgbClr val="646464"/>
              </a:solidFill>
              <a:cs typeface="Arial" charset="0"/>
            </a:endParaRPr>
          </a:p>
          <a:p>
            <a:pPr defTabSz="987425">
              <a:buClr>
                <a:srgbClr val="990000"/>
              </a:buClr>
            </a:pPr>
            <a:endParaRPr lang="ru-RU" sz="900" b="1" dirty="0" smtClean="0">
              <a:solidFill>
                <a:srgbClr val="646464"/>
              </a:solidFill>
              <a:cs typeface="Arial" charset="0"/>
            </a:endParaRPr>
          </a:p>
          <a:p>
            <a:pPr defTabSz="987425">
              <a:buClr>
                <a:srgbClr val="990000"/>
              </a:buClr>
            </a:pPr>
            <a:endParaRPr lang="ru-RU" sz="900" b="1" dirty="0" smtClean="0">
              <a:solidFill>
                <a:srgbClr val="646464"/>
              </a:solidFill>
              <a:cs typeface="Arial" charset="0"/>
            </a:endParaRPr>
          </a:p>
          <a:p>
            <a:pPr defTabSz="987425">
              <a:buClr>
                <a:srgbClr val="990000"/>
              </a:buClr>
            </a:pPr>
            <a:endParaRPr lang="ru-RU" sz="600" b="1" dirty="0" smtClean="0">
              <a:solidFill>
                <a:srgbClr val="646464"/>
              </a:solidFill>
              <a:cs typeface="Arial" charset="0"/>
            </a:endParaRPr>
          </a:p>
          <a:p>
            <a:pPr defTabSz="987425">
              <a:buClr>
                <a:srgbClr val="990000"/>
              </a:buClr>
            </a:pPr>
            <a:endParaRPr lang="ru-RU" sz="600" b="1" dirty="0">
              <a:solidFill>
                <a:srgbClr val="646464"/>
              </a:solidFill>
              <a:cs typeface="Arial" charset="0"/>
            </a:endParaRPr>
          </a:p>
          <a:p>
            <a:pPr defTabSz="987425">
              <a:buClr>
                <a:srgbClr val="990000"/>
              </a:buClr>
            </a:pPr>
            <a:endParaRPr lang="ru-RU" sz="600" b="1" dirty="0" smtClean="0">
              <a:solidFill>
                <a:srgbClr val="646464"/>
              </a:solidFill>
              <a:cs typeface="Arial" charset="0"/>
            </a:endParaRPr>
          </a:p>
          <a:p>
            <a:pPr defTabSz="987425">
              <a:buClr>
                <a:srgbClr val="990000"/>
              </a:buClr>
            </a:pPr>
            <a:r>
              <a:rPr lang="ru-RU" sz="600" b="1" dirty="0" smtClean="0">
                <a:solidFill>
                  <a:srgbClr val="646464"/>
                </a:solidFill>
                <a:cs typeface="Arial" charset="0"/>
              </a:rPr>
              <a:t>* Из 83 регионов РФ</a:t>
            </a:r>
          </a:p>
          <a:p>
            <a:pPr lvl="0" defTabSz="987425">
              <a:buClr>
                <a:srgbClr val="990000"/>
              </a:buClr>
            </a:pPr>
            <a:endParaRPr lang="ru-RU" sz="1100" b="1" dirty="0" smtClean="0">
              <a:solidFill>
                <a:srgbClr val="646464"/>
              </a:solidFill>
              <a:cs typeface="Arial" charset="0"/>
            </a:endParaRPr>
          </a:p>
          <a:p>
            <a:pPr defTabSz="987425">
              <a:buClr>
                <a:srgbClr val="990000"/>
              </a:buClr>
            </a:pPr>
            <a:endParaRPr lang="ru-RU" sz="1100" b="1" dirty="0">
              <a:solidFill>
                <a:srgbClr val="646464"/>
              </a:solidFill>
              <a:cs typeface="Arial" charset="0"/>
            </a:endParaRP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971600" y="1700808"/>
            <a:ext cx="4176464" cy="276225"/>
          </a:xfrm>
          <a:prstGeom prst="flowChartAlternateProcess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87425">
              <a:buClr>
                <a:srgbClr val="990000"/>
              </a:buClr>
            </a:pPr>
            <a:r>
              <a:rPr lang="ru-RU" sz="900" b="1" dirty="0">
                <a:solidFill>
                  <a:schemeClr val="bg1"/>
                </a:solidFill>
              </a:rPr>
              <a:t>Индекс активности в </a:t>
            </a:r>
            <a:r>
              <a:rPr lang="ru-RU" sz="900" b="1" dirty="0" smtClean="0">
                <a:solidFill>
                  <a:schemeClr val="bg1"/>
                </a:solidFill>
              </a:rPr>
              <a:t>Программе «Рефинансирование» </a:t>
            </a:r>
            <a:r>
              <a:rPr lang="ru-RU" sz="900" b="1" dirty="0">
                <a:solidFill>
                  <a:schemeClr val="bg1"/>
                </a:solidFill>
              </a:rPr>
              <a:t>регионов УФО: </a:t>
            </a:r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>
            <a:off x="427088" y="4149080"/>
            <a:ext cx="5369048" cy="1970733"/>
          </a:xfrm>
          <a:prstGeom prst="roundRect">
            <a:avLst>
              <a:gd name="adj" fmla="val 16667"/>
            </a:avLst>
          </a:prstGeom>
          <a:solidFill>
            <a:srgbClr val="C0C0C0">
              <a:alpha val="55000"/>
            </a:srgbClr>
          </a:solidFill>
          <a:ln w="9525" algn="ctr">
            <a:solidFill>
              <a:srgbClr val="333333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defTabSz="987425">
              <a:buClr>
                <a:srgbClr val="990000"/>
              </a:buClr>
            </a:pPr>
            <a:endParaRPr lang="ru-RU" sz="1100" b="1" dirty="0">
              <a:solidFill>
                <a:srgbClr val="646464"/>
              </a:solidFill>
              <a:cs typeface="Arial" charset="0"/>
            </a:endParaRPr>
          </a:p>
        </p:txBody>
      </p:sp>
      <p:pic>
        <p:nvPicPr>
          <p:cNvPr id="93196" name="Picture 18" descr="IMG_04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725" y="5157788"/>
            <a:ext cx="1259100" cy="935037"/>
          </a:xfrm>
          <a:prstGeom prst="rect">
            <a:avLst/>
          </a:prstGeom>
          <a:noFill/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9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57788"/>
            <a:ext cx="1366838" cy="962025"/>
          </a:xfrm>
          <a:prstGeom prst="rect">
            <a:avLst/>
          </a:prstGeom>
          <a:noFill/>
          <a:ln w="9525" algn="ctr">
            <a:solidFill>
              <a:srgbClr val="99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725" y="1472249"/>
            <a:ext cx="3014246" cy="174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7737241"/>
              </p:ext>
            </p:extLst>
          </p:nvPr>
        </p:nvGraphicFramePr>
        <p:xfrm>
          <a:off x="1187450" y="2060849"/>
          <a:ext cx="3456384" cy="864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0405"/>
                <a:gridCol w="2695979"/>
              </a:tblGrid>
              <a:tr h="120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Ранг*</a:t>
                      </a:r>
                      <a:endParaRPr lang="ru-RU" sz="7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Регион</a:t>
                      </a:r>
                      <a:endParaRPr lang="ru-RU" sz="7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rgbClr val="990000"/>
                    </a:solidFill>
                  </a:tcPr>
                </a:tc>
              </a:tr>
              <a:tr h="138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</a:t>
                      </a:r>
                      <a:endParaRPr lang="ru-RU" sz="7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Ханты-Мансийский АО</a:t>
                      </a:r>
                      <a:endParaRPr lang="ru-RU" sz="7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rgbClr val="FF9933"/>
                    </a:solidFill>
                  </a:tcPr>
                </a:tc>
              </a:tr>
              <a:tr h="120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17</a:t>
                      </a:r>
                      <a:endParaRPr lang="ru-RU" sz="7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Тюменская область</a:t>
                      </a:r>
                      <a:endParaRPr lang="ru-RU" sz="7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rgbClr val="FF9933"/>
                    </a:solidFill>
                  </a:tcPr>
                </a:tc>
              </a:tr>
              <a:tr h="120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</a:t>
                      </a:r>
                      <a:endParaRPr lang="ru-RU" sz="7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Ямало-Ненецкий АО</a:t>
                      </a:r>
                      <a:endParaRPr lang="ru-RU" sz="7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rgbClr val="FF9933"/>
                    </a:solidFill>
                  </a:tcPr>
                </a:tc>
              </a:tr>
              <a:tr h="120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23</a:t>
                      </a:r>
                      <a:endParaRPr lang="ru-RU" sz="7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Свердловская область</a:t>
                      </a:r>
                      <a:endParaRPr lang="ru-RU" sz="7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rgbClr val="FF9933"/>
                    </a:solidFill>
                  </a:tcPr>
                </a:tc>
              </a:tr>
              <a:tr h="120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44</a:t>
                      </a:r>
                      <a:endParaRPr lang="ru-RU" sz="7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Курганская область</a:t>
                      </a:r>
                      <a:endParaRPr lang="ru-RU" sz="7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rgbClr val="FF9933"/>
                    </a:solidFill>
                  </a:tcPr>
                </a:tc>
              </a:tr>
              <a:tr h="120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54</a:t>
                      </a:r>
                      <a:endParaRPr lang="ru-RU" sz="7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Челябинская область</a:t>
                      </a:r>
                      <a:endParaRPr lang="ru-RU" sz="7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0595957"/>
              </p:ext>
            </p:extLst>
          </p:nvPr>
        </p:nvGraphicFramePr>
        <p:xfrm>
          <a:off x="1115616" y="3458076"/>
          <a:ext cx="3564334" cy="490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2608"/>
                <a:gridCol w="787427"/>
                <a:gridCol w="786872"/>
                <a:gridCol w="787427"/>
              </a:tblGrid>
              <a:tr h="32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Размер регионального лимита, млн. рублей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Сумма квот, млн. рублей.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Остаток лимита, млн. рублей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Доля остатка лимита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</a:tr>
              <a:tr h="104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6 170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4 458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1 712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28%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899592" y="3080767"/>
            <a:ext cx="4320480" cy="276225"/>
          </a:xfrm>
          <a:prstGeom prst="flowChartAlternateProcess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defTabSz="987425">
              <a:buClr>
                <a:srgbClr val="990000"/>
              </a:buClr>
            </a:pPr>
            <a:r>
              <a:rPr lang="ru-RU" sz="900" b="1" dirty="0">
                <a:solidFill>
                  <a:schemeClr val="bg1"/>
                </a:solidFill>
                <a:cs typeface="Arial" charset="0"/>
              </a:rPr>
              <a:t>Р</a:t>
            </a:r>
            <a:r>
              <a:rPr lang="ru-RU" sz="900" b="1" dirty="0" bmk="">
                <a:solidFill>
                  <a:schemeClr val="bg1"/>
                </a:solidFill>
                <a:cs typeface="Arial" charset="0"/>
              </a:rPr>
              <a:t>азмеры установленных лимитов и суммы квот на 20.10.2011 г</a:t>
            </a:r>
            <a:r>
              <a:rPr lang="ru-RU" sz="900" b="1" dirty="0" smtClean="0" bmk="">
                <a:solidFill>
                  <a:schemeClr val="bg1"/>
                </a:solidFill>
                <a:cs typeface="Arial" charset="0"/>
              </a:rPr>
              <a:t>.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  <a:endParaRPr lang="ru-RU" sz="9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2515715"/>
              </p:ext>
            </p:extLst>
          </p:nvPr>
        </p:nvGraphicFramePr>
        <p:xfrm>
          <a:off x="1109805" y="4653136"/>
          <a:ext cx="4104456" cy="1362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569"/>
                <a:gridCol w="820901"/>
                <a:gridCol w="1159890"/>
                <a:gridCol w="864096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</a:t>
                      </a:r>
                      <a:r>
                        <a:rPr lang="ru-RU" sz="700" dirty="0" smtClean="0">
                          <a:effectLst/>
                        </a:rPr>
                        <a:t>поддержанных </a:t>
                      </a:r>
                      <a:r>
                        <a:rPr lang="ru-RU" sz="700" dirty="0">
                          <a:effectLst/>
                        </a:rPr>
                        <a:t>МСП в округе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кредитов (займов и т.д.), предоставленных субъектам МСП в округе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Предоставлено средств субъектам МСП в округе, (млн. руб.)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</a:tr>
              <a:tr h="246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Через банки-партнеры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1 365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1 690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7 905,81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  <a:tr h="370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Через организации инфраструктуры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1 252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1 938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4 825,11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  <a:tr h="132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Всего: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2 598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3 628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12 730,92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611560" y="4232895"/>
            <a:ext cx="4824536" cy="276225"/>
          </a:xfrm>
          <a:prstGeom prst="flowChartAlternateProcess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defTabSz="987425">
              <a:buClr>
                <a:srgbClr val="990000"/>
              </a:buClr>
            </a:pPr>
            <a:r>
              <a:rPr lang="ru-RU" sz="800" b="1" dirty="0" smtClean="0">
                <a:solidFill>
                  <a:schemeClr val="bg1"/>
                </a:solidFill>
              </a:rPr>
              <a:t>Объем поддержки субъектов МСП по Программе «Рефинансирование» накопленным итогом 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6087450" y="3645023"/>
            <a:ext cx="2792795" cy="936105"/>
          </a:xfrm>
          <a:prstGeom prst="roundRect">
            <a:avLst>
              <a:gd name="adj" fmla="val 16667"/>
            </a:avLst>
          </a:prstGeom>
          <a:solidFill>
            <a:srgbClr val="C0C0C0">
              <a:alpha val="55000"/>
            </a:srgbClr>
          </a:solidFill>
          <a:ln w="9525" algn="ctr">
            <a:solidFill>
              <a:srgbClr val="333333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r>
              <a:rPr lang="ru-RU" sz="900" dirty="0" smtClean="0"/>
              <a:t>1 </a:t>
            </a:r>
            <a:r>
              <a:rPr lang="ru-RU" sz="900" dirty="0"/>
              <a:t>проект, объем поддержки – 3,6 млн. руб. </a:t>
            </a:r>
            <a:r>
              <a:rPr lang="ru-RU" sz="900" dirty="0" err="1" smtClean="0"/>
              <a:t>Модернизационный</a:t>
            </a:r>
            <a:r>
              <a:rPr lang="ru-RU" sz="900" dirty="0" smtClean="0"/>
              <a:t> проект: </a:t>
            </a:r>
          </a:p>
          <a:p>
            <a:r>
              <a:rPr lang="ru-RU" sz="900" dirty="0" smtClean="0"/>
              <a:t>Визирь </a:t>
            </a:r>
            <a:r>
              <a:rPr lang="ru-RU" sz="900" dirty="0" err="1"/>
              <a:t>компани</a:t>
            </a:r>
            <a:r>
              <a:rPr lang="ru-RU" sz="900" dirty="0"/>
              <a:t>, </a:t>
            </a:r>
            <a:endParaRPr lang="ru-RU" sz="900" dirty="0" smtClean="0"/>
          </a:p>
          <a:p>
            <a:r>
              <a:rPr lang="ru-RU" sz="900" dirty="0" smtClean="0"/>
              <a:t>ЧЗБХ </a:t>
            </a:r>
            <a:r>
              <a:rPr lang="ru-RU" sz="900" dirty="0"/>
              <a:t>(ООО) (МДМ Банк (ОАО)) – Модернизация производства бытовой химии.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993575" y="3264222"/>
            <a:ext cx="3014247" cy="276225"/>
          </a:xfrm>
          <a:prstGeom prst="flowChartAlternateProcess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87425">
              <a:buClr>
                <a:srgbClr val="990000"/>
              </a:buClr>
            </a:pPr>
            <a:r>
              <a:rPr lang="ru-RU" sz="900" b="1" dirty="0">
                <a:solidFill>
                  <a:schemeClr val="bg1"/>
                </a:solidFill>
                <a:cs typeface="Arial" charset="0"/>
              </a:rPr>
              <a:t>Проекты в УФО в рамках Программы «ФИМ</a:t>
            </a:r>
            <a:r>
              <a:rPr lang="ru-RU" sz="900" b="1" dirty="0" smtClean="0">
                <a:solidFill>
                  <a:schemeClr val="bg1"/>
                </a:solidFill>
                <a:cs typeface="Arial" charset="0"/>
              </a:rPr>
              <a:t>»:</a:t>
            </a:r>
            <a:endParaRPr lang="ru-RU" sz="9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48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996" y="2276872"/>
            <a:ext cx="2990852" cy="380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024F5-788E-42E6-85FB-172D3DACEBE5}" type="slidenum">
              <a:rPr lang="ru-RU"/>
              <a:pPr/>
              <a:t>9</a:t>
            </a:fld>
            <a:endParaRPr lang="ru-RU"/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395536" y="1143636"/>
            <a:ext cx="864096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b="1" dirty="0">
                <a:solidFill>
                  <a:srgbClr val="646464"/>
                </a:solidFill>
              </a:rPr>
              <a:t>ПОДДЕРЖКА МСП В </a:t>
            </a:r>
            <a:r>
              <a:rPr lang="ru-RU" b="1" dirty="0" smtClean="0">
                <a:solidFill>
                  <a:srgbClr val="646464"/>
                </a:solidFill>
              </a:rPr>
              <a:t>СВЕРДЛОВСКОЙ ОБЛАСТИ В </a:t>
            </a:r>
            <a:r>
              <a:rPr lang="ru-RU" b="1" dirty="0">
                <a:solidFill>
                  <a:srgbClr val="646464"/>
                </a:solidFill>
              </a:rPr>
              <a:t>РАМКАХ ПРОГРАММЫ</a:t>
            </a:r>
          </a:p>
        </p:txBody>
      </p:sp>
      <p:sp>
        <p:nvSpPr>
          <p:cNvPr id="94216" name="AutoShape 8"/>
          <p:cNvSpPr>
            <a:spLocks noChangeArrowheads="1"/>
          </p:cNvSpPr>
          <p:nvPr/>
        </p:nvSpPr>
        <p:spPr bwMode="auto">
          <a:xfrm rot="10800000" flipH="1">
            <a:off x="2882900" y="3994150"/>
            <a:ext cx="1709738" cy="1400175"/>
          </a:xfrm>
          <a:prstGeom prst="wedgeRectCallout">
            <a:avLst>
              <a:gd name="adj1" fmla="val 162086"/>
              <a:gd name="adj2" fmla="val -56055"/>
            </a:avLst>
          </a:prstGeom>
          <a:solidFill>
            <a:srgbClr val="C0C0C0">
              <a:alpha val="22000"/>
            </a:srgbClr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en-GB">
              <a:latin typeface="FrnkGothITC Bk BT" pitchFamily="34" charset="0"/>
              <a:cs typeface="Arial" charset="0"/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582613" y="3501008"/>
            <a:ext cx="4248150" cy="216001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3333"/>
            </a:solidFill>
            <a:prstDash val="dash"/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defTabSz="987425"/>
            <a:endParaRPr lang="ru-RU" sz="1200" dirty="0">
              <a:solidFill>
                <a:srgbClr val="003366"/>
              </a:solidFill>
              <a:cs typeface="Arial" charset="0"/>
            </a:endParaRPr>
          </a:p>
          <a:p>
            <a:pPr algn="ctr" defTabSz="987425"/>
            <a:r>
              <a:rPr lang="ru-RU" sz="1200" b="1" u="sng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ru-RU" sz="1200" b="1" u="sng" dirty="0">
                <a:solidFill>
                  <a:srgbClr val="990000"/>
                </a:solidFill>
                <a:cs typeface="Arial" charset="0"/>
              </a:rPr>
              <a:t>Банки-партнеры:</a:t>
            </a:r>
          </a:p>
          <a:p>
            <a:pPr defTabSz="987425"/>
            <a:endParaRPr lang="ru-RU" sz="800" b="1" u="sng" dirty="0">
              <a:solidFill>
                <a:srgbClr val="990000"/>
              </a:solidFill>
              <a:cs typeface="Arial" charset="0"/>
            </a:endParaRPr>
          </a:p>
          <a:p>
            <a:pPr defTabSz="987425"/>
            <a:r>
              <a:rPr lang="ru-RU" sz="1200" b="1" dirty="0">
                <a:solidFill>
                  <a:srgbClr val="003366"/>
                </a:solidFill>
                <a:cs typeface="Arial" charset="0"/>
              </a:rPr>
              <a:t> </a:t>
            </a:r>
            <a:endParaRPr lang="ru-RU" sz="1200" dirty="0">
              <a:solidFill>
                <a:srgbClr val="646464"/>
              </a:solidFill>
              <a:cs typeface="Arial" charset="0"/>
            </a:endParaRPr>
          </a:p>
          <a:p>
            <a:pPr defTabSz="987425"/>
            <a:r>
              <a:rPr lang="ru-RU" sz="1200" b="1" dirty="0">
                <a:solidFill>
                  <a:srgbClr val="003366"/>
                </a:solidFill>
                <a:cs typeface="Arial" charset="0"/>
              </a:rPr>
              <a:t>	</a:t>
            </a:r>
          </a:p>
        </p:txBody>
      </p:sp>
      <p:sp>
        <p:nvSpPr>
          <p:cNvPr id="94218" name="AutoShape 10"/>
          <p:cNvSpPr>
            <a:spLocks noChangeArrowheads="1"/>
          </p:cNvSpPr>
          <p:nvPr/>
        </p:nvSpPr>
        <p:spPr bwMode="auto">
          <a:xfrm>
            <a:off x="603250" y="1638300"/>
            <a:ext cx="2455863" cy="35054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defTabSz="987425"/>
            <a:r>
              <a:rPr lang="ru-RU" sz="900" b="1" dirty="0">
                <a:solidFill>
                  <a:schemeClr val="bg1"/>
                </a:solidFill>
                <a:cs typeface="Arial" charset="0"/>
              </a:rPr>
              <a:t>Установленный региональный лимит, </a:t>
            </a:r>
            <a:r>
              <a:rPr lang="ru-RU" sz="900" b="1" dirty="0" err="1">
                <a:solidFill>
                  <a:schemeClr val="bg1"/>
                </a:solidFill>
                <a:cs typeface="Arial" charset="0"/>
              </a:rPr>
              <a:t>млн.руб</a:t>
            </a:r>
            <a:r>
              <a:rPr lang="ru-RU" sz="900" b="1" dirty="0">
                <a:solidFill>
                  <a:schemeClr val="bg1"/>
                </a:solidFill>
                <a:cs typeface="Arial" charset="0"/>
              </a:rPr>
              <a:t>.</a:t>
            </a:r>
            <a:r>
              <a:rPr lang="ru-RU" sz="900" i="1" dirty="0">
                <a:solidFill>
                  <a:schemeClr val="bg1"/>
                </a:solidFill>
                <a:cs typeface="Arial" charset="0"/>
              </a:rPr>
              <a:t>  </a:t>
            </a:r>
            <a:r>
              <a:rPr lang="ru-RU" sz="900" i="1" dirty="0" smtClean="0">
                <a:solidFill>
                  <a:schemeClr val="bg1"/>
                </a:solidFill>
                <a:cs typeface="Arial" charset="0"/>
              </a:rPr>
              <a:t>(20.10.2011</a:t>
            </a:r>
            <a:r>
              <a:rPr lang="ru-RU" sz="1000" i="1" dirty="0">
                <a:solidFill>
                  <a:schemeClr val="bg1"/>
                </a:solidFill>
                <a:cs typeface="Arial" charset="0"/>
              </a:rPr>
              <a:t>)</a:t>
            </a:r>
            <a:endParaRPr lang="ru-RU" sz="1100" i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4219" name="AutoShape 11"/>
          <p:cNvSpPr>
            <a:spLocks noChangeArrowheads="1"/>
          </p:cNvSpPr>
          <p:nvPr/>
        </p:nvSpPr>
        <p:spPr bwMode="auto">
          <a:xfrm>
            <a:off x="611188" y="2060848"/>
            <a:ext cx="2447925" cy="379492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defTabSz="987425"/>
            <a:r>
              <a:rPr lang="ru-RU" sz="800" b="1" dirty="0">
                <a:solidFill>
                  <a:schemeClr val="bg1"/>
                </a:solidFill>
                <a:cs typeface="Arial" charset="0"/>
              </a:rPr>
              <a:t>Установленные региональные квоты, </a:t>
            </a:r>
            <a:r>
              <a:rPr lang="ru-RU" sz="800" b="1" dirty="0" err="1">
                <a:solidFill>
                  <a:schemeClr val="bg1"/>
                </a:solidFill>
                <a:cs typeface="Arial" charset="0"/>
              </a:rPr>
              <a:t>млн.руб</a:t>
            </a:r>
            <a:r>
              <a:rPr lang="ru-RU" sz="800" b="1" dirty="0">
                <a:solidFill>
                  <a:schemeClr val="bg1"/>
                </a:solidFill>
                <a:cs typeface="Arial" charset="0"/>
              </a:rPr>
              <a:t>.</a:t>
            </a:r>
            <a:r>
              <a:rPr lang="ru-RU" sz="800" i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800" i="1" dirty="0" smtClean="0">
                <a:solidFill>
                  <a:schemeClr val="bg1"/>
                </a:solidFill>
                <a:cs typeface="Arial" charset="0"/>
              </a:rPr>
              <a:t>(20.10.2011</a:t>
            </a:r>
            <a:r>
              <a:rPr lang="ru-RU" sz="800" i="1" dirty="0">
                <a:solidFill>
                  <a:schemeClr val="bg1"/>
                </a:solidFill>
                <a:cs typeface="Arial" charset="0"/>
              </a:rPr>
              <a:t>)</a:t>
            </a:r>
          </a:p>
        </p:txBody>
      </p:sp>
      <p:sp>
        <p:nvSpPr>
          <p:cNvPr id="94220" name="AutoShape 12"/>
          <p:cNvSpPr>
            <a:spLocks noChangeArrowheads="1"/>
          </p:cNvSpPr>
          <p:nvPr/>
        </p:nvSpPr>
        <p:spPr bwMode="auto">
          <a:xfrm>
            <a:off x="611188" y="2492896"/>
            <a:ext cx="2489200" cy="405631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defTabSz="987425"/>
            <a:r>
              <a:rPr lang="ru-RU" sz="800" b="1" dirty="0">
                <a:solidFill>
                  <a:schemeClr val="bg1"/>
                </a:solidFill>
                <a:cs typeface="Arial" charset="0"/>
              </a:rPr>
              <a:t>Неиспользованный региональный лимит, </a:t>
            </a:r>
            <a:r>
              <a:rPr lang="ru-RU" sz="800" b="1" dirty="0" err="1">
                <a:solidFill>
                  <a:schemeClr val="bg1"/>
                </a:solidFill>
                <a:cs typeface="Arial" charset="0"/>
              </a:rPr>
              <a:t>млн.руб</a:t>
            </a:r>
            <a:r>
              <a:rPr lang="ru-RU" sz="800" b="1" dirty="0">
                <a:solidFill>
                  <a:schemeClr val="bg1"/>
                </a:solidFill>
                <a:cs typeface="Arial" charset="0"/>
              </a:rPr>
              <a:t>.</a:t>
            </a:r>
            <a:r>
              <a:rPr lang="ru-RU" sz="800" i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800" i="1" dirty="0" smtClean="0">
                <a:solidFill>
                  <a:schemeClr val="bg1"/>
                </a:solidFill>
                <a:cs typeface="Arial" charset="0"/>
              </a:rPr>
              <a:t>(20.10.2011</a:t>
            </a:r>
            <a:r>
              <a:rPr lang="ru-RU" sz="800" i="1" dirty="0">
                <a:solidFill>
                  <a:schemeClr val="bg1"/>
                </a:solidFill>
                <a:cs typeface="Arial" charset="0"/>
              </a:rPr>
              <a:t>)</a:t>
            </a:r>
          </a:p>
        </p:txBody>
      </p:sp>
      <p:sp>
        <p:nvSpPr>
          <p:cNvPr id="94221" name="AutoShape 13"/>
          <p:cNvSpPr>
            <a:spLocks noChangeArrowheads="1"/>
          </p:cNvSpPr>
          <p:nvPr/>
        </p:nvSpPr>
        <p:spPr bwMode="auto">
          <a:xfrm>
            <a:off x="3563938" y="1638301"/>
            <a:ext cx="698500" cy="350540"/>
          </a:xfrm>
          <a:prstGeom prst="flowChartAlternateProcess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2 272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4222" name="AutoShape 14"/>
          <p:cNvSpPr>
            <a:spLocks noChangeArrowheads="1"/>
          </p:cNvSpPr>
          <p:nvPr/>
        </p:nvSpPr>
        <p:spPr bwMode="auto">
          <a:xfrm>
            <a:off x="3563938" y="2132856"/>
            <a:ext cx="698500" cy="317499"/>
          </a:xfrm>
          <a:prstGeom prst="flowChartAlternateProcess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1 540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94223" name="AutoShape 15"/>
          <p:cNvSpPr>
            <a:spLocks noChangeArrowheads="1"/>
          </p:cNvSpPr>
          <p:nvPr/>
        </p:nvSpPr>
        <p:spPr bwMode="auto">
          <a:xfrm>
            <a:off x="3563938" y="2535437"/>
            <a:ext cx="698500" cy="317499"/>
          </a:xfrm>
          <a:prstGeom prst="flowChartAlternateProcess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732,1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4224" name="AutoShape 16" descr="прпрпар"/>
          <p:cNvSpPr>
            <a:spLocks noChangeArrowheads="1"/>
          </p:cNvSpPr>
          <p:nvPr/>
        </p:nvSpPr>
        <p:spPr bwMode="auto">
          <a:xfrm rot="16200000">
            <a:off x="3227388" y="1594446"/>
            <a:ext cx="203200" cy="415925"/>
          </a:xfrm>
          <a:prstGeom prst="downArrow">
            <a:avLst>
              <a:gd name="adj1" fmla="val 56370"/>
              <a:gd name="adj2" fmla="val 70560"/>
            </a:avLst>
          </a:prstGeom>
          <a:solidFill>
            <a:schemeClr val="bg1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ru-RU" sz="2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4225" name="AutoShape 17" descr="прпрпар"/>
          <p:cNvSpPr>
            <a:spLocks noChangeArrowheads="1"/>
          </p:cNvSpPr>
          <p:nvPr/>
        </p:nvSpPr>
        <p:spPr bwMode="auto">
          <a:xfrm rot="16200000">
            <a:off x="3238501" y="2026494"/>
            <a:ext cx="203200" cy="415925"/>
          </a:xfrm>
          <a:prstGeom prst="downArrow">
            <a:avLst>
              <a:gd name="adj1" fmla="val 56370"/>
              <a:gd name="adj2" fmla="val 70560"/>
            </a:avLst>
          </a:prstGeom>
          <a:solidFill>
            <a:schemeClr val="bg1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ru-RU" sz="2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4226" name="AutoShape 18" descr="прпрпар"/>
          <p:cNvSpPr>
            <a:spLocks noChangeArrowheads="1"/>
          </p:cNvSpPr>
          <p:nvPr/>
        </p:nvSpPr>
        <p:spPr bwMode="auto">
          <a:xfrm rot="16200000">
            <a:off x="3238501" y="2458542"/>
            <a:ext cx="203200" cy="415925"/>
          </a:xfrm>
          <a:prstGeom prst="downArrow">
            <a:avLst>
              <a:gd name="adj1" fmla="val 56370"/>
              <a:gd name="adj2" fmla="val 70560"/>
            </a:avLst>
          </a:prstGeom>
          <a:solidFill>
            <a:schemeClr val="bg1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ru-RU" sz="2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4227" name="AutoShape 19"/>
          <p:cNvSpPr>
            <a:spLocks noChangeArrowheads="1"/>
          </p:cNvSpPr>
          <p:nvPr/>
        </p:nvSpPr>
        <p:spPr bwMode="auto">
          <a:xfrm>
            <a:off x="3995738" y="5661248"/>
            <a:ext cx="850900" cy="504056"/>
          </a:xfrm>
          <a:prstGeom prst="flowChartAlternateProcess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5 007,17 *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4228" name="AutoShape 20"/>
          <p:cNvSpPr>
            <a:spLocks noChangeArrowheads="1"/>
          </p:cNvSpPr>
          <p:nvPr/>
        </p:nvSpPr>
        <p:spPr bwMode="auto">
          <a:xfrm>
            <a:off x="539750" y="5733256"/>
            <a:ext cx="3192463" cy="432048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defTabSz="987425"/>
            <a:r>
              <a:rPr lang="ru-RU" sz="1100" b="1" dirty="0">
                <a:solidFill>
                  <a:schemeClr val="bg1"/>
                </a:solidFill>
                <a:cs typeface="Arial" charset="0"/>
              </a:rPr>
              <a:t>Объем кредитов, предоставленных МСП </a:t>
            </a:r>
          </a:p>
          <a:p>
            <a:pPr defTabSz="987425"/>
            <a:r>
              <a:rPr lang="ru-RU" sz="1100" b="1" dirty="0">
                <a:solidFill>
                  <a:schemeClr val="bg1"/>
                </a:solidFill>
                <a:cs typeface="Arial" charset="0"/>
              </a:rPr>
              <a:t>по Программе ОАО «МСП Банк», </a:t>
            </a:r>
            <a:r>
              <a:rPr lang="ru-RU" sz="1000" b="1" dirty="0" err="1">
                <a:solidFill>
                  <a:schemeClr val="bg1"/>
                </a:solidFill>
                <a:cs typeface="Arial" charset="0"/>
              </a:rPr>
              <a:t>млн.рублей</a:t>
            </a:r>
            <a:endParaRPr lang="ru-RU" sz="1000" i="1" dirty="0">
              <a:solidFill>
                <a:schemeClr val="bg1"/>
              </a:solidFill>
            </a:endParaRPr>
          </a:p>
        </p:txBody>
      </p:sp>
      <p:sp>
        <p:nvSpPr>
          <p:cNvPr id="94229" name="AutoShape 21" descr="прпрпар"/>
          <p:cNvSpPr>
            <a:spLocks noChangeArrowheads="1"/>
          </p:cNvSpPr>
          <p:nvPr/>
        </p:nvSpPr>
        <p:spPr bwMode="auto">
          <a:xfrm rot="16200000">
            <a:off x="3743325" y="5626100"/>
            <a:ext cx="288925" cy="358775"/>
          </a:xfrm>
          <a:prstGeom prst="downArrow">
            <a:avLst>
              <a:gd name="adj1" fmla="val 56370"/>
              <a:gd name="adj2" fmla="val 42806"/>
            </a:avLst>
          </a:prstGeom>
          <a:solidFill>
            <a:schemeClr val="bg1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ru-RU" sz="2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4230" name="AutoShape 22"/>
          <p:cNvSpPr>
            <a:spLocks noChangeArrowheads="1"/>
          </p:cNvSpPr>
          <p:nvPr/>
        </p:nvSpPr>
        <p:spPr bwMode="auto">
          <a:xfrm>
            <a:off x="2268538" y="2996953"/>
            <a:ext cx="890587" cy="432048"/>
          </a:xfrm>
          <a:prstGeom prst="flowChartAlternateProcess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</a:rPr>
              <a:t>Партнеры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48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94231" name="AutoShape 23"/>
          <p:cNvSpPr>
            <a:spLocks noChangeArrowheads="1"/>
          </p:cNvSpPr>
          <p:nvPr/>
        </p:nvSpPr>
        <p:spPr bwMode="auto">
          <a:xfrm>
            <a:off x="3276600" y="2996953"/>
            <a:ext cx="1657350" cy="432047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755" tIns="49378" rIns="98755" bIns="49378" anchor="ctr"/>
          <a:lstStyle/>
          <a:p>
            <a:pPr marL="3175" indent="-3175" algn="ctr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800" b="1" dirty="0">
                <a:solidFill>
                  <a:schemeClr val="bg1"/>
                </a:solidFill>
              </a:rPr>
              <a:t>Банки-партнеры </a:t>
            </a:r>
          </a:p>
          <a:p>
            <a:pPr marL="3175" indent="-3175" algn="ctr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800" b="1" dirty="0" smtClean="0">
                <a:solidFill>
                  <a:schemeClr val="bg1"/>
                </a:solidFill>
              </a:rPr>
              <a:t>23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94232" name="AutoShape 24"/>
          <p:cNvSpPr>
            <a:spLocks noChangeArrowheads="1"/>
          </p:cNvSpPr>
          <p:nvPr/>
        </p:nvSpPr>
        <p:spPr bwMode="auto">
          <a:xfrm>
            <a:off x="611560" y="3024311"/>
            <a:ext cx="1528762" cy="404689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755" tIns="49378" rIns="98755" bIns="49378" anchor="ctr"/>
          <a:lstStyle/>
          <a:p>
            <a:pPr marL="3175" indent="-3175" algn="ctr" defTabSz="987425" eaLnBrk="0" hangingPunct="0">
              <a:buClr>
                <a:srgbClr val="476F93"/>
              </a:buClr>
              <a:tabLst>
                <a:tab pos="0" algn="l"/>
              </a:tabLst>
            </a:pPr>
            <a:r>
              <a:rPr lang="ru-RU" sz="800" b="1" dirty="0">
                <a:solidFill>
                  <a:schemeClr val="bg1"/>
                </a:solidFill>
              </a:rPr>
              <a:t>Организации инфраструктуры </a:t>
            </a:r>
            <a:r>
              <a:rPr lang="ru-RU" sz="800" b="1" dirty="0" smtClean="0">
                <a:solidFill>
                  <a:schemeClr val="bg1"/>
                </a:solidFill>
              </a:rPr>
              <a:t> - 25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94233" name="AutoShape 25" descr="прпрпар"/>
          <p:cNvSpPr>
            <a:spLocks noChangeArrowheads="1"/>
          </p:cNvSpPr>
          <p:nvPr/>
        </p:nvSpPr>
        <p:spPr bwMode="auto">
          <a:xfrm rot="16200000">
            <a:off x="3033713" y="3741738"/>
            <a:ext cx="344487" cy="293687"/>
          </a:xfrm>
          <a:prstGeom prst="downArrow">
            <a:avLst>
              <a:gd name="adj1" fmla="val 56370"/>
              <a:gd name="adj2" fmla="val 34472"/>
            </a:avLst>
          </a:prstGeom>
          <a:solidFill>
            <a:schemeClr val="bg1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ru-RU" sz="2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4234" name="AutoShape 26" descr="прпрпар"/>
          <p:cNvSpPr>
            <a:spLocks noChangeArrowheads="1"/>
          </p:cNvSpPr>
          <p:nvPr/>
        </p:nvSpPr>
        <p:spPr bwMode="auto">
          <a:xfrm rot="5400000">
            <a:off x="2025650" y="3741738"/>
            <a:ext cx="344487" cy="293688"/>
          </a:xfrm>
          <a:prstGeom prst="downArrow">
            <a:avLst>
              <a:gd name="adj1" fmla="val 56370"/>
              <a:gd name="adj2" fmla="val 34472"/>
            </a:avLst>
          </a:prstGeom>
          <a:solidFill>
            <a:schemeClr val="bg1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ru-RU" sz="20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4235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8386" y="1638300"/>
            <a:ext cx="1232038" cy="51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597046"/>
            <a:ext cx="1360955" cy="98748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8706" y="1665287"/>
            <a:ext cx="1285876" cy="8572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539552" y="6153244"/>
            <a:ext cx="1440160" cy="228084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lIns="36000" tIns="36000" rIns="36000" bIns="36000" anchor="ctr"/>
          <a:lstStyle/>
          <a:p>
            <a:pPr defTabSz="987425"/>
            <a:r>
              <a:rPr lang="ru-RU" sz="1100" i="1" dirty="0" smtClean="0">
                <a:cs typeface="Arial" charset="0"/>
              </a:rPr>
              <a:t>* </a:t>
            </a:r>
            <a:r>
              <a:rPr lang="ru-RU" sz="800" i="1" dirty="0" smtClean="0">
                <a:cs typeface="Arial" charset="0"/>
              </a:rPr>
              <a:t>- накопленным итогом</a:t>
            </a:r>
            <a:endParaRPr lang="ru-RU" sz="800" i="1" dirty="0"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5406072"/>
              </p:ext>
            </p:extLst>
          </p:nvPr>
        </p:nvGraphicFramePr>
        <p:xfrm>
          <a:off x="1317809" y="3598126"/>
          <a:ext cx="2246129" cy="2194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420"/>
                <a:gridCol w="1933709"/>
              </a:tblGrid>
              <a:tr h="1440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1</a:t>
                      </a:r>
                      <a:endParaRPr lang="ru-RU" sz="6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solidFill>
                            <a:schemeClr val="tx1"/>
                          </a:solidFill>
                          <a:effectLst/>
                        </a:rPr>
                        <a:t>АКБ «АБСОЛЮТ БАНК» (ЗАО)</a:t>
                      </a:r>
                      <a:endParaRPr lang="ru-RU" sz="6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  <a:tr h="889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2</a:t>
                      </a:r>
                      <a:endParaRPr lang="ru-RU" sz="6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solidFill>
                            <a:schemeClr val="tx1"/>
                          </a:solidFill>
                          <a:effectLst/>
                        </a:rPr>
                        <a:t>АЗИАТСКО-ТИХООКЕАНСКИЙ БАНК (ОАО)</a:t>
                      </a:r>
                      <a:endParaRPr lang="ru-RU" sz="6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  <a:tr h="889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3</a:t>
                      </a:r>
                      <a:endParaRPr lang="ru-RU" sz="6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solidFill>
                            <a:schemeClr val="tx1"/>
                          </a:solidFill>
                          <a:effectLst/>
                        </a:rPr>
                        <a:t>ОАО «АК БАРС» БАНК</a:t>
                      </a:r>
                      <a:endParaRPr lang="ru-RU" sz="6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  <a:tr h="889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4</a:t>
                      </a:r>
                      <a:endParaRPr lang="ru-RU" sz="6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solidFill>
                            <a:schemeClr val="tx1"/>
                          </a:solidFill>
                          <a:effectLst/>
                        </a:rPr>
                        <a:t>ОАО «БАЛТИНВЕСТБАНК»</a:t>
                      </a:r>
                      <a:endParaRPr lang="ru-RU" sz="6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  <a:tr h="889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5</a:t>
                      </a:r>
                      <a:endParaRPr lang="ru-RU" sz="6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solidFill>
                            <a:schemeClr val="tx1"/>
                          </a:solidFill>
                          <a:effectLst/>
                        </a:rPr>
                        <a:t>ОАО «БАНК МОСКВЫ»</a:t>
                      </a:r>
                      <a:endParaRPr lang="ru-RU" sz="6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  <a:tr h="889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6</a:t>
                      </a:r>
                      <a:endParaRPr lang="ru-RU" sz="6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solidFill>
                            <a:schemeClr val="tx1"/>
                          </a:solidFill>
                          <a:effectLst/>
                        </a:rPr>
                        <a:t>ВТБ 24 (ЗАО)</a:t>
                      </a:r>
                      <a:endParaRPr lang="ru-RU" sz="6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  <a:tr h="889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7</a:t>
                      </a:r>
                      <a:endParaRPr lang="ru-RU" sz="6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solidFill>
                            <a:schemeClr val="tx1"/>
                          </a:solidFill>
                          <a:effectLst/>
                        </a:rPr>
                        <a:t>ОАО «БАНК «ЕКАТЕРИНБУРГ»</a:t>
                      </a:r>
                      <a:endParaRPr lang="ru-RU" sz="6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  <a:tr h="889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8</a:t>
                      </a:r>
                      <a:endParaRPr lang="ru-RU" sz="6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solidFill>
                            <a:schemeClr val="tx1"/>
                          </a:solidFill>
                          <a:effectLst/>
                        </a:rPr>
                        <a:t>АКБ «ИНВЕСТБАНК» (ОАО)</a:t>
                      </a:r>
                      <a:endParaRPr lang="ru-RU" sz="6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  <a:tr h="889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9</a:t>
                      </a:r>
                      <a:endParaRPr lang="ru-RU" sz="6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solidFill>
                            <a:schemeClr val="tx1"/>
                          </a:solidFill>
                          <a:effectLst/>
                        </a:rPr>
                        <a:t>АКБ «ИНВЕСТТОРГБАНК» (ЗАО)</a:t>
                      </a:r>
                      <a:endParaRPr lang="ru-RU" sz="6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  <a:tr h="889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10</a:t>
                      </a:r>
                      <a:endParaRPr lang="ru-RU" sz="6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solidFill>
                            <a:schemeClr val="tx1"/>
                          </a:solidFill>
                          <a:effectLst/>
                        </a:rPr>
                        <a:t>КБ «ЛОКО-БАНК» (ЗАО)</a:t>
                      </a:r>
                      <a:endParaRPr lang="ru-RU" sz="6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  <a:tr h="889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11</a:t>
                      </a:r>
                      <a:endParaRPr lang="ru-RU" sz="6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solidFill>
                            <a:schemeClr val="tx1"/>
                          </a:solidFill>
                          <a:effectLst/>
                        </a:rPr>
                        <a:t>ОАО «МЕТКОМБАНК»</a:t>
                      </a:r>
                      <a:endParaRPr lang="ru-RU" sz="6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  <a:tr h="889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12</a:t>
                      </a:r>
                      <a:endParaRPr lang="ru-RU" sz="6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solidFill>
                            <a:schemeClr val="tx1"/>
                          </a:solidFill>
                          <a:effectLst/>
                        </a:rPr>
                        <a:t>«НОМОС-БАНК» (ОАО)</a:t>
                      </a:r>
                      <a:endParaRPr lang="ru-RU" sz="6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  <a:tr h="889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13</a:t>
                      </a:r>
                      <a:endParaRPr lang="ru-RU" sz="6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solidFill>
                            <a:schemeClr val="tx1"/>
                          </a:solidFill>
                          <a:effectLst/>
                        </a:rPr>
                        <a:t>ОАО «ПРОМСВЯЗЬБАНК»</a:t>
                      </a:r>
                      <a:endParaRPr lang="ru-RU" sz="6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  <a:tr h="889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14</a:t>
                      </a:r>
                      <a:endParaRPr lang="ru-RU" sz="6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solidFill>
                            <a:schemeClr val="tx1"/>
                          </a:solidFill>
                          <a:effectLst/>
                        </a:rPr>
                        <a:t>ОАО «УБРИР»</a:t>
                      </a:r>
                      <a:endParaRPr lang="ru-RU" sz="6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  <a:tr h="889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15</a:t>
                      </a:r>
                      <a:endParaRPr lang="ru-RU" sz="6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solidFill>
                            <a:schemeClr val="tx1"/>
                          </a:solidFill>
                          <a:effectLst/>
                        </a:rPr>
                        <a:t>ОАО «УРАЛСИБ»</a:t>
                      </a:r>
                      <a:endParaRPr lang="ru-RU" sz="6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  <a:tr h="889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16</a:t>
                      </a:r>
                      <a:endParaRPr lang="ru-RU" sz="6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solidFill>
                            <a:schemeClr val="tx1"/>
                          </a:solidFill>
                          <a:effectLst/>
                        </a:rPr>
                        <a:t>ОАО «УРАЛТРАНСБАНК»</a:t>
                      </a:r>
                      <a:endParaRPr lang="ru-RU" sz="6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  <a:tr h="889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17</a:t>
                      </a:r>
                      <a:endParaRPr lang="ru-RU" sz="6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solidFill>
                            <a:schemeClr val="tx1"/>
                          </a:solidFill>
                          <a:effectLst/>
                        </a:rPr>
                        <a:t>ОАО ХАНТЫ-МАНСИЙСКИЙ БАНК</a:t>
                      </a:r>
                      <a:endParaRPr lang="ru-RU" sz="6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  <a:tr h="889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18</a:t>
                      </a:r>
                      <a:endParaRPr lang="ru-RU" sz="6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solidFill>
                            <a:schemeClr val="tx1"/>
                          </a:solidFill>
                          <a:effectLst/>
                        </a:rPr>
                        <a:t>КБ «ЮНИАСТРУМ БАНК» (ООО)</a:t>
                      </a:r>
                      <a:endParaRPr lang="ru-RU" sz="6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  <a:tr h="889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19</a:t>
                      </a:r>
                      <a:endParaRPr lang="ru-RU" sz="6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" dirty="0">
                          <a:solidFill>
                            <a:schemeClr val="tx1"/>
                          </a:solidFill>
                          <a:effectLst/>
                        </a:rPr>
                        <a:t>ЗАО ЮНИКРЕДИТ БАНК</a:t>
                      </a:r>
                      <a:endParaRPr lang="ru-RU" sz="6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1935346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1554</Words>
  <Application>Microsoft Office PowerPoint</Application>
  <PresentationFormat>Экран (4:3)</PresentationFormat>
  <Paragraphs>349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Оформление по умолчанию</vt:lpstr>
      <vt:lpstr>Специальное оформление</vt:lpstr>
      <vt:lpstr>2_Специальное оформление</vt:lpstr>
      <vt:lpstr>1_Специальное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dubovskiy.d</dc:creator>
  <cp:lastModifiedBy>delya</cp:lastModifiedBy>
  <cp:revision>218</cp:revision>
  <cp:lastPrinted>2011-10-20T13:34:12Z</cp:lastPrinted>
  <dcterms:created xsi:type="dcterms:W3CDTF">2011-06-28T17:14:56Z</dcterms:created>
  <dcterms:modified xsi:type="dcterms:W3CDTF">2011-11-08T14:44:15Z</dcterms:modified>
</cp:coreProperties>
</file>