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p:sldMasterIdLst>
    <p:sldMasterId id="2147483648" r:id="rId1"/>
    <p:sldMasterId id="2147483655" r:id="rId2"/>
    <p:sldMasterId id="2147483656" r:id="rId3"/>
  </p:sldMasterIdLst>
  <p:notesMasterIdLst>
    <p:notesMasterId r:id="rId14"/>
  </p:notesMasterIdLst>
  <p:handoutMasterIdLst>
    <p:handoutMasterId r:id="rId15"/>
  </p:handoutMasterIdLst>
  <p:sldIdLst>
    <p:sldId id="259" r:id="rId4"/>
    <p:sldId id="301" r:id="rId5"/>
    <p:sldId id="300" r:id="rId6"/>
    <p:sldId id="296" r:id="rId7"/>
    <p:sldId id="281" r:id="rId8"/>
    <p:sldId id="298" r:id="rId9"/>
    <p:sldId id="284" r:id="rId10"/>
    <p:sldId id="299" r:id="rId11"/>
    <p:sldId id="292" r:id="rId12"/>
    <p:sldId id="274" r:id="rId13"/>
  </p:sldIdLst>
  <p:sldSz cx="9144000" cy="6858000" type="screen4x3"/>
  <p:notesSz cx="6797675" cy="9928225"/>
  <p:embeddedFontLst>
    <p:embeddedFont>
      <p:font typeface="EYInterstate" pitchFamily="2" charset="0"/>
      <p:regular r:id="rId16"/>
      <p:bold r:id="rId17"/>
      <p:italic r:id="rId18"/>
      <p:boldItalic r:id="rId19"/>
    </p:embeddedFont>
    <p:embeddedFont>
      <p:font typeface="Calibri" pitchFamily="34" charset="0"/>
      <p:regular r:id="rId20"/>
      <p:bold r:id="rId21"/>
      <p:italic r:id="rId22"/>
      <p:boldItalic r:id="rId23"/>
    </p:embeddedFont>
    <p:embeddedFont>
      <p:font typeface="EYInterstate Light" pitchFamily="2" charset="0"/>
      <p:regular r:id="rId24"/>
      <p:bold r:id="rId25"/>
      <p:italic r:id="rId26"/>
      <p:boldItalic r:id="rId2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AE600"/>
    <a:srgbClr val="646464"/>
    <a:srgbClr val="808080"/>
    <a:srgbClr val="B4B4B4"/>
    <a:srgbClr val="F1F1F1"/>
    <a:srgbClr val="FFD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8" autoAdjust="0"/>
    <p:restoredTop sz="81593" autoAdjust="0"/>
  </p:normalViewPr>
  <p:slideViewPr>
    <p:cSldViewPr>
      <p:cViewPr>
        <p:scale>
          <a:sx n="100" d="100"/>
          <a:sy n="100" d="100"/>
        </p:scale>
        <p:origin x="-852" y="-72"/>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3378" y="-78"/>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Лист1!$B$1</c:f>
              <c:strCache>
                <c:ptCount val="1"/>
                <c:pt idx="0">
                  <c:v>Развитые рынки</c:v>
                </c:pt>
              </c:strCache>
            </c:strRef>
          </c:tx>
          <c:spPr>
            <a:ln w="31750"/>
          </c:spPr>
          <c:cat>
            <c:strRef>
              <c:f>Лист1!$A$2:$A$20</c:f>
              <c:strCache>
                <c:ptCount val="19"/>
                <c:pt idx="0">
                  <c:v>France</c:v>
                </c:pt>
                <c:pt idx="1">
                  <c:v>Argentina</c:v>
                </c:pt>
                <c:pt idx="2">
                  <c:v>Russia</c:v>
                </c:pt>
                <c:pt idx="3">
                  <c:v>Mexico</c:v>
                </c:pt>
                <c:pt idx="4">
                  <c:v>Germany</c:v>
                </c:pt>
                <c:pt idx="5">
                  <c:v>Italy</c:v>
                </c:pt>
                <c:pt idx="6">
                  <c:v>Saudi Arabia</c:v>
                </c:pt>
                <c:pt idx="7">
                  <c:v>Japan</c:v>
                </c:pt>
                <c:pt idx="8">
                  <c:v>Turkey</c:v>
                </c:pt>
                <c:pt idx="9">
                  <c:v>India</c:v>
                </c:pt>
                <c:pt idx="10">
                  <c:v>Indonesia</c:v>
                </c:pt>
                <c:pt idx="11">
                  <c:v>Canada</c:v>
                </c:pt>
                <c:pt idx="12">
                  <c:v>Brazil</c:v>
                </c:pt>
                <c:pt idx="13">
                  <c:v>South Africa</c:v>
                </c:pt>
                <c:pt idx="14">
                  <c:v>United States</c:v>
                </c:pt>
                <c:pt idx="15">
                  <c:v>Australia</c:v>
                </c:pt>
                <c:pt idx="16">
                  <c:v>South Korea</c:v>
                </c:pt>
                <c:pt idx="17">
                  <c:v>United Kingdom</c:v>
                </c:pt>
                <c:pt idx="18">
                  <c:v>China</c:v>
                </c:pt>
              </c:strCache>
            </c:strRef>
          </c:cat>
          <c:val>
            <c:numRef>
              <c:f>Лист1!$B$2:$B$20</c:f>
              <c:numCache>
                <c:formatCode>0.00%</c:formatCode>
                <c:ptCount val="19"/>
                <c:pt idx="0">
                  <c:v>1.0000000000000007E-3</c:v>
                </c:pt>
                <c:pt idx="1">
                  <c:v>0</c:v>
                </c:pt>
                <c:pt idx="2">
                  <c:v>0</c:v>
                </c:pt>
                <c:pt idx="3">
                  <c:v>0</c:v>
                </c:pt>
                <c:pt idx="4">
                  <c:v>4.0000000000000027E-3</c:v>
                </c:pt>
                <c:pt idx="5">
                  <c:v>7.5000000000000041E-3</c:v>
                </c:pt>
                <c:pt idx="6">
                  <c:v>0</c:v>
                </c:pt>
                <c:pt idx="7">
                  <c:v>1.0999999999999999E-2</c:v>
                </c:pt>
                <c:pt idx="8">
                  <c:v>0</c:v>
                </c:pt>
                <c:pt idx="9">
                  <c:v>0</c:v>
                </c:pt>
                <c:pt idx="10">
                  <c:v>0</c:v>
                </c:pt>
                <c:pt idx="11">
                  <c:v>1.2900000000000005E-2</c:v>
                </c:pt>
                <c:pt idx="12">
                  <c:v>0</c:v>
                </c:pt>
                <c:pt idx="13">
                  <c:v>0</c:v>
                </c:pt>
                <c:pt idx="14">
                  <c:v>1.8000000000000002E-2</c:v>
                </c:pt>
                <c:pt idx="15">
                  <c:v>1.900000000000001E-2</c:v>
                </c:pt>
                <c:pt idx="16">
                  <c:v>2.4000000000000004E-2</c:v>
                </c:pt>
                <c:pt idx="17">
                  <c:v>2.5700000000000004E-2</c:v>
                </c:pt>
                <c:pt idx="18">
                  <c:v>0</c:v>
                </c:pt>
              </c:numCache>
            </c:numRef>
          </c:val>
        </c:ser>
        <c:ser>
          <c:idx val="1"/>
          <c:order val="1"/>
          <c:tx>
            <c:strRef>
              <c:f>Лист1!$C$1</c:f>
              <c:strCache>
                <c:ptCount val="1"/>
                <c:pt idx="0">
                  <c:v>Быстро растущие рынки</c:v>
                </c:pt>
              </c:strCache>
            </c:strRef>
          </c:tx>
          <c:cat>
            <c:strRef>
              <c:f>Лист1!$A$2:$A$20</c:f>
              <c:strCache>
                <c:ptCount val="19"/>
                <c:pt idx="0">
                  <c:v>France</c:v>
                </c:pt>
                <c:pt idx="1">
                  <c:v>Argentina</c:v>
                </c:pt>
                <c:pt idx="2">
                  <c:v>Russia</c:v>
                </c:pt>
                <c:pt idx="3">
                  <c:v>Mexico</c:v>
                </c:pt>
                <c:pt idx="4">
                  <c:v>Germany</c:v>
                </c:pt>
                <c:pt idx="5">
                  <c:v>Italy</c:v>
                </c:pt>
                <c:pt idx="6">
                  <c:v>Saudi Arabia</c:v>
                </c:pt>
                <c:pt idx="7">
                  <c:v>Japan</c:v>
                </c:pt>
                <c:pt idx="8">
                  <c:v>Turkey</c:v>
                </c:pt>
                <c:pt idx="9">
                  <c:v>India</c:v>
                </c:pt>
                <c:pt idx="10">
                  <c:v>Indonesia</c:v>
                </c:pt>
                <c:pt idx="11">
                  <c:v>Canada</c:v>
                </c:pt>
                <c:pt idx="12">
                  <c:v>Brazil</c:v>
                </c:pt>
                <c:pt idx="13">
                  <c:v>South Africa</c:v>
                </c:pt>
                <c:pt idx="14">
                  <c:v>United States</c:v>
                </c:pt>
                <c:pt idx="15">
                  <c:v>Australia</c:v>
                </c:pt>
                <c:pt idx="16">
                  <c:v>South Korea</c:v>
                </c:pt>
                <c:pt idx="17">
                  <c:v>United Kingdom</c:v>
                </c:pt>
                <c:pt idx="18">
                  <c:v>China</c:v>
                </c:pt>
              </c:strCache>
            </c:strRef>
          </c:cat>
          <c:val>
            <c:numRef>
              <c:f>Лист1!$C$2:$C$20</c:f>
              <c:numCache>
                <c:formatCode>0.00%</c:formatCode>
                <c:ptCount val="19"/>
                <c:pt idx="0">
                  <c:v>0</c:v>
                </c:pt>
                <c:pt idx="1">
                  <c:v>1.5000000000000009E-3</c:v>
                </c:pt>
                <c:pt idx="2">
                  <c:v>2.0000000000000013E-3</c:v>
                </c:pt>
                <c:pt idx="3">
                  <c:v>2.0000000000000013E-3</c:v>
                </c:pt>
                <c:pt idx="4">
                  <c:v>0</c:v>
                </c:pt>
                <c:pt idx="5">
                  <c:v>0</c:v>
                </c:pt>
                <c:pt idx="6">
                  <c:v>9.6000000000000044E-3</c:v>
                </c:pt>
                <c:pt idx="7">
                  <c:v>0</c:v>
                </c:pt>
                <c:pt idx="8">
                  <c:v>1.0999999999999999E-2</c:v>
                </c:pt>
                <c:pt idx="9">
                  <c:v>1.0999999999999999E-2</c:v>
                </c:pt>
                <c:pt idx="10">
                  <c:v>1.2000000000000002E-2</c:v>
                </c:pt>
                <c:pt idx="11">
                  <c:v>0</c:v>
                </c:pt>
                <c:pt idx="12">
                  <c:v>1.4000000000000002E-2</c:v>
                </c:pt>
                <c:pt idx="13">
                  <c:v>1.7000000000000005E-2</c:v>
                </c:pt>
                <c:pt idx="14">
                  <c:v>0</c:v>
                </c:pt>
                <c:pt idx="15">
                  <c:v>0</c:v>
                </c:pt>
                <c:pt idx="16">
                  <c:v>0</c:v>
                </c:pt>
                <c:pt idx="17">
                  <c:v>0</c:v>
                </c:pt>
                <c:pt idx="18">
                  <c:v>3.4700000000000002E-2</c:v>
                </c:pt>
              </c:numCache>
            </c:numRef>
          </c:val>
        </c:ser>
        <c:gapWidth val="122"/>
        <c:overlap val="100"/>
        <c:axId val="127922560"/>
        <c:axId val="127924480"/>
      </c:barChart>
      <c:catAx>
        <c:axId val="127922560"/>
        <c:scaling>
          <c:orientation val="minMax"/>
        </c:scaling>
        <c:axPos val="b"/>
        <c:majorTickMark val="none"/>
        <c:tickLblPos val="nextTo"/>
        <c:txPr>
          <a:bodyPr/>
          <a:lstStyle/>
          <a:p>
            <a:pPr>
              <a:defRPr sz="1100">
                <a:latin typeface="EYInterstate Light" pitchFamily="2" charset="0"/>
              </a:defRPr>
            </a:pPr>
            <a:endParaRPr lang="en-US"/>
          </a:p>
        </c:txPr>
        <c:crossAx val="127924480"/>
        <c:crosses val="autoZero"/>
        <c:auto val="1"/>
        <c:lblAlgn val="ctr"/>
        <c:lblOffset val="100"/>
      </c:catAx>
      <c:valAx>
        <c:axId val="127924480"/>
        <c:scaling>
          <c:orientation val="minMax"/>
        </c:scaling>
        <c:axPos val="l"/>
        <c:majorGridlines/>
        <c:numFmt formatCode="0.0%" sourceLinked="0"/>
        <c:majorTickMark val="none"/>
        <c:tickLblPos val="nextTo"/>
        <c:spPr>
          <a:ln w="9525">
            <a:noFill/>
          </a:ln>
        </c:spPr>
        <c:txPr>
          <a:bodyPr/>
          <a:lstStyle/>
          <a:p>
            <a:pPr>
              <a:defRPr sz="1000" b="1">
                <a:latin typeface="EYInterstate Light" pitchFamily="2" charset="0"/>
              </a:defRPr>
            </a:pPr>
            <a:endParaRPr lang="en-US"/>
          </a:p>
        </c:txPr>
        <c:crossAx val="127922560"/>
        <c:crosses val="autoZero"/>
        <c:crossBetween val="between"/>
      </c:valAx>
    </c:plotArea>
    <c:legend>
      <c:legendPos val="b"/>
      <c:layout/>
      <c:txPr>
        <a:bodyPr/>
        <a:lstStyle/>
        <a:p>
          <a:pPr>
            <a:defRPr sz="1100">
              <a:latin typeface="EYInterstate Light" pitchFamily="2" charset="0"/>
            </a:defRPr>
          </a:pPr>
          <a:endParaRPr lang="en-US"/>
        </a:p>
      </c:txPr>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152277" y="9638485"/>
            <a:ext cx="1236495" cy="152406"/>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69639" name="Rectangle 7"/>
          <p:cNvSpPr>
            <a:spLocks noChangeArrowheads="1"/>
          </p:cNvSpPr>
          <p:nvPr/>
        </p:nvSpPr>
        <p:spPr bwMode="auto">
          <a:xfrm>
            <a:off x="2380100" y="9638485"/>
            <a:ext cx="1973519" cy="207675"/>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69640" name="Rectangle 8"/>
          <p:cNvSpPr>
            <a:spLocks noChangeArrowheads="1"/>
          </p:cNvSpPr>
          <p:nvPr/>
        </p:nvSpPr>
        <p:spPr bwMode="auto">
          <a:xfrm>
            <a:off x="1568460" y="9638485"/>
            <a:ext cx="636521" cy="207675"/>
          </a:xfrm>
          <a:prstGeom prst="rect">
            <a:avLst/>
          </a:prstGeom>
          <a:noFill/>
          <a:ln w="9525">
            <a:noFill/>
            <a:miter lim="800000"/>
            <a:headEnd/>
            <a:tailEnd/>
          </a:ln>
          <a:effectLst/>
        </p:spPr>
        <p:txBody>
          <a:bodyPr lIns="0" tIns="0" rIns="0" bIns="0"/>
          <a:lstStyle/>
          <a:p>
            <a:r>
              <a:rPr lang="en-US" sz="1100">
                <a:cs typeface="Arial" charset="0"/>
              </a:rPr>
              <a:t>Page </a:t>
            </a:r>
            <a:fld id="{279C0635-0326-4900-8B5D-F693B4A2B529}" type="slidenum">
              <a:rPr lang="en-US" sz="1100">
                <a:cs typeface="Arial" charset="0"/>
              </a:rPr>
              <a:pPr/>
              <a:t>‹#›</a:t>
            </a:fld>
            <a:endParaRPr lang="en-US" sz="1100">
              <a:cs typeface="Arial" charset="0"/>
            </a:endParaRPr>
          </a:p>
        </p:txBody>
      </p:sp>
      <p:pic>
        <p:nvPicPr>
          <p:cNvPr id="69641" name="Picture 9" descr="logo_tagblack"/>
          <p:cNvPicPr>
            <a:picLocks noChangeAspect="1" noChangeArrowheads="1"/>
          </p:cNvPicPr>
          <p:nvPr/>
        </p:nvPicPr>
        <p:blipFill>
          <a:blip r:embed="rId2" cstate="print"/>
          <a:srcRect/>
          <a:stretch>
            <a:fillRect/>
          </a:stretch>
        </p:blipFill>
        <p:spPr bwMode="auto">
          <a:xfrm>
            <a:off x="5239875" y="9445883"/>
            <a:ext cx="1425319" cy="351708"/>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79159" y="4716242"/>
            <a:ext cx="5439358" cy="4466697"/>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0" name="Rectangle 8"/>
          <p:cNvSpPr>
            <a:spLocks noChangeArrowheads="1"/>
          </p:cNvSpPr>
          <p:nvPr/>
        </p:nvSpPr>
        <p:spPr bwMode="auto">
          <a:xfrm>
            <a:off x="152277" y="9638485"/>
            <a:ext cx="1236495" cy="152406"/>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8201" name="Rectangle 9"/>
          <p:cNvSpPr>
            <a:spLocks noChangeArrowheads="1"/>
          </p:cNvSpPr>
          <p:nvPr/>
        </p:nvSpPr>
        <p:spPr bwMode="auto">
          <a:xfrm>
            <a:off x="2380100" y="9638485"/>
            <a:ext cx="1973519" cy="207675"/>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8202" name="Rectangle 10"/>
          <p:cNvSpPr>
            <a:spLocks noChangeArrowheads="1"/>
          </p:cNvSpPr>
          <p:nvPr/>
        </p:nvSpPr>
        <p:spPr bwMode="auto">
          <a:xfrm>
            <a:off x="1568460" y="9638485"/>
            <a:ext cx="636521" cy="207675"/>
          </a:xfrm>
          <a:prstGeom prst="rect">
            <a:avLst/>
          </a:prstGeom>
          <a:noFill/>
          <a:ln w="9525">
            <a:noFill/>
            <a:miter lim="800000"/>
            <a:headEnd/>
            <a:tailEnd/>
          </a:ln>
          <a:effectLst/>
        </p:spPr>
        <p:txBody>
          <a:bodyPr lIns="0" tIns="0" rIns="0" bIns="0"/>
          <a:lstStyle/>
          <a:p>
            <a:r>
              <a:rPr lang="en-US" sz="1100">
                <a:cs typeface="Arial" charset="0"/>
              </a:rPr>
              <a:t>Page </a:t>
            </a:r>
            <a:fld id="{F810330C-6E69-4D67-BE39-57C7D63CCA87}" type="slidenum">
              <a:rPr lang="en-US" sz="1100">
                <a:cs typeface="Arial" charset="0"/>
              </a:rPr>
              <a:pPr/>
              <a:t>‹#›</a:t>
            </a:fld>
            <a:endParaRPr lang="en-US" sz="1100">
              <a:cs typeface="Arial" charset="0"/>
            </a:endParaRPr>
          </a:p>
        </p:txBody>
      </p:sp>
      <p:pic>
        <p:nvPicPr>
          <p:cNvPr id="8203" name="Picture 11" descr="logo_tagblack"/>
          <p:cNvPicPr>
            <a:picLocks noChangeAspect="1" noChangeArrowheads="1"/>
          </p:cNvPicPr>
          <p:nvPr/>
        </p:nvPicPr>
        <p:blipFill>
          <a:blip r:embed="rId2"/>
          <a:srcRect/>
          <a:stretch>
            <a:fillRect/>
          </a:stretch>
        </p:blipFill>
        <p:spPr bwMode="auto">
          <a:xfrm>
            <a:off x="5239875" y="9445883"/>
            <a:ext cx="1425319" cy="351708"/>
          </a:xfrm>
          <a:prstGeom prst="rect">
            <a:avLst/>
          </a:prstGeom>
          <a:noFill/>
        </p:spPr>
      </p:pic>
    </p:spTree>
  </p:cSld>
  <p:clrMap bg1="lt1" tx1="dk1" bg2="lt2" tx2="dk2" accent1="accent1" accent2="accent2" accent3="accent3" accent4="accent4" accent5="accent5" accent6="accent6" hlink="hlink" folHlink="folHlink"/>
  <p:notesStyle>
    <a:lvl1pPr algn="l" rtl="0" fontAlgn="base">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9388"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60363" indent="1905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3900" indent="1778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81088" indent="176213"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lnSpc>
                <a:spcPct val="90000"/>
              </a:lnSpc>
            </a:pPr>
            <a:r>
              <a:rPr lang="en-GB" sz="1000"/>
              <a:t>For information on applying this template onto existing presentations, refer to the notes on slide 2 of this presentation.</a:t>
            </a:r>
          </a:p>
          <a:p>
            <a:pPr>
              <a:lnSpc>
                <a:spcPct val="90000"/>
              </a:lnSpc>
            </a:pPr>
            <a:r>
              <a:rPr lang="en-GB" sz="1000"/>
              <a:t>The Input area of the Beam can be customized to reflect the content of the</a:t>
            </a:r>
            <a:br>
              <a:rPr lang="en-GB" sz="1000"/>
            </a:br>
            <a:r>
              <a:rPr lang="en-GB" sz="1000"/>
              <a:t>presentation. The Input area is an AutoShape with a picture fill. To change this, ensure you have the image you wish to use (ideally a </a:t>
            </a:r>
            <a:r>
              <a:rPr lang="en-GB" sz="1000" b="1"/>
              <a:t>.jpg</a:t>
            </a:r>
            <a:r>
              <a:rPr lang="en-GB" sz="1000"/>
              <a:t> or a </a:t>
            </a:r>
            <a:r>
              <a:rPr lang="en-GB" sz="1000" b="1"/>
              <a:t>.png</a:t>
            </a:r>
            <a:r>
              <a:rPr lang="en-GB" sz="1000"/>
              <a:t> file) in an accessible folder. The image should have a ratio of 1:1 to ensure it does not appear distorted.</a:t>
            </a:r>
          </a:p>
          <a:p>
            <a:pPr>
              <a:lnSpc>
                <a:spcPct val="90000"/>
              </a:lnSpc>
            </a:pPr>
            <a:r>
              <a:rPr lang="en-GB" sz="1000"/>
              <a:t>Acceptable images for importing into the Input area of the Beam are the three approved graphics (lines), and black and white photography or illustrations which follow the principles laid out on </a:t>
            </a:r>
            <a:r>
              <a:rPr lang="en-GB" sz="1000" i="1"/>
              <a:t>The Branding Zone. </a:t>
            </a:r>
            <a:r>
              <a:rPr lang="en-GB" sz="1000"/>
              <a:t>Color images should never be imported into this area.</a:t>
            </a:r>
          </a:p>
          <a:p>
            <a:pPr>
              <a:lnSpc>
                <a:spcPct val="90000"/>
              </a:lnSpc>
            </a:pPr>
            <a:r>
              <a:rPr lang="en-GB" sz="1000"/>
              <a:t>To create a thank you slide with a picture in the Input area of the Beam, duplicate this master slide and create a new master slide. If using the graphic on the title slide the same should be used on the thank you slide. If using a picture in the Input area of the Beam in the title slide, the same or different but related picture can be used on the thank you slide. </a:t>
            </a:r>
          </a:p>
          <a:p>
            <a:pPr>
              <a:lnSpc>
                <a:spcPct val="90000"/>
              </a:lnSpc>
            </a:pPr>
            <a:r>
              <a:rPr lang="en-GB" sz="1000"/>
              <a:t>Customize the Input area of the Beam as described below. </a:t>
            </a:r>
          </a:p>
          <a:p>
            <a:pPr lvl="1">
              <a:lnSpc>
                <a:spcPct val="90000"/>
              </a:lnSpc>
            </a:pPr>
            <a:r>
              <a:rPr lang="en-GB" sz="1000"/>
              <a:t>Click on the </a:t>
            </a:r>
            <a:r>
              <a:rPr lang="en-GB" sz="1000" b="1"/>
              <a:t>View</a:t>
            </a:r>
            <a:r>
              <a:rPr lang="en-GB" sz="1000"/>
              <a:t> tab from the menu bar and select </a:t>
            </a:r>
            <a:r>
              <a:rPr lang="en-GB" sz="1000" b="1"/>
              <a:t>Master&gt;Slide Master</a:t>
            </a:r>
          </a:p>
          <a:p>
            <a:pPr lvl="1">
              <a:lnSpc>
                <a:spcPct val="90000"/>
              </a:lnSpc>
            </a:pPr>
            <a:r>
              <a:rPr lang="en-GB" sz="1000"/>
              <a:t>Right-click on the Input graphic and select </a:t>
            </a:r>
            <a:r>
              <a:rPr lang="en-GB" sz="1000" b="1"/>
              <a:t>Format AutoShape</a:t>
            </a:r>
          </a:p>
          <a:p>
            <a:pPr lvl="1">
              <a:lnSpc>
                <a:spcPct val="90000"/>
              </a:lnSpc>
            </a:pPr>
            <a:r>
              <a:rPr lang="en-GB" sz="1000"/>
              <a:t>From the </a:t>
            </a:r>
            <a:r>
              <a:rPr lang="en-GB" sz="1000" b="1"/>
              <a:t>Fill</a:t>
            </a:r>
            <a:r>
              <a:rPr lang="en-GB" sz="1000"/>
              <a:t> menu, under the </a:t>
            </a:r>
            <a:r>
              <a:rPr lang="en-GB" sz="1000" b="1"/>
              <a:t>Color and Lines</a:t>
            </a:r>
            <a:r>
              <a:rPr lang="en-GB" sz="1000"/>
              <a:t> tab, click on the drop-down arrow next to </a:t>
            </a:r>
            <a:r>
              <a:rPr lang="en-GB" sz="1000" b="1"/>
              <a:t>Color</a:t>
            </a:r>
            <a:r>
              <a:rPr lang="en-GB" sz="1000"/>
              <a:t> and select the </a:t>
            </a:r>
            <a:r>
              <a:rPr lang="en-GB" sz="1000" b="1"/>
              <a:t>Fill Effects</a:t>
            </a:r>
            <a:r>
              <a:rPr lang="en-GB" sz="1000"/>
              <a:t> menu</a:t>
            </a:r>
          </a:p>
          <a:p>
            <a:pPr lvl="1">
              <a:lnSpc>
                <a:spcPct val="90000"/>
              </a:lnSpc>
            </a:pPr>
            <a:r>
              <a:rPr lang="en-GB" sz="1000"/>
              <a:t>From the </a:t>
            </a:r>
            <a:r>
              <a:rPr lang="en-GB" sz="1000" b="1"/>
              <a:t>Picture</a:t>
            </a:r>
            <a:r>
              <a:rPr lang="en-GB" sz="1000"/>
              <a:t> tab, click on </a:t>
            </a:r>
            <a:r>
              <a:rPr lang="en-GB" sz="1000" b="1"/>
              <a:t>Select Picture</a:t>
            </a:r>
            <a:r>
              <a:rPr lang="en-GB" sz="1000"/>
              <a:t>. Navigate to the folder containing the image you wish to insert in the Input area. Highlight the image and tick the </a:t>
            </a:r>
            <a:r>
              <a:rPr lang="en-GB" sz="1000" b="1"/>
              <a:t>Lock picture aspect ratio</a:t>
            </a:r>
            <a:r>
              <a:rPr lang="en-GB" sz="1000"/>
              <a:t> box. Click on </a:t>
            </a:r>
            <a:r>
              <a:rPr lang="en-GB" sz="1000" b="1"/>
              <a:t>OK</a:t>
            </a:r>
            <a:r>
              <a:rPr lang="en-GB" sz="1000"/>
              <a:t>.</a:t>
            </a:r>
          </a:p>
          <a:p>
            <a:pPr lvl="1">
              <a:lnSpc>
                <a:spcPct val="90000"/>
              </a:lnSpc>
            </a:pPr>
            <a:r>
              <a:rPr lang="en-GB" sz="1000"/>
              <a:t>You can now preview the image before continuing. If you are happy with how it looks, click </a:t>
            </a:r>
            <a:r>
              <a:rPr lang="en-GB" sz="1000" b="1"/>
              <a:t>Ok</a:t>
            </a:r>
            <a:r>
              <a:rPr lang="en-GB" sz="1000"/>
              <a:t> to continue. Otherwise, repeat the process until you are happy with your selected image</a:t>
            </a:r>
          </a:p>
          <a:p>
            <a:pPr lvl="1">
              <a:lnSpc>
                <a:spcPct val="90000"/>
              </a:lnSpc>
            </a:pPr>
            <a:r>
              <a:rPr lang="en-GB" sz="1000"/>
              <a:t>To exit from </a:t>
            </a:r>
            <a:r>
              <a:rPr lang="en-GB" sz="1000" b="1"/>
              <a:t>Master View</a:t>
            </a:r>
            <a:r>
              <a:rPr lang="en-GB" sz="1000"/>
              <a:t>, click on </a:t>
            </a:r>
            <a:r>
              <a:rPr lang="en-GB" sz="1000" b="1"/>
              <a:t>View&gt;Normal</a:t>
            </a:r>
            <a:r>
              <a:rPr lang="en-GB" sz="1000"/>
              <a:t>. The change you made to the Input graphic should now be visible on the title slide</a:t>
            </a:r>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0" y="-228600"/>
            <a:ext cx="9144000" cy="10682288"/>
          </a:xfrm>
          <a:prstGeom prst="rect">
            <a:avLst/>
          </a:prstGeom>
          <a:noFill/>
          <a:ln w="9525">
            <a:noFill/>
            <a:miter lim="800000"/>
            <a:headEnd/>
            <a:tailEnd/>
          </a:ln>
        </p:spPr>
      </p:pic>
      <p:sp>
        <p:nvSpPr>
          <p:cNvPr id="3092" name="Freeform 20"/>
          <p:cNvSpPr>
            <a:spLocks/>
          </p:cNvSpPr>
          <p:nvPr/>
        </p:nvSpPr>
        <p:spPr bwMode="auto">
          <a:xfrm>
            <a:off x="3079750" y="552450"/>
            <a:ext cx="6057900" cy="2590800"/>
          </a:xfrm>
          <a:custGeom>
            <a:avLst/>
            <a:gdLst/>
            <a:ahLst/>
            <a:cxnLst>
              <a:cxn ang="0">
                <a:pos x="0" y="1632"/>
              </a:cxn>
              <a:cxn ang="0">
                <a:pos x="3816" y="0"/>
              </a:cxn>
              <a:cxn ang="0">
                <a:pos x="3816" y="496"/>
              </a:cxn>
              <a:cxn ang="0">
                <a:pos x="0" y="1632"/>
              </a:cxn>
            </a:cxnLst>
            <a:rect l="0" t="0" r="r" b="b"/>
            <a:pathLst>
              <a:path w="3816" h="1632">
                <a:moveTo>
                  <a:pt x="0" y="1632"/>
                </a:moveTo>
                <a:lnTo>
                  <a:pt x="3816" y="0"/>
                </a:lnTo>
                <a:lnTo>
                  <a:pt x="3816" y="496"/>
                </a:lnTo>
                <a:lnTo>
                  <a:pt x="0" y="1632"/>
                </a:lnTo>
                <a:close/>
              </a:path>
            </a:pathLst>
          </a:custGeom>
          <a:solidFill>
            <a:schemeClr val="accent2"/>
          </a:solidFill>
          <a:ln w="9525">
            <a:noFill/>
            <a:round/>
            <a:headEnd/>
            <a:tailEnd/>
          </a:ln>
          <a:effectLst/>
        </p:spPr>
        <p:txBody>
          <a:bodyPr/>
          <a:lstStyle/>
          <a:p>
            <a:endParaRPr lang="en-US"/>
          </a:p>
        </p:txBody>
      </p:sp>
      <p:sp>
        <p:nvSpPr>
          <p:cNvPr id="3074" name="Rectangle 2"/>
          <p:cNvSpPr>
            <a:spLocks noGrp="1" noChangeArrowheads="1"/>
          </p:cNvSpPr>
          <p:nvPr>
            <p:ph type="ctrTitle"/>
          </p:nvPr>
        </p:nvSpPr>
        <p:spPr>
          <a:xfrm>
            <a:off x="3059113" y="3457575"/>
            <a:ext cx="5541962" cy="908050"/>
          </a:xfrm>
        </p:spPr>
        <p:txBody>
          <a:bodyPr tIns="0"/>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062288" y="4354513"/>
            <a:ext cx="5541962" cy="1019175"/>
          </a:xfrm>
        </p:spPr>
        <p:txBody>
          <a:bodyPr/>
          <a:lstStyle>
            <a:lvl1pPr marL="0" indent="0">
              <a:lnSpc>
                <a:spcPct val="85000"/>
              </a:lnSpc>
              <a:buFont typeface="Arial" charset="0"/>
              <a:buNone/>
              <a:defRPr sz="2000"/>
            </a:lvl1pPr>
          </a:lstStyle>
          <a:p>
            <a:r>
              <a:rPr lang="en-US" smtClean="0"/>
              <a:t>Click to edit Master subtitle style</a:t>
            </a:r>
            <a:endParaRPr lang="en-US"/>
          </a:p>
        </p:txBody>
      </p:sp>
      <p:pic>
        <p:nvPicPr>
          <p:cNvPr id="3085" name="Picture 13" descr="logo_tagblack"/>
          <p:cNvPicPr>
            <a:picLocks noChangeAspect="1" noChangeArrowheads="1"/>
          </p:cNvPicPr>
          <p:nvPr/>
        </p:nvPicPr>
        <p:blipFill>
          <a:blip r:embed="rId3" cstate="print"/>
          <a:srcRect/>
          <a:stretch>
            <a:fillRect/>
          </a:stretch>
        </p:blipFill>
        <p:spPr bwMode="auto">
          <a:xfrm>
            <a:off x="3073400" y="6030913"/>
            <a:ext cx="1908175" cy="428625"/>
          </a:xfrm>
          <a:prstGeom prst="rect">
            <a:avLst/>
          </a:prstGeom>
          <a:noFill/>
        </p:spPr>
      </p:pic>
      <p:sp>
        <p:nvSpPr>
          <p:cNvPr id="3091" name="AutoShape 19"/>
          <p:cNvSpPr>
            <a:spLocks noChangeArrowheads="1"/>
          </p:cNvSpPr>
          <p:nvPr/>
        </p:nvSpPr>
        <p:spPr bwMode="auto">
          <a:xfrm rot="5400000">
            <a:off x="-120649" y="1274762"/>
            <a:ext cx="3313112" cy="3071813"/>
          </a:xfrm>
          <a:prstGeom prst="triangle">
            <a:avLst>
              <a:gd name="adj" fmla="val 60227"/>
            </a:avLst>
          </a:prstGeom>
          <a:blipFill dpi="0" rotWithShape="0">
            <a:blip r:embed="rId4" cstate="print"/>
            <a:srcRect/>
            <a:stretch>
              <a:fillRect r="-11421"/>
            </a:stretch>
          </a:blip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dirty="0">
                <a:solidFill>
                  <a:srgbClr val="000000"/>
                </a:solidFill>
                <a:cs typeface="Arial" charset="0"/>
              </a:rPr>
              <a:t>Page </a:t>
            </a:r>
            <a:fld id="{B5467213-517E-4786-AAC5-944566288EFE}" type="slidenum">
              <a:rPr lang="en-US" sz="1100">
                <a:solidFill>
                  <a:srgbClr val="000000"/>
                </a:solidFill>
                <a:cs typeface="Arial" charset="0"/>
              </a:rPr>
              <a:pPr/>
              <a:t>‹#›</a:t>
            </a:fld>
            <a:endParaRPr lang="en-US" sz="1100" dirty="0">
              <a:solidFill>
                <a:srgbClr val="000000"/>
              </a:solidFill>
              <a:cs typeface="Arial" charset="0"/>
            </a:endParaRPr>
          </a:p>
        </p:txBody>
      </p:sp>
      <p:sp>
        <p:nvSpPr>
          <p:cNvPr id="1034" name="Line 10"/>
          <p:cNvSpPr>
            <a:spLocks noChangeShapeType="1"/>
          </p:cNvSpPr>
          <p:nvPr/>
        </p:nvSpPr>
        <p:spPr bwMode="auto">
          <a:xfrm>
            <a:off x="455613" y="1042988"/>
            <a:ext cx="8229600" cy="0"/>
          </a:xfrm>
          <a:prstGeom prst="line">
            <a:avLst/>
          </a:prstGeom>
          <a:noFill/>
          <a:ln w="19050">
            <a:solidFill>
              <a:srgbClr val="FFD200"/>
            </a:solidFill>
            <a:round/>
            <a:headEnd/>
            <a:tailEnd/>
          </a:ln>
          <a:effectLst/>
        </p:spPr>
        <p:txBody>
          <a:bodyPr wrap="none" anchor="ctr"/>
          <a:lstStyle/>
          <a:p>
            <a:endParaRPr lang="en-US"/>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1036" name="Line 12"/>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1037" name="Picture 13"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1" fontAlgn="base" hangingPunct="1">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1" fontAlgn="base" hangingPunct="1">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14691"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694" name="Rectangle 6"/>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14B5BCB8-E694-466D-A302-27DFF81727FE}" type="slidenum">
              <a:rPr lang="en-US" sz="1100">
                <a:solidFill>
                  <a:srgbClr val="000000"/>
                </a:solidFill>
                <a:cs typeface="Arial" charset="0"/>
              </a:rPr>
              <a:pPr/>
              <a:t>‹#›</a:t>
            </a:fld>
            <a:endParaRPr lang="en-US" sz="1100">
              <a:solidFill>
                <a:srgbClr val="000000"/>
              </a:solidFill>
              <a:cs typeface="Arial" charset="0"/>
            </a:endParaRPr>
          </a:p>
        </p:txBody>
      </p:sp>
      <p:sp>
        <p:nvSpPr>
          <p:cNvPr id="114695" name="Line 7"/>
          <p:cNvSpPr>
            <a:spLocks noChangeShapeType="1"/>
          </p:cNvSpPr>
          <p:nvPr/>
        </p:nvSpPr>
        <p:spPr bwMode="auto">
          <a:xfrm>
            <a:off x="455613" y="1044575"/>
            <a:ext cx="8229600" cy="0"/>
          </a:xfrm>
          <a:prstGeom prst="line">
            <a:avLst/>
          </a:prstGeom>
          <a:noFill/>
          <a:ln w="19050">
            <a:solidFill>
              <a:srgbClr val="FFD200"/>
            </a:solidFill>
            <a:round/>
            <a:headEnd/>
            <a:tailEnd/>
          </a:ln>
          <a:effectLst/>
        </p:spPr>
        <p:txBody>
          <a:bodyPr wrap="none" anchor="ctr"/>
          <a:lstStyle/>
          <a:p>
            <a:endParaRPr lang="en-US"/>
          </a:p>
        </p:txBody>
      </p:sp>
      <p:sp>
        <p:nvSpPr>
          <p:cNvPr id="114696"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114697"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114698" name="Picture 10"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646464"/>
          </a:solidFill>
          <a:latin typeface="+mj-lt"/>
          <a:ea typeface="+mj-ea"/>
          <a:cs typeface="+mj-cs"/>
        </a:defRPr>
      </a:lvl1pPr>
      <a:lvl2pPr algn="l" rtl="0" fontAlgn="base">
        <a:lnSpc>
          <a:spcPct val="85000"/>
        </a:lnSpc>
        <a:spcBef>
          <a:spcPct val="0"/>
        </a:spcBef>
        <a:spcAft>
          <a:spcPct val="0"/>
        </a:spcAft>
        <a:defRPr sz="3000" b="1">
          <a:solidFill>
            <a:srgbClr val="646464"/>
          </a:solidFill>
          <a:latin typeface="Arial" charset="0"/>
        </a:defRPr>
      </a:lvl2pPr>
      <a:lvl3pPr algn="l" rtl="0" fontAlgn="base">
        <a:lnSpc>
          <a:spcPct val="85000"/>
        </a:lnSpc>
        <a:spcBef>
          <a:spcPct val="0"/>
        </a:spcBef>
        <a:spcAft>
          <a:spcPct val="0"/>
        </a:spcAft>
        <a:defRPr sz="3000" b="1">
          <a:solidFill>
            <a:srgbClr val="646464"/>
          </a:solidFill>
          <a:latin typeface="Arial" charset="0"/>
        </a:defRPr>
      </a:lvl3pPr>
      <a:lvl4pPr algn="l" rtl="0" fontAlgn="base">
        <a:lnSpc>
          <a:spcPct val="85000"/>
        </a:lnSpc>
        <a:spcBef>
          <a:spcPct val="0"/>
        </a:spcBef>
        <a:spcAft>
          <a:spcPct val="0"/>
        </a:spcAft>
        <a:defRPr sz="3000" b="1">
          <a:solidFill>
            <a:srgbClr val="646464"/>
          </a:solidFill>
          <a:latin typeface="Arial" charset="0"/>
        </a:defRPr>
      </a:lvl4pPr>
      <a:lvl5pPr algn="l" rtl="0" fontAlgn="base">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algn="l" rtl="0" fontAlgn="base">
        <a:spcBef>
          <a:spcPct val="20000"/>
        </a:spcBef>
        <a:spcAft>
          <a:spcPct val="0"/>
        </a:spcAft>
        <a:buClr>
          <a:srgbClr val="FFD200"/>
        </a:buClr>
        <a:buSzPct val="75000"/>
        <a:buFont typeface="Arial" charset="0"/>
        <a:defRPr sz="2400">
          <a:solidFill>
            <a:srgbClr val="646464"/>
          </a:solidFill>
          <a:latin typeface="+mn-lt"/>
          <a:ea typeface="+mn-ea"/>
          <a:cs typeface="+mn-cs"/>
        </a:defRPr>
      </a:lvl1pPr>
      <a:lvl2pPr marL="801688" indent="-355600" algn="l" rtl="0" fontAlgn="base">
        <a:spcBef>
          <a:spcPct val="20000"/>
        </a:spcBef>
        <a:spcAft>
          <a:spcPct val="0"/>
        </a:spcAft>
        <a:buClr>
          <a:srgbClr val="FFD200"/>
        </a:buClr>
        <a:buSzPct val="75000"/>
        <a:buFont typeface="Arial" charset="0"/>
        <a:buChar char="►"/>
        <a:defRPr sz="2000">
          <a:solidFill>
            <a:srgbClr val="646464"/>
          </a:solidFill>
          <a:latin typeface="+mn-lt"/>
        </a:defRPr>
      </a:lvl2pPr>
      <a:lvl3pPr marL="1343025" indent="-3619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881188"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4pPr>
      <a:lvl5pPr marL="24177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16739"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742" name="Rectangle 6"/>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355F2A32-0596-4D0E-9850-5AE59654F443}" type="slidenum">
              <a:rPr lang="en-US" sz="1100">
                <a:solidFill>
                  <a:srgbClr val="000000"/>
                </a:solidFill>
                <a:cs typeface="Arial" charset="0"/>
              </a:rPr>
              <a:pPr/>
              <a:t>‹#›</a:t>
            </a:fld>
            <a:endParaRPr lang="en-US" sz="1100">
              <a:solidFill>
                <a:srgbClr val="000000"/>
              </a:solidFill>
              <a:cs typeface="Arial" charset="0"/>
            </a:endParaRPr>
          </a:p>
        </p:txBody>
      </p:sp>
      <p:sp>
        <p:nvSpPr>
          <p:cNvPr id="116743"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endParaRPr lang="en-US"/>
          </a:p>
        </p:txBody>
      </p:sp>
      <p:sp>
        <p:nvSpPr>
          <p:cNvPr id="116744"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116745"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116746" name="Picture 10"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646464"/>
          </a:solidFill>
          <a:latin typeface="+mj-lt"/>
          <a:ea typeface="+mj-ea"/>
          <a:cs typeface="+mj-cs"/>
        </a:defRPr>
      </a:lvl1pPr>
      <a:lvl2pPr algn="l" rtl="0" fontAlgn="base">
        <a:lnSpc>
          <a:spcPct val="85000"/>
        </a:lnSpc>
        <a:spcBef>
          <a:spcPct val="0"/>
        </a:spcBef>
        <a:spcAft>
          <a:spcPct val="0"/>
        </a:spcAft>
        <a:defRPr sz="3000" b="1">
          <a:solidFill>
            <a:srgbClr val="646464"/>
          </a:solidFill>
          <a:latin typeface="Arial" charset="0"/>
        </a:defRPr>
      </a:lvl2pPr>
      <a:lvl3pPr algn="l" rtl="0" fontAlgn="base">
        <a:lnSpc>
          <a:spcPct val="85000"/>
        </a:lnSpc>
        <a:spcBef>
          <a:spcPct val="0"/>
        </a:spcBef>
        <a:spcAft>
          <a:spcPct val="0"/>
        </a:spcAft>
        <a:defRPr sz="3000" b="1">
          <a:solidFill>
            <a:srgbClr val="646464"/>
          </a:solidFill>
          <a:latin typeface="Arial" charset="0"/>
        </a:defRPr>
      </a:lvl3pPr>
      <a:lvl4pPr algn="l" rtl="0" fontAlgn="base">
        <a:lnSpc>
          <a:spcPct val="85000"/>
        </a:lnSpc>
        <a:spcBef>
          <a:spcPct val="0"/>
        </a:spcBef>
        <a:spcAft>
          <a:spcPct val="0"/>
        </a:spcAft>
        <a:defRPr sz="3000" b="1">
          <a:solidFill>
            <a:srgbClr val="646464"/>
          </a:solidFill>
          <a:latin typeface="Arial" charset="0"/>
        </a:defRPr>
      </a:lvl4pPr>
      <a:lvl5pPr algn="l" rtl="0" fontAlgn="base">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11113" indent="-11113" algn="l" rtl="0" fontAlgn="base">
        <a:spcBef>
          <a:spcPct val="20000"/>
        </a:spcBef>
        <a:spcAft>
          <a:spcPct val="0"/>
        </a:spcAft>
        <a:buClr>
          <a:srgbClr val="FFD200"/>
        </a:buClr>
        <a:buSzPct val="75000"/>
        <a:buFont typeface="Arial" charset="0"/>
        <a:defRPr sz="2400">
          <a:solidFill>
            <a:srgbClr val="646464"/>
          </a:solidFill>
          <a:latin typeface="+mn-lt"/>
          <a:ea typeface="+mn-ea"/>
          <a:cs typeface="+mn-cs"/>
        </a:defRPr>
      </a:lvl1pPr>
      <a:lvl2pPr marL="352425" indent="-339725" algn="l" rtl="0" fontAlgn="base">
        <a:spcBef>
          <a:spcPct val="20000"/>
        </a:spcBef>
        <a:spcAft>
          <a:spcPct val="0"/>
        </a:spcAft>
        <a:buClr>
          <a:srgbClr val="FFD200"/>
        </a:buClr>
        <a:buSzPct val="75000"/>
        <a:buFont typeface="Arial" charset="0"/>
        <a:buChar char="►"/>
        <a:defRPr sz="2400">
          <a:solidFill>
            <a:srgbClr val="646464"/>
          </a:solidFill>
          <a:latin typeface="+mn-lt"/>
        </a:defRPr>
      </a:lvl2pPr>
      <a:lvl3pPr marL="712788" indent="-358775" algn="l" rtl="0" fontAlgn="base">
        <a:spcBef>
          <a:spcPct val="20000"/>
        </a:spcBef>
        <a:spcAft>
          <a:spcPct val="0"/>
        </a:spcAft>
        <a:buClr>
          <a:srgbClr val="FFD200"/>
        </a:buClr>
        <a:buSzPct val="75000"/>
        <a:buFont typeface="Arial" charset="0"/>
        <a:buChar char="►"/>
        <a:defRPr sz="2000">
          <a:solidFill>
            <a:srgbClr val="646464"/>
          </a:solidFill>
          <a:latin typeface="+mn-lt"/>
        </a:defRPr>
      </a:lvl3pPr>
      <a:lvl4pPr marL="1071563" indent="-357188" algn="l" rtl="0" fontAlgn="base">
        <a:spcBef>
          <a:spcPct val="20000"/>
        </a:spcBef>
        <a:spcAft>
          <a:spcPct val="0"/>
        </a:spcAft>
        <a:buClr>
          <a:srgbClr val="FFD200"/>
        </a:buClr>
        <a:buSzPct val="75000"/>
        <a:buFont typeface="Arial" charset="0"/>
        <a:buChar char="►"/>
        <a:defRPr>
          <a:solidFill>
            <a:srgbClr val="646464"/>
          </a:solidFill>
          <a:latin typeface="+mn-lt"/>
        </a:defRPr>
      </a:lvl4pPr>
      <a:lvl5pPr marL="14319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18891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3463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28035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2607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ctrTitle"/>
          </p:nvPr>
        </p:nvSpPr>
        <p:spPr/>
        <p:txBody>
          <a:bodyPr/>
          <a:lstStyle/>
          <a:p>
            <a:r>
              <a:rPr lang="en-US" dirty="0" smtClean="0">
                <a:solidFill>
                  <a:srgbClr val="FAE600"/>
                </a:solidFill>
              </a:rPr>
              <a:t>Funding the future</a:t>
            </a:r>
            <a:endParaRPr lang="en-US" dirty="0">
              <a:solidFill>
                <a:srgbClr val="FAE600"/>
              </a:solidFill>
            </a:endParaRPr>
          </a:p>
        </p:txBody>
      </p:sp>
      <p:sp>
        <p:nvSpPr>
          <p:cNvPr id="15366" name="Rectangle 6"/>
          <p:cNvSpPr>
            <a:spLocks noGrp="1" noChangeArrowheads="1"/>
          </p:cNvSpPr>
          <p:nvPr>
            <p:ph type="subTitle" idx="1"/>
          </p:nvPr>
        </p:nvSpPr>
        <p:spPr>
          <a:xfrm>
            <a:off x="3062288" y="4114800"/>
            <a:ext cx="6081712" cy="1019175"/>
          </a:xfrm>
        </p:spPr>
        <p:txBody>
          <a:bodyPr/>
          <a:lstStyle/>
          <a:p>
            <a:r>
              <a:rPr lang="ru-RU" b="1" dirty="0" smtClean="0">
                <a:solidFill>
                  <a:srgbClr val="000000"/>
                </a:solidFill>
              </a:rPr>
              <a:t>Финансирование предпринимательской деятельности в странах </a:t>
            </a:r>
            <a:r>
              <a:rPr lang="en-US" b="1" smtClean="0">
                <a:solidFill>
                  <a:srgbClr val="000000"/>
                </a:solidFill>
              </a:rPr>
              <a:t>G20</a:t>
            </a:r>
            <a:endParaRPr lang="en-US" b="1" dirty="0" smtClean="0">
              <a:solidFill>
                <a:srgbClr val="000000"/>
              </a:solidFill>
            </a:endParaRPr>
          </a:p>
          <a:p>
            <a:endParaRPr lang="en-US" dirty="0" smtClean="0">
              <a:solidFill>
                <a:srgbClr val="000000"/>
              </a:solidFill>
            </a:endParaRPr>
          </a:p>
          <a:p>
            <a:r>
              <a:rPr lang="ru-RU" sz="1800" b="1" dirty="0" smtClean="0">
                <a:solidFill>
                  <a:srgbClr val="000000"/>
                </a:solidFill>
              </a:rPr>
              <a:t>Дмитрий </a:t>
            </a:r>
            <a:r>
              <a:rPr lang="ru-RU" sz="1800" b="1" dirty="0" err="1" smtClean="0">
                <a:solidFill>
                  <a:srgbClr val="000000"/>
                </a:solidFill>
              </a:rPr>
              <a:t>Неверко</a:t>
            </a:r>
            <a:endParaRPr lang="en-GB" sz="1800" b="1" dirty="0">
              <a:solidFill>
                <a:srgbClr val="00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Rectangle 8"/>
          <p:cNvSpPr>
            <a:spLocks noGrp="1" noChangeArrowheads="1"/>
          </p:cNvSpPr>
          <p:nvPr>
            <p:ph type="title"/>
          </p:nvPr>
        </p:nvSpPr>
        <p:spPr>
          <a:xfrm>
            <a:off x="457200" y="228600"/>
            <a:ext cx="8232775" cy="863600"/>
          </a:xfrm>
        </p:spPr>
        <p:txBody>
          <a:bodyPr anchor="ctr"/>
          <a:lstStyle/>
          <a:p>
            <a:pPr algn="ctr"/>
            <a:r>
              <a:rPr lang="en-GB" sz="2000" dirty="0" smtClean="0"/>
              <a:t/>
            </a:r>
            <a:br>
              <a:rPr lang="en-GB" sz="2000" dirty="0" smtClean="0"/>
            </a:br>
            <a:r>
              <a:rPr lang="ru-RU" sz="2000" dirty="0" smtClean="0"/>
              <a:t>Приоритетные направления улучшения культуры предпринимательства</a:t>
            </a:r>
            <a:r>
              <a:rPr lang="en-GB" dirty="0" smtClean="0"/>
              <a:t/>
            </a:r>
            <a:br>
              <a:rPr lang="en-GB" dirty="0" smtClean="0"/>
            </a:br>
            <a:endParaRPr lang="en-US" dirty="0"/>
          </a:p>
        </p:txBody>
      </p:sp>
      <p:grpSp>
        <p:nvGrpSpPr>
          <p:cNvPr id="36" name="Group 35"/>
          <p:cNvGrpSpPr/>
          <p:nvPr/>
        </p:nvGrpSpPr>
        <p:grpSpPr>
          <a:xfrm>
            <a:off x="838200" y="1447800"/>
            <a:ext cx="7696200" cy="6477000"/>
            <a:chOff x="1447800" y="920002"/>
            <a:chExt cx="7162800" cy="6000816"/>
          </a:xfrm>
        </p:grpSpPr>
        <p:grpSp>
          <p:nvGrpSpPr>
            <p:cNvPr id="37" name="Group 3"/>
            <p:cNvGrpSpPr>
              <a:grpSpLocks/>
            </p:cNvGrpSpPr>
            <p:nvPr/>
          </p:nvGrpSpPr>
          <p:grpSpPr bwMode="auto">
            <a:xfrm>
              <a:off x="1453585" y="1567969"/>
              <a:ext cx="6432119" cy="5352849"/>
              <a:chOff x="566" y="9111"/>
              <a:chExt cx="6752" cy="5619"/>
            </a:xfrm>
          </p:grpSpPr>
          <p:sp>
            <p:nvSpPr>
              <p:cNvPr id="50" name="Freeform 15"/>
              <p:cNvSpPr>
                <a:spLocks/>
              </p:cNvSpPr>
              <p:nvPr/>
            </p:nvSpPr>
            <p:spPr bwMode="auto">
              <a:xfrm>
                <a:off x="6377" y="13629"/>
                <a:ext cx="20" cy="254"/>
              </a:xfrm>
              <a:custGeom>
                <a:avLst/>
                <a:gdLst/>
                <a:ahLst/>
                <a:cxnLst>
                  <a:cxn ang="0">
                    <a:pos x="0" y="0"/>
                  </a:cxn>
                  <a:cxn ang="0">
                    <a:pos x="0" y="0"/>
                  </a:cxn>
                  <a:cxn ang="0">
                    <a:pos x="0" y="253"/>
                  </a:cxn>
                  <a:cxn ang="0">
                    <a:pos x="0" y="253"/>
                  </a:cxn>
                  <a:cxn ang="0">
                    <a:pos x="0" y="0"/>
                  </a:cxn>
                </a:cxnLst>
                <a:rect l="0" t="0" r="r" b="b"/>
                <a:pathLst>
                  <a:path w="20" h="254">
                    <a:moveTo>
                      <a:pt x="0" y="0"/>
                    </a:moveTo>
                    <a:lnTo>
                      <a:pt x="0" y="0"/>
                    </a:lnTo>
                    <a:lnTo>
                      <a:pt x="0" y="253"/>
                    </a:lnTo>
                    <a:lnTo>
                      <a:pt x="0" y="253"/>
                    </a:lnTo>
                    <a:lnTo>
                      <a:pt x="0"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1"/>
              <p:cNvSpPr>
                <a:spLocks/>
              </p:cNvSpPr>
              <p:nvPr/>
            </p:nvSpPr>
            <p:spPr bwMode="auto">
              <a:xfrm>
                <a:off x="6377" y="14296"/>
                <a:ext cx="20" cy="414"/>
              </a:xfrm>
              <a:custGeom>
                <a:avLst/>
                <a:gdLst/>
                <a:ahLst/>
                <a:cxnLst>
                  <a:cxn ang="0">
                    <a:pos x="0" y="0"/>
                  </a:cxn>
                  <a:cxn ang="0">
                    <a:pos x="0" y="0"/>
                  </a:cxn>
                  <a:cxn ang="0">
                    <a:pos x="0" y="413"/>
                  </a:cxn>
                  <a:cxn ang="0">
                    <a:pos x="0" y="413"/>
                  </a:cxn>
                  <a:cxn ang="0">
                    <a:pos x="0" y="0"/>
                  </a:cxn>
                </a:cxnLst>
                <a:rect l="0" t="0" r="r" b="b"/>
                <a:pathLst>
                  <a:path w="20" h="414">
                    <a:moveTo>
                      <a:pt x="0" y="0"/>
                    </a:moveTo>
                    <a:lnTo>
                      <a:pt x="0" y="0"/>
                    </a:lnTo>
                    <a:lnTo>
                      <a:pt x="0" y="413"/>
                    </a:lnTo>
                    <a:lnTo>
                      <a:pt x="0" y="413"/>
                    </a:lnTo>
                    <a:lnTo>
                      <a:pt x="0"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7"/>
              <p:cNvSpPr>
                <a:spLocks/>
              </p:cNvSpPr>
              <p:nvPr/>
            </p:nvSpPr>
            <p:spPr bwMode="auto">
              <a:xfrm>
                <a:off x="6377" y="13883"/>
                <a:ext cx="20" cy="413"/>
              </a:xfrm>
              <a:custGeom>
                <a:avLst/>
                <a:gdLst/>
                <a:ahLst/>
                <a:cxnLst>
                  <a:cxn ang="0">
                    <a:pos x="0" y="0"/>
                  </a:cxn>
                  <a:cxn ang="0">
                    <a:pos x="0" y="0"/>
                  </a:cxn>
                  <a:cxn ang="0">
                    <a:pos x="0" y="413"/>
                  </a:cxn>
                  <a:cxn ang="0">
                    <a:pos x="0" y="413"/>
                  </a:cxn>
                  <a:cxn ang="0">
                    <a:pos x="0" y="0"/>
                  </a:cxn>
                </a:cxnLst>
                <a:rect l="0" t="0" r="r" b="b"/>
                <a:pathLst>
                  <a:path w="20" h="413">
                    <a:moveTo>
                      <a:pt x="0" y="0"/>
                    </a:moveTo>
                    <a:lnTo>
                      <a:pt x="0" y="0"/>
                    </a:lnTo>
                    <a:lnTo>
                      <a:pt x="0" y="413"/>
                    </a:lnTo>
                    <a:lnTo>
                      <a:pt x="0" y="413"/>
                    </a:lnTo>
                    <a:lnTo>
                      <a:pt x="0"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566" y="14710"/>
                <a:ext cx="6752" cy="20"/>
              </a:xfrm>
              <a:custGeom>
                <a:avLst/>
                <a:gdLst/>
                <a:ahLst/>
                <a:cxnLst>
                  <a:cxn ang="0">
                    <a:pos x="0" y="0"/>
                  </a:cxn>
                  <a:cxn ang="0">
                    <a:pos x="6752" y="0"/>
                  </a:cxn>
                </a:cxnLst>
                <a:rect l="0" t="0" r="r" b="b"/>
                <a:pathLst>
                  <a:path w="6752" h="20">
                    <a:moveTo>
                      <a:pt x="0" y="0"/>
                    </a:moveTo>
                    <a:lnTo>
                      <a:pt x="6752" y="0"/>
                    </a:lnTo>
                  </a:path>
                </a:pathLst>
              </a:custGeom>
              <a:noFill/>
              <a:ln w="3810">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1"/>
              <p:cNvSpPr>
                <a:spLocks/>
              </p:cNvSpPr>
              <p:nvPr/>
            </p:nvSpPr>
            <p:spPr bwMode="auto">
              <a:xfrm>
                <a:off x="3107" y="10062"/>
                <a:ext cx="904" cy="859"/>
              </a:xfrm>
              <a:custGeom>
                <a:avLst/>
                <a:gdLst/>
                <a:ahLst/>
                <a:cxnLst>
                  <a:cxn ang="0">
                    <a:pos x="452" y="0"/>
                  </a:cxn>
                  <a:cxn ang="0">
                    <a:pos x="903" y="328"/>
                  </a:cxn>
                  <a:cxn ang="0">
                    <a:pos x="731" y="859"/>
                  </a:cxn>
                  <a:cxn ang="0">
                    <a:pos x="171" y="859"/>
                  </a:cxn>
                  <a:cxn ang="0">
                    <a:pos x="0" y="328"/>
                  </a:cxn>
                  <a:cxn ang="0">
                    <a:pos x="452" y="0"/>
                  </a:cxn>
                </a:cxnLst>
                <a:rect l="0" t="0" r="r" b="b"/>
                <a:pathLst>
                  <a:path w="904" h="859">
                    <a:moveTo>
                      <a:pt x="452" y="0"/>
                    </a:moveTo>
                    <a:lnTo>
                      <a:pt x="903" y="328"/>
                    </a:lnTo>
                    <a:lnTo>
                      <a:pt x="731" y="859"/>
                    </a:lnTo>
                    <a:lnTo>
                      <a:pt x="171" y="859"/>
                    </a:lnTo>
                    <a:lnTo>
                      <a:pt x="0" y="328"/>
                    </a:lnTo>
                    <a:lnTo>
                      <a:pt x="452" y="0"/>
                    </a:lnTo>
                  </a:path>
                </a:pathLst>
              </a:custGeom>
              <a:noFill/>
              <a:ln w="4064">
                <a:solidFill>
                  <a:srgbClr val="939598"/>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2"/>
              <p:cNvSpPr>
                <a:spLocks/>
              </p:cNvSpPr>
              <p:nvPr/>
            </p:nvSpPr>
            <p:spPr bwMode="auto">
              <a:xfrm>
                <a:off x="2655" y="9586"/>
                <a:ext cx="1808" cy="1719"/>
              </a:xfrm>
              <a:custGeom>
                <a:avLst/>
                <a:gdLst/>
                <a:ahLst/>
                <a:cxnLst>
                  <a:cxn ang="0">
                    <a:pos x="905" y="0"/>
                  </a:cxn>
                  <a:cxn ang="0">
                    <a:pos x="1808" y="657"/>
                  </a:cxn>
                  <a:cxn ang="0">
                    <a:pos x="1462" y="1719"/>
                  </a:cxn>
                  <a:cxn ang="0">
                    <a:pos x="345" y="1719"/>
                  </a:cxn>
                  <a:cxn ang="0">
                    <a:pos x="0" y="657"/>
                  </a:cxn>
                  <a:cxn ang="0">
                    <a:pos x="905" y="0"/>
                  </a:cxn>
                </a:cxnLst>
                <a:rect l="0" t="0" r="r" b="b"/>
                <a:pathLst>
                  <a:path w="1808" h="1719">
                    <a:moveTo>
                      <a:pt x="905" y="0"/>
                    </a:moveTo>
                    <a:lnTo>
                      <a:pt x="1808" y="657"/>
                    </a:lnTo>
                    <a:lnTo>
                      <a:pt x="1462" y="1719"/>
                    </a:lnTo>
                    <a:lnTo>
                      <a:pt x="345" y="1719"/>
                    </a:lnTo>
                    <a:lnTo>
                      <a:pt x="0" y="657"/>
                    </a:lnTo>
                    <a:lnTo>
                      <a:pt x="905" y="0"/>
                    </a:lnTo>
                  </a:path>
                </a:pathLst>
              </a:custGeom>
              <a:noFill/>
              <a:ln w="4064">
                <a:solidFill>
                  <a:srgbClr val="939598"/>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3"/>
              <p:cNvSpPr>
                <a:spLocks/>
              </p:cNvSpPr>
              <p:nvPr/>
            </p:nvSpPr>
            <p:spPr bwMode="auto">
              <a:xfrm>
                <a:off x="2204" y="9111"/>
                <a:ext cx="2712" cy="2580"/>
              </a:xfrm>
              <a:custGeom>
                <a:avLst/>
                <a:gdLst/>
                <a:ahLst/>
                <a:cxnLst>
                  <a:cxn ang="0">
                    <a:pos x="1355" y="0"/>
                  </a:cxn>
                  <a:cxn ang="0">
                    <a:pos x="2711" y="985"/>
                  </a:cxn>
                  <a:cxn ang="0">
                    <a:pos x="2192" y="2580"/>
                  </a:cxn>
                  <a:cxn ang="0">
                    <a:pos x="517" y="2580"/>
                  </a:cxn>
                  <a:cxn ang="0">
                    <a:pos x="0" y="985"/>
                  </a:cxn>
                  <a:cxn ang="0">
                    <a:pos x="1355" y="0"/>
                  </a:cxn>
                </a:cxnLst>
                <a:rect l="0" t="0" r="r" b="b"/>
                <a:pathLst>
                  <a:path w="2712" h="2580">
                    <a:moveTo>
                      <a:pt x="1355" y="0"/>
                    </a:moveTo>
                    <a:lnTo>
                      <a:pt x="2711" y="985"/>
                    </a:lnTo>
                    <a:lnTo>
                      <a:pt x="2192" y="2580"/>
                    </a:lnTo>
                    <a:lnTo>
                      <a:pt x="517" y="2580"/>
                    </a:lnTo>
                    <a:lnTo>
                      <a:pt x="0" y="985"/>
                    </a:lnTo>
                    <a:lnTo>
                      <a:pt x="1355" y="0"/>
                    </a:lnTo>
                  </a:path>
                </a:pathLst>
              </a:custGeom>
              <a:noFill/>
              <a:ln w="4063">
                <a:solidFill>
                  <a:srgbClr val="939598"/>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4"/>
              <p:cNvSpPr>
                <a:spLocks/>
              </p:cNvSpPr>
              <p:nvPr/>
            </p:nvSpPr>
            <p:spPr bwMode="auto">
              <a:xfrm>
                <a:off x="3560" y="9111"/>
                <a:ext cx="20" cy="1426"/>
              </a:xfrm>
              <a:custGeom>
                <a:avLst/>
                <a:gdLst/>
                <a:ahLst/>
                <a:cxnLst>
                  <a:cxn ang="0">
                    <a:pos x="0" y="0"/>
                  </a:cxn>
                  <a:cxn ang="0">
                    <a:pos x="0" y="1426"/>
                  </a:cxn>
                </a:cxnLst>
                <a:rect l="0" t="0" r="r" b="b"/>
                <a:pathLst>
                  <a:path w="20" h="1426">
                    <a:moveTo>
                      <a:pt x="0" y="0"/>
                    </a:moveTo>
                    <a:lnTo>
                      <a:pt x="0" y="1426"/>
                    </a:lnTo>
                  </a:path>
                </a:pathLst>
              </a:custGeom>
              <a:noFill/>
              <a:ln w="609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5"/>
              <p:cNvSpPr>
                <a:spLocks/>
              </p:cNvSpPr>
              <p:nvPr/>
            </p:nvSpPr>
            <p:spPr bwMode="auto">
              <a:xfrm>
                <a:off x="3560" y="10097"/>
                <a:ext cx="1356" cy="440"/>
              </a:xfrm>
              <a:custGeom>
                <a:avLst/>
                <a:gdLst/>
                <a:ahLst/>
                <a:cxnLst>
                  <a:cxn ang="0">
                    <a:pos x="0" y="440"/>
                  </a:cxn>
                  <a:cxn ang="0">
                    <a:pos x="1355" y="0"/>
                  </a:cxn>
                </a:cxnLst>
                <a:rect l="0" t="0" r="r" b="b"/>
                <a:pathLst>
                  <a:path w="1356" h="440">
                    <a:moveTo>
                      <a:pt x="0" y="440"/>
                    </a:moveTo>
                    <a:lnTo>
                      <a:pt x="1355" y="0"/>
                    </a:lnTo>
                  </a:path>
                </a:pathLst>
              </a:custGeom>
              <a:noFill/>
              <a:ln w="609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6"/>
              <p:cNvSpPr>
                <a:spLocks/>
              </p:cNvSpPr>
              <p:nvPr/>
            </p:nvSpPr>
            <p:spPr bwMode="auto">
              <a:xfrm>
                <a:off x="3560" y="10537"/>
                <a:ext cx="837" cy="1154"/>
              </a:xfrm>
              <a:custGeom>
                <a:avLst/>
                <a:gdLst/>
                <a:ahLst/>
                <a:cxnLst>
                  <a:cxn ang="0">
                    <a:pos x="0" y="0"/>
                  </a:cxn>
                  <a:cxn ang="0">
                    <a:pos x="836" y="1154"/>
                  </a:cxn>
                </a:cxnLst>
                <a:rect l="0" t="0" r="r" b="b"/>
                <a:pathLst>
                  <a:path w="837" h="1154">
                    <a:moveTo>
                      <a:pt x="0" y="0"/>
                    </a:moveTo>
                    <a:lnTo>
                      <a:pt x="836" y="1154"/>
                    </a:lnTo>
                  </a:path>
                </a:pathLst>
              </a:custGeom>
              <a:noFill/>
              <a:ln w="609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47"/>
              <p:cNvSpPr>
                <a:spLocks/>
              </p:cNvSpPr>
              <p:nvPr/>
            </p:nvSpPr>
            <p:spPr bwMode="auto">
              <a:xfrm>
                <a:off x="2721" y="10537"/>
                <a:ext cx="839" cy="1154"/>
              </a:xfrm>
              <a:custGeom>
                <a:avLst/>
                <a:gdLst/>
                <a:ahLst/>
                <a:cxnLst>
                  <a:cxn ang="0">
                    <a:pos x="838" y="0"/>
                  </a:cxn>
                  <a:cxn ang="0">
                    <a:pos x="0" y="1154"/>
                  </a:cxn>
                </a:cxnLst>
                <a:rect l="0" t="0" r="r" b="b"/>
                <a:pathLst>
                  <a:path w="839" h="1154">
                    <a:moveTo>
                      <a:pt x="838" y="0"/>
                    </a:moveTo>
                    <a:lnTo>
                      <a:pt x="0" y="1154"/>
                    </a:lnTo>
                  </a:path>
                </a:pathLst>
              </a:custGeom>
              <a:noFill/>
              <a:ln w="609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48"/>
              <p:cNvSpPr>
                <a:spLocks/>
              </p:cNvSpPr>
              <p:nvPr/>
            </p:nvSpPr>
            <p:spPr bwMode="auto">
              <a:xfrm>
                <a:off x="2204" y="10097"/>
                <a:ext cx="1356" cy="440"/>
              </a:xfrm>
              <a:custGeom>
                <a:avLst/>
                <a:gdLst/>
                <a:ahLst/>
                <a:cxnLst>
                  <a:cxn ang="0">
                    <a:pos x="1355" y="440"/>
                  </a:cxn>
                  <a:cxn ang="0">
                    <a:pos x="0" y="0"/>
                  </a:cxn>
                </a:cxnLst>
                <a:rect l="0" t="0" r="r" b="b"/>
                <a:pathLst>
                  <a:path w="1356" h="440">
                    <a:moveTo>
                      <a:pt x="1355" y="440"/>
                    </a:moveTo>
                    <a:lnTo>
                      <a:pt x="0" y="0"/>
                    </a:lnTo>
                  </a:path>
                </a:pathLst>
              </a:custGeom>
              <a:noFill/>
              <a:ln w="609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9"/>
              <p:cNvSpPr>
                <a:spLocks/>
              </p:cNvSpPr>
              <p:nvPr/>
            </p:nvSpPr>
            <p:spPr bwMode="auto">
              <a:xfrm>
                <a:off x="3053" y="9688"/>
                <a:ext cx="1300" cy="1588"/>
              </a:xfrm>
              <a:custGeom>
                <a:avLst/>
                <a:gdLst/>
                <a:ahLst/>
                <a:cxnLst>
                  <a:cxn ang="0">
                    <a:pos x="0" y="684"/>
                  </a:cxn>
                  <a:cxn ang="0">
                    <a:pos x="506" y="0"/>
                  </a:cxn>
                  <a:cxn ang="0">
                    <a:pos x="1299" y="591"/>
                  </a:cxn>
                  <a:cxn ang="0">
                    <a:pos x="1043" y="1587"/>
                  </a:cxn>
                  <a:cxn ang="0">
                    <a:pos x="173" y="1305"/>
                  </a:cxn>
                  <a:cxn ang="0">
                    <a:pos x="0" y="684"/>
                  </a:cxn>
                </a:cxnLst>
                <a:rect l="0" t="0" r="r" b="b"/>
                <a:pathLst>
                  <a:path w="1300" h="1588">
                    <a:moveTo>
                      <a:pt x="0" y="684"/>
                    </a:moveTo>
                    <a:lnTo>
                      <a:pt x="506" y="0"/>
                    </a:lnTo>
                    <a:lnTo>
                      <a:pt x="1299" y="591"/>
                    </a:lnTo>
                    <a:lnTo>
                      <a:pt x="1043" y="1587"/>
                    </a:lnTo>
                    <a:lnTo>
                      <a:pt x="173" y="1305"/>
                    </a:lnTo>
                    <a:lnTo>
                      <a:pt x="0" y="684"/>
                    </a:lnTo>
                  </a:path>
                </a:pathLst>
              </a:custGeom>
              <a:noFill/>
              <a:ln w="15240">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0"/>
              <p:cNvSpPr>
                <a:spLocks/>
              </p:cNvSpPr>
              <p:nvPr/>
            </p:nvSpPr>
            <p:spPr bwMode="auto">
              <a:xfrm>
                <a:off x="2918" y="9681"/>
                <a:ext cx="1628" cy="1696"/>
              </a:xfrm>
              <a:custGeom>
                <a:avLst/>
                <a:gdLst/>
                <a:ahLst/>
                <a:cxnLst>
                  <a:cxn ang="0">
                    <a:pos x="0" y="647"/>
                  </a:cxn>
                  <a:cxn ang="0">
                    <a:pos x="642" y="0"/>
                  </a:cxn>
                  <a:cxn ang="0">
                    <a:pos x="1627" y="534"/>
                  </a:cxn>
                  <a:cxn ang="0">
                    <a:pos x="1250" y="1696"/>
                  </a:cxn>
                  <a:cxn ang="0">
                    <a:pos x="459" y="1106"/>
                  </a:cxn>
                  <a:cxn ang="0">
                    <a:pos x="0" y="647"/>
                  </a:cxn>
                </a:cxnLst>
                <a:rect l="0" t="0" r="r" b="b"/>
                <a:pathLst>
                  <a:path w="1628" h="1696">
                    <a:moveTo>
                      <a:pt x="0" y="647"/>
                    </a:moveTo>
                    <a:lnTo>
                      <a:pt x="642" y="0"/>
                    </a:lnTo>
                    <a:lnTo>
                      <a:pt x="1627" y="534"/>
                    </a:lnTo>
                    <a:lnTo>
                      <a:pt x="1250" y="1696"/>
                    </a:lnTo>
                    <a:lnTo>
                      <a:pt x="459" y="1106"/>
                    </a:lnTo>
                    <a:lnTo>
                      <a:pt x="0" y="647"/>
                    </a:lnTo>
                  </a:path>
                </a:pathLst>
              </a:custGeom>
              <a:noFill/>
              <a:ln w="15240">
                <a:solidFill>
                  <a:srgbClr val="FFD4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51"/>
              <p:cNvSpPr>
                <a:spLocks/>
              </p:cNvSpPr>
              <p:nvPr/>
            </p:nvSpPr>
            <p:spPr bwMode="auto">
              <a:xfrm>
                <a:off x="3007" y="9602"/>
                <a:ext cx="1419" cy="1712"/>
              </a:xfrm>
              <a:custGeom>
                <a:avLst/>
                <a:gdLst/>
                <a:ahLst/>
                <a:cxnLst>
                  <a:cxn ang="0">
                    <a:pos x="0" y="756"/>
                  </a:cxn>
                  <a:cxn ang="0">
                    <a:pos x="552" y="0"/>
                  </a:cxn>
                  <a:cxn ang="0">
                    <a:pos x="1419" y="654"/>
                  </a:cxn>
                  <a:cxn ang="0">
                    <a:pos x="1117" y="1712"/>
                  </a:cxn>
                  <a:cxn ang="0">
                    <a:pos x="192" y="1427"/>
                  </a:cxn>
                  <a:cxn ang="0">
                    <a:pos x="0" y="756"/>
                  </a:cxn>
                </a:cxnLst>
                <a:rect l="0" t="0" r="r" b="b"/>
                <a:pathLst>
                  <a:path w="1419" h="1712">
                    <a:moveTo>
                      <a:pt x="0" y="756"/>
                    </a:moveTo>
                    <a:lnTo>
                      <a:pt x="552" y="0"/>
                    </a:lnTo>
                    <a:lnTo>
                      <a:pt x="1419" y="654"/>
                    </a:lnTo>
                    <a:lnTo>
                      <a:pt x="1117" y="1712"/>
                    </a:lnTo>
                    <a:lnTo>
                      <a:pt x="192" y="1427"/>
                    </a:lnTo>
                    <a:lnTo>
                      <a:pt x="0" y="756"/>
                    </a:lnTo>
                  </a:path>
                </a:pathLst>
              </a:custGeom>
              <a:noFill/>
              <a:ln w="18288">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2"/>
              <p:cNvSpPr>
                <a:spLocks/>
              </p:cNvSpPr>
              <p:nvPr/>
            </p:nvSpPr>
            <p:spPr bwMode="auto">
              <a:xfrm>
                <a:off x="5081" y="10876"/>
                <a:ext cx="307" cy="20"/>
              </a:xfrm>
              <a:custGeom>
                <a:avLst/>
                <a:gdLst/>
                <a:ahLst/>
                <a:cxnLst>
                  <a:cxn ang="0">
                    <a:pos x="0" y="0"/>
                  </a:cxn>
                  <a:cxn ang="0">
                    <a:pos x="307" y="0"/>
                  </a:cxn>
                </a:cxnLst>
                <a:rect l="0" t="0" r="r" b="b"/>
                <a:pathLst>
                  <a:path w="307" h="20">
                    <a:moveTo>
                      <a:pt x="0" y="0"/>
                    </a:moveTo>
                    <a:lnTo>
                      <a:pt x="307" y="0"/>
                    </a:lnTo>
                  </a:path>
                </a:pathLst>
              </a:custGeom>
              <a:noFill/>
              <a:ln w="15240">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53"/>
              <p:cNvSpPr>
                <a:spLocks/>
              </p:cNvSpPr>
              <p:nvPr/>
            </p:nvSpPr>
            <p:spPr bwMode="auto">
              <a:xfrm>
                <a:off x="5081" y="10682"/>
                <a:ext cx="307" cy="20"/>
              </a:xfrm>
              <a:custGeom>
                <a:avLst/>
                <a:gdLst/>
                <a:ahLst/>
                <a:cxnLst>
                  <a:cxn ang="0">
                    <a:pos x="0" y="0"/>
                  </a:cxn>
                  <a:cxn ang="0">
                    <a:pos x="307" y="0"/>
                  </a:cxn>
                </a:cxnLst>
                <a:rect l="0" t="0" r="r" b="b"/>
                <a:pathLst>
                  <a:path w="307" h="20">
                    <a:moveTo>
                      <a:pt x="0" y="0"/>
                    </a:moveTo>
                    <a:lnTo>
                      <a:pt x="307" y="0"/>
                    </a:lnTo>
                  </a:path>
                </a:pathLst>
              </a:custGeom>
              <a:noFill/>
              <a:ln w="15240">
                <a:solidFill>
                  <a:srgbClr val="FFD4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4"/>
              <p:cNvSpPr>
                <a:spLocks/>
              </p:cNvSpPr>
              <p:nvPr/>
            </p:nvSpPr>
            <p:spPr bwMode="auto">
              <a:xfrm>
                <a:off x="5081" y="11099"/>
                <a:ext cx="307" cy="20"/>
              </a:xfrm>
              <a:custGeom>
                <a:avLst/>
                <a:gdLst/>
                <a:ahLst/>
                <a:cxnLst>
                  <a:cxn ang="0">
                    <a:pos x="0" y="0"/>
                  </a:cxn>
                  <a:cxn ang="0">
                    <a:pos x="307" y="0"/>
                  </a:cxn>
                </a:cxnLst>
                <a:rect l="0" t="0" r="r" b="b"/>
                <a:pathLst>
                  <a:path w="307" h="20">
                    <a:moveTo>
                      <a:pt x="0" y="0"/>
                    </a:moveTo>
                    <a:lnTo>
                      <a:pt x="307" y="0"/>
                    </a:lnTo>
                  </a:path>
                </a:pathLst>
              </a:custGeom>
              <a:noFill/>
              <a:ln w="12192">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Text Box 55"/>
            <p:cNvSpPr txBox="1">
              <a:spLocks noChangeArrowheads="1"/>
            </p:cNvSpPr>
            <p:nvPr/>
          </p:nvSpPr>
          <p:spPr bwMode="auto">
            <a:xfrm>
              <a:off x="2511582" y="920002"/>
              <a:ext cx="5638800" cy="4941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914400" marR="3048000" lvl="2" indent="0" algn="ctr" defTabSz="914400" rtl="0" eaLnBrk="1" fontAlgn="base" latinLnBrk="0" hangingPunct="1">
                <a:spcBef>
                  <a:spcPts val="463"/>
                </a:spcBef>
                <a:spcAft>
                  <a:spcPct val="0"/>
                </a:spcAft>
                <a:buClrTx/>
                <a:buSzTx/>
                <a:buFontTx/>
                <a:buNone/>
                <a:tabLst/>
              </a:pPr>
              <a:r>
                <a:rPr lang="ru-RU" sz="1050" dirty="0" smtClean="0">
                  <a:solidFill>
                    <a:srgbClr val="6D6E71"/>
                  </a:solidFill>
                  <a:latin typeface="EYInterstate" pitchFamily="2" charset="0"/>
                </a:rPr>
                <a:t>Б</a:t>
              </a:r>
              <a:r>
                <a:rPr kumimoji="0" lang="ru-RU" sz="1050" b="0" i="0" u="none" strike="noStrike" cap="none" normalizeH="0" baseline="0" dirty="0" smtClean="0">
                  <a:ln>
                    <a:noFill/>
                  </a:ln>
                  <a:solidFill>
                    <a:srgbClr val="6D6E71"/>
                  </a:solidFill>
                  <a:effectLst/>
                  <a:latin typeface="EYInterstate" pitchFamily="2" charset="0"/>
                </a:rPr>
                <a:t>ольше коммуникаций                      об</a:t>
              </a:r>
              <a:r>
                <a:rPr kumimoji="0" lang="ru-RU" sz="1050" b="0" i="0" u="none" strike="noStrike" cap="none" normalizeH="0" dirty="0" smtClean="0">
                  <a:ln>
                    <a:noFill/>
                  </a:ln>
                  <a:solidFill>
                    <a:srgbClr val="6D6E71"/>
                  </a:solidFill>
                  <a:effectLst/>
                  <a:latin typeface="EYInterstate" pitchFamily="2" charset="0"/>
                </a:rPr>
                <a:t> историях успеха в предпринимательстве</a:t>
              </a:r>
              <a:endParaRPr kumimoji="0" lang="en-US" sz="1050" b="0" i="0" u="none" strike="noStrike" cap="none" normalizeH="0" baseline="0" dirty="0" smtClean="0">
                <a:ln>
                  <a:noFill/>
                </a:ln>
                <a:solidFill>
                  <a:schemeClr val="tx1"/>
                </a:solidFill>
                <a:effectLst/>
                <a:latin typeface="Arial" pitchFamily="34" charset="0"/>
              </a:endParaRPr>
            </a:p>
          </p:txBody>
        </p:sp>
        <p:sp>
          <p:nvSpPr>
            <p:cNvPr id="39" name="Text Box 56"/>
            <p:cNvSpPr txBox="1">
              <a:spLocks noChangeArrowheads="1"/>
            </p:cNvSpPr>
            <p:nvPr/>
          </p:nvSpPr>
          <p:spPr bwMode="auto">
            <a:xfrm>
              <a:off x="3962400" y="1447800"/>
              <a:ext cx="304840" cy="1371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100000"/>
                </a:lnSpc>
                <a:spcBef>
                  <a:spcPts val="25"/>
                </a:spcBef>
                <a:spcAft>
                  <a:spcPct val="0"/>
                </a:spcAft>
                <a:tabLst/>
              </a:pPr>
              <a:r>
                <a:rPr kumimoji="0" lang="en-US" sz="800" b="0" i="0" u="none" strike="noStrike" cap="none" normalizeH="0" baseline="0" dirty="0" smtClean="0">
                  <a:ln>
                    <a:noFill/>
                  </a:ln>
                  <a:solidFill>
                    <a:srgbClr val="6D6E71"/>
                  </a:solidFill>
                  <a:effectLst/>
                  <a:latin typeface="EYInterstate" pitchFamily="2" charset="0"/>
                </a:rPr>
                <a:t>100.0</a:t>
              </a:r>
              <a:endParaRPr kumimoji="0" lang="en-US" sz="800" b="0" i="0" u="none" strike="noStrike" cap="none" normalizeH="0" baseline="0" dirty="0" smtClean="0">
                <a:ln>
                  <a:noFill/>
                </a:ln>
                <a:solidFill>
                  <a:schemeClr val="tx1"/>
                </a:solidFill>
                <a:effectLst/>
                <a:latin typeface="Arial" pitchFamily="34" charset="0"/>
              </a:endParaRPr>
            </a:p>
          </p:txBody>
        </p:sp>
        <p:sp>
          <p:nvSpPr>
            <p:cNvPr id="40" name="Text Box 57"/>
            <p:cNvSpPr txBox="1">
              <a:spLocks noChangeArrowheads="1"/>
            </p:cNvSpPr>
            <p:nvPr/>
          </p:nvSpPr>
          <p:spPr bwMode="auto">
            <a:xfrm>
              <a:off x="4038600" y="1905000"/>
              <a:ext cx="244824" cy="1371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100000"/>
                </a:lnSpc>
                <a:spcBef>
                  <a:spcPts val="25"/>
                </a:spcBef>
                <a:spcAft>
                  <a:spcPct val="0"/>
                </a:spcAft>
                <a:tabLst/>
              </a:pPr>
              <a:r>
                <a:rPr kumimoji="0" lang="en-US" sz="800" b="0" i="0" u="none" strike="noStrike" cap="none" normalizeH="0" baseline="0" dirty="0" smtClean="0">
                  <a:ln>
                    <a:noFill/>
                  </a:ln>
                  <a:solidFill>
                    <a:srgbClr val="6D6E71"/>
                  </a:solidFill>
                  <a:effectLst/>
                  <a:latin typeface="EYInterstate" pitchFamily="2" charset="0"/>
                </a:rPr>
                <a:t>80.0</a:t>
              </a:r>
              <a:endParaRPr kumimoji="0" lang="en-US" sz="800" b="0" i="0" u="none" strike="noStrike" cap="none" normalizeH="0" baseline="0" dirty="0" smtClean="0">
                <a:ln>
                  <a:noFill/>
                </a:ln>
                <a:solidFill>
                  <a:schemeClr val="tx1"/>
                </a:solidFill>
                <a:effectLst/>
                <a:latin typeface="Arial" pitchFamily="34" charset="0"/>
              </a:endParaRPr>
            </a:p>
          </p:txBody>
        </p:sp>
        <p:sp>
          <p:nvSpPr>
            <p:cNvPr id="41" name="Text Box 58"/>
            <p:cNvSpPr txBox="1">
              <a:spLocks noChangeArrowheads="1"/>
            </p:cNvSpPr>
            <p:nvPr/>
          </p:nvSpPr>
          <p:spPr bwMode="auto">
            <a:xfrm>
              <a:off x="5715626" y="2264345"/>
              <a:ext cx="2894974" cy="4801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lvl="1" indent="-342900" eaLnBrk="1" fontAlgn="base" latinLnBrk="0" hangingPunct="1">
                <a:spcBef>
                  <a:spcPts val="25"/>
                </a:spcBef>
                <a:spcAft>
                  <a:spcPct val="0"/>
                </a:spcAft>
                <a:tabLst/>
              </a:pPr>
              <a:r>
                <a:rPr lang="ru-RU" sz="1050" dirty="0" smtClean="0">
                  <a:solidFill>
                    <a:srgbClr val="6D6E71"/>
                  </a:solidFill>
                  <a:latin typeface="EYInterstate" pitchFamily="2" charset="0"/>
                </a:rPr>
                <a:t>Подчёркивание</a:t>
              </a:r>
              <a:r>
                <a:rPr kumimoji="0" lang="ru-RU" sz="1050" b="0" i="0" u="none" strike="noStrike" cap="none" normalizeH="0" baseline="0" dirty="0" smtClean="0">
                  <a:ln>
                    <a:noFill/>
                  </a:ln>
                  <a:solidFill>
                    <a:srgbClr val="6D6E71"/>
                  </a:solidFill>
                  <a:effectLst/>
                  <a:latin typeface="EYInterstate" pitchFamily="2" charset="0"/>
                </a:rPr>
                <a:t> карьерных возможностей предлагаемых предпринимательством</a:t>
              </a:r>
              <a:endParaRPr kumimoji="0" lang="en-US" sz="1050" b="0" i="0" u="none" strike="noStrike" cap="none" normalizeH="0" baseline="0" dirty="0" smtClean="0">
                <a:ln>
                  <a:noFill/>
                </a:ln>
                <a:solidFill>
                  <a:schemeClr val="tx1"/>
                </a:solidFill>
                <a:effectLst/>
                <a:latin typeface="Arial" pitchFamily="34" charset="0"/>
              </a:endParaRPr>
            </a:p>
          </p:txBody>
        </p:sp>
        <p:sp>
          <p:nvSpPr>
            <p:cNvPr id="42" name="Text Box 59"/>
            <p:cNvSpPr txBox="1">
              <a:spLocks noChangeArrowheads="1"/>
            </p:cNvSpPr>
            <p:nvPr/>
          </p:nvSpPr>
          <p:spPr bwMode="auto">
            <a:xfrm>
              <a:off x="4035197" y="2288160"/>
              <a:ext cx="244824" cy="1371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100000"/>
                </a:lnSpc>
                <a:spcBef>
                  <a:spcPts val="25"/>
                </a:spcBef>
                <a:spcAft>
                  <a:spcPct val="0"/>
                </a:spcAft>
                <a:tabLst/>
              </a:pPr>
              <a:r>
                <a:rPr kumimoji="0" lang="en-US" sz="800" b="0" i="0" u="none" strike="noStrike" cap="none" normalizeH="0" baseline="0" dirty="0" smtClean="0">
                  <a:ln>
                    <a:noFill/>
                  </a:ln>
                  <a:solidFill>
                    <a:srgbClr val="6D6E71"/>
                  </a:solidFill>
                  <a:effectLst/>
                  <a:latin typeface="EYInterstate" pitchFamily="2" charset="0"/>
                </a:rPr>
                <a:t>60.0</a:t>
              </a:r>
              <a:endParaRPr kumimoji="0" lang="en-US" sz="800" b="0" i="0" u="none" strike="noStrike" cap="none" normalizeH="0" baseline="0" dirty="0" smtClean="0">
                <a:ln>
                  <a:noFill/>
                </a:ln>
                <a:solidFill>
                  <a:schemeClr val="tx1"/>
                </a:solidFill>
                <a:effectLst/>
                <a:latin typeface="Arial" pitchFamily="34" charset="0"/>
              </a:endParaRPr>
            </a:p>
          </p:txBody>
        </p:sp>
        <p:sp>
          <p:nvSpPr>
            <p:cNvPr id="43" name="Text Box 60"/>
            <p:cNvSpPr txBox="1">
              <a:spLocks noChangeArrowheads="1"/>
            </p:cNvSpPr>
            <p:nvPr/>
          </p:nvSpPr>
          <p:spPr bwMode="auto">
            <a:xfrm>
              <a:off x="1447800" y="2362200"/>
              <a:ext cx="1592837" cy="3277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spcBef>
                  <a:spcPts val="25"/>
                </a:spcBef>
                <a:spcAft>
                  <a:spcPct val="0"/>
                </a:spcAft>
                <a:tabLst/>
              </a:pPr>
              <a:r>
                <a:rPr kumimoji="0" lang="ru-RU" sz="1050" b="0" i="0" u="none" strike="noStrike" cap="none" normalizeH="0" baseline="0" dirty="0" smtClean="0">
                  <a:ln>
                    <a:noFill/>
                  </a:ln>
                  <a:solidFill>
                    <a:srgbClr val="6D6E71"/>
                  </a:solidFill>
                  <a:effectLst/>
                  <a:latin typeface="EYInterstate" pitchFamily="2" charset="0"/>
                </a:rPr>
                <a:t>Улучшение восприятия бизнес-неудач</a:t>
              </a:r>
              <a:endParaRPr kumimoji="0" lang="en-US" sz="1050" b="0" i="0" u="none" strike="noStrike" cap="none" normalizeH="0" baseline="0" dirty="0" smtClean="0">
                <a:ln>
                  <a:noFill/>
                </a:ln>
                <a:solidFill>
                  <a:schemeClr val="tx1"/>
                </a:solidFill>
                <a:effectLst/>
                <a:latin typeface="Arial" pitchFamily="34" charset="0"/>
              </a:endParaRPr>
            </a:p>
          </p:txBody>
        </p:sp>
        <p:sp>
          <p:nvSpPr>
            <p:cNvPr id="44" name="Text Box 61"/>
            <p:cNvSpPr txBox="1">
              <a:spLocks noChangeArrowheads="1"/>
            </p:cNvSpPr>
            <p:nvPr/>
          </p:nvSpPr>
          <p:spPr bwMode="auto">
            <a:xfrm>
              <a:off x="4035197" y="2699698"/>
              <a:ext cx="244824" cy="1371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100000"/>
                </a:lnSpc>
                <a:spcBef>
                  <a:spcPts val="25"/>
                </a:spcBef>
                <a:spcAft>
                  <a:spcPct val="0"/>
                </a:spcAft>
                <a:tabLst/>
              </a:pPr>
              <a:r>
                <a:rPr kumimoji="0" lang="en-US" sz="800" b="0" i="0" u="none" strike="noStrike" cap="none" normalizeH="0" baseline="0" smtClean="0">
                  <a:ln>
                    <a:noFill/>
                  </a:ln>
                  <a:solidFill>
                    <a:srgbClr val="6D6E71"/>
                  </a:solidFill>
                  <a:effectLst/>
                  <a:latin typeface="EYInterstate" pitchFamily="2" charset="0"/>
                </a:rPr>
                <a:t>40.0</a:t>
              </a:r>
              <a:endParaRPr kumimoji="0" lang="en-US" sz="800" b="0" i="0" u="none" strike="noStrike" cap="none" normalizeH="0" baseline="0" smtClean="0">
                <a:ln>
                  <a:noFill/>
                </a:ln>
                <a:solidFill>
                  <a:schemeClr val="tx1"/>
                </a:solidFill>
                <a:effectLst/>
                <a:latin typeface="Arial" pitchFamily="34" charset="0"/>
              </a:endParaRPr>
            </a:p>
          </p:txBody>
        </p:sp>
        <p:sp>
          <p:nvSpPr>
            <p:cNvPr id="45" name="Text Box 62"/>
            <p:cNvSpPr txBox="1">
              <a:spLocks noChangeArrowheads="1"/>
            </p:cNvSpPr>
            <p:nvPr/>
          </p:nvSpPr>
          <p:spPr bwMode="auto">
            <a:xfrm>
              <a:off x="6105249" y="2967339"/>
              <a:ext cx="1667151" cy="5906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100000"/>
                </a:lnSpc>
                <a:spcBef>
                  <a:spcPts val="25"/>
                </a:spcBef>
                <a:spcAft>
                  <a:spcPct val="0"/>
                </a:spcAft>
                <a:tabLst/>
              </a:pPr>
              <a:r>
                <a:rPr lang="ru-RU" sz="1050" dirty="0" smtClean="0">
                  <a:solidFill>
                    <a:srgbClr val="6D6E71"/>
                  </a:solidFill>
                  <a:latin typeface="EYInterstate" pitchFamily="2" charset="0"/>
                </a:rPr>
                <a:t>Россия</a:t>
              </a:r>
              <a:endParaRPr kumimoji="0" lang="en-US" sz="1050" b="0" i="0" u="none" strike="noStrike" cap="none" normalizeH="0" baseline="0" dirty="0" smtClean="0">
                <a:ln>
                  <a:noFill/>
                </a:ln>
                <a:solidFill>
                  <a:srgbClr val="000000"/>
                </a:solidFill>
                <a:effectLst/>
                <a:latin typeface="EYInterstate" pitchFamily="2" charset="0"/>
              </a:endParaRPr>
            </a:p>
            <a:p>
              <a:pPr marL="457200" lvl="1" indent="-457200" eaLnBrk="1" fontAlgn="base" latinLnBrk="0" hangingPunct="1">
                <a:lnSpc>
                  <a:spcPct val="100000"/>
                </a:lnSpc>
                <a:spcBef>
                  <a:spcPts val="350"/>
                </a:spcBef>
                <a:spcAft>
                  <a:spcPct val="0"/>
                </a:spcAft>
                <a:tabLst/>
              </a:pPr>
              <a:r>
                <a:rPr kumimoji="0" lang="en-US" sz="1050" b="0" i="0" u="none" strike="noStrike" cap="none" normalizeH="0" baseline="0" dirty="0" smtClean="0">
                  <a:ln>
                    <a:noFill/>
                  </a:ln>
                  <a:solidFill>
                    <a:srgbClr val="6D6E71"/>
                  </a:solidFill>
                  <a:effectLst/>
                  <a:latin typeface="EYInterstate" pitchFamily="2" charset="0"/>
                </a:rPr>
                <a:t>G20</a:t>
              </a:r>
              <a:endParaRPr kumimoji="0" lang="en-US" sz="1050" b="0" i="0" u="none" strike="noStrike" cap="none" normalizeH="0" baseline="0" dirty="0" smtClean="0">
                <a:ln>
                  <a:noFill/>
                </a:ln>
                <a:solidFill>
                  <a:srgbClr val="000000"/>
                </a:solidFill>
                <a:effectLst/>
                <a:latin typeface="EYInterstate" pitchFamily="2" charset="0"/>
              </a:endParaRPr>
            </a:p>
            <a:p>
              <a:pPr marL="457200" lvl="1" indent="-457200" eaLnBrk="1" fontAlgn="base" latinLnBrk="0" hangingPunct="1">
                <a:lnSpc>
                  <a:spcPct val="100000"/>
                </a:lnSpc>
                <a:spcBef>
                  <a:spcPts val="400"/>
                </a:spcBef>
                <a:spcAft>
                  <a:spcPct val="0"/>
                </a:spcAft>
                <a:tabLst/>
              </a:pPr>
              <a:r>
                <a:rPr lang="ru-RU" sz="1050" dirty="0" smtClean="0">
                  <a:solidFill>
                    <a:srgbClr val="6D6E71"/>
                  </a:solidFill>
                  <a:latin typeface="EYInterstate" pitchFamily="2" charset="0"/>
                </a:rPr>
                <a:t>Быстро растущие рынки</a:t>
              </a:r>
              <a:endParaRPr kumimoji="0" lang="en-US" sz="1050" b="0" i="0" u="none" strike="noStrike" cap="none" normalizeH="0" baseline="0" dirty="0" smtClean="0">
                <a:ln>
                  <a:noFill/>
                </a:ln>
                <a:solidFill>
                  <a:schemeClr val="tx1"/>
                </a:solidFill>
                <a:effectLst/>
                <a:latin typeface="Arial" pitchFamily="34" charset="0"/>
              </a:endParaRPr>
            </a:p>
          </p:txBody>
        </p:sp>
        <p:sp>
          <p:nvSpPr>
            <p:cNvPr id="46" name="Text Box 63"/>
            <p:cNvSpPr txBox="1">
              <a:spLocks noChangeArrowheads="1"/>
            </p:cNvSpPr>
            <p:nvPr/>
          </p:nvSpPr>
          <p:spPr bwMode="auto">
            <a:xfrm>
              <a:off x="1518719" y="4114800"/>
              <a:ext cx="2707339" cy="4801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spcBef>
                  <a:spcPts val="25"/>
                </a:spcBef>
                <a:spcAft>
                  <a:spcPct val="0"/>
                </a:spcAft>
                <a:buClrTx/>
                <a:buSzTx/>
                <a:buFontTx/>
                <a:buNone/>
                <a:tabLst/>
              </a:pPr>
              <a:r>
                <a:rPr kumimoji="0" lang="ru-RU" sz="1050" b="0" i="0" u="none" strike="noStrike" cap="none" normalizeH="0" baseline="0" dirty="0" smtClean="0">
                  <a:ln>
                    <a:noFill/>
                  </a:ln>
                  <a:solidFill>
                    <a:srgbClr val="6D6E71"/>
                  </a:solidFill>
                  <a:effectLst/>
                  <a:latin typeface="EYInterstate" pitchFamily="2" charset="0"/>
                </a:rPr>
                <a:t>Подчёркивание идей высокого риска-высокой динамики предпринимательства </a:t>
              </a:r>
              <a:endParaRPr kumimoji="0" lang="en-US" sz="1050" b="0" i="0" u="none" strike="noStrike" cap="none" normalizeH="0" baseline="0" dirty="0" smtClean="0">
                <a:ln>
                  <a:noFill/>
                </a:ln>
                <a:solidFill>
                  <a:schemeClr val="tx1"/>
                </a:solidFill>
                <a:effectLst/>
                <a:latin typeface="Arial" pitchFamily="34" charset="0"/>
              </a:endParaRPr>
            </a:p>
          </p:txBody>
        </p:sp>
        <p:sp>
          <p:nvSpPr>
            <p:cNvPr id="47" name="Text Box 64"/>
            <p:cNvSpPr txBox="1">
              <a:spLocks noChangeArrowheads="1"/>
            </p:cNvSpPr>
            <p:nvPr/>
          </p:nvSpPr>
          <p:spPr bwMode="auto">
            <a:xfrm>
              <a:off x="4785864" y="4113407"/>
              <a:ext cx="2760954" cy="4801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spcBef>
                  <a:spcPts val="25"/>
                </a:spcBef>
                <a:spcAft>
                  <a:spcPct val="0"/>
                </a:spcAft>
                <a:tabLst/>
              </a:pPr>
              <a:r>
                <a:rPr kumimoji="0" lang="ru-RU" sz="1050" b="0" i="0" u="none" strike="noStrike" cap="none" normalizeH="0" baseline="0" dirty="0" smtClean="0">
                  <a:ln>
                    <a:noFill/>
                  </a:ln>
                  <a:solidFill>
                    <a:srgbClr val="6D6E71"/>
                  </a:solidFill>
                  <a:effectLst/>
                  <a:latin typeface="EYInterstate" pitchFamily="2" charset="0"/>
                </a:rPr>
                <a:t>Подчёркивание роли предпринимательства в создании новых рабочих мест</a:t>
              </a:r>
              <a:endParaRPr kumimoji="0" lang="en-US" sz="1050" b="0" i="0" u="none" strike="noStrike" cap="none" normalizeH="0" baseline="0" dirty="0" smtClean="0">
                <a:ln>
                  <a:noFill/>
                </a:ln>
                <a:solidFill>
                  <a:schemeClr val="tx1"/>
                </a:solidFill>
                <a:effectLst/>
                <a:latin typeface="Arial" pitchFamily="34" charset="0"/>
              </a:endParaRPr>
            </a:p>
          </p:txBody>
        </p:sp>
        <p:sp>
          <p:nvSpPr>
            <p:cNvPr id="48" name="Text Box 65"/>
            <p:cNvSpPr txBox="1">
              <a:spLocks noChangeArrowheads="1"/>
            </p:cNvSpPr>
            <p:nvPr/>
          </p:nvSpPr>
          <p:spPr bwMode="auto">
            <a:xfrm>
              <a:off x="5754684" y="2854977"/>
              <a:ext cx="293408" cy="2286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228600"/>
            <a:ext cx="8232775" cy="863600"/>
          </a:xfrm>
        </p:spPr>
        <p:txBody>
          <a:bodyPr/>
          <a:lstStyle/>
          <a:p>
            <a:pPr lvl="1"/>
            <a:r>
              <a:rPr kumimoji="0" lang="en-US" sz="1050" b="0" i="0" u="none" strike="noStrike" cap="none" normalizeH="0" baseline="0" dirty="0" smtClean="0">
                <a:ln>
                  <a:noFill/>
                </a:ln>
                <a:solidFill>
                  <a:schemeClr val="tx1"/>
                </a:solidFill>
                <a:effectLst/>
                <a:latin typeface="EYInterstate" pitchFamily="2" charset="0"/>
              </a:rPr>
              <a:t/>
            </a:r>
            <a:br>
              <a:rPr kumimoji="0" lang="en-US" sz="1050" b="0" i="0" u="none" strike="noStrike" cap="none" normalizeH="0" baseline="0" dirty="0" smtClean="0">
                <a:ln>
                  <a:noFill/>
                </a:ln>
                <a:solidFill>
                  <a:schemeClr val="tx1"/>
                </a:solidFill>
                <a:effectLst/>
                <a:latin typeface="EYInterstate" pitchFamily="2" charset="0"/>
              </a:rPr>
            </a:br>
            <a:r>
              <a:rPr lang="en-GB" dirty="0" smtClean="0"/>
              <a:t> </a:t>
            </a:r>
            <a:endParaRPr lang="en-US" dirty="0"/>
          </a:p>
        </p:txBody>
      </p:sp>
      <p:sp>
        <p:nvSpPr>
          <p:cNvPr id="180" name="Rectangle 2"/>
          <p:cNvSpPr txBox="1">
            <a:spLocks noChangeArrowheads="1"/>
          </p:cNvSpPr>
          <p:nvPr/>
        </p:nvSpPr>
        <p:spPr bwMode="auto">
          <a:xfrm>
            <a:off x="609600" y="228600"/>
            <a:ext cx="8232775" cy="1143000"/>
          </a:xfrm>
          <a:prstGeom prst="rect">
            <a:avLst/>
          </a:prstGeom>
          <a:noFill/>
          <a:ln w="9525">
            <a:noFill/>
            <a:miter lim="800000"/>
            <a:headEnd/>
            <a:tailEnd/>
          </a:ln>
          <a:effectLst/>
        </p:spPr>
        <p:txBody>
          <a:bodyPr vert="horz" wrap="square" lIns="0" tIns="36000" rIns="0" bIns="0" numCol="1" anchor="ctr" anchorCtr="0" compatLnSpc="1">
            <a:prstTxWarp prst="textNoShape">
              <a:avLst/>
            </a:prstTxWarp>
          </a:bodyPr>
          <a:lstStyle/>
          <a:p>
            <a:pPr marL="0" marR="0" lvl="1" indent="0" algn="l" defTabSz="914400" rtl="0" eaLnBrk="1" fontAlgn="base" latinLnBrk="0" hangingPunct="1">
              <a:lnSpc>
                <a:spcPct val="85000"/>
              </a:lnSpc>
              <a:spcBef>
                <a:spcPct val="0"/>
              </a:spcBef>
              <a:spcAft>
                <a:spcPct val="0"/>
              </a:spcAft>
              <a:buClrTx/>
              <a:buSzTx/>
              <a:buFontTx/>
              <a:buNone/>
              <a:tabLst/>
              <a:defRPr/>
            </a:pPr>
            <a:r>
              <a:rPr kumimoji="0" lang="ru-RU" sz="2000" b="1" i="0" u="none" strike="noStrike" kern="0" cap="none" spc="0" normalizeH="0" baseline="0" noProof="0" dirty="0" smtClean="0">
                <a:ln>
                  <a:noFill/>
                </a:ln>
                <a:solidFill>
                  <a:schemeClr val="tx1"/>
                </a:solidFill>
                <a:effectLst/>
                <a:uLnTx/>
                <a:uFillTx/>
                <a:latin typeface="+mn-lt"/>
              </a:rPr>
              <a:t>Финансирование малого и среднего бизнеса в странах </a:t>
            </a:r>
            <a:r>
              <a:rPr kumimoji="0" lang="en-US" sz="2000" b="1" i="0" u="none" strike="noStrike" kern="0" cap="none" spc="0" normalizeH="0" baseline="0" noProof="0" dirty="0" smtClean="0">
                <a:ln>
                  <a:noFill/>
                </a:ln>
                <a:solidFill>
                  <a:schemeClr val="tx1"/>
                </a:solidFill>
                <a:effectLst/>
                <a:uLnTx/>
                <a:uFillTx/>
                <a:latin typeface="+mn-lt"/>
              </a:rPr>
              <a:t>G20</a:t>
            </a:r>
          </a:p>
          <a:p>
            <a:pPr marL="0" marR="0" lvl="1" indent="0" algn="ctr" defTabSz="914400" rtl="0" eaLnBrk="1" fontAlgn="base" latinLnBrk="0" hangingPunct="1">
              <a:lnSpc>
                <a:spcPct val="85000"/>
              </a:lnSpc>
              <a:spcBef>
                <a:spcPct val="0"/>
              </a:spcBef>
              <a:spcAft>
                <a:spcPct val="0"/>
              </a:spcAft>
              <a:buClrTx/>
              <a:buSzTx/>
              <a:buFontTx/>
              <a:buNone/>
              <a:tabLst/>
              <a:defRPr/>
            </a:pPr>
            <a:r>
              <a:rPr lang="ru-RU" sz="2000" b="1" kern="0" noProof="0" dirty="0" smtClean="0">
                <a:latin typeface="+mn-lt"/>
              </a:rPr>
              <a:t>(развитые страны)</a:t>
            </a:r>
            <a:r>
              <a:rPr kumimoji="0" lang="en-US" sz="1050" b="0" i="0" u="none" strike="noStrike" kern="0" cap="none" spc="0" normalizeH="0" baseline="0" noProof="0" dirty="0" smtClean="0">
                <a:ln>
                  <a:noFill/>
                </a:ln>
                <a:solidFill>
                  <a:schemeClr val="tx1"/>
                </a:solidFill>
                <a:effectLst/>
                <a:uLnTx/>
                <a:uFillTx/>
                <a:latin typeface="EYInterstate" pitchFamily="2" charset="0"/>
              </a:rPr>
              <a:t/>
            </a:r>
            <a:br>
              <a:rPr kumimoji="0" lang="en-US" sz="1050" b="0" i="0" u="none" strike="noStrike" kern="0" cap="none" spc="0" normalizeH="0" baseline="0" noProof="0" dirty="0" smtClean="0">
                <a:ln>
                  <a:noFill/>
                </a:ln>
                <a:solidFill>
                  <a:schemeClr val="tx1"/>
                </a:solidFill>
                <a:effectLst/>
                <a:uLnTx/>
                <a:uFillTx/>
                <a:latin typeface="EYInterstate" pitchFamily="2" charset="0"/>
              </a:rPr>
            </a:br>
            <a:r>
              <a:rPr kumimoji="0" lang="en-GB" sz="3000" b="1" i="0" u="none" strike="noStrike" kern="0" cap="none" spc="0" normalizeH="0" baseline="0" noProof="0" dirty="0" smtClean="0">
                <a:ln>
                  <a:noFill/>
                </a:ln>
                <a:solidFill>
                  <a:srgbClr val="646464"/>
                </a:solidFill>
                <a:effectLst/>
                <a:uLnTx/>
                <a:uFillTx/>
                <a:latin typeface="Arial" charset="0"/>
              </a:rPr>
              <a:t> </a:t>
            </a:r>
            <a:endParaRPr kumimoji="0" lang="en-US" sz="3000" b="1" i="0" u="none" strike="noStrike" kern="0" cap="none" spc="0" normalizeH="0" baseline="0" noProof="0" dirty="0">
              <a:ln>
                <a:noFill/>
              </a:ln>
              <a:solidFill>
                <a:srgbClr val="646464"/>
              </a:solidFill>
              <a:effectLst/>
              <a:uLnTx/>
              <a:uFillTx/>
              <a:latin typeface="Arial" charset="0"/>
            </a:endParaRPr>
          </a:p>
        </p:txBody>
      </p:sp>
      <p:grpSp>
        <p:nvGrpSpPr>
          <p:cNvPr id="183" name="Group 182"/>
          <p:cNvGrpSpPr/>
          <p:nvPr/>
        </p:nvGrpSpPr>
        <p:grpSpPr>
          <a:xfrm>
            <a:off x="1447800" y="1371600"/>
            <a:ext cx="6096000" cy="4661787"/>
            <a:chOff x="1447800" y="1295400"/>
            <a:chExt cx="6096000" cy="4661787"/>
          </a:xfrm>
        </p:grpSpPr>
        <p:sp>
          <p:nvSpPr>
            <p:cNvPr id="110" name="Text Box 179"/>
            <p:cNvSpPr txBox="1">
              <a:spLocks noChangeArrowheads="1"/>
            </p:cNvSpPr>
            <p:nvPr/>
          </p:nvSpPr>
          <p:spPr bwMode="auto">
            <a:xfrm>
              <a:off x="1828800" y="1295400"/>
              <a:ext cx="181170" cy="1163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88000"/>
                </a:lnSpc>
                <a:spcBef>
                  <a:spcPct val="0"/>
                </a:spcBef>
                <a:spcAft>
                  <a:spcPct val="0"/>
                </a:spcAft>
                <a:tabLst/>
              </a:pPr>
              <a:r>
                <a:rPr kumimoji="0" lang="en-US" sz="1050" b="0" i="0" u="none" strike="noStrike" cap="none" normalizeH="0" baseline="30000" dirty="0" smtClean="0">
                  <a:ln>
                    <a:noFill/>
                  </a:ln>
                  <a:solidFill>
                    <a:srgbClr val="6D6E71"/>
                  </a:solidFill>
                  <a:effectLst/>
                  <a:latin typeface="EYInterstate" pitchFamily="2" charset="0"/>
                </a:rPr>
                <a:t>150</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116" name="Text Box 185"/>
            <p:cNvSpPr txBox="1">
              <a:spLocks noChangeArrowheads="1"/>
            </p:cNvSpPr>
            <p:nvPr/>
          </p:nvSpPr>
          <p:spPr bwMode="auto">
            <a:xfrm>
              <a:off x="4209310" y="1304657"/>
              <a:ext cx="448296" cy="23763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9" name="Freeform 4"/>
            <p:cNvSpPr>
              <a:spLocks/>
            </p:cNvSpPr>
            <p:nvPr/>
          </p:nvSpPr>
          <p:spPr bwMode="auto">
            <a:xfrm flipV="1">
              <a:off x="2104390" y="2862476"/>
              <a:ext cx="5287010" cy="56341"/>
            </a:xfrm>
            <a:custGeom>
              <a:avLst/>
              <a:gdLst/>
              <a:ahLst/>
              <a:cxnLst>
                <a:cxn ang="0">
                  <a:pos x="0" y="0"/>
                </a:cxn>
                <a:cxn ang="0">
                  <a:pos x="4410" y="0"/>
                </a:cxn>
              </a:cxnLst>
              <a:rect l="0" t="0" r="r" b="b"/>
              <a:pathLst>
                <a:path w="4411" h="20">
                  <a:moveTo>
                    <a:pt x="0" y="0"/>
                  </a:moveTo>
                  <a:lnTo>
                    <a:pt x="4410" y="0"/>
                  </a:lnTo>
                </a:path>
              </a:pathLst>
            </a:custGeom>
            <a:noFill/>
            <a:ln w="38100">
              <a:solidFill>
                <a:srgbClr val="E6E7E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6"/>
            <p:cNvSpPr>
              <a:spLocks/>
            </p:cNvSpPr>
            <p:nvPr/>
          </p:nvSpPr>
          <p:spPr bwMode="auto">
            <a:xfrm flipV="1">
              <a:off x="2104390" y="2060611"/>
              <a:ext cx="5287010" cy="45719"/>
            </a:xfrm>
            <a:custGeom>
              <a:avLst/>
              <a:gdLst/>
              <a:ahLst/>
              <a:cxnLst>
                <a:cxn ang="0">
                  <a:pos x="0" y="0"/>
                </a:cxn>
                <a:cxn ang="0">
                  <a:pos x="4410" y="0"/>
                </a:cxn>
              </a:cxnLst>
              <a:rect l="0" t="0" r="r" b="b"/>
              <a:pathLst>
                <a:path w="4411" h="20">
                  <a:moveTo>
                    <a:pt x="0" y="0"/>
                  </a:moveTo>
                  <a:lnTo>
                    <a:pt x="4410" y="0"/>
                  </a:lnTo>
                </a:path>
              </a:pathLst>
            </a:custGeom>
            <a:noFill/>
            <a:ln w="38100">
              <a:solidFill>
                <a:srgbClr val="E6E7E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8"/>
            <p:cNvSpPr>
              <a:spLocks/>
            </p:cNvSpPr>
            <p:nvPr/>
          </p:nvSpPr>
          <p:spPr bwMode="auto">
            <a:xfrm>
              <a:off x="2104390" y="1371600"/>
              <a:ext cx="5287010" cy="119276"/>
            </a:xfrm>
            <a:custGeom>
              <a:avLst/>
              <a:gdLst/>
              <a:ahLst/>
              <a:cxnLst>
                <a:cxn ang="0">
                  <a:pos x="0" y="0"/>
                </a:cxn>
                <a:cxn ang="0">
                  <a:pos x="4410" y="0"/>
                </a:cxn>
              </a:cxnLst>
              <a:rect l="0" t="0" r="r" b="b"/>
              <a:pathLst>
                <a:path w="4411" h="20">
                  <a:moveTo>
                    <a:pt x="0" y="0"/>
                  </a:moveTo>
                  <a:lnTo>
                    <a:pt x="4410" y="0"/>
                  </a:lnTo>
                </a:path>
              </a:pathLst>
            </a:custGeom>
            <a:noFill/>
            <a:ln w="38100">
              <a:solidFill>
                <a:srgbClr val="E6E7E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p:cNvSpPr>
            <p:nvPr/>
          </p:nvSpPr>
          <p:spPr bwMode="auto">
            <a:xfrm>
              <a:off x="2618542" y="3738183"/>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25"/>
            <p:cNvSpPr>
              <a:spLocks/>
            </p:cNvSpPr>
            <p:nvPr/>
          </p:nvSpPr>
          <p:spPr bwMode="auto">
            <a:xfrm>
              <a:off x="2080057" y="3887879"/>
              <a:ext cx="510450" cy="247026"/>
            </a:xfrm>
            <a:prstGeom prst="rect">
              <a:avLst/>
            </a:prstGeom>
            <a:solidFill>
              <a:srgbClr val="E6E7E8"/>
            </a:solidFill>
            <a:ln w="9525">
              <a:noFill/>
              <a:miter lim="800000"/>
              <a:headEnd/>
              <a:tailEnd/>
            </a:ln>
          </p:spPr>
          <p:txBody>
            <a:bodyPr vert="horz" wrap="square" lIns="0" tIns="45720" rIns="0" bIns="45720" numCol="1" anchor="ctr" anchorCtr="0" compatLnSpc="1">
              <a:prstTxWarp prst="textNoShape">
                <a:avLst/>
              </a:prstTxWarp>
            </a:bodyPr>
            <a:lstStyle/>
            <a:p>
              <a:pPr algn="ctr"/>
              <a:r>
                <a:rPr lang="en-US" sz="800" dirty="0" smtClean="0">
                  <a:latin typeface="EYInterstate" pitchFamily="2" charset="0"/>
                </a:rPr>
                <a:t>Australia</a:t>
              </a:r>
              <a:endParaRPr lang="en-US" sz="800" dirty="0">
                <a:latin typeface="EYInterstate" pitchFamily="2" charset="0"/>
              </a:endParaRPr>
            </a:p>
          </p:txBody>
        </p:sp>
        <p:sp>
          <p:nvSpPr>
            <p:cNvPr id="60" name="Freeform 26"/>
            <p:cNvSpPr>
              <a:spLocks/>
            </p:cNvSpPr>
            <p:nvPr/>
          </p:nvSpPr>
          <p:spPr bwMode="auto">
            <a:xfrm>
              <a:off x="2296404" y="4158709"/>
              <a:ext cx="60831" cy="53954"/>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3207277" y="3738183"/>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28"/>
            <p:cNvSpPr>
              <a:spLocks/>
            </p:cNvSpPr>
            <p:nvPr/>
          </p:nvSpPr>
          <p:spPr bwMode="auto">
            <a:xfrm>
              <a:off x="2662446" y="3887879"/>
              <a:ext cx="510450" cy="247026"/>
            </a:xfrm>
            <a:prstGeom prst="rect">
              <a:avLst/>
            </a:prstGeom>
            <a:solidFill>
              <a:srgbClr val="E6E7E8"/>
            </a:solidFill>
            <a:ln w="9525">
              <a:noFill/>
              <a:miter lim="800000"/>
              <a:headEnd/>
              <a:tailEnd/>
            </a:ln>
          </p:spPr>
          <p:txBody>
            <a:bodyPr vert="horz" wrap="square" lIns="0" tIns="45720" rIns="0" bIns="45720" numCol="1" anchor="ctr" anchorCtr="0" compatLnSpc="1">
              <a:prstTxWarp prst="textNoShape">
                <a:avLst/>
              </a:prstTxWarp>
            </a:bodyPr>
            <a:lstStyle/>
            <a:p>
              <a:pPr algn="ctr"/>
              <a:r>
                <a:rPr lang="en-US" sz="800" dirty="0" smtClean="0">
                  <a:latin typeface="EYInterstate" pitchFamily="2" charset="0"/>
                </a:rPr>
                <a:t>Canada</a:t>
              </a:r>
              <a:endParaRPr lang="en-US" sz="800" dirty="0">
                <a:latin typeface="EYInterstate" pitchFamily="2" charset="0"/>
              </a:endParaRPr>
            </a:p>
          </p:txBody>
        </p:sp>
        <p:sp>
          <p:nvSpPr>
            <p:cNvPr id="63" name="Rectangle 29"/>
            <p:cNvSpPr>
              <a:spLocks/>
            </p:cNvSpPr>
            <p:nvPr/>
          </p:nvSpPr>
          <p:spPr bwMode="auto">
            <a:xfrm>
              <a:off x="3239016" y="3887879"/>
              <a:ext cx="510450" cy="247026"/>
            </a:xfrm>
            <a:prstGeom prst="rect">
              <a:avLst/>
            </a:prstGeom>
            <a:solidFill>
              <a:srgbClr val="E6E7E8"/>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800" dirty="0" smtClean="0">
                  <a:latin typeface="EYInterstate" pitchFamily="2" charset="0"/>
                </a:rPr>
                <a:t>France</a:t>
              </a:r>
              <a:endParaRPr lang="en-US" sz="800" dirty="0">
                <a:latin typeface="EYInterstate" pitchFamily="2" charset="0"/>
              </a:endParaRPr>
            </a:p>
          </p:txBody>
        </p:sp>
        <p:sp>
          <p:nvSpPr>
            <p:cNvPr id="64" name="Freeform 30"/>
            <p:cNvSpPr>
              <a:spLocks/>
            </p:cNvSpPr>
            <p:nvPr/>
          </p:nvSpPr>
          <p:spPr bwMode="auto">
            <a:xfrm>
              <a:off x="2878791" y="4158709"/>
              <a:ext cx="60831" cy="53954"/>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3454832" y="4158709"/>
              <a:ext cx="61360" cy="53954"/>
            </a:xfrm>
            <a:custGeom>
              <a:avLst/>
              <a:gdLst/>
              <a:ahLst/>
              <a:cxnLst>
                <a:cxn ang="0">
                  <a:pos x="115" y="0"/>
                </a:cxn>
                <a:cxn ang="0">
                  <a:pos x="0" y="0"/>
                </a:cxn>
                <a:cxn ang="0">
                  <a:pos x="57" y="102"/>
                </a:cxn>
                <a:cxn ang="0">
                  <a:pos x="115" y="0"/>
                </a:cxn>
              </a:cxnLst>
              <a:rect l="0" t="0" r="r" b="b"/>
              <a:pathLst>
                <a:path w="116"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3784905" y="3738183"/>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4367294" y="3738183"/>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4957616" y="3738183"/>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35"/>
            <p:cNvSpPr>
              <a:spLocks/>
            </p:cNvSpPr>
            <p:nvPr/>
          </p:nvSpPr>
          <p:spPr bwMode="auto">
            <a:xfrm>
              <a:off x="4980891" y="3887879"/>
              <a:ext cx="510450" cy="247026"/>
            </a:xfrm>
            <a:prstGeom prst="rect">
              <a:avLst/>
            </a:prstGeom>
            <a:solidFill>
              <a:srgbClr val="E6E7E8"/>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800" dirty="0" smtClean="0">
                  <a:latin typeface="EYInterstate" pitchFamily="2" charset="0"/>
                </a:rPr>
                <a:t>Japan</a:t>
              </a:r>
              <a:endParaRPr lang="en-US" sz="800" dirty="0">
                <a:latin typeface="EYInterstate" pitchFamily="2" charset="0"/>
              </a:endParaRPr>
            </a:p>
          </p:txBody>
        </p:sp>
        <p:sp>
          <p:nvSpPr>
            <p:cNvPr id="70" name="Freeform 36"/>
            <p:cNvSpPr>
              <a:spLocks/>
            </p:cNvSpPr>
            <p:nvPr/>
          </p:nvSpPr>
          <p:spPr bwMode="auto">
            <a:xfrm>
              <a:off x="5197236" y="4158709"/>
              <a:ext cx="60831" cy="53954"/>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p:cNvSpPr>
            <p:nvPr/>
          </p:nvSpPr>
          <p:spPr bwMode="auto">
            <a:xfrm>
              <a:off x="5534714" y="3738183"/>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38"/>
            <p:cNvSpPr>
              <a:spLocks/>
            </p:cNvSpPr>
            <p:nvPr/>
          </p:nvSpPr>
          <p:spPr bwMode="auto">
            <a:xfrm>
              <a:off x="5564337" y="3887879"/>
              <a:ext cx="510450" cy="247026"/>
            </a:xfrm>
            <a:prstGeom prst="rect">
              <a:avLst/>
            </a:prstGeom>
            <a:solidFill>
              <a:srgbClr val="E6E7E8"/>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700" dirty="0" smtClean="0">
                  <a:latin typeface="EYInterstate" pitchFamily="2" charset="0"/>
                </a:rPr>
                <a:t>South Korea</a:t>
              </a:r>
              <a:endParaRPr lang="en-US" sz="700" dirty="0">
                <a:latin typeface="EYInterstate" pitchFamily="2" charset="0"/>
              </a:endParaRPr>
            </a:p>
          </p:txBody>
        </p:sp>
        <p:sp>
          <p:nvSpPr>
            <p:cNvPr id="73" name="Freeform 39"/>
            <p:cNvSpPr>
              <a:spLocks/>
            </p:cNvSpPr>
            <p:nvPr/>
          </p:nvSpPr>
          <p:spPr bwMode="auto">
            <a:xfrm>
              <a:off x="5780683" y="4158709"/>
              <a:ext cx="60831" cy="53954"/>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40"/>
            <p:cNvSpPr>
              <a:spLocks/>
            </p:cNvSpPr>
            <p:nvPr/>
          </p:nvSpPr>
          <p:spPr bwMode="auto">
            <a:xfrm>
              <a:off x="6111813" y="3738183"/>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41"/>
            <p:cNvSpPr>
              <a:spLocks/>
            </p:cNvSpPr>
            <p:nvPr/>
          </p:nvSpPr>
          <p:spPr bwMode="auto">
            <a:xfrm>
              <a:off x="6706896" y="3738183"/>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46"/>
            <p:cNvSpPr>
              <a:spLocks/>
            </p:cNvSpPr>
            <p:nvPr/>
          </p:nvSpPr>
          <p:spPr bwMode="auto">
            <a:xfrm>
              <a:off x="2060967" y="3700676"/>
              <a:ext cx="5330434" cy="57744"/>
            </a:xfrm>
            <a:custGeom>
              <a:avLst/>
              <a:gdLst/>
              <a:ahLst/>
              <a:cxnLst>
                <a:cxn ang="0">
                  <a:pos x="21574" y="0"/>
                </a:cxn>
                <a:cxn ang="0">
                  <a:pos x="0" y="0"/>
                </a:cxn>
              </a:cxnLst>
              <a:rect l="0" t="0" r="r" b="b"/>
              <a:pathLst>
                <a:path w="21575" h="20">
                  <a:moveTo>
                    <a:pt x="21574" y="0"/>
                  </a:moveTo>
                  <a:lnTo>
                    <a:pt x="0" y="0"/>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150"/>
            <p:cNvGrpSpPr>
              <a:grpSpLocks/>
            </p:cNvGrpSpPr>
            <p:nvPr/>
          </p:nvGrpSpPr>
          <p:grpSpPr bwMode="auto">
            <a:xfrm>
              <a:off x="6154394" y="3885499"/>
              <a:ext cx="515738" cy="330603"/>
              <a:chOff x="9326" y="8440"/>
              <a:chExt cx="975" cy="624"/>
            </a:xfrm>
          </p:grpSpPr>
          <p:sp>
            <p:nvSpPr>
              <p:cNvPr id="135" name="Rectangle 151"/>
              <p:cNvSpPr>
                <a:spLocks/>
              </p:cNvSpPr>
              <p:nvPr/>
            </p:nvSpPr>
            <p:spPr bwMode="auto">
              <a:xfrm>
                <a:off x="9331" y="8445"/>
                <a:ext cx="965" cy="467"/>
              </a:xfrm>
              <a:prstGeom prst="rect">
                <a:avLst/>
              </a:prstGeom>
              <a:solidFill>
                <a:srgbClr val="E6E7E8"/>
              </a:solidFill>
              <a:ln w="9525">
                <a:noFill/>
                <a:miter lim="800000"/>
                <a:headEnd/>
                <a:tailEnd/>
              </a:ln>
            </p:spPr>
            <p:txBody>
              <a:bodyPr vert="horz" wrap="square" lIns="0" tIns="45720" rIns="0" bIns="45720" numCol="1" anchor="ctr" anchorCtr="0" compatLnSpc="1">
                <a:prstTxWarp prst="textNoShape">
                  <a:avLst/>
                </a:prstTxWarp>
              </a:bodyPr>
              <a:lstStyle/>
              <a:p>
                <a:pPr algn="ctr"/>
                <a:r>
                  <a:rPr lang="en-US" sz="800" dirty="0" smtClean="0">
                    <a:latin typeface="EYInterstate" pitchFamily="2" charset="0"/>
                  </a:rPr>
                  <a:t>United Kingdom</a:t>
                </a:r>
                <a:endParaRPr lang="en-US" sz="800" dirty="0">
                  <a:latin typeface="EYInterstate" pitchFamily="2" charset="0"/>
                </a:endParaRPr>
              </a:p>
            </p:txBody>
          </p:sp>
          <p:sp>
            <p:nvSpPr>
              <p:cNvPr id="136" name="Freeform 152"/>
              <p:cNvSpPr>
                <a:spLocks/>
              </p:cNvSpPr>
              <p:nvPr/>
            </p:nvSpPr>
            <p:spPr bwMode="auto">
              <a:xfrm>
                <a:off x="9740" y="8957"/>
                <a:ext cx="115" cy="102"/>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53"/>
            <p:cNvGrpSpPr>
              <a:grpSpLocks/>
            </p:cNvGrpSpPr>
            <p:nvPr/>
          </p:nvGrpSpPr>
          <p:grpSpPr bwMode="auto">
            <a:xfrm>
              <a:off x="6753445" y="3885499"/>
              <a:ext cx="515738" cy="330603"/>
              <a:chOff x="10457" y="8440"/>
              <a:chExt cx="975" cy="624"/>
            </a:xfrm>
          </p:grpSpPr>
          <p:sp>
            <p:nvSpPr>
              <p:cNvPr id="133" name="Rectangle 154"/>
              <p:cNvSpPr>
                <a:spLocks/>
              </p:cNvSpPr>
              <p:nvPr/>
            </p:nvSpPr>
            <p:spPr bwMode="auto">
              <a:xfrm>
                <a:off x="10462" y="8445"/>
                <a:ext cx="965" cy="467"/>
              </a:xfrm>
              <a:prstGeom prst="rect">
                <a:avLst/>
              </a:prstGeom>
              <a:solidFill>
                <a:srgbClr val="E6E7E8"/>
              </a:solidFill>
              <a:ln w="9525">
                <a:noFill/>
                <a:miter lim="800000"/>
                <a:headEnd/>
                <a:tailEnd/>
              </a:ln>
            </p:spPr>
            <p:txBody>
              <a:bodyPr vert="horz" wrap="square" lIns="0" tIns="45720" rIns="0" bIns="45720" numCol="1" anchor="ctr" anchorCtr="0" compatLnSpc="1">
                <a:prstTxWarp prst="textNoShape">
                  <a:avLst/>
                </a:prstTxWarp>
              </a:bodyPr>
              <a:lstStyle/>
              <a:p>
                <a:pPr algn="ctr"/>
                <a:r>
                  <a:rPr lang="en-US" sz="800" dirty="0" smtClean="0">
                    <a:latin typeface="EYInterstate" pitchFamily="2" charset="0"/>
                  </a:rPr>
                  <a:t>United</a:t>
                </a:r>
              </a:p>
              <a:p>
                <a:pPr algn="ctr"/>
                <a:r>
                  <a:rPr lang="en-US" sz="800" dirty="0" smtClean="0">
                    <a:latin typeface="EYInterstate" pitchFamily="2" charset="0"/>
                  </a:rPr>
                  <a:t>States</a:t>
                </a:r>
                <a:endParaRPr lang="en-US" sz="800" dirty="0">
                  <a:latin typeface="EYInterstate" pitchFamily="2" charset="0"/>
                </a:endParaRPr>
              </a:p>
            </p:txBody>
          </p:sp>
          <p:sp>
            <p:nvSpPr>
              <p:cNvPr id="134" name="Freeform 155"/>
              <p:cNvSpPr>
                <a:spLocks/>
              </p:cNvSpPr>
              <p:nvPr/>
            </p:nvSpPr>
            <p:spPr bwMode="auto">
              <a:xfrm>
                <a:off x="10871" y="8957"/>
                <a:ext cx="115" cy="102"/>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56"/>
            <p:cNvGrpSpPr>
              <a:grpSpLocks/>
            </p:cNvGrpSpPr>
            <p:nvPr/>
          </p:nvGrpSpPr>
          <p:grpSpPr bwMode="auto">
            <a:xfrm>
              <a:off x="3819023" y="3885499"/>
              <a:ext cx="515738" cy="330603"/>
              <a:chOff x="4911" y="8440"/>
              <a:chExt cx="975" cy="624"/>
            </a:xfrm>
          </p:grpSpPr>
          <p:sp>
            <p:nvSpPr>
              <p:cNvPr id="131" name="Rectangle 157"/>
              <p:cNvSpPr>
                <a:spLocks/>
              </p:cNvSpPr>
              <p:nvPr/>
            </p:nvSpPr>
            <p:spPr bwMode="auto">
              <a:xfrm>
                <a:off x="4916" y="8445"/>
                <a:ext cx="965" cy="467"/>
              </a:xfrm>
              <a:prstGeom prst="rect">
                <a:avLst/>
              </a:prstGeom>
              <a:solidFill>
                <a:srgbClr val="E6E7E8"/>
              </a:solidFill>
              <a:ln w="9525">
                <a:noFill/>
                <a:miter lim="800000"/>
                <a:headEnd/>
                <a:tailEnd/>
              </a:ln>
            </p:spPr>
            <p:txBody>
              <a:bodyPr vert="horz" wrap="square" lIns="0" tIns="45720" rIns="0" bIns="45720" numCol="1" anchor="ctr" anchorCtr="0" compatLnSpc="1">
                <a:prstTxWarp prst="textNoShape">
                  <a:avLst/>
                </a:prstTxWarp>
              </a:bodyPr>
              <a:lstStyle/>
              <a:p>
                <a:pPr algn="ctr"/>
                <a:r>
                  <a:rPr lang="en-US" sz="800" dirty="0" smtClean="0">
                    <a:latin typeface="EYInterstate" pitchFamily="2" charset="0"/>
                  </a:rPr>
                  <a:t>Germany</a:t>
                </a:r>
                <a:endParaRPr lang="en-US" sz="800" dirty="0">
                  <a:latin typeface="EYInterstate" pitchFamily="2" charset="0"/>
                </a:endParaRPr>
              </a:p>
            </p:txBody>
          </p:sp>
          <p:sp>
            <p:nvSpPr>
              <p:cNvPr id="132" name="Freeform 158"/>
              <p:cNvSpPr>
                <a:spLocks/>
              </p:cNvSpPr>
              <p:nvPr/>
            </p:nvSpPr>
            <p:spPr bwMode="auto">
              <a:xfrm>
                <a:off x="5325" y="8957"/>
                <a:ext cx="115" cy="102"/>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 name="Group 159"/>
            <p:cNvGrpSpPr>
              <a:grpSpLocks/>
            </p:cNvGrpSpPr>
            <p:nvPr/>
          </p:nvGrpSpPr>
          <p:grpSpPr bwMode="auto">
            <a:xfrm>
              <a:off x="4404850" y="3885499"/>
              <a:ext cx="515738" cy="330603"/>
              <a:chOff x="6018" y="8440"/>
              <a:chExt cx="975" cy="624"/>
            </a:xfrm>
          </p:grpSpPr>
          <p:sp>
            <p:nvSpPr>
              <p:cNvPr id="129" name="Rectangle 160"/>
              <p:cNvSpPr>
                <a:spLocks/>
              </p:cNvSpPr>
              <p:nvPr/>
            </p:nvSpPr>
            <p:spPr bwMode="auto">
              <a:xfrm>
                <a:off x="6023" y="8445"/>
                <a:ext cx="965" cy="467"/>
              </a:xfrm>
              <a:prstGeom prst="rect">
                <a:avLst/>
              </a:prstGeom>
              <a:solidFill>
                <a:srgbClr val="E6E7E8"/>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800" dirty="0" smtClean="0">
                    <a:latin typeface="EYInterstate" pitchFamily="2" charset="0"/>
                  </a:rPr>
                  <a:t>Italy</a:t>
                </a:r>
                <a:endParaRPr lang="en-US" sz="800" dirty="0">
                  <a:latin typeface="EYInterstate" pitchFamily="2" charset="0"/>
                </a:endParaRPr>
              </a:p>
            </p:txBody>
          </p:sp>
          <p:sp>
            <p:nvSpPr>
              <p:cNvPr id="130" name="Freeform 161"/>
              <p:cNvSpPr>
                <a:spLocks/>
              </p:cNvSpPr>
              <p:nvPr/>
            </p:nvSpPr>
            <p:spPr bwMode="auto">
              <a:xfrm>
                <a:off x="6432" y="8957"/>
                <a:ext cx="115" cy="102"/>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3" name="Freeform 162"/>
            <p:cNvSpPr>
              <a:spLocks/>
            </p:cNvSpPr>
            <p:nvPr/>
          </p:nvSpPr>
          <p:spPr bwMode="auto">
            <a:xfrm>
              <a:off x="2296932" y="3794253"/>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63"/>
            <p:cNvSpPr>
              <a:spLocks/>
            </p:cNvSpPr>
            <p:nvPr/>
          </p:nvSpPr>
          <p:spPr bwMode="auto">
            <a:xfrm>
              <a:off x="2878792" y="3794253"/>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64"/>
            <p:cNvSpPr>
              <a:spLocks/>
            </p:cNvSpPr>
            <p:nvPr/>
          </p:nvSpPr>
          <p:spPr bwMode="auto">
            <a:xfrm>
              <a:off x="6373914" y="3794253"/>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5"/>
            <p:cNvSpPr>
              <a:spLocks/>
            </p:cNvSpPr>
            <p:nvPr/>
          </p:nvSpPr>
          <p:spPr bwMode="auto">
            <a:xfrm>
              <a:off x="6971642" y="3794253"/>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66"/>
            <p:cNvSpPr>
              <a:spLocks/>
            </p:cNvSpPr>
            <p:nvPr/>
          </p:nvSpPr>
          <p:spPr bwMode="auto">
            <a:xfrm>
              <a:off x="3455362" y="3794253"/>
              <a:ext cx="60831" cy="54219"/>
            </a:xfrm>
            <a:custGeom>
              <a:avLst/>
              <a:gdLst/>
              <a:ahLst/>
              <a:cxnLst>
                <a:cxn ang="0">
                  <a:pos x="57" y="0"/>
                </a:cxn>
                <a:cxn ang="0">
                  <a:pos x="0" y="102"/>
                </a:cxn>
                <a:cxn ang="0">
                  <a:pos x="115" y="102"/>
                </a:cxn>
                <a:cxn ang="0">
                  <a:pos x="57" y="0"/>
                </a:cxn>
              </a:cxnLst>
              <a:rect l="0" t="0" r="r" b="b"/>
              <a:pathLst>
                <a:path w="116"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67"/>
            <p:cNvSpPr>
              <a:spLocks/>
            </p:cNvSpPr>
            <p:nvPr/>
          </p:nvSpPr>
          <p:spPr bwMode="auto">
            <a:xfrm>
              <a:off x="4038543" y="3794253"/>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68"/>
            <p:cNvSpPr>
              <a:spLocks/>
            </p:cNvSpPr>
            <p:nvPr/>
          </p:nvSpPr>
          <p:spPr bwMode="auto">
            <a:xfrm>
              <a:off x="4624370" y="3794253"/>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69"/>
            <p:cNvSpPr>
              <a:spLocks/>
            </p:cNvSpPr>
            <p:nvPr/>
          </p:nvSpPr>
          <p:spPr bwMode="auto">
            <a:xfrm>
              <a:off x="5781475" y="3794253"/>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70"/>
            <p:cNvSpPr>
              <a:spLocks/>
            </p:cNvSpPr>
            <p:nvPr/>
          </p:nvSpPr>
          <p:spPr bwMode="auto">
            <a:xfrm>
              <a:off x="2102537" y="4853501"/>
              <a:ext cx="448296" cy="149433"/>
            </a:xfrm>
            <a:custGeom>
              <a:avLst/>
              <a:gdLst/>
              <a:ahLst/>
              <a:cxnLst>
                <a:cxn ang="0">
                  <a:pos x="437" y="0"/>
                </a:cxn>
                <a:cxn ang="0">
                  <a:pos x="0" y="283"/>
                </a:cxn>
                <a:cxn ang="0">
                  <a:pos x="847" y="283"/>
                </a:cxn>
                <a:cxn ang="0">
                  <a:pos x="437" y="0"/>
                </a:cxn>
              </a:cxnLst>
              <a:rect l="0" t="0" r="r" b="b"/>
              <a:pathLst>
                <a:path w="847"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71"/>
            <p:cNvSpPr>
              <a:spLocks/>
            </p:cNvSpPr>
            <p:nvPr/>
          </p:nvSpPr>
          <p:spPr bwMode="auto">
            <a:xfrm>
              <a:off x="2684397" y="4853501"/>
              <a:ext cx="449619" cy="149433"/>
            </a:xfrm>
            <a:custGeom>
              <a:avLst/>
              <a:gdLst/>
              <a:ahLst/>
              <a:cxnLst>
                <a:cxn ang="0">
                  <a:pos x="437" y="0"/>
                </a:cxn>
                <a:cxn ang="0">
                  <a:pos x="0" y="283"/>
                </a:cxn>
                <a:cxn ang="0">
                  <a:pos x="847" y="283"/>
                </a:cxn>
                <a:cxn ang="0">
                  <a:pos x="437" y="0"/>
                </a:cxn>
              </a:cxnLst>
              <a:rect l="0" t="0" r="r" b="b"/>
              <a:pathLst>
                <a:path w="848"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72"/>
            <p:cNvSpPr>
              <a:spLocks/>
            </p:cNvSpPr>
            <p:nvPr/>
          </p:nvSpPr>
          <p:spPr bwMode="auto">
            <a:xfrm>
              <a:off x="6180843" y="4853501"/>
              <a:ext cx="446974" cy="149433"/>
            </a:xfrm>
            <a:custGeom>
              <a:avLst/>
              <a:gdLst/>
              <a:ahLst/>
              <a:cxnLst>
                <a:cxn ang="0">
                  <a:pos x="437" y="0"/>
                </a:cxn>
                <a:cxn ang="0">
                  <a:pos x="0" y="283"/>
                </a:cxn>
                <a:cxn ang="0">
                  <a:pos x="847" y="283"/>
                </a:cxn>
                <a:cxn ang="0">
                  <a:pos x="437" y="0"/>
                </a:cxn>
              </a:cxnLst>
              <a:rect l="0" t="0" r="r" b="b"/>
              <a:pathLst>
                <a:path w="847"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73"/>
            <p:cNvSpPr>
              <a:spLocks/>
            </p:cNvSpPr>
            <p:nvPr/>
          </p:nvSpPr>
          <p:spPr bwMode="auto">
            <a:xfrm>
              <a:off x="6778571" y="4853501"/>
              <a:ext cx="448296" cy="149433"/>
            </a:xfrm>
            <a:custGeom>
              <a:avLst/>
              <a:gdLst/>
              <a:ahLst/>
              <a:cxnLst>
                <a:cxn ang="0">
                  <a:pos x="437" y="0"/>
                </a:cxn>
                <a:cxn ang="0">
                  <a:pos x="0" y="283"/>
                </a:cxn>
                <a:cxn ang="0">
                  <a:pos x="847" y="283"/>
                </a:cxn>
                <a:cxn ang="0">
                  <a:pos x="437" y="0"/>
                </a:cxn>
              </a:cxnLst>
              <a:rect l="0" t="0" r="r" b="b"/>
              <a:pathLst>
                <a:path w="847"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74"/>
            <p:cNvSpPr>
              <a:spLocks/>
            </p:cNvSpPr>
            <p:nvPr/>
          </p:nvSpPr>
          <p:spPr bwMode="auto">
            <a:xfrm>
              <a:off x="3260967" y="4853501"/>
              <a:ext cx="449619" cy="149433"/>
            </a:xfrm>
            <a:custGeom>
              <a:avLst/>
              <a:gdLst/>
              <a:ahLst/>
              <a:cxnLst>
                <a:cxn ang="0">
                  <a:pos x="437" y="0"/>
                </a:cxn>
                <a:cxn ang="0">
                  <a:pos x="0" y="283"/>
                </a:cxn>
                <a:cxn ang="0">
                  <a:pos x="847" y="283"/>
                </a:cxn>
                <a:cxn ang="0">
                  <a:pos x="437" y="0"/>
                </a:cxn>
              </a:cxnLst>
              <a:rect l="0" t="0" r="r" b="b"/>
              <a:pathLst>
                <a:path w="848"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75"/>
            <p:cNvSpPr>
              <a:spLocks/>
            </p:cNvSpPr>
            <p:nvPr/>
          </p:nvSpPr>
          <p:spPr bwMode="auto">
            <a:xfrm>
              <a:off x="3845471" y="4853501"/>
              <a:ext cx="446974" cy="149433"/>
            </a:xfrm>
            <a:custGeom>
              <a:avLst/>
              <a:gdLst/>
              <a:ahLst/>
              <a:cxnLst>
                <a:cxn ang="0">
                  <a:pos x="437" y="0"/>
                </a:cxn>
                <a:cxn ang="0">
                  <a:pos x="0" y="283"/>
                </a:cxn>
                <a:cxn ang="0">
                  <a:pos x="847" y="283"/>
                </a:cxn>
                <a:cxn ang="0">
                  <a:pos x="437" y="0"/>
                </a:cxn>
              </a:cxnLst>
              <a:rect l="0" t="0" r="r" b="b"/>
              <a:pathLst>
                <a:path w="847"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76"/>
            <p:cNvSpPr>
              <a:spLocks/>
            </p:cNvSpPr>
            <p:nvPr/>
          </p:nvSpPr>
          <p:spPr bwMode="auto">
            <a:xfrm>
              <a:off x="4429975" y="4853501"/>
              <a:ext cx="448296" cy="149433"/>
            </a:xfrm>
            <a:custGeom>
              <a:avLst/>
              <a:gdLst/>
              <a:ahLst/>
              <a:cxnLst>
                <a:cxn ang="0">
                  <a:pos x="437" y="0"/>
                </a:cxn>
                <a:cxn ang="0">
                  <a:pos x="0" y="283"/>
                </a:cxn>
                <a:cxn ang="0">
                  <a:pos x="847" y="283"/>
                </a:cxn>
                <a:cxn ang="0">
                  <a:pos x="437" y="0"/>
                </a:cxn>
              </a:cxnLst>
              <a:rect l="0" t="0" r="r" b="b"/>
              <a:pathLst>
                <a:path w="847"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77"/>
            <p:cNvSpPr>
              <a:spLocks/>
            </p:cNvSpPr>
            <p:nvPr/>
          </p:nvSpPr>
          <p:spPr bwMode="auto">
            <a:xfrm>
              <a:off x="5003900" y="4853501"/>
              <a:ext cx="448296" cy="149433"/>
            </a:xfrm>
            <a:custGeom>
              <a:avLst/>
              <a:gdLst/>
              <a:ahLst/>
              <a:cxnLst>
                <a:cxn ang="0">
                  <a:pos x="437" y="0"/>
                </a:cxn>
                <a:cxn ang="0">
                  <a:pos x="0" y="283"/>
                </a:cxn>
                <a:cxn ang="0">
                  <a:pos x="847" y="283"/>
                </a:cxn>
                <a:cxn ang="0">
                  <a:pos x="437" y="0"/>
                </a:cxn>
              </a:cxnLst>
              <a:rect l="0" t="0" r="r" b="b"/>
              <a:pathLst>
                <a:path w="848"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78"/>
            <p:cNvSpPr>
              <a:spLocks/>
            </p:cNvSpPr>
            <p:nvPr/>
          </p:nvSpPr>
          <p:spPr bwMode="auto">
            <a:xfrm>
              <a:off x="5587082" y="4853501"/>
              <a:ext cx="448296" cy="149433"/>
            </a:xfrm>
            <a:custGeom>
              <a:avLst/>
              <a:gdLst/>
              <a:ahLst/>
              <a:cxnLst>
                <a:cxn ang="0">
                  <a:pos x="437" y="0"/>
                </a:cxn>
                <a:cxn ang="0">
                  <a:pos x="0" y="283"/>
                </a:cxn>
                <a:cxn ang="0">
                  <a:pos x="847" y="283"/>
                </a:cxn>
                <a:cxn ang="0">
                  <a:pos x="437" y="0"/>
                </a:cxn>
              </a:cxnLst>
              <a:rect l="0" t="0" r="r" b="b"/>
              <a:pathLst>
                <a:path w="847"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Text Box 180"/>
            <p:cNvSpPr txBox="1">
              <a:spLocks noChangeArrowheads="1"/>
            </p:cNvSpPr>
            <p:nvPr/>
          </p:nvSpPr>
          <p:spPr bwMode="auto">
            <a:xfrm>
              <a:off x="1828800" y="2055285"/>
              <a:ext cx="181170" cy="1163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88000"/>
                </a:lnSpc>
                <a:spcBef>
                  <a:spcPct val="0"/>
                </a:spcBef>
                <a:spcAft>
                  <a:spcPct val="0"/>
                </a:spcAft>
                <a:tabLst/>
              </a:pPr>
              <a:r>
                <a:rPr kumimoji="0" lang="en-US" sz="1050" b="0" i="0" u="none" strike="noStrike" cap="none" normalizeH="0" baseline="30000" dirty="0" smtClean="0">
                  <a:ln>
                    <a:noFill/>
                  </a:ln>
                  <a:solidFill>
                    <a:srgbClr val="6D6E71"/>
                  </a:solidFill>
                  <a:effectLst/>
                  <a:latin typeface="EYInterstate" pitchFamily="2" charset="0"/>
                </a:rPr>
                <a:t>100</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112" name="Text Box 181"/>
            <p:cNvSpPr txBox="1">
              <a:spLocks noChangeArrowheads="1"/>
            </p:cNvSpPr>
            <p:nvPr/>
          </p:nvSpPr>
          <p:spPr bwMode="auto">
            <a:xfrm>
              <a:off x="1828800" y="2861954"/>
              <a:ext cx="152400" cy="1098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88000"/>
                </a:lnSpc>
                <a:spcBef>
                  <a:spcPct val="0"/>
                </a:spcBef>
                <a:spcAft>
                  <a:spcPct val="0"/>
                </a:spcAft>
                <a:tabLst/>
              </a:pPr>
              <a:r>
                <a:rPr kumimoji="0" lang="en-US" sz="1050" b="0" i="0" u="none" strike="noStrike" cap="none" normalizeH="0" baseline="30000" dirty="0" smtClean="0">
                  <a:ln>
                    <a:noFill/>
                  </a:ln>
                  <a:solidFill>
                    <a:srgbClr val="6D6E71"/>
                  </a:solidFill>
                  <a:effectLst/>
                  <a:latin typeface="EYInterstate" pitchFamily="2" charset="0"/>
                </a:rPr>
                <a:t>50</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113" name="Text Box 182"/>
            <p:cNvSpPr txBox="1">
              <a:spLocks noChangeArrowheads="1"/>
            </p:cNvSpPr>
            <p:nvPr/>
          </p:nvSpPr>
          <p:spPr bwMode="auto">
            <a:xfrm>
              <a:off x="1828800" y="3676558"/>
              <a:ext cx="80666" cy="1163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84000"/>
                </a:lnSpc>
                <a:spcBef>
                  <a:spcPct val="0"/>
                </a:spcBef>
                <a:spcAft>
                  <a:spcPct val="0"/>
                </a:spcAft>
                <a:tabLst/>
              </a:pPr>
              <a:r>
                <a:rPr lang="ru-RU" sz="900" dirty="0" smtClean="0">
                  <a:solidFill>
                    <a:srgbClr val="6D6E71"/>
                  </a:solidFill>
                  <a:latin typeface="EYInterstate" pitchFamily="2" charset="0"/>
                </a:rPr>
                <a:t>0</a:t>
              </a:r>
              <a:endParaRPr kumimoji="0" lang="en-US" sz="900" b="0" i="0" u="none" strike="noStrike" cap="none" normalizeH="0" baseline="0" dirty="0" smtClean="0">
                <a:ln>
                  <a:noFill/>
                </a:ln>
                <a:solidFill>
                  <a:schemeClr val="tx1"/>
                </a:solidFill>
                <a:effectLst/>
                <a:latin typeface="Arial" pitchFamily="34" charset="0"/>
              </a:endParaRPr>
            </a:p>
          </p:txBody>
        </p:sp>
        <p:sp>
          <p:nvSpPr>
            <p:cNvPr id="114" name="Text Box 183"/>
            <p:cNvSpPr txBox="1">
              <a:spLocks noChangeArrowheads="1"/>
            </p:cNvSpPr>
            <p:nvPr/>
          </p:nvSpPr>
          <p:spPr bwMode="auto">
            <a:xfrm>
              <a:off x="2081380" y="3888143"/>
              <a:ext cx="510450" cy="24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5" name="Text Box 184"/>
            <p:cNvSpPr txBox="1">
              <a:spLocks noChangeArrowheads="1"/>
            </p:cNvSpPr>
            <p:nvPr/>
          </p:nvSpPr>
          <p:spPr bwMode="auto">
            <a:xfrm>
              <a:off x="4957616" y="3738711"/>
              <a:ext cx="577892" cy="1494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7" name="Text Box 189"/>
            <p:cNvSpPr txBox="1">
              <a:spLocks noChangeArrowheads="1"/>
            </p:cNvSpPr>
            <p:nvPr/>
          </p:nvSpPr>
          <p:spPr bwMode="auto">
            <a:xfrm>
              <a:off x="2105182" y="2918817"/>
              <a:ext cx="2332726" cy="7868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8" name="Text Box 193"/>
            <p:cNvSpPr txBox="1">
              <a:spLocks noChangeArrowheads="1"/>
            </p:cNvSpPr>
            <p:nvPr/>
          </p:nvSpPr>
          <p:spPr bwMode="auto">
            <a:xfrm>
              <a:off x="6187455" y="3545640"/>
              <a:ext cx="448296" cy="1600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9" name="Text Box 194"/>
            <p:cNvSpPr txBox="1">
              <a:spLocks noChangeArrowheads="1"/>
            </p:cNvSpPr>
            <p:nvPr/>
          </p:nvSpPr>
          <p:spPr bwMode="auto">
            <a:xfrm>
              <a:off x="5604273" y="3509934"/>
              <a:ext cx="448296" cy="19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0" name="Text Box 195"/>
            <p:cNvSpPr txBox="1">
              <a:spLocks noChangeArrowheads="1"/>
            </p:cNvSpPr>
            <p:nvPr/>
          </p:nvSpPr>
          <p:spPr bwMode="auto">
            <a:xfrm>
              <a:off x="3271547" y="3416044"/>
              <a:ext cx="448296" cy="2896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1" name="Text Box 197"/>
            <p:cNvSpPr txBox="1">
              <a:spLocks noChangeArrowheads="1"/>
            </p:cNvSpPr>
            <p:nvPr/>
          </p:nvSpPr>
          <p:spPr bwMode="auto">
            <a:xfrm>
              <a:off x="2688365" y="3385628"/>
              <a:ext cx="448296" cy="3200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6" name="Freeform 169"/>
            <p:cNvSpPr>
              <a:spLocks/>
            </p:cNvSpPr>
            <p:nvPr/>
          </p:nvSpPr>
          <p:spPr bwMode="auto">
            <a:xfrm>
              <a:off x="5204214" y="3795926"/>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Rectangle 35"/>
            <p:cNvSpPr>
              <a:spLocks noChangeArrowheads="1"/>
            </p:cNvSpPr>
            <p:nvPr/>
          </p:nvSpPr>
          <p:spPr bwMode="auto">
            <a:xfrm>
              <a:off x="2057400" y="4996076"/>
              <a:ext cx="533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17</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.36</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1</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.32</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0.13</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204" name="Rectangle 35"/>
            <p:cNvSpPr>
              <a:spLocks noChangeArrowheads="1"/>
            </p:cNvSpPr>
            <p:nvPr/>
          </p:nvSpPr>
          <p:spPr bwMode="auto">
            <a:xfrm>
              <a:off x="2667000" y="4996076"/>
              <a:ext cx="533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.82</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.20</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BCBEC0"/>
                  </a:solidFill>
                  <a:latin typeface="Calibri" pitchFamily="34" charset="0"/>
                  <a:ea typeface="Times New Roman" pitchFamily="18" charset="0"/>
                  <a:cs typeface="EYInterstate" pitchFamily="2" charset="0"/>
                </a:rPr>
                <a:t>1</a:t>
              </a: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.23</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205" name="Rectangle 35"/>
            <p:cNvSpPr>
              <a:spLocks noChangeArrowheads="1"/>
            </p:cNvSpPr>
            <p:nvPr/>
          </p:nvSpPr>
          <p:spPr bwMode="auto">
            <a:xfrm>
              <a:off x="3200400" y="4996076"/>
              <a:ext cx="533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17</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.66</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0.21</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BCBEC0"/>
                  </a:solidFill>
                  <a:latin typeface="Calibri" pitchFamily="34" charset="0"/>
                  <a:ea typeface="Times New Roman" pitchFamily="18" charset="0"/>
                  <a:cs typeface="EYInterstate" pitchFamily="2" charset="0"/>
                </a:rPr>
                <a:t>1</a:t>
              </a: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.35</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206" name="Rectangle 35"/>
            <p:cNvSpPr>
              <a:spLocks noChangeArrowheads="1"/>
            </p:cNvSpPr>
            <p:nvPr/>
          </p:nvSpPr>
          <p:spPr bwMode="auto">
            <a:xfrm>
              <a:off x="3810000" y="4996076"/>
              <a:ext cx="457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7</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.81</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2</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.09</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0.65</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207" name="Rectangle 35"/>
            <p:cNvSpPr>
              <a:spLocks noChangeArrowheads="1"/>
            </p:cNvSpPr>
            <p:nvPr/>
          </p:nvSpPr>
          <p:spPr bwMode="auto">
            <a:xfrm>
              <a:off x="4343400" y="4996076"/>
              <a:ext cx="609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17</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.23</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.83</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BCBEC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.02</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208" name="Rectangle 35"/>
            <p:cNvSpPr>
              <a:spLocks noChangeArrowheads="1"/>
            </p:cNvSpPr>
            <p:nvPr/>
          </p:nvSpPr>
          <p:spPr bwMode="auto">
            <a:xfrm>
              <a:off x="4953000" y="4996076"/>
              <a:ext cx="533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27</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.44</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1</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.97</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BCBEC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.09</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209" name="Rectangle 35"/>
            <p:cNvSpPr>
              <a:spLocks noChangeArrowheads="1"/>
            </p:cNvSpPr>
            <p:nvPr/>
          </p:nvSpPr>
          <p:spPr bwMode="auto">
            <a:xfrm>
              <a:off x="5562600" y="4996076"/>
              <a:ext cx="533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13</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.83</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3</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.44</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BCBEC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.27</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210" name="Rectangle 35"/>
            <p:cNvSpPr>
              <a:spLocks noChangeArrowheads="1"/>
            </p:cNvSpPr>
            <p:nvPr/>
          </p:nvSpPr>
          <p:spPr bwMode="auto">
            <a:xfrm>
              <a:off x="6172200" y="4996076"/>
              <a:ext cx="533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10</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.22</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7</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.86</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BCBEC0"/>
                  </a:solidFill>
                  <a:latin typeface="Calibri" pitchFamily="34" charset="0"/>
                  <a:ea typeface="Times New Roman" pitchFamily="18" charset="0"/>
                  <a:cs typeface="EYInterstate" pitchFamily="2" charset="0"/>
                </a:rPr>
                <a:t>2</a:t>
              </a: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.15</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0.02</a:t>
              </a:r>
              <a:endParaRPr kumimoji="0" lang="en-US" sz="1800" b="0" i="0" u="none" strike="noStrike" cap="none" normalizeH="0" baseline="0" dirty="0" smtClean="0">
                <a:ln>
                  <a:noFill/>
                </a:ln>
                <a:solidFill>
                  <a:srgbClr val="00B0F0"/>
                </a:solidFill>
                <a:effectLst/>
                <a:latin typeface="Arial" pitchFamily="34" charset="0"/>
              </a:endParaRPr>
            </a:p>
          </p:txBody>
        </p:sp>
        <p:sp>
          <p:nvSpPr>
            <p:cNvPr id="211" name="Rectangle 35"/>
            <p:cNvSpPr>
              <a:spLocks noChangeArrowheads="1"/>
            </p:cNvSpPr>
            <p:nvPr/>
          </p:nvSpPr>
          <p:spPr bwMode="auto">
            <a:xfrm>
              <a:off x="6781800" y="4996076"/>
              <a:ext cx="533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23</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.89</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48</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.60</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BCBEC0"/>
                  </a:solidFill>
                  <a:latin typeface="Calibri" pitchFamily="34" charset="0"/>
                  <a:ea typeface="Times New Roman" pitchFamily="18" charset="0"/>
                  <a:cs typeface="EYInterstate" pitchFamily="2" charset="0"/>
                </a:rPr>
                <a:t>23</a:t>
              </a: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.79</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20.1</a:t>
              </a:r>
              <a:endParaRPr kumimoji="0" lang="en-US" sz="1800" b="0" i="0" u="none" strike="noStrike" cap="none" normalizeH="0" baseline="0" dirty="0" smtClean="0">
                <a:ln>
                  <a:noFill/>
                </a:ln>
                <a:solidFill>
                  <a:srgbClr val="00B0F0"/>
                </a:solidFill>
                <a:effectLst/>
                <a:latin typeface="Arial" pitchFamily="34" charset="0"/>
              </a:endParaRPr>
            </a:p>
          </p:txBody>
        </p:sp>
        <p:sp>
          <p:nvSpPr>
            <p:cNvPr id="161" name="Rectangle 12"/>
            <p:cNvSpPr>
              <a:spLocks noChangeAspect="1"/>
            </p:cNvSpPr>
            <p:nvPr/>
          </p:nvSpPr>
          <p:spPr bwMode="auto">
            <a:xfrm>
              <a:off x="3276600" y="3310532"/>
              <a:ext cx="444284" cy="359986"/>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Rectangle 13"/>
            <p:cNvSpPr>
              <a:spLocks noChangeAspect="1"/>
            </p:cNvSpPr>
            <p:nvPr/>
          </p:nvSpPr>
          <p:spPr bwMode="auto">
            <a:xfrm>
              <a:off x="3886200" y="3456836"/>
              <a:ext cx="444289" cy="210848"/>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 name="Rectangle 44"/>
            <p:cNvSpPr>
              <a:spLocks noChangeAspect="1"/>
            </p:cNvSpPr>
            <p:nvPr/>
          </p:nvSpPr>
          <p:spPr bwMode="auto">
            <a:xfrm>
              <a:off x="2133600" y="3319676"/>
              <a:ext cx="444290" cy="345129"/>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 name="Rectangle 46"/>
            <p:cNvSpPr>
              <a:spLocks noChangeAspect="1"/>
            </p:cNvSpPr>
            <p:nvPr/>
          </p:nvSpPr>
          <p:spPr bwMode="auto">
            <a:xfrm>
              <a:off x="2667000" y="3593996"/>
              <a:ext cx="440211" cy="67942"/>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 name="Rectangle 87"/>
            <p:cNvSpPr>
              <a:spLocks noChangeAspect="1"/>
            </p:cNvSpPr>
            <p:nvPr/>
          </p:nvSpPr>
          <p:spPr bwMode="auto">
            <a:xfrm>
              <a:off x="4419600" y="3347108"/>
              <a:ext cx="442714" cy="319987"/>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 name="Rectangle 88"/>
            <p:cNvSpPr>
              <a:spLocks noChangeAspect="1"/>
            </p:cNvSpPr>
            <p:nvPr/>
          </p:nvSpPr>
          <p:spPr bwMode="auto">
            <a:xfrm>
              <a:off x="5029200" y="3136796"/>
              <a:ext cx="444289" cy="530837"/>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 name="Rectangle 93"/>
            <p:cNvSpPr>
              <a:spLocks noChangeAspect="1"/>
            </p:cNvSpPr>
            <p:nvPr/>
          </p:nvSpPr>
          <p:spPr bwMode="auto">
            <a:xfrm>
              <a:off x="5638800" y="3337964"/>
              <a:ext cx="444289" cy="319987"/>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 name="Rectangle 94"/>
            <p:cNvSpPr>
              <a:spLocks noChangeAspect="1"/>
            </p:cNvSpPr>
            <p:nvPr/>
          </p:nvSpPr>
          <p:spPr bwMode="auto">
            <a:xfrm>
              <a:off x="6781800" y="1609748"/>
              <a:ext cx="444289" cy="2053062"/>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 name="Rectangle 96"/>
            <p:cNvSpPr>
              <a:spLocks noChangeAspect="1"/>
            </p:cNvSpPr>
            <p:nvPr/>
          </p:nvSpPr>
          <p:spPr bwMode="auto">
            <a:xfrm>
              <a:off x="6172200" y="3273956"/>
              <a:ext cx="444289" cy="384556"/>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50" name="Group 2"/>
            <p:cNvGrpSpPr>
              <a:grpSpLocks noChangeAspect="1"/>
            </p:cNvGrpSpPr>
            <p:nvPr/>
          </p:nvGrpSpPr>
          <p:grpSpPr bwMode="auto">
            <a:xfrm>
              <a:off x="6757416" y="4291825"/>
              <a:ext cx="504306" cy="502920"/>
              <a:chOff x="22357" y="9157"/>
              <a:chExt cx="911" cy="909"/>
            </a:xfrm>
          </p:grpSpPr>
          <p:sp>
            <p:nvSpPr>
              <p:cNvPr id="2051" name="Freeform 3"/>
              <p:cNvSpPr>
                <a:spLocks/>
              </p:cNvSpPr>
              <p:nvPr/>
            </p:nvSpPr>
            <p:spPr bwMode="auto">
              <a:xfrm>
                <a:off x="22813" y="9167"/>
                <a:ext cx="425" cy="444"/>
              </a:xfrm>
              <a:custGeom>
                <a:avLst/>
                <a:gdLst/>
                <a:ahLst/>
                <a:cxnLst>
                  <a:cxn ang="0">
                    <a:pos x="0" y="0"/>
                  </a:cxn>
                  <a:cxn ang="0">
                    <a:pos x="0" y="444"/>
                  </a:cxn>
                  <a:cxn ang="0">
                    <a:pos x="425" y="314"/>
                  </a:cxn>
                  <a:cxn ang="0">
                    <a:pos x="415" y="286"/>
                  </a:cxn>
                  <a:cxn ang="0">
                    <a:pos x="404" y="258"/>
                  </a:cxn>
                  <a:cxn ang="0">
                    <a:pos x="391" y="232"/>
                  </a:cxn>
                  <a:cxn ang="0">
                    <a:pos x="377" y="207"/>
                  </a:cxn>
                  <a:cxn ang="0">
                    <a:pos x="362" y="184"/>
                  </a:cxn>
                  <a:cxn ang="0">
                    <a:pos x="345" y="161"/>
                  </a:cxn>
                  <a:cxn ang="0">
                    <a:pos x="327" y="140"/>
                  </a:cxn>
                  <a:cxn ang="0">
                    <a:pos x="307" y="120"/>
                  </a:cxn>
                  <a:cxn ang="0">
                    <a:pos x="287" y="102"/>
                  </a:cxn>
                  <a:cxn ang="0">
                    <a:pos x="265" y="84"/>
                  </a:cxn>
                  <a:cxn ang="0">
                    <a:pos x="243" y="69"/>
                  </a:cxn>
                  <a:cxn ang="0">
                    <a:pos x="219" y="55"/>
                  </a:cxn>
                  <a:cxn ang="0">
                    <a:pos x="194" y="42"/>
                  </a:cxn>
                  <a:cxn ang="0">
                    <a:pos x="169" y="31"/>
                  </a:cxn>
                  <a:cxn ang="0">
                    <a:pos x="143" y="22"/>
                  </a:cxn>
                  <a:cxn ang="0">
                    <a:pos x="115" y="14"/>
                  </a:cxn>
                  <a:cxn ang="0">
                    <a:pos x="87" y="8"/>
                  </a:cxn>
                  <a:cxn ang="0">
                    <a:pos x="59" y="3"/>
                  </a:cxn>
                  <a:cxn ang="0">
                    <a:pos x="29" y="0"/>
                  </a:cxn>
                  <a:cxn ang="0">
                    <a:pos x="0" y="0"/>
                  </a:cxn>
                </a:cxnLst>
                <a:rect l="0" t="0" r="r" b="b"/>
                <a:pathLst>
                  <a:path w="425" h="444">
                    <a:moveTo>
                      <a:pt x="0" y="0"/>
                    </a:moveTo>
                    <a:lnTo>
                      <a:pt x="0" y="444"/>
                    </a:lnTo>
                    <a:lnTo>
                      <a:pt x="425" y="314"/>
                    </a:lnTo>
                    <a:lnTo>
                      <a:pt x="415" y="286"/>
                    </a:lnTo>
                    <a:lnTo>
                      <a:pt x="404" y="258"/>
                    </a:lnTo>
                    <a:lnTo>
                      <a:pt x="391" y="232"/>
                    </a:lnTo>
                    <a:lnTo>
                      <a:pt x="377" y="207"/>
                    </a:lnTo>
                    <a:lnTo>
                      <a:pt x="362" y="184"/>
                    </a:lnTo>
                    <a:lnTo>
                      <a:pt x="345" y="161"/>
                    </a:lnTo>
                    <a:lnTo>
                      <a:pt x="327" y="140"/>
                    </a:lnTo>
                    <a:lnTo>
                      <a:pt x="307" y="120"/>
                    </a:lnTo>
                    <a:lnTo>
                      <a:pt x="287" y="102"/>
                    </a:lnTo>
                    <a:lnTo>
                      <a:pt x="265" y="84"/>
                    </a:lnTo>
                    <a:lnTo>
                      <a:pt x="243" y="69"/>
                    </a:lnTo>
                    <a:lnTo>
                      <a:pt x="219" y="55"/>
                    </a:lnTo>
                    <a:lnTo>
                      <a:pt x="194" y="42"/>
                    </a:lnTo>
                    <a:lnTo>
                      <a:pt x="169" y="31"/>
                    </a:lnTo>
                    <a:lnTo>
                      <a:pt x="143" y="22"/>
                    </a:lnTo>
                    <a:lnTo>
                      <a:pt x="115" y="14"/>
                    </a:lnTo>
                    <a:lnTo>
                      <a:pt x="87" y="8"/>
                    </a:lnTo>
                    <a:lnTo>
                      <a:pt x="59" y="3"/>
                    </a:lnTo>
                    <a:lnTo>
                      <a:pt x="29" y="0"/>
                    </a:lnTo>
                    <a:lnTo>
                      <a:pt x="0"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
              <p:cNvSpPr>
                <a:spLocks/>
              </p:cNvSpPr>
              <p:nvPr/>
            </p:nvSpPr>
            <p:spPr bwMode="auto">
              <a:xfrm>
                <a:off x="22504" y="9481"/>
                <a:ext cx="754" cy="575"/>
              </a:xfrm>
              <a:custGeom>
                <a:avLst/>
                <a:gdLst/>
                <a:ahLst/>
                <a:cxnLst>
                  <a:cxn ang="0">
                    <a:pos x="733" y="0"/>
                  </a:cxn>
                  <a:cxn ang="0">
                    <a:pos x="308" y="129"/>
                  </a:cxn>
                  <a:cxn ang="0">
                    <a:pos x="0" y="449"/>
                  </a:cxn>
                  <a:cxn ang="0">
                    <a:pos x="18" y="466"/>
                  </a:cxn>
                  <a:cxn ang="0">
                    <a:pos x="36" y="481"/>
                  </a:cxn>
                  <a:cxn ang="0">
                    <a:pos x="56" y="495"/>
                  </a:cxn>
                  <a:cxn ang="0">
                    <a:pos x="75" y="509"/>
                  </a:cxn>
                  <a:cxn ang="0">
                    <a:pos x="96" y="521"/>
                  </a:cxn>
                  <a:cxn ang="0">
                    <a:pos x="117" y="531"/>
                  </a:cxn>
                  <a:cxn ang="0">
                    <a:pos x="138" y="541"/>
                  </a:cxn>
                  <a:cxn ang="0">
                    <a:pos x="160" y="549"/>
                  </a:cxn>
                  <a:cxn ang="0">
                    <a:pos x="182" y="557"/>
                  </a:cxn>
                  <a:cxn ang="0">
                    <a:pos x="204" y="563"/>
                  </a:cxn>
                  <a:cxn ang="0">
                    <a:pos x="227" y="567"/>
                  </a:cxn>
                  <a:cxn ang="0">
                    <a:pos x="250" y="571"/>
                  </a:cxn>
                  <a:cxn ang="0">
                    <a:pos x="273" y="573"/>
                  </a:cxn>
                  <a:cxn ang="0">
                    <a:pos x="296" y="574"/>
                  </a:cxn>
                  <a:cxn ang="0">
                    <a:pos x="320" y="574"/>
                  </a:cxn>
                  <a:cxn ang="0">
                    <a:pos x="343" y="573"/>
                  </a:cxn>
                  <a:cxn ang="0">
                    <a:pos x="367" y="570"/>
                  </a:cxn>
                  <a:cxn ang="0">
                    <a:pos x="391" y="566"/>
                  </a:cxn>
                  <a:cxn ang="0">
                    <a:pos x="414" y="561"/>
                  </a:cxn>
                  <a:cxn ang="0">
                    <a:pos x="438" y="554"/>
                  </a:cxn>
                  <a:cxn ang="0">
                    <a:pos x="473" y="542"/>
                  </a:cxn>
                  <a:cxn ang="0">
                    <a:pos x="505" y="528"/>
                  </a:cxn>
                  <a:cxn ang="0">
                    <a:pos x="536" y="511"/>
                  </a:cxn>
                  <a:cxn ang="0">
                    <a:pos x="566" y="492"/>
                  </a:cxn>
                  <a:cxn ang="0">
                    <a:pos x="593" y="470"/>
                  </a:cxn>
                  <a:cxn ang="0">
                    <a:pos x="619" y="447"/>
                  </a:cxn>
                  <a:cxn ang="0">
                    <a:pos x="643" y="422"/>
                  </a:cxn>
                  <a:cxn ang="0">
                    <a:pos x="664" y="396"/>
                  </a:cxn>
                  <a:cxn ang="0">
                    <a:pos x="684" y="368"/>
                  </a:cxn>
                  <a:cxn ang="0">
                    <a:pos x="701" y="338"/>
                  </a:cxn>
                  <a:cxn ang="0">
                    <a:pos x="716" y="307"/>
                  </a:cxn>
                  <a:cxn ang="0">
                    <a:pos x="728" y="276"/>
                  </a:cxn>
                  <a:cxn ang="0">
                    <a:pos x="738" y="243"/>
                  </a:cxn>
                  <a:cxn ang="0">
                    <a:pos x="746" y="209"/>
                  </a:cxn>
                  <a:cxn ang="0">
                    <a:pos x="750" y="175"/>
                  </a:cxn>
                  <a:cxn ang="0">
                    <a:pos x="753" y="140"/>
                  </a:cxn>
                  <a:cxn ang="0">
                    <a:pos x="752" y="105"/>
                  </a:cxn>
                  <a:cxn ang="0">
                    <a:pos x="749" y="70"/>
                  </a:cxn>
                  <a:cxn ang="0">
                    <a:pos x="743" y="35"/>
                  </a:cxn>
                  <a:cxn ang="0">
                    <a:pos x="733" y="0"/>
                  </a:cxn>
                </a:cxnLst>
                <a:rect l="0" t="0" r="r" b="b"/>
                <a:pathLst>
                  <a:path w="754" h="575">
                    <a:moveTo>
                      <a:pt x="733" y="0"/>
                    </a:moveTo>
                    <a:lnTo>
                      <a:pt x="308" y="129"/>
                    </a:lnTo>
                    <a:lnTo>
                      <a:pt x="0" y="449"/>
                    </a:lnTo>
                    <a:lnTo>
                      <a:pt x="18" y="466"/>
                    </a:lnTo>
                    <a:lnTo>
                      <a:pt x="36" y="481"/>
                    </a:lnTo>
                    <a:lnTo>
                      <a:pt x="56" y="495"/>
                    </a:lnTo>
                    <a:lnTo>
                      <a:pt x="75" y="509"/>
                    </a:lnTo>
                    <a:lnTo>
                      <a:pt x="96" y="521"/>
                    </a:lnTo>
                    <a:lnTo>
                      <a:pt x="117" y="531"/>
                    </a:lnTo>
                    <a:lnTo>
                      <a:pt x="138" y="541"/>
                    </a:lnTo>
                    <a:lnTo>
                      <a:pt x="160" y="549"/>
                    </a:lnTo>
                    <a:lnTo>
                      <a:pt x="182" y="557"/>
                    </a:lnTo>
                    <a:lnTo>
                      <a:pt x="204" y="563"/>
                    </a:lnTo>
                    <a:lnTo>
                      <a:pt x="227" y="567"/>
                    </a:lnTo>
                    <a:lnTo>
                      <a:pt x="250" y="571"/>
                    </a:lnTo>
                    <a:lnTo>
                      <a:pt x="273" y="573"/>
                    </a:lnTo>
                    <a:lnTo>
                      <a:pt x="296" y="574"/>
                    </a:lnTo>
                    <a:lnTo>
                      <a:pt x="320" y="574"/>
                    </a:lnTo>
                    <a:lnTo>
                      <a:pt x="343" y="573"/>
                    </a:lnTo>
                    <a:lnTo>
                      <a:pt x="367" y="570"/>
                    </a:lnTo>
                    <a:lnTo>
                      <a:pt x="391" y="566"/>
                    </a:lnTo>
                    <a:lnTo>
                      <a:pt x="414" y="561"/>
                    </a:lnTo>
                    <a:lnTo>
                      <a:pt x="438" y="554"/>
                    </a:lnTo>
                    <a:lnTo>
                      <a:pt x="473" y="542"/>
                    </a:lnTo>
                    <a:lnTo>
                      <a:pt x="505" y="528"/>
                    </a:lnTo>
                    <a:lnTo>
                      <a:pt x="536" y="511"/>
                    </a:lnTo>
                    <a:lnTo>
                      <a:pt x="566" y="492"/>
                    </a:lnTo>
                    <a:lnTo>
                      <a:pt x="593" y="470"/>
                    </a:lnTo>
                    <a:lnTo>
                      <a:pt x="619" y="447"/>
                    </a:lnTo>
                    <a:lnTo>
                      <a:pt x="643" y="422"/>
                    </a:lnTo>
                    <a:lnTo>
                      <a:pt x="664" y="396"/>
                    </a:lnTo>
                    <a:lnTo>
                      <a:pt x="684" y="368"/>
                    </a:lnTo>
                    <a:lnTo>
                      <a:pt x="701" y="338"/>
                    </a:lnTo>
                    <a:lnTo>
                      <a:pt x="716" y="307"/>
                    </a:lnTo>
                    <a:lnTo>
                      <a:pt x="728" y="276"/>
                    </a:lnTo>
                    <a:lnTo>
                      <a:pt x="738" y="243"/>
                    </a:lnTo>
                    <a:lnTo>
                      <a:pt x="746" y="209"/>
                    </a:lnTo>
                    <a:lnTo>
                      <a:pt x="750" y="175"/>
                    </a:lnTo>
                    <a:lnTo>
                      <a:pt x="753" y="140"/>
                    </a:lnTo>
                    <a:lnTo>
                      <a:pt x="752" y="105"/>
                    </a:lnTo>
                    <a:lnTo>
                      <a:pt x="749" y="70"/>
                    </a:lnTo>
                    <a:lnTo>
                      <a:pt x="743" y="35"/>
                    </a:lnTo>
                    <a:lnTo>
                      <a:pt x="733"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a:off x="22367" y="9409"/>
                <a:ext cx="446" cy="522"/>
              </a:xfrm>
              <a:custGeom>
                <a:avLst/>
                <a:gdLst/>
                <a:ahLst/>
                <a:cxnLst>
                  <a:cxn ang="0">
                    <a:pos x="50" y="0"/>
                  </a:cxn>
                  <a:cxn ang="0">
                    <a:pos x="37" y="26"/>
                  </a:cxn>
                  <a:cxn ang="0">
                    <a:pos x="26" y="54"/>
                  </a:cxn>
                  <a:cxn ang="0">
                    <a:pos x="17" y="81"/>
                  </a:cxn>
                  <a:cxn ang="0">
                    <a:pos x="10" y="109"/>
                  </a:cxn>
                  <a:cxn ang="0">
                    <a:pos x="5" y="137"/>
                  </a:cxn>
                  <a:cxn ang="0">
                    <a:pos x="1" y="165"/>
                  </a:cxn>
                  <a:cxn ang="0">
                    <a:pos x="0" y="192"/>
                  </a:cxn>
                  <a:cxn ang="0">
                    <a:pos x="0" y="220"/>
                  </a:cxn>
                  <a:cxn ang="0">
                    <a:pos x="1" y="248"/>
                  </a:cxn>
                  <a:cxn ang="0">
                    <a:pos x="5" y="275"/>
                  </a:cxn>
                  <a:cxn ang="0">
                    <a:pos x="11" y="302"/>
                  </a:cxn>
                  <a:cxn ang="0">
                    <a:pos x="18" y="329"/>
                  </a:cxn>
                  <a:cxn ang="0">
                    <a:pos x="27" y="355"/>
                  </a:cxn>
                  <a:cxn ang="0">
                    <a:pos x="37" y="381"/>
                  </a:cxn>
                  <a:cxn ang="0">
                    <a:pos x="50" y="406"/>
                  </a:cxn>
                  <a:cxn ang="0">
                    <a:pos x="64" y="430"/>
                  </a:cxn>
                  <a:cxn ang="0">
                    <a:pos x="80" y="454"/>
                  </a:cxn>
                  <a:cxn ang="0">
                    <a:pos x="97" y="477"/>
                  </a:cxn>
                  <a:cxn ang="0">
                    <a:pos x="116" y="500"/>
                  </a:cxn>
                  <a:cxn ang="0">
                    <a:pos x="137" y="521"/>
                  </a:cxn>
                  <a:cxn ang="0">
                    <a:pos x="446" y="201"/>
                  </a:cxn>
                  <a:cxn ang="0">
                    <a:pos x="50" y="0"/>
                  </a:cxn>
                </a:cxnLst>
                <a:rect l="0" t="0" r="r" b="b"/>
                <a:pathLst>
                  <a:path w="446" h="522">
                    <a:moveTo>
                      <a:pt x="50" y="0"/>
                    </a:moveTo>
                    <a:lnTo>
                      <a:pt x="37" y="26"/>
                    </a:lnTo>
                    <a:lnTo>
                      <a:pt x="26" y="54"/>
                    </a:lnTo>
                    <a:lnTo>
                      <a:pt x="17" y="81"/>
                    </a:lnTo>
                    <a:lnTo>
                      <a:pt x="10" y="109"/>
                    </a:lnTo>
                    <a:lnTo>
                      <a:pt x="5" y="137"/>
                    </a:lnTo>
                    <a:lnTo>
                      <a:pt x="1" y="165"/>
                    </a:lnTo>
                    <a:lnTo>
                      <a:pt x="0" y="192"/>
                    </a:lnTo>
                    <a:lnTo>
                      <a:pt x="0" y="220"/>
                    </a:lnTo>
                    <a:lnTo>
                      <a:pt x="1" y="248"/>
                    </a:lnTo>
                    <a:lnTo>
                      <a:pt x="5" y="275"/>
                    </a:lnTo>
                    <a:lnTo>
                      <a:pt x="11" y="302"/>
                    </a:lnTo>
                    <a:lnTo>
                      <a:pt x="18" y="329"/>
                    </a:lnTo>
                    <a:lnTo>
                      <a:pt x="27" y="355"/>
                    </a:lnTo>
                    <a:lnTo>
                      <a:pt x="37" y="381"/>
                    </a:lnTo>
                    <a:lnTo>
                      <a:pt x="50" y="406"/>
                    </a:lnTo>
                    <a:lnTo>
                      <a:pt x="64" y="430"/>
                    </a:lnTo>
                    <a:lnTo>
                      <a:pt x="80" y="454"/>
                    </a:lnTo>
                    <a:lnTo>
                      <a:pt x="97" y="477"/>
                    </a:lnTo>
                    <a:lnTo>
                      <a:pt x="116" y="500"/>
                    </a:lnTo>
                    <a:lnTo>
                      <a:pt x="137" y="521"/>
                    </a:lnTo>
                    <a:lnTo>
                      <a:pt x="446" y="201"/>
                    </a:lnTo>
                    <a:lnTo>
                      <a:pt x="50"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p:cNvSpPr>
              <p:nvPr/>
            </p:nvSpPr>
            <p:spPr bwMode="auto">
              <a:xfrm>
                <a:off x="22417" y="9167"/>
                <a:ext cx="396" cy="444"/>
              </a:xfrm>
              <a:custGeom>
                <a:avLst/>
                <a:gdLst/>
                <a:ahLst/>
                <a:cxnLst>
                  <a:cxn ang="0">
                    <a:pos x="395" y="0"/>
                  </a:cxn>
                  <a:cxn ang="0">
                    <a:pos x="370" y="0"/>
                  </a:cxn>
                  <a:cxn ang="0">
                    <a:pos x="345" y="2"/>
                  </a:cxn>
                  <a:cxn ang="0">
                    <a:pos x="321" y="6"/>
                  </a:cxn>
                  <a:cxn ang="0">
                    <a:pos x="297" y="10"/>
                  </a:cxn>
                  <a:cxn ang="0">
                    <a:pos x="273" y="16"/>
                  </a:cxn>
                  <a:cxn ang="0">
                    <a:pos x="250" y="23"/>
                  </a:cxn>
                  <a:cxn ang="0">
                    <a:pos x="227" y="32"/>
                  </a:cxn>
                  <a:cxn ang="0">
                    <a:pos x="205" y="41"/>
                  </a:cxn>
                  <a:cxn ang="0">
                    <a:pos x="184" y="52"/>
                  </a:cxn>
                  <a:cxn ang="0">
                    <a:pos x="163" y="64"/>
                  </a:cxn>
                  <a:cxn ang="0">
                    <a:pos x="143" y="77"/>
                  </a:cxn>
                  <a:cxn ang="0">
                    <a:pos x="123" y="92"/>
                  </a:cxn>
                  <a:cxn ang="0">
                    <a:pos x="105" y="107"/>
                  </a:cxn>
                  <a:cxn ang="0">
                    <a:pos x="87" y="123"/>
                  </a:cxn>
                  <a:cxn ang="0">
                    <a:pos x="70" y="141"/>
                  </a:cxn>
                  <a:cxn ang="0">
                    <a:pos x="54" y="159"/>
                  </a:cxn>
                  <a:cxn ang="0">
                    <a:pos x="39" y="178"/>
                  </a:cxn>
                  <a:cxn ang="0">
                    <a:pos x="25" y="199"/>
                  </a:cxn>
                  <a:cxn ang="0">
                    <a:pos x="12" y="220"/>
                  </a:cxn>
                  <a:cxn ang="0">
                    <a:pos x="0" y="242"/>
                  </a:cxn>
                  <a:cxn ang="0">
                    <a:pos x="395" y="444"/>
                  </a:cxn>
                  <a:cxn ang="0">
                    <a:pos x="395" y="0"/>
                  </a:cxn>
                </a:cxnLst>
                <a:rect l="0" t="0" r="r" b="b"/>
                <a:pathLst>
                  <a:path w="396" h="444">
                    <a:moveTo>
                      <a:pt x="395" y="0"/>
                    </a:moveTo>
                    <a:lnTo>
                      <a:pt x="370" y="0"/>
                    </a:lnTo>
                    <a:lnTo>
                      <a:pt x="345" y="2"/>
                    </a:lnTo>
                    <a:lnTo>
                      <a:pt x="321" y="6"/>
                    </a:lnTo>
                    <a:lnTo>
                      <a:pt x="297" y="10"/>
                    </a:lnTo>
                    <a:lnTo>
                      <a:pt x="273" y="16"/>
                    </a:lnTo>
                    <a:lnTo>
                      <a:pt x="250" y="23"/>
                    </a:lnTo>
                    <a:lnTo>
                      <a:pt x="227" y="32"/>
                    </a:lnTo>
                    <a:lnTo>
                      <a:pt x="205" y="41"/>
                    </a:lnTo>
                    <a:lnTo>
                      <a:pt x="184" y="52"/>
                    </a:lnTo>
                    <a:lnTo>
                      <a:pt x="163" y="64"/>
                    </a:lnTo>
                    <a:lnTo>
                      <a:pt x="143" y="77"/>
                    </a:lnTo>
                    <a:lnTo>
                      <a:pt x="123" y="92"/>
                    </a:lnTo>
                    <a:lnTo>
                      <a:pt x="105" y="107"/>
                    </a:lnTo>
                    <a:lnTo>
                      <a:pt x="87" y="123"/>
                    </a:lnTo>
                    <a:lnTo>
                      <a:pt x="70" y="141"/>
                    </a:lnTo>
                    <a:lnTo>
                      <a:pt x="54" y="159"/>
                    </a:lnTo>
                    <a:lnTo>
                      <a:pt x="39" y="178"/>
                    </a:lnTo>
                    <a:lnTo>
                      <a:pt x="25" y="199"/>
                    </a:lnTo>
                    <a:lnTo>
                      <a:pt x="12" y="220"/>
                    </a:lnTo>
                    <a:lnTo>
                      <a:pt x="0" y="242"/>
                    </a:lnTo>
                    <a:lnTo>
                      <a:pt x="395" y="444"/>
                    </a:lnTo>
                    <a:lnTo>
                      <a:pt x="395" y="0"/>
                    </a:lnTo>
                  </a:path>
                </a:pathLst>
              </a:custGeom>
              <a:solidFill>
                <a:srgbClr val="71C7D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p:nvSpPr>
            <p:spPr bwMode="auto">
              <a:xfrm>
                <a:off x="22594" y="9394"/>
                <a:ext cx="436" cy="436"/>
              </a:xfrm>
              <a:custGeom>
                <a:avLst/>
                <a:gdLst/>
                <a:ahLst/>
                <a:cxnLst>
                  <a:cxn ang="0">
                    <a:pos x="236" y="0"/>
                  </a:cxn>
                  <a:cxn ang="0">
                    <a:pos x="210" y="0"/>
                  </a:cxn>
                  <a:cxn ang="0">
                    <a:pos x="186" y="4"/>
                  </a:cxn>
                  <a:cxn ang="0">
                    <a:pos x="163" y="9"/>
                  </a:cxn>
                  <a:cxn ang="0">
                    <a:pos x="141" y="16"/>
                  </a:cxn>
                  <a:cxn ang="0">
                    <a:pos x="120" y="25"/>
                  </a:cxn>
                  <a:cxn ang="0">
                    <a:pos x="101" y="36"/>
                  </a:cxn>
                  <a:cxn ang="0">
                    <a:pos x="83" y="48"/>
                  </a:cxn>
                  <a:cxn ang="0">
                    <a:pos x="66" y="62"/>
                  </a:cxn>
                  <a:cxn ang="0">
                    <a:pos x="52" y="77"/>
                  </a:cxn>
                  <a:cxn ang="0">
                    <a:pos x="38" y="94"/>
                  </a:cxn>
                  <a:cxn ang="0">
                    <a:pos x="27" y="112"/>
                  </a:cxn>
                  <a:cxn ang="0">
                    <a:pos x="18" y="131"/>
                  </a:cxn>
                  <a:cxn ang="0">
                    <a:pos x="10" y="150"/>
                  </a:cxn>
                  <a:cxn ang="0">
                    <a:pos x="4" y="171"/>
                  </a:cxn>
                  <a:cxn ang="0">
                    <a:pos x="1" y="193"/>
                  </a:cxn>
                  <a:cxn ang="0">
                    <a:pos x="0" y="215"/>
                  </a:cxn>
                  <a:cxn ang="0">
                    <a:pos x="1" y="238"/>
                  </a:cxn>
                  <a:cxn ang="0">
                    <a:pos x="4" y="261"/>
                  </a:cxn>
                  <a:cxn ang="0">
                    <a:pos x="10" y="283"/>
                  </a:cxn>
                  <a:cxn ang="0">
                    <a:pos x="18" y="303"/>
                  </a:cxn>
                  <a:cxn ang="0">
                    <a:pos x="27" y="323"/>
                  </a:cxn>
                  <a:cxn ang="0">
                    <a:pos x="39" y="342"/>
                  </a:cxn>
                  <a:cxn ang="0">
                    <a:pos x="52" y="359"/>
                  </a:cxn>
                  <a:cxn ang="0">
                    <a:pos x="67" y="375"/>
                  </a:cxn>
                  <a:cxn ang="0">
                    <a:pos x="84" y="389"/>
                  </a:cxn>
                  <a:cxn ang="0">
                    <a:pos x="101" y="401"/>
                  </a:cxn>
                  <a:cxn ang="0">
                    <a:pos x="120" y="412"/>
                  </a:cxn>
                  <a:cxn ang="0">
                    <a:pos x="140" y="421"/>
                  </a:cxn>
                  <a:cxn ang="0">
                    <a:pos x="161"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4" y="313"/>
                  </a:cxn>
                  <a:cxn ang="0">
                    <a:pos x="422" y="293"/>
                  </a:cxn>
                  <a:cxn ang="0">
                    <a:pos x="429" y="272"/>
                  </a:cxn>
                  <a:cxn ang="0">
                    <a:pos x="433" y="250"/>
                  </a:cxn>
                  <a:cxn ang="0">
                    <a:pos x="436" y="227"/>
                  </a:cxn>
                  <a:cxn ang="0">
                    <a:pos x="435" y="202"/>
                  </a:cxn>
                  <a:cxn ang="0">
                    <a:pos x="431" y="179"/>
                  </a:cxn>
                  <a:cxn ang="0">
                    <a:pos x="426" y="157"/>
                  </a:cxn>
                  <a:cxn ang="0">
                    <a:pos x="418" y="135"/>
                  </a:cxn>
                  <a:cxn ang="0">
                    <a:pos x="409" y="115"/>
                  </a:cxn>
                  <a:cxn ang="0">
                    <a:pos x="398" y="96"/>
                  </a:cxn>
                  <a:cxn ang="0">
                    <a:pos x="385" y="78"/>
                  </a:cxn>
                  <a:cxn ang="0">
                    <a:pos x="370" y="62"/>
                  </a:cxn>
                  <a:cxn ang="0">
                    <a:pos x="354" y="48"/>
                  </a:cxn>
                  <a:cxn ang="0">
                    <a:pos x="337" y="35"/>
                  </a:cxn>
                  <a:cxn ang="0">
                    <a:pos x="319" y="24"/>
                  </a:cxn>
                  <a:cxn ang="0">
                    <a:pos x="299" y="15"/>
                  </a:cxn>
                  <a:cxn ang="0">
                    <a:pos x="279" y="8"/>
                  </a:cxn>
                  <a:cxn ang="0">
                    <a:pos x="258" y="2"/>
                  </a:cxn>
                  <a:cxn ang="0">
                    <a:pos x="236" y="0"/>
                  </a:cxn>
                </a:cxnLst>
                <a:rect l="0" t="0" r="r" b="b"/>
                <a:pathLst>
                  <a:path w="436" h="436">
                    <a:moveTo>
                      <a:pt x="236" y="0"/>
                    </a:moveTo>
                    <a:lnTo>
                      <a:pt x="210" y="0"/>
                    </a:lnTo>
                    <a:lnTo>
                      <a:pt x="186" y="4"/>
                    </a:lnTo>
                    <a:lnTo>
                      <a:pt x="163" y="9"/>
                    </a:lnTo>
                    <a:lnTo>
                      <a:pt x="141" y="16"/>
                    </a:lnTo>
                    <a:lnTo>
                      <a:pt x="120" y="25"/>
                    </a:lnTo>
                    <a:lnTo>
                      <a:pt x="101" y="36"/>
                    </a:lnTo>
                    <a:lnTo>
                      <a:pt x="83" y="48"/>
                    </a:lnTo>
                    <a:lnTo>
                      <a:pt x="66" y="62"/>
                    </a:lnTo>
                    <a:lnTo>
                      <a:pt x="52" y="77"/>
                    </a:lnTo>
                    <a:lnTo>
                      <a:pt x="38" y="94"/>
                    </a:lnTo>
                    <a:lnTo>
                      <a:pt x="27" y="112"/>
                    </a:lnTo>
                    <a:lnTo>
                      <a:pt x="18" y="131"/>
                    </a:lnTo>
                    <a:lnTo>
                      <a:pt x="10" y="150"/>
                    </a:lnTo>
                    <a:lnTo>
                      <a:pt x="4" y="171"/>
                    </a:lnTo>
                    <a:lnTo>
                      <a:pt x="1" y="193"/>
                    </a:lnTo>
                    <a:lnTo>
                      <a:pt x="0" y="215"/>
                    </a:lnTo>
                    <a:lnTo>
                      <a:pt x="1" y="238"/>
                    </a:lnTo>
                    <a:lnTo>
                      <a:pt x="4" y="261"/>
                    </a:lnTo>
                    <a:lnTo>
                      <a:pt x="10" y="283"/>
                    </a:lnTo>
                    <a:lnTo>
                      <a:pt x="18" y="303"/>
                    </a:lnTo>
                    <a:lnTo>
                      <a:pt x="27" y="323"/>
                    </a:lnTo>
                    <a:lnTo>
                      <a:pt x="39" y="342"/>
                    </a:lnTo>
                    <a:lnTo>
                      <a:pt x="52" y="359"/>
                    </a:lnTo>
                    <a:lnTo>
                      <a:pt x="67" y="375"/>
                    </a:lnTo>
                    <a:lnTo>
                      <a:pt x="84" y="389"/>
                    </a:lnTo>
                    <a:lnTo>
                      <a:pt x="101" y="401"/>
                    </a:lnTo>
                    <a:lnTo>
                      <a:pt x="120" y="412"/>
                    </a:lnTo>
                    <a:lnTo>
                      <a:pt x="140" y="421"/>
                    </a:lnTo>
                    <a:lnTo>
                      <a:pt x="161"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4" y="313"/>
                    </a:lnTo>
                    <a:lnTo>
                      <a:pt x="422" y="293"/>
                    </a:lnTo>
                    <a:lnTo>
                      <a:pt x="429" y="272"/>
                    </a:lnTo>
                    <a:lnTo>
                      <a:pt x="433" y="250"/>
                    </a:lnTo>
                    <a:lnTo>
                      <a:pt x="436" y="227"/>
                    </a:lnTo>
                    <a:lnTo>
                      <a:pt x="435" y="202"/>
                    </a:lnTo>
                    <a:lnTo>
                      <a:pt x="431" y="179"/>
                    </a:lnTo>
                    <a:lnTo>
                      <a:pt x="426" y="157"/>
                    </a:lnTo>
                    <a:lnTo>
                      <a:pt x="418" y="135"/>
                    </a:lnTo>
                    <a:lnTo>
                      <a:pt x="409" y="115"/>
                    </a:lnTo>
                    <a:lnTo>
                      <a:pt x="398" y="96"/>
                    </a:lnTo>
                    <a:lnTo>
                      <a:pt x="385" y="78"/>
                    </a:lnTo>
                    <a:lnTo>
                      <a:pt x="370" y="62"/>
                    </a:lnTo>
                    <a:lnTo>
                      <a:pt x="354" y="48"/>
                    </a:lnTo>
                    <a:lnTo>
                      <a:pt x="337" y="35"/>
                    </a:lnTo>
                    <a:lnTo>
                      <a:pt x="319" y="24"/>
                    </a:lnTo>
                    <a:lnTo>
                      <a:pt x="299" y="15"/>
                    </a:lnTo>
                    <a:lnTo>
                      <a:pt x="279" y="8"/>
                    </a:lnTo>
                    <a:lnTo>
                      <a:pt x="258" y="2"/>
                    </a:lnTo>
                    <a:lnTo>
                      <a:pt x="23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8"/>
            <p:cNvGrpSpPr>
              <a:grpSpLocks noChangeAspect="1"/>
            </p:cNvGrpSpPr>
            <p:nvPr/>
          </p:nvGrpSpPr>
          <p:grpSpPr bwMode="auto">
            <a:xfrm>
              <a:off x="6163056" y="4291825"/>
              <a:ext cx="504306" cy="502920"/>
              <a:chOff x="21255" y="9157"/>
              <a:chExt cx="909" cy="909"/>
            </a:xfrm>
          </p:grpSpPr>
          <p:sp>
            <p:nvSpPr>
              <p:cNvPr id="2057" name="Freeform 9"/>
              <p:cNvSpPr>
                <a:spLocks/>
              </p:cNvSpPr>
              <p:nvPr/>
            </p:nvSpPr>
            <p:spPr bwMode="auto">
              <a:xfrm>
                <a:off x="21702" y="9167"/>
                <a:ext cx="452" cy="889"/>
              </a:xfrm>
              <a:custGeom>
                <a:avLst/>
                <a:gdLst/>
                <a:ahLst/>
                <a:cxnLst>
                  <a:cxn ang="0">
                    <a:pos x="7" y="0"/>
                  </a:cxn>
                  <a:cxn ang="0">
                    <a:pos x="7" y="444"/>
                  </a:cxn>
                  <a:cxn ang="0">
                    <a:pos x="0" y="888"/>
                  </a:cxn>
                  <a:cxn ang="0">
                    <a:pos x="4" y="888"/>
                  </a:cxn>
                  <a:cxn ang="0">
                    <a:pos x="7" y="888"/>
                  </a:cxn>
                  <a:cxn ang="0">
                    <a:pos x="44" y="887"/>
                  </a:cxn>
                  <a:cxn ang="0">
                    <a:pos x="79" y="883"/>
                  </a:cxn>
                  <a:cxn ang="0">
                    <a:pos x="114" y="875"/>
                  </a:cxn>
                  <a:cxn ang="0">
                    <a:pos x="148" y="866"/>
                  </a:cxn>
                  <a:cxn ang="0">
                    <a:pos x="180" y="853"/>
                  </a:cxn>
                  <a:cxn ang="0">
                    <a:pos x="212" y="839"/>
                  </a:cxn>
                  <a:cxn ang="0">
                    <a:pos x="241" y="822"/>
                  </a:cxn>
                  <a:cxn ang="0">
                    <a:pos x="270" y="803"/>
                  </a:cxn>
                  <a:cxn ang="0">
                    <a:pos x="296" y="781"/>
                  </a:cxn>
                  <a:cxn ang="0">
                    <a:pos x="322" y="758"/>
                  </a:cxn>
                  <a:cxn ang="0">
                    <a:pos x="345" y="733"/>
                  </a:cxn>
                  <a:cxn ang="0">
                    <a:pos x="366" y="706"/>
                  </a:cxn>
                  <a:cxn ang="0">
                    <a:pos x="385" y="678"/>
                  </a:cxn>
                  <a:cxn ang="0">
                    <a:pos x="402" y="648"/>
                  </a:cxn>
                  <a:cxn ang="0">
                    <a:pos x="417" y="617"/>
                  </a:cxn>
                  <a:cxn ang="0">
                    <a:pos x="429" y="584"/>
                  </a:cxn>
                  <a:cxn ang="0">
                    <a:pos x="439" y="551"/>
                  </a:cxn>
                  <a:cxn ang="0">
                    <a:pos x="446" y="516"/>
                  </a:cxn>
                  <a:cxn ang="0">
                    <a:pos x="450" y="480"/>
                  </a:cxn>
                  <a:cxn ang="0">
                    <a:pos x="452" y="444"/>
                  </a:cxn>
                  <a:cxn ang="0">
                    <a:pos x="450" y="407"/>
                  </a:cxn>
                  <a:cxn ang="0">
                    <a:pos x="446" y="372"/>
                  </a:cxn>
                  <a:cxn ang="0">
                    <a:pos x="439" y="337"/>
                  </a:cxn>
                  <a:cxn ang="0">
                    <a:pos x="429" y="303"/>
                  </a:cxn>
                  <a:cxn ang="0">
                    <a:pos x="417" y="271"/>
                  </a:cxn>
                  <a:cxn ang="0">
                    <a:pos x="402" y="240"/>
                  </a:cxn>
                  <a:cxn ang="0">
                    <a:pos x="385" y="210"/>
                  </a:cxn>
                  <a:cxn ang="0">
                    <a:pos x="366" y="181"/>
                  </a:cxn>
                  <a:cxn ang="0">
                    <a:pos x="345" y="155"/>
                  </a:cxn>
                  <a:cxn ang="0">
                    <a:pos x="322" y="130"/>
                  </a:cxn>
                  <a:cxn ang="0">
                    <a:pos x="296" y="106"/>
                  </a:cxn>
                  <a:cxn ang="0">
                    <a:pos x="270" y="85"/>
                  </a:cxn>
                  <a:cxn ang="0">
                    <a:pos x="241" y="66"/>
                  </a:cxn>
                  <a:cxn ang="0">
                    <a:pos x="212" y="49"/>
                  </a:cxn>
                  <a:cxn ang="0">
                    <a:pos x="180" y="34"/>
                  </a:cxn>
                  <a:cxn ang="0">
                    <a:pos x="148" y="22"/>
                  </a:cxn>
                  <a:cxn ang="0">
                    <a:pos x="114" y="12"/>
                  </a:cxn>
                  <a:cxn ang="0">
                    <a:pos x="79" y="5"/>
                  </a:cxn>
                  <a:cxn ang="0">
                    <a:pos x="44" y="1"/>
                  </a:cxn>
                  <a:cxn ang="0">
                    <a:pos x="7" y="0"/>
                  </a:cxn>
                </a:cxnLst>
                <a:rect l="0" t="0" r="r" b="b"/>
                <a:pathLst>
                  <a:path w="452" h="889">
                    <a:moveTo>
                      <a:pt x="7" y="0"/>
                    </a:moveTo>
                    <a:lnTo>
                      <a:pt x="7" y="444"/>
                    </a:lnTo>
                    <a:lnTo>
                      <a:pt x="0" y="888"/>
                    </a:lnTo>
                    <a:lnTo>
                      <a:pt x="4" y="888"/>
                    </a:lnTo>
                    <a:lnTo>
                      <a:pt x="7" y="888"/>
                    </a:lnTo>
                    <a:lnTo>
                      <a:pt x="44" y="887"/>
                    </a:lnTo>
                    <a:lnTo>
                      <a:pt x="79" y="883"/>
                    </a:lnTo>
                    <a:lnTo>
                      <a:pt x="114" y="875"/>
                    </a:lnTo>
                    <a:lnTo>
                      <a:pt x="148" y="866"/>
                    </a:lnTo>
                    <a:lnTo>
                      <a:pt x="180" y="853"/>
                    </a:lnTo>
                    <a:lnTo>
                      <a:pt x="212" y="839"/>
                    </a:lnTo>
                    <a:lnTo>
                      <a:pt x="241" y="822"/>
                    </a:lnTo>
                    <a:lnTo>
                      <a:pt x="270" y="803"/>
                    </a:lnTo>
                    <a:lnTo>
                      <a:pt x="296" y="781"/>
                    </a:lnTo>
                    <a:lnTo>
                      <a:pt x="322" y="758"/>
                    </a:lnTo>
                    <a:lnTo>
                      <a:pt x="345" y="733"/>
                    </a:lnTo>
                    <a:lnTo>
                      <a:pt x="366" y="706"/>
                    </a:lnTo>
                    <a:lnTo>
                      <a:pt x="385" y="678"/>
                    </a:lnTo>
                    <a:lnTo>
                      <a:pt x="402" y="648"/>
                    </a:lnTo>
                    <a:lnTo>
                      <a:pt x="417" y="617"/>
                    </a:lnTo>
                    <a:lnTo>
                      <a:pt x="429" y="584"/>
                    </a:lnTo>
                    <a:lnTo>
                      <a:pt x="439" y="551"/>
                    </a:lnTo>
                    <a:lnTo>
                      <a:pt x="446" y="516"/>
                    </a:lnTo>
                    <a:lnTo>
                      <a:pt x="450" y="480"/>
                    </a:lnTo>
                    <a:lnTo>
                      <a:pt x="452" y="444"/>
                    </a:lnTo>
                    <a:lnTo>
                      <a:pt x="450" y="407"/>
                    </a:lnTo>
                    <a:lnTo>
                      <a:pt x="446" y="372"/>
                    </a:lnTo>
                    <a:lnTo>
                      <a:pt x="439" y="337"/>
                    </a:lnTo>
                    <a:lnTo>
                      <a:pt x="429" y="303"/>
                    </a:lnTo>
                    <a:lnTo>
                      <a:pt x="417" y="271"/>
                    </a:lnTo>
                    <a:lnTo>
                      <a:pt x="402" y="240"/>
                    </a:lnTo>
                    <a:lnTo>
                      <a:pt x="385" y="210"/>
                    </a:lnTo>
                    <a:lnTo>
                      <a:pt x="366" y="181"/>
                    </a:lnTo>
                    <a:lnTo>
                      <a:pt x="345" y="155"/>
                    </a:lnTo>
                    <a:lnTo>
                      <a:pt x="322" y="130"/>
                    </a:lnTo>
                    <a:lnTo>
                      <a:pt x="296" y="106"/>
                    </a:lnTo>
                    <a:lnTo>
                      <a:pt x="270" y="85"/>
                    </a:lnTo>
                    <a:lnTo>
                      <a:pt x="241" y="66"/>
                    </a:lnTo>
                    <a:lnTo>
                      <a:pt x="212" y="49"/>
                    </a:lnTo>
                    <a:lnTo>
                      <a:pt x="180" y="34"/>
                    </a:lnTo>
                    <a:lnTo>
                      <a:pt x="148" y="22"/>
                    </a:lnTo>
                    <a:lnTo>
                      <a:pt x="114" y="12"/>
                    </a:lnTo>
                    <a:lnTo>
                      <a:pt x="79" y="5"/>
                    </a:lnTo>
                    <a:lnTo>
                      <a:pt x="44" y="1"/>
                    </a:lnTo>
                    <a:lnTo>
                      <a:pt x="7"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p:cNvSpPr>
              <p:nvPr/>
            </p:nvSpPr>
            <p:spPr bwMode="auto">
              <a:xfrm>
                <a:off x="21265" y="9277"/>
                <a:ext cx="445" cy="778"/>
              </a:xfrm>
              <a:custGeom>
                <a:avLst/>
                <a:gdLst/>
                <a:ahLst/>
                <a:cxnLst>
                  <a:cxn ang="0">
                    <a:pos x="151" y="0"/>
                  </a:cxn>
                  <a:cxn ang="0">
                    <a:pos x="135" y="14"/>
                  </a:cxn>
                  <a:cxn ang="0">
                    <a:pos x="121" y="29"/>
                  </a:cxn>
                  <a:cxn ang="0">
                    <a:pos x="106" y="44"/>
                  </a:cxn>
                  <a:cxn ang="0">
                    <a:pos x="93" y="60"/>
                  </a:cxn>
                  <a:cxn ang="0">
                    <a:pos x="81" y="76"/>
                  </a:cxn>
                  <a:cxn ang="0">
                    <a:pos x="69" y="93"/>
                  </a:cxn>
                  <a:cxn ang="0">
                    <a:pos x="59" y="110"/>
                  </a:cxn>
                  <a:cxn ang="0">
                    <a:pos x="49" y="128"/>
                  </a:cxn>
                  <a:cxn ang="0">
                    <a:pos x="40" y="146"/>
                  </a:cxn>
                  <a:cxn ang="0">
                    <a:pos x="32" y="164"/>
                  </a:cxn>
                  <a:cxn ang="0">
                    <a:pos x="25" y="183"/>
                  </a:cxn>
                  <a:cxn ang="0">
                    <a:pos x="18" y="203"/>
                  </a:cxn>
                  <a:cxn ang="0">
                    <a:pos x="13" y="222"/>
                  </a:cxn>
                  <a:cxn ang="0">
                    <a:pos x="8" y="242"/>
                  </a:cxn>
                  <a:cxn ang="0">
                    <a:pos x="5" y="263"/>
                  </a:cxn>
                  <a:cxn ang="0">
                    <a:pos x="2" y="284"/>
                  </a:cxn>
                  <a:cxn ang="0">
                    <a:pos x="0" y="305"/>
                  </a:cxn>
                  <a:cxn ang="0">
                    <a:pos x="0" y="326"/>
                  </a:cxn>
                  <a:cxn ang="0">
                    <a:pos x="0" y="363"/>
                  </a:cxn>
                  <a:cxn ang="0">
                    <a:pos x="4" y="399"/>
                  </a:cxn>
                  <a:cxn ang="0">
                    <a:pos x="11" y="433"/>
                  </a:cxn>
                  <a:cxn ang="0">
                    <a:pos x="20" y="467"/>
                  </a:cxn>
                  <a:cxn ang="0">
                    <a:pos x="31" y="500"/>
                  </a:cxn>
                  <a:cxn ang="0">
                    <a:pos x="45" y="531"/>
                  </a:cxn>
                  <a:cxn ang="0">
                    <a:pos x="62" y="562"/>
                  </a:cxn>
                  <a:cxn ang="0">
                    <a:pos x="81" y="590"/>
                  </a:cxn>
                  <a:cxn ang="0">
                    <a:pos x="101" y="617"/>
                  </a:cxn>
                  <a:cxn ang="0">
                    <a:pos x="124" y="643"/>
                  </a:cxn>
                  <a:cxn ang="0">
                    <a:pos x="149" y="666"/>
                  </a:cxn>
                  <a:cxn ang="0">
                    <a:pos x="175" y="688"/>
                  </a:cxn>
                  <a:cxn ang="0">
                    <a:pos x="203" y="708"/>
                  </a:cxn>
                  <a:cxn ang="0">
                    <a:pos x="233" y="725"/>
                  </a:cxn>
                  <a:cxn ang="0">
                    <a:pos x="264" y="740"/>
                  </a:cxn>
                  <a:cxn ang="0">
                    <a:pos x="296" y="753"/>
                  </a:cxn>
                  <a:cxn ang="0">
                    <a:pos x="330" y="764"/>
                  </a:cxn>
                  <a:cxn ang="0">
                    <a:pos x="364" y="771"/>
                  </a:cxn>
                  <a:cxn ang="0">
                    <a:pos x="400" y="776"/>
                  </a:cxn>
                  <a:cxn ang="0">
                    <a:pos x="436" y="778"/>
                  </a:cxn>
                  <a:cxn ang="0">
                    <a:pos x="444" y="334"/>
                  </a:cxn>
                  <a:cxn ang="0">
                    <a:pos x="151" y="0"/>
                  </a:cxn>
                </a:cxnLst>
                <a:rect l="0" t="0" r="r" b="b"/>
                <a:pathLst>
                  <a:path w="445" h="778">
                    <a:moveTo>
                      <a:pt x="151" y="0"/>
                    </a:moveTo>
                    <a:lnTo>
                      <a:pt x="135" y="14"/>
                    </a:lnTo>
                    <a:lnTo>
                      <a:pt x="121" y="29"/>
                    </a:lnTo>
                    <a:lnTo>
                      <a:pt x="106" y="44"/>
                    </a:lnTo>
                    <a:lnTo>
                      <a:pt x="93" y="60"/>
                    </a:lnTo>
                    <a:lnTo>
                      <a:pt x="81" y="76"/>
                    </a:lnTo>
                    <a:lnTo>
                      <a:pt x="69" y="93"/>
                    </a:lnTo>
                    <a:lnTo>
                      <a:pt x="59" y="110"/>
                    </a:lnTo>
                    <a:lnTo>
                      <a:pt x="49" y="128"/>
                    </a:lnTo>
                    <a:lnTo>
                      <a:pt x="40" y="146"/>
                    </a:lnTo>
                    <a:lnTo>
                      <a:pt x="32" y="164"/>
                    </a:lnTo>
                    <a:lnTo>
                      <a:pt x="25" y="183"/>
                    </a:lnTo>
                    <a:lnTo>
                      <a:pt x="18" y="203"/>
                    </a:lnTo>
                    <a:lnTo>
                      <a:pt x="13" y="222"/>
                    </a:lnTo>
                    <a:lnTo>
                      <a:pt x="8" y="242"/>
                    </a:lnTo>
                    <a:lnTo>
                      <a:pt x="5" y="263"/>
                    </a:lnTo>
                    <a:lnTo>
                      <a:pt x="2" y="284"/>
                    </a:lnTo>
                    <a:lnTo>
                      <a:pt x="0" y="305"/>
                    </a:lnTo>
                    <a:lnTo>
                      <a:pt x="0" y="326"/>
                    </a:lnTo>
                    <a:lnTo>
                      <a:pt x="0" y="363"/>
                    </a:lnTo>
                    <a:lnTo>
                      <a:pt x="4" y="399"/>
                    </a:lnTo>
                    <a:lnTo>
                      <a:pt x="11" y="433"/>
                    </a:lnTo>
                    <a:lnTo>
                      <a:pt x="20" y="467"/>
                    </a:lnTo>
                    <a:lnTo>
                      <a:pt x="31" y="500"/>
                    </a:lnTo>
                    <a:lnTo>
                      <a:pt x="45" y="531"/>
                    </a:lnTo>
                    <a:lnTo>
                      <a:pt x="62" y="562"/>
                    </a:lnTo>
                    <a:lnTo>
                      <a:pt x="81" y="590"/>
                    </a:lnTo>
                    <a:lnTo>
                      <a:pt x="101" y="617"/>
                    </a:lnTo>
                    <a:lnTo>
                      <a:pt x="124" y="643"/>
                    </a:lnTo>
                    <a:lnTo>
                      <a:pt x="149" y="666"/>
                    </a:lnTo>
                    <a:lnTo>
                      <a:pt x="175" y="688"/>
                    </a:lnTo>
                    <a:lnTo>
                      <a:pt x="203" y="708"/>
                    </a:lnTo>
                    <a:lnTo>
                      <a:pt x="233" y="725"/>
                    </a:lnTo>
                    <a:lnTo>
                      <a:pt x="264" y="740"/>
                    </a:lnTo>
                    <a:lnTo>
                      <a:pt x="296" y="753"/>
                    </a:lnTo>
                    <a:lnTo>
                      <a:pt x="330" y="764"/>
                    </a:lnTo>
                    <a:lnTo>
                      <a:pt x="364" y="771"/>
                    </a:lnTo>
                    <a:lnTo>
                      <a:pt x="400" y="776"/>
                    </a:lnTo>
                    <a:lnTo>
                      <a:pt x="436" y="778"/>
                    </a:lnTo>
                    <a:lnTo>
                      <a:pt x="444" y="334"/>
                    </a:lnTo>
                    <a:lnTo>
                      <a:pt x="151"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21430" y="9167"/>
                <a:ext cx="280" cy="444"/>
              </a:xfrm>
              <a:custGeom>
                <a:avLst/>
                <a:gdLst/>
                <a:ahLst/>
                <a:cxnLst>
                  <a:cxn ang="0">
                    <a:pos x="261" y="0"/>
                  </a:cxn>
                  <a:cxn ang="0">
                    <a:pos x="240" y="1"/>
                  </a:cxn>
                  <a:cxn ang="0">
                    <a:pos x="220" y="3"/>
                  </a:cxn>
                  <a:cxn ang="0">
                    <a:pos x="199" y="6"/>
                  </a:cxn>
                  <a:cxn ang="0">
                    <a:pos x="180" y="10"/>
                  </a:cxn>
                  <a:cxn ang="0">
                    <a:pos x="160" y="14"/>
                  </a:cxn>
                  <a:cxn ang="0">
                    <a:pos x="141" y="20"/>
                  </a:cxn>
                  <a:cxn ang="0">
                    <a:pos x="122" y="26"/>
                  </a:cxn>
                  <a:cxn ang="0">
                    <a:pos x="104" y="34"/>
                  </a:cxn>
                  <a:cxn ang="0">
                    <a:pos x="86" y="42"/>
                  </a:cxn>
                  <a:cxn ang="0">
                    <a:pos x="68" y="52"/>
                  </a:cxn>
                  <a:cxn ang="0">
                    <a:pos x="51" y="62"/>
                  </a:cxn>
                  <a:cxn ang="0">
                    <a:pos x="33" y="73"/>
                  </a:cxn>
                  <a:cxn ang="0">
                    <a:pos x="16" y="85"/>
                  </a:cxn>
                  <a:cxn ang="0">
                    <a:pos x="0" y="98"/>
                  </a:cxn>
                  <a:cxn ang="0">
                    <a:pos x="279" y="444"/>
                  </a:cxn>
                  <a:cxn ang="0">
                    <a:pos x="261" y="0"/>
                  </a:cxn>
                </a:cxnLst>
                <a:rect l="0" t="0" r="r" b="b"/>
                <a:pathLst>
                  <a:path w="280" h="444">
                    <a:moveTo>
                      <a:pt x="261" y="0"/>
                    </a:moveTo>
                    <a:lnTo>
                      <a:pt x="240" y="1"/>
                    </a:lnTo>
                    <a:lnTo>
                      <a:pt x="220" y="3"/>
                    </a:lnTo>
                    <a:lnTo>
                      <a:pt x="199" y="6"/>
                    </a:lnTo>
                    <a:lnTo>
                      <a:pt x="180" y="10"/>
                    </a:lnTo>
                    <a:lnTo>
                      <a:pt x="160" y="14"/>
                    </a:lnTo>
                    <a:lnTo>
                      <a:pt x="141" y="20"/>
                    </a:lnTo>
                    <a:lnTo>
                      <a:pt x="122" y="26"/>
                    </a:lnTo>
                    <a:lnTo>
                      <a:pt x="104" y="34"/>
                    </a:lnTo>
                    <a:lnTo>
                      <a:pt x="86" y="42"/>
                    </a:lnTo>
                    <a:lnTo>
                      <a:pt x="68" y="52"/>
                    </a:lnTo>
                    <a:lnTo>
                      <a:pt x="51" y="62"/>
                    </a:lnTo>
                    <a:lnTo>
                      <a:pt x="33" y="73"/>
                    </a:lnTo>
                    <a:lnTo>
                      <a:pt x="16" y="85"/>
                    </a:lnTo>
                    <a:lnTo>
                      <a:pt x="0" y="98"/>
                    </a:lnTo>
                    <a:lnTo>
                      <a:pt x="279" y="444"/>
                    </a:lnTo>
                    <a:lnTo>
                      <a:pt x="261"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p:cNvSpPr>
              <p:nvPr/>
            </p:nvSpPr>
            <p:spPr bwMode="auto">
              <a:xfrm>
                <a:off x="21702" y="9167"/>
                <a:ext cx="20" cy="444"/>
              </a:xfrm>
              <a:custGeom>
                <a:avLst/>
                <a:gdLst/>
                <a:ahLst/>
                <a:cxnLst>
                  <a:cxn ang="0">
                    <a:pos x="7" y="0"/>
                  </a:cxn>
                  <a:cxn ang="0">
                    <a:pos x="0" y="0"/>
                  </a:cxn>
                  <a:cxn ang="0">
                    <a:pos x="7" y="444"/>
                  </a:cxn>
                  <a:cxn ang="0">
                    <a:pos x="7" y="0"/>
                  </a:cxn>
                </a:cxnLst>
                <a:rect l="0" t="0" r="r" b="b"/>
                <a:pathLst>
                  <a:path w="20" h="444">
                    <a:moveTo>
                      <a:pt x="7" y="0"/>
                    </a:moveTo>
                    <a:lnTo>
                      <a:pt x="0" y="0"/>
                    </a:lnTo>
                    <a:lnTo>
                      <a:pt x="7" y="444"/>
                    </a:lnTo>
                    <a:lnTo>
                      <a:pt x="7" y="0"/>
                    </a:lnTo>
                  </a:path>
                </a:pathLst>
              </a:custGeom>
              <a:solidFill>
                <a:srgbClr val="71C7D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p:cNvSpPr>
              <p:nvPr/>
            </p:nvSpPr>
            <p:spPr bwMode="auto">
              <a:xfrm>
                <a:off x="21491"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4"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5"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4"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5"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 name="Group 14"/>
            <p:cNvGrpSpPr>
              <a:grpSpLocks noChangeAspect="1"/>
            </p:cNvGrpSpPr>
            <p:nvPr/>
          </p:nvGrpSpPr>
          <p:grpSpPr bwMode="auto">
            <a:xfrm>
              <a:off x="5577840" y="4291825"/>
              <a:ext cx="502920" cy="502920"/>
              <a:chOff x="19050" y="9157"/>
              <a:chExt cx="908" cy="909"/>
            </a:xfrm>
          </p:grpSpPr>
          <p:grpSp>
            <p:nvGrpSpPr>
              <p:cNvPr id="30" name="Group 15"/>
              <p:cNvGrpSpPr>
                <a:grpSpLocks/>
              </p:cNvGrpSpPr>
              <p:nvPr/>
            </p:nvGrpSpPr>
            <p:grpSpPr bwMode="auto">
              <a:xfrm>
                <a:off x="19060" y="9167"/>
                <a:ext cx="888" cy="889"/>
                <a:chOff x="19060" y="9167"/>
                <a:chExt cx="888" cy="889"/>
              </a:xfrm>
            </p:grpSpPr>
            <p:sp>
              <p:nvSpPr>
                <p:cNvPr id="2064" name="Freeform 16"/>
                <p:cNvSpPr>
                  <a:spLocks/>
                </p:cNvSpPr>
                <p:nvPr/>
              </p:nvSpPr>
              <p:spPr bwMode="auto">
                <a:xfrm>
                  <a:off x="19060" y="9167"/>
                  <a:ext cx="888" cy="889"/>
                </a:xfrm>
                <a:custGeom>
                  <a:avLst/>
                  <a:gdLst/>
                  <a:ahLst/>
                  <a:cxnLst>
                    <a:cxn ang="0">
                      <a:pos x="11" y="345"/>
                    </a:cxn>
                    <a:cxn ang="0">
                      <a:pos x="6" y="365"/>
                    </a:cxn>
                    <a:cxn ang="0">
                      <a:pos x="3" y="384"/>
                    </a:cxn>
                    <a:cxn ang="0">
                      <a:pos x="1" y="403"/>
                    </a:cxn>
                    <a:cxn ang="0">
                      <a:pos x="0" y="423"/>
                    </a:cxn>
                    <a:cxn ang="0">
                      <a:pos x="0" y="444"/>
                    </a:cxn>
                    <a:cxn ang="0">
                      <a:pos x="1" y="480"/>
                    </a:cxn>
                    <a:cxn ang="0">
                      <a:pos x="5" y="516"/>
                    </a:cxn>
                    <a:cxn ang="0">
                      <a:pos x="12" y="551"/>
                    </a:cxn>
                    <a:cxn ang="0">
                      <a:pos x="22" y="584"/>
                    </a:cxn>
                    <a:cxn ang="0">
                      <a:pos x="34" y="617"/>
                    </a:cxn>
                    <a:cxn ang="0">
                      <a:pos x="49" y="648"/>
                    </a:cxn>
                    <a:cxn ang="0">
                      <a:pos x="66" y="678"/>
                    </a:cxn>
                    <a:cxn ang="0">
                      <a:pos x="85" y="706"/>
                    </a:cxn>
                    <a:cxn ang="0">
                      <a:pos x="106" y="733"/>
                    </a:cxn>
                    <a:cxn ang="0">
                      <a:pos x="130" y="758"/>
                    </a:cxn>
                    <a:cxn ang="0">
                      <a:pos x="155" y="781"/>
                    </a:cxn>
                    <a:cxn ang="0">
                      <a:pos x="181" y="803"/>
                    </a:cxn>
                    <a:cxn ang="0">
                      <a:pos x="210" y="822"/>
                    </a:cxn>
                    <a:cxn ang="0">
                      <a:pos x="240" y="839"/>
                    </a:cxn>
                    <a:cxn ang="0">
                      <a:pos x="271" y="853"/>
                    </a:cxn>
                    <a:cxn ang="0">
                      <a:pos x="303" y="866"/>
                    </a:cxn>
                    <a:cxn ang="0">
                      <a:pos x="337" y="875"/>
                    </a:cxn>
                    <a:cxn ang="0">
                      <a:pos x="372" y="883"/>
                    </a:cxn>
                    <a:cxn ang="0">
                      <a:pos x="407" y="887"/>
                    </a:cxn>
                    <a:cxn ang="0">
                      <a:pos x="444" y="888"/>
                    </a:cxn>
                    <a:cxn ang="0">
                      <a:pos x="480" y="887"/>
                    </a:cxn>
                    <a:cxn ang="0">
                      <a:pos x="516" y="883"/>
                    </a:cxn>
                    <a:cxn ang="0">
                      <a:pos x="551" y="875"/>
                    </a:cxn>
                    <a:cxn ang="0">
                      <a:pos x="584" y="866"/>
                    </a:cxn>
                    <a:cxn ang="0">
                      <a:pos x="617" y="853"/>
                    </a:cxn>
                    <a:cxn ang="0">
                      <a:pos x="648" y="839"/>
                    </a:cxn>
                    <a:cxn ang="0">
                      <a:pos x="678" y="822"/>
                    </a:cxn>
                    <a:cxn ang="0">
                      <a:pos x="706" y="803"/>
                    </a:cxn>
                    <a:cxn ang="0">
                      <a:pos x="733" y="781"/>
                    </a:cxn>
                    <a:cxn ang="0">
                      <a:pos x="758" y="758"/>
                    </a:cxn>
                    <a:cxn ang="0">
                      <a:pos x="781" y="733"/>
                    </a:cxn>
                    <a:cxn ang="0">
                      <a:pos x="803" y="706"/>
                    </a:cxn>
                    <a:cxn ang="0">
                      <a:pos x="822" y="678"/>
                    </a:cxn>
                    <a:cxn ang="0">
                      <a:pos x="839" y="648"/>
                    </a:cxn>
                    <a:cxn ang="0">
                      <a:pos x="853" y="617"/>
                    </a:cxn>
                    <a:cxn ang="0">
                      <a:pos x="866" y="584"/>
                    </a:cxn>
                    <a:cxn ang="0">
                      <a:pos x="875" y="551"/>
                    </a:cxn>
                    <a:cxn ang="0">
                      <a:pos x="883" y="516"/>
                    </a:cxn>
                    <a:cxn ang="0">
                      <a:pos x="887" y="480"/>
                    </a:cxn>
                    <a:cxn ang="0">
                      <a:pos x="888" y="444"/>
                    </a:cxn>
                    <a:cxn ang="0">
                      <a:pos x="444" y="444"/>
                    </a:cxn>
                    <a:cxn ang="0">
                      <a:pos x="11" y="345"/>
                    </a:cxn>
                  </a:cxnLst>
                  <a:rect l="0" t="0" r="r" b="b"/>
                  <a:pathLst>
                    <a:path w="888" h="889">
                      <a:moveTo>
                        <a:pt x="11" y="345"/>
                      </a:moveTo>
                      <a:lnTo>
                        <a:pt x="6" y="365"/>
                      </a:lnTo>
                      <a:lnTo>
                        <a:pt x="3" y="384"/>
                      </a:lnTo>
                      <a:lnTo>
                        <a:pt x="1" y="403"/>
                      </a:lnTo>
                      <a:lnTo>
                        <a:pt x="0" y="423"/>
                      </a:lnTo>
                      <a:lnTo>
                        <a:pt x="0" y="444"/>
                      </a:lnTo>
                      <a:lnTo>
                        <a:pt x="1" y="480"/>
                      </a:lnTo>
                      <a:lnTo>
                        <a:pt x="5" y="516"/>
                      </a:lnTo>
                      <a:lnTo>
                        <a:pt x="12" y="551"/>
                      </a:lnTo>
                      <a:lnTo>
                        <a:pt x="22" y="584"/>
                      </a:lnTo>
                      <a:lnTo>
                        <a:pt x="34" y="617"/>
                      </a:lnTo>
                      <a:lnTo>
                        <a:pt x="49" y="648"/>
                      </a:lnTo>
                      <a:lnTo>
                        <a:pt x="66" y="678"/>
                      </a:lnTo>
                      <a:lnTo>
                        <a:pt x="85" y="706"/>
                      </a:lnTo>
                      <a:lnTo>
                        <a:pt x="106" y="733"/>
                      </a:lnTo>
                      <a:lnTo>
                        <a:pt x="130" y="758"/>
                      </a:lnTo>
                      <a:lnTo>
                        <a:pt x="155" y="781"/>
                      </a:lnTo>
                      <a:lnTo>
                        <a:pt x="181" y="803"/>
                      </a:lnTo>
                      <a:lnTo>
                        <a:pt x="210" y="822"/>
                      </a:lnTo>
                      <a:lnTo>
                        <a:pt x="240" y="839"/>
                      </a:lnTo>
                      <a:lnTo>
                        <a:pt x="271" y="853"/>
                      </a:lnTo>
                      <a:lnTo>
                        <a:pt x="303" y="866"/>
                      </a:lnTo>
                      <a:lnTo>
                        <a:pt x="337" y="875"/>
                      </a:lnTo>
                      <a:lnTo>
                        <a:pt x="372" y="883"/>
                      </a:lnTo>
                      <a:lnTo>
                        <a:pt x="407" y="887"/>
                      </a:lnTo>
                      <a:lnTo>
                        <a:pt x="444" y="888"/>
                      </a:lnTo>
                      <a:lnTo>
                        <a:pt x="480" y="887"/>
                      </a:lnTo>
                      <a:lnTo>
                        <a:pt x="516" y="883"/>
                      </a:lnTo>
                      <a:lnTo>
                        <a:pt x="551" y="875"/>
                      </a:lnTo>
                      <a:lnTo>
                        <a:pt x="584" y="866"/>
                      </a:lnTo>
                      <a:lnTo>
                        <a:pt x="617" y="853"/>
                      </a:lnTo>
                      <a:lnTo>
                        <a:pt x="648" y="839"/>
                      </a:lnTo>
                      <a:lnTo>
                        <a:pt x="678" y="822"/>
                      </a:lnTo>
                      <a:lnTo>
                        <a:pt x="706" y="803"/>
                      </a:lnTo>
                      <a:lnTo>
                        <a:pt x="733" y="781"/>
                      </a:lnTo>
                      <a:lnTo>
                        <a:pt x="758" y="758"/>
                      </a:lnTo>
                      <a:lnTo>
                        <a:pt x="781" y="733"/>
                      </a:lnTo>
                      <a:lnTo>
                        <a:pt x="803" y="706"/>
                      </a:lnTo>
                      <a:lnTo>
                        <a:pt x="822" y="678"/>
                      </a:lnTo>
                      <a:lnTo>
                        <a:pt x="839" y="648"/>
                      </a:lnTo>
                      <a:lnTo>
                        <a:pt x="853" y="617"/>
                      </a:lnTo>
                      <a:lnTo>
                        <a:pt x="866" y="584"/>
                      </a:lnTo>
                      <a:lnTo>
                        <a:pt x="875" y="551"/>
                      </a:lnTo>
                      <a:lnTo>
                        <a:pt x="883" y="516"/>
                      </a:lnTo>
                      <a:lnTo>
                        <a:pt x="887" y="480"/>
                      </a:lnTo>
                      <a:lnTo>
                        <a:pt x="888" y="444"/>
                      </a:lnTo>
                      <a:lnTo>
                        <a:pt x="444" y="444"/>
                      </a:lnTo>
                      <a:lnTo>
                        <a:pt x="11" y="345"/>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19060" y="9167"/>
                  <a:ext cx="888" cy="889"/>
                </a:xfrm>
                <a:custGeom>
                  <a:avLst/>
                  <a:gdLst/>
                  <a:ahLst/>
                  <a:cxnLst>
                    <a:cxn ang="0">
                      <a:pos x="444" y="0"/>
                    </a:cxn>
                    <a:cxn ang="0">
                      <a:pos x="444" y="444"/>
                    </a:cxn>
                    <a:cxn ang="0">
                      <a:pos x="888" y="444"/>
                    </a:cxn>
                    <a:cxn ang="0">
                      <a:pos x="887" y="407"/>
                    </a:cxn>
                    <a:cxn ang="0">
                      <a:pos x="883" y="372"/>
                    </a:cxn>
                    <a:cxn ang="0">
                      <a:pos x="875" y="337"/>
                    </a:cxn>
                    <a:cxn ang="0">
                      <a:pos x="866" y="303"/>
                    </a:cxn>
                    <a:cxn ang="0">
                      <a:pos x="853" y="271"/>
                    </a:cxn>
                    <a:cxn ang="0">
                      <a:pos x="839" y="240"/>
                    </a:cxn>
                    <a:cxn ang="0">
                      <a:pos x="822" y="210"/>
                    </a:cxn>
                    <a:cxn ang="0">
                      <a:pos x="803" y="181"/>
                    </a:cxn>
                    <a:cxn ang="0">
                      <a:pos x="781" y="155"/>
                    </a:cxn>
                    <a:cxn ang="0">
                      <a:pos x="758" y="130"/>
                    </a:cxn>
                    <a:cxn ang="0">
                      <a:pos x="733" y="106"/>
                    </a:cxn>
                    <a:cxn ang="0">
                      <a:pos x="706" y="85"/>
                    </a:cxn>
                    <a:cxn ang="0">
                      <a:pos x="678" y="66"/>
                    </a:cxn>
                    <a:cxn ang="0">
                      <a:pos x="648" y="49"/>
                    </a:cxn>
                    <a:cxn ang="0">
                      <a:pos x="617" y="34"/>
                    </a:cxn>
                    <a:cxn ang="0">
                      <a:pos x="584" y="22"/>
                    </a:cxn>
                    <a:cxn ang="0">
                      <a:pos x="551" y="12"/>
                    </a:cxn>
                    <a:cxn ang="0">
                      <a:pos x="516" y="5"/>
                    </a:cxn>
                    <a:cxn ang="0">
                      <a:pos x="480" y="1"/>
                    </a:cxn>
                    <a:cxn ang="0">
                      <a:pos x="444" y="0"/>
                    </a:cxn>
                  </a:cxnLst>
                  <a:rect l="0" t="0" r="r" b="b"/>
                  <a:pathLst>
                    <a:path w="888" h="889">
                      <a:moveTo>
                        <a:pt x="444" y="0"/>
                      </a:moveTo>
                      <a:lnTo>
                        <a:pt x="444" y="444"/>
                      </a:lnTo>
                      <a:lnTo>
                        <a:pt x="888" y="444"/>
                      </a:lnTo>
                      <a:lnTo>
                        <a:pt x="887" y="407"/>
                      </a:lnTo>
                      <a:lnTo>
                        <a:pt x="883" y="372"/>
                      </a:lnTo>
                      <a:lnTo>
                        <a:pt x="875" y="337"/>
                      </a:lnTo>
                      <a:lnTo>
                        <a:pt x="866" y="303"/>
                      </a:lnTo>
                      <a:lnTo>
                        <a:pt x="853" y="271"/>
                      </a:lnTo>
                      <a:lnTo>
                        <a:pt x="839" y="240"/>
                      </a:lnTo>
                      <a:lnTo>
                        <a:pt x="822" y="210"/>
                      </a:lnTo>
                      <a:lnTo>
                        <a:pt x="803" y="181"/>
                      </a:lnTo>
                      <a:lnTo>
                        <a:pt x="781" y="155"/>
                      </a:lnTo>
                      <a:lnTo>
                        <a:pt x="758" y="130"/>
                      </a:lnTo>
                      <a:lnTo>
                        <a:pt x="733" y="106"/>
                      </a:lnTo>
                      <a:lnTo>
                        <a:pt x="706" y="85"/>
                      </a:lnTo>
                      <a:lnTo>
                        <a:pt x="678" y="66"/>
                      </a:lnTo>
                      <a:lnTo>
                        <a:pt x="648" y="49"/>
                      </a:lnTo>
                      <a:lnTo>
                        <a:pt x="617" y="34"/>
                      </a:lnTo>
                      <a:lnTo>
                        <a:pt x="584" y="22"/>
                      </a:lnTo>
                      <a:lnTo>
                        <a:pt x="551" y="12"/>
                      </a:lnTo>
                      <a:lnTo>
                        <a:pt x="516" y="5"/>
                      </a:lnTo>
                      <a:lnTo>
                        <a:pt x="480" y="1"/>
                      </a:lnTo>
                      <a:lnTo>
                        <a:pt x="444"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Freeform 18"/>
              <p:cNvSpPr>
                <a:spLocks/>
              </p:cNvSpPr>
              <p:nvPr/>
            </p:nvSpPr>
            <p:spPr bwMode="auto">
              <a:xfrm>
                <a:off x="19071" y="9169"/>
                <a:ext cx="433" cy="442"/>
              </a:xfrm>
              <a:custGeom>
                <a:avLst/>
                <a:gdLst/>
                <a:ahLst/>
                <a:cxnLst>
                  <a:cxn ang="0">
                    <a:pos x="386" y="0"/>
                  </a:cxn>
                  <a:cxn ang="0">
                    <a:pos x="358" y="3"/>
                  </a:cxn>
                  <a:cxn ang="0">
                    <a:pos x="330" y="9"/>
                  </a:cxn>
                  <a:cxn ang="0">
                    <a:pos x="303" y="16"/>
                  </a:cxn>
                  <a:cxn ang="0">
                    <a:pos x="277" y="25"/>
                  </a:cxn>
                  <a:cxn ang="0">
                    <a:pos x="251" y="35"/>
                  </a:cxn>
                  <a:cxn ang="0">
                    <a:pos x="226" y="47"/>
                  </a:cxn>
                  <a:cxn ang="0">
                    <a:pos x="203" y="60"/>
                  </a:cxn>
                  <a:cxn ang="0">
                    <a:pos x="180" y="75"/>
                  </a:cxn>
                  <a:cxn ang="0">
                    <a:pos x="158" y="91"/>
                  </a:cxn>
                  <a:cxn ang="0">
                    <a:pos x="137" y="108"/>
                  </a:cxn>
                  <a:cxn ang="0">
                    <a:pos x="118" y="126"/>
                  </a:cxn>
                  <a:cxn ang="0">
                    <a:pos x="99" y="146"/>
                  </a:cxn>
                  <a:cxn ang="0">
                    <a:pos x="82" y="167"/>
                  </a:cxn>
                  <a:cxn ang="0">
                    <a:pos x="66" y="189"/>
                  </a:cxn>
                  <a:cxn ang="0">
                    <a:pos x="51" y="212"/>
                  </a:cxn>
                  <a:cxn ang="0">
                    <a:pos x="38" y="236"/>
                  </a:cxn>
                  <a:cxn ang="0">
                    <a:pos x="26" y="261"/>
                  </a:cxn>
                  <a:cxn ang="0">
                    <a:pos x="16" y="287"/>
                  </a:cxn>
                  <a:cxn ang="0">
                    <a:pos x="7" y="314"/>
                  </a:cxn>
                  <a:cxn ang="0">
                    <a:pos x="0" y="342"/>
                  </a:cxn>
                  <a:cxn ang="0">
                    <a:pos x="433" y="441"/>
                  </a:cxn>
                  <a:cxn ang="0">
                    <a:pos x="386" y="0"/>
                  </a:cxn>
                </a:cxnLst>
                <a:rect l="0" t="0" r="r" b="b"/>
                <a:pathLst>
                  <a:path w="433" h="442">
                    <a:moveTo>
                      <a:pt x="386" y="0"/>
                    </a:moveTo>
                    <a:lnTo>
                      <a:pt x="358" y="3"/>
                    </a:lnTo>
                    <a:lnTo>
                      <a:pt x="330" y="9"/>
                    </a:lnTo>
                    <a:lnTo>
                      <a:pt x="303" y="16"/>
                    </a:lnTo>
                    <a:lnTo>
                      <a:pt x="277" y="25"/>
                    </a:lnTo>
                    <a:lnTo>
                      <a:pt x="251" y="35"/>
                    </a:lnTo>
                    <a:lnTo>
                      <a:pt x="226" y="47"/>
                    </a:lnTo>
                    <a:lnTo>
                      <a:pt x="203" y="60"/>
                    </a:lnTo>
                    <a:lnTo>
                      <a:pt x="180" y="75"/>
                    </a:lnTo>
                    <a:lnTo>
                      <a:pt x="158" y="91"/>
                    </a:lnTo>
                    <a:lnTo>
                      <a:pt x="137" y="108"/>
                    </a:lnTo>
                    <a:lnTo>
                      <a:pt x="118" y="126"/>
                    </a:lnTo>
                    <a:lnTo>
                      <a:pt x="99" y="146"/>
                    </a:lnTo>
                    <a:lnTo>
                      <a:pt x="82" y="167"/>
                    </a:lnTo>
                    <a:lnTo>
                      <a:pt x="66" y="189"/>
                    </a:lnTo>
                    <a:lnTo>
                      <a:pt x="51" y="212"/>
                    </a:lnTo>
                    <a:lnTo>
                      <a:pt x="38" y="236"/>
                    </a:lnTo>
                    <a:lnTo>
                      <a:pt x="26" y="261"/>
                    </a:lnTo>
                    <a:lnTo>
                      <a:pt x="16" y="287"/>
                    </a:lnTo>
                    <a:lnTo>
                      <a:pt x="7" y="314"/>
                    </a:lnTo>
                    <a:lnTo>
                      <a:pt x="0" y="342"/>
                    </a:lnTo>
                    <a:lnTo>
                      <a:pt x="433" y="441"/>
                    </a:lnTo>
                    <a:lnTo>
                      <a:pt x="386"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p:nvSpPr>
            <p:spPr bwMode="auto">
              <a:xfrm>
                <a:off x="19458" y="9167"/>
                <a:ext cx="46" cy="444"/>
              </a:xfrm>
              <a:custGeom>
                <a:avLst/>
                <a:gdLst/>
                <a:ahLst/>
                <a:cxnLst>
                  <a:cxn ang="0">
                    <a:pos x="40" y="0"/>
                  </a:cxn>
                  <a:cxn ang="0">
                    <a:pos x="19" y="0"/>
                  </a:cxn>
                  <a:cxn ang="0">
                    <a:pos x="0" y="2"/>
                  </a:cxn>
                  <a:cxn ang="0">
                    <a:pos x="46" y="444"/>
                  </a:cxn>
                  <a:cxn ang="0">
                    <a:pos x="40" y="0"/>
                  </a:cxn>
                </a:cxnLst>
                <a:rect l="0" t="0" r="r" b="b"/>
                <a:pathLst>
                  <a:path w="46" h="444">
                    <a:moveTo>
                      <a:pt x="40" y="0"/>
                    </a:moveTo>
                    <a:lnTo>
                      <a:pt x="19" y="0"/>
                    </a:lnTo>
                    <a:lnTo>
                      <a:pt x="0" y="2"/>
                    </a:lnTo>
                    <a:lnTo>
                      <a:pt x="46" y="444"/>
                    </a:lnTo>
                    <a:lnTo>
                      <a:pt x="40"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0"/>
              <p:cNvSpPr>
                <a:spLocks/>
              </p:cNvSpPr>
              <p:nvPr/>
            </p:nvSpPr>
            <p:spPr bwMode="auto">
              <a:xfrm>
                <a:off x="19286"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21"/>
            <p:cNvGrpSpPr>
              <a:grpSpLocks noChangeAspect="1"/>
            </p:cNvGrpSpPr>
            <p:nvPr/>
          </p:nvGrpSpPr>
          <p:grpSpPr bwMode="auto">
            <a:xfrm>
              <a:off x="5010912" y="4291825"/>
              <a:ext cx="504306" cy="502920"/>
              <a:chOff x="13536" y="9157"/>
              <a:chExt cx="909" cy="909"/>
            </a:xfrm>
          </p:grpSpPr>
          <p:grpSp>
            <p:nvGrpSpPr>
              <p:cNvPr id="35" name="Group 22"/>
              <p:cNvGrpSpPr>
                <a:grpSpLocks/>
              </p:cNvGrpSpPr>
              <p:nvPr/>
            </p:nvGrpSpPr>
            <p:grpSpPr bwMode="auto">
              <a:xfrm>
                <a:off x="13546" y="9167"/>
                <a:ext cx="889" cy="889"/>
                <a:chOff x="13546" y="9167"/>
                <a:chExt cx="889" cy="889"/>
              </a:xfrm>
            </p:grpSpPr>
            <p:sp>
              <p:nvSpPr>
                <p:cNvPr id="2071" name="Freeform 23"/>
                <p:cNvSpPr>
                  <a:spLocks/>
                </p:cNvSpPr>
                <p:nvPr/>
              </p:nvSpPr>
              <p:spPr bwMode="auto">
                <a:xfrm>
                  <a:off x="13546" y="9167"/>
                  <a:ext cx="889" cy="889"/>
                </a:xfrm>
                <a:custGeom>
                  <a:avLst/>
                  <a:gdLst/>
                  <a:ahLst/>
                  <a:cxnLst>
                    <a:cxn ang="0">
                      <a:pos x="249" y="44"/>
                    </a:cxn>
                    <a:cxn ang="0">
                      <a:pos x="226" y="57"/>
                    </a:cxn>
                    <a:cxn ang="0">
                      <a:pos x="204" y="70"/>
                    </a:cxn>
                    <a:cxn ang="0">
                      <a:pos x="182" y="84"/>
                    </a:cxn>
                    <a:cxn ang="0">
                      <a:pos x="162" y="99"/>
                    </a:cxn>
                    <a:cxn ang="0">
                      <a:pos x="143" y="115"/>
                    </a:cxn>
                    <a:cxn ang="0">
                      <a:pos x="125" y="132"/>
                    </a:cxn>
                    <a:cxn ang="0">
                      <a:pos x="108" y="149"/>
                    </a:cxn>
                    <a:cxn ang="0">
                      <a:pos x="93" y="168"/>
                    </a:cxn>
                    <a:cxn ang="0">
                      <a:pos x="78" y="187"/>
                    </a:cxn>
                    <a:cxn ang="0">
                      <a:pos x="65" y="207"/>
                    </a:cxn>
                    <a:cxn ang="0">
                      <a:pos x="53" y="228"/>
                    </a:cxn>
                    <a:cxn ang="0">
                      <a:pos x="42" y="249"/>
                    </a:cxn>
                    <a:cxn ang="0">
                      <a:pos x="32" y="271"/>
                    </a:cxn>
                    <a:cxn ang="0">
                      <a:pos x="23" y="294"/>
                    </a:cxn>
                    <a:cxn ang="0">
                      <a:pos x="16" y="318"/>
                    </a:cxn>
                    <a:cxn ang="0">
                      <a:pos x="10" y="342"/>
                    </a:cxn>
                    <a:cxn ang="0">
                      <a:pos x="6" y="367"/>
                    </a:cxn>
                    <a:cxn ang="0">
                      <a:pos x="2" y="392"/>
                    </a:cxn>
                    <a:cxn ang="0">
                      <a:pos x="0" y="418"/>
                    </a:cxn>
                    <a:cxn ang="0">
                      <a:pos x="0" y="444"/>
                    </a:cxn>
                    <a:cxn ang="0">
                      <a:pos x="1" y="480"/>
                    </a:cxn>
                    <a:cxn ang="0">
                      <a:pos x="5" y="516"/>
                    </a:cxn>
                    <a:cxn ang="0">
                      <a:pos x="12" y="551"/>
                    </a:cxn>
                    <a:cxn ang="0">
                      <a:pos x="22" y="584"/>
                    </a:cxn>
                    <a:cxn ang="0">
                      <a:pos x="34" y="617"/>
                    </a:cxn>
                    <a:cxn ang="0">
                      <a:pos x="49" y="648"/>
                    </a:cxn>
                    <a:cxn ang="0">
                      <a:pos x="66" y="678"/>
                    </a:cxn>
                    <a:cxn ang="0">
                      <a:pos x="85" y="706"/>
                    </a:cxn>
                    <a:cxn ang="0">
                      <a:pos x="106" y="733"/>
                    </a:cxn>
                    <a:cxn ang="0">
                      <a:pos x="130" y="758"/>
                    </a:cxn>
                    <a:cxn ang="0">
                      <a:pos x="155" y="781"/>
                    </a:cxn>
                    <a:cxn ang="0">
                      <a:pos x="181" y="803"/>
                    </a:cxn>
                    <a:cxn ang="0">
                      <a:pos x="210" y="822"/>
                    </a:cxn>
                    <a:cxn ang="0">
                      <a:pos x="240" y="839"/>
                    </a:cxn>
                    <a:cxn ang="0">
                      <a:pos x="271" y="853"/>
                    </a:cxn>
                    <a:cxn ang="0">
                      <a:pos x="303" y="866"/>
                    </a:cxn>
                    <a:cxn ang="0">
                      <a:pos x="337" y="875"/>
                    </a:cxn>
                    <a:cxn ang="0">
                      <a:pos x="372" y="883"/>
                    </a:cxn>
                    <a:cxn ang="0">
                      <a:pos x="407" y="887"/>
                    </a:cxn>
                    <a:cxn ang="0">
                      <a:pos x="444" y="888"/>
                    </a:cxn>
                    <a:cxn ang="0">
                      <a:pos x="480" y="887"/>
                    </a:cxn>
                    <a:cxn ang="0">
                      <a:pos x="516" y="883"/>
                    </a:cxn>
                    <a:cxn ang="0">
                      <a:pos x="551" y="875"/>
                    </a:cxn>
                    <a:cxn ang="0">
                      <a:pos x="584" y="866"/>
                    </a:cxn>
                    <a:cxn ang="0">
                      <a:pos x="617" y="853"/>
                    </a:cxn>
                    <a:cxn ang="0">
                      <a:pos x="648" y="839"/>
                    </a:cxn>
                    <a:cxn ang="0">
                      <a:pos x="678" y="822"/>
                    </a:cxn>
                    <a:cxn ang="0">
                      <a:pos x="706" y="803"/>
                    </a:cxn>
                    <a:cxn ang="0">
                      <a:pos x="733" y="781"/>
                    </a:cxn>
                    <a:cxn ang="0">
                      <a:pos x="758" y="758"/>
                    </a:cxn>
                    <a:cxn ang="0">
                      <a:pos x="781" y="733"/>
                    </a:cxn>
                    <a:cxn ang="0">
                      <a:pos x="803" y="706"/>
                    </a:cxn>
                    <a:cxn ang="0">
                      <a:pos x="822" y="678"/>
                    </a:cxn>
                    <a:cxn ang="0">
                      <a:pos x="839" y="648"/>
                    </a:cxn>
                    <a:cxn ang="0">
                      <a:pos x="853" y="617"/>
                    </a:cxn>
                    <a:cxn ang="0">
                      <a:pos x="866" y="584"/>
                    </a:cxn>
                    <a:cxn ang="0">
                      <a:pos x="875" y="551"/>
                    </a:cxn>
                    <a:cxn ang="0">
                      <a:pos x="883" y="516"/>
                    </a:cxn>
                    <a:cxn ang="0">
                      <a:pos x="887" y="480"/>
                    </a:cxn>
                    <a:cxn ang="0">
                      <a:pos x="888" y="444"/>
                    </a:cxn>
                    <a:cxn ang="0">
                      <a:pos x="444" y="444"/>
                    </a:cxn>
                    <a:cxn ang="0">
                      <a:pos x="249" y="44"/>
                    </a:cxn>
                  </a:cxnLst>
                  <a:rect l="0" t="0" r="r" b="b"/>
                  <a:pathLst>
                    <a:path w="889" h="889">
                      <a:moveTo>
                        <a:pt x="249" y="44"/>
                      </a:moveTo>
                      <a:lnTo>
                        <a:pt x="226" y="57"/>
                      </a:lnTo>
                      <a:lnTo>
                        <a:pt x="204" y="70"/>
                      </a:lnTo>
                      <a:lnTo>
                        <a:pt x="182" y="84"/>
                      </a:lnTo>
                      <a:lnTo>
                        <a:pt x="162" y="99"/>
                      </a:lnTo>
                      <a:lnTo>
                        <a:pt x="143" y="115"/>
                      </a:lnTo>
                      <a:lnTo>
                        <a:pt x="125" y="132"/>
                      </a:lnTo>
                      <a:lnTo>
                        <a:pt x="108" y="149"/>
                      </a:lnTo>
                      <a:lnTo>
                        <a:pt x="93" y="168"/>
                      </a:lnTo>
                      <a:lnTo>
                        <a:pt x="78" y="187"/>
                      </a:lnTo>
                      <a:lnTo>
                        <a:pt x="65" y="207"/>
                      </a:lnTo>
                      <a:lnTo>
                        <a:pt x="53" y="228"/>
                      </a:lnTo>
                      <a:lnTo>
                        <a:pt x="42" y="249"/>
                      </a:lnTo>
                      <a:lnTo>
                        <a:pt x="32" y="271"/>
                      </a:lnTo>
                      <a:lnTo>
                        <a:pt x="23" y="294"/>
                      </a:lnTo>
                      <a:lnTo>
                        <a:pt x="16" y="318"/>
                      </a:lnTo>
                      <a:lnTo>
                        <a:pt x="10" y="342"/>
                      </a:lnTo>
                      <a:lnTo>
                        <a:pt x="6" y="367"/>
                      </a:lnTo>
                      <a:lnTo>
                        <a:pt x="2" y="392"/>
                      </a:lnTo>
                      <a:lnTo>
                        <a:pt x="0" y="418"/>
                      </a:lnTo>
                      <a:lnTo>
                        <a:pt x="0" y="444"/>
                      </a:lnTo>
                      <a:lnTo>
                        <a:pt x="1" y="480"/>
                      </a:lnTo>
                      <a:lnTo>
                        <a:pt x="5" y="516"/>
                      </a:lnTo>
                      <a:lnTo>
                        <a:pt x="12" y="551"/>
                      </a:lnTo>
                      <a:lnTo>
                        <a:pt x="22" y="584"/>
                      </a:lnTo>
                      <a:lnTo>
                        <a:pt x="34" y="617"/>
                      </a:lnTo>
                      <a:lnTo>
                        <a:pt x="49" y="648"/>
                      </a:lnTo>
                      <a:lnTo>
                        <a:pt x="66" y="678"/>
                      </a:lnTo>
                      <a:lnTo>
                        <a:pt x="85" y="706"/>
                      </a:lnTo>
                      <a:lnTo>
                        <a:pt x="106" y="733"/>
                      </a:lnTo>
                      <a:lnTo>
                        <a:pt x="130" y="758"/>
                      </a:lnTo>
                      <a:lnTo>
                        <a:pt x="155" y="781"/>
                      </a:lnTo>
                      <a:lnTo>
                        <a:pt x="181" y="803"/>
                      </a:lnTo>
                      <a:lnTo>
                        <a:pt x="210" y="822"/>
                      </a:lnTo>
                      <a:lnTo>
                        <a:pt x="240" y="839"/>
                      </a:lnTo>
                      <a:lnTo>
                        <a:pt x="271" y="853"/>
                      </a:lnTo>
                      <a:lnTo>
                        <a:pt x="303" y="866"/>
                      </a:lnTo>
                      <a:lnTo>
                        <a:pt x="337" y="875"/>
                      </a:lnTo>
                      <a:lnTo>
                        <a:pt x="372" y="883"/>
                      </a:lnTo>
                      <a:lnTo>
                        <a:pt x="407" y="887"/>
                      </a:lnTo>
                      <a:lnTo>
                        <a:pt x="444" y="888"/>
                      </a:lnTo>
                      <a:lnTo>
                        <a:pt x="480" y="887"/>
                      </a:lnTo>
                      <a:lnTo>
                        <a:pt x="516" y="883"/>
                      </a:lnTo>
                      <a:lnTo>
                        <a:pt x="551" y="875"/>
                      </a:lnTo>
                      <a:lnTo>
                        <a:pt x="584" y="866"/>
                      </a:lnTo>
                      <a:lnTo>
                        <a:pt x="617" y="853"/>
                      </a:lnTo>
                      <a:lnTo>
                        <a:pt x="648" y="839"/>
                      </a:lnTo>
                      <a:lnTo>
                        <a:pt x="678" y="822"/>
                      </a:lnTo>
                      <a:lnTo>
                        <a:pt x="706" y="803"/>
                      </a:lnTo>
                      <a:lnTo>
                        <a:pt x="733" y="781"/>
                      </a:lnTo>
                      <a:lnTo>
                        <a:pt x="758" y="758"/>
                      </a:lnTo>
                      <a:lnTo>
                        <a:pt x="781" y="733"/>
                      </a:lnTo>
                      <a:lnTo>
                        <a:pt x="803" y="706"/>
                      </a:lnTo>
                      <a:lnTo>
                        <a:pt x="822" y="678"/>
                      </a:lnTo>
                      <a:lnTo>
                        <a:pt x="839" y="648"/>
                      </a:lnTo>
                      <a:lnTo>
                        <a:pt x="853" y="617"/>
                      </a:lnTo>
                      <a:lnTo>
                        <a:pt x="866" y="584"/>
                      </a:lnTo>
                      <a:lnTo>
                        <a:pt x="875" y="551"/>
                      </a:lnTo>
                      <a:lnTo>
                        <a:pt x="883" y="516"/>
                      </a:lnTo>
                      <a:lnTo>
                        <a:pt x="887" y="480"/>
                      </a:lnTo>
                      <a:lnTo>
                        <a:pt x="888" y="444"/>
                      </a:lnTo>
                      <a:lnTo>
                        <a:pt x="444" y="444"/>
                      </a:lnTo>
                      <a:lnTo>
                        <a:pt x="249" y="44"/>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p:cNvSpPr>
                <p:nvPr/>
              </p:nvSpPr>
              <p:spPr bwMode="auto">
                <a:xfrm>
                  <a:off x="13546" y="9167"/>
                  <a:ext cx="889" cy="889"/>
                </a:xfrm>
                <a:custGeom>
                  <a:avLst/>
                  <a:gdLst/>
                  <a:ahLst/>
                  <a:cxnLst>
                    <a:cxn ang="0">
                      <a:pos x="444" y="0"/>
                    </a:cxn>
                    <a:cxn ang="0">
                      <a:pos x="444" y="444"/>
                    </a:cxn>
                    <a:cxn ang="0">
                      <a:pos x="888" y="444"/>
                    </a:cxn>
                    <a:cxn ang="0">
                      <a:pos x="887" y="407"/>
                    </a:cxn>
                    <a:cxn ang="0">
                      <a:pos x="883" y="372"/>
                    </a:cxn>
                    <a:cxn ang="0">
                      <a:pos x="875" y="337"/>
                    </a:cxn>
                    <a:cxn ang="0">
                      <a:pos x="866" y="303"/>
                    </a:cxn>
                    <a:cxn ang="0">
                      <a:pos x="853" y="271"/>
                    </a:cxn>
                    <a:cxn ang="0">
                      <a:pos x="839" y="240"/>
                    </a:cxn>
                    <a:cxn ang="0">
                      <a:pos x="822" y="210"/>
                    </a:cxn>
                    <a:cxn ang="0">
                      <a:pos x="803" y="181"/>
                    </a:cxn>
                    <a:cxn ang="0">
                      <a:pos x="781" y="155"/>
                    </a:cxn>
                    <a:cxn ang="0">
                      <a:pos x="758" y="130"/>
                    </a:cxn>
                    <a:cxn ang="0">
                      <a:pos x="733" y="106"/>
                    </a:cxn>
                    <a:cxn ang="0">
                      <a:pos x="706" y="85"/>
                    </a:cxn>
                    <a:cxn ang="0">
                      <a:pos x="678" y="66"/>
                    </a:cxn>
                    <a:cxn ang="0">
                      <a:pos x="648" y="49"/>
                    </a:cxn>
                    <a:cxn ang="0">
                      <a:pos x="617" y="34"/>
                    </a:cxn>
                    <a:cxn ang="0">
                      <a:pos x="584" y="22"/>
                    </a:cxn>
                    <a:cxn ang="0">
                      <a:pos x="551" y="12"/>
                    </a:cxn>
                    <a:cxn ang="0">
                      <a:pos x="516" y="5"/>
                    </a:cxn>
                    <a:cxn ang="0">
                      <a:pos x="480" y="1"/>
                    </a:cxn>
                    <a:cxn ang="0">
                      <a:pos x="444" y="0"/>
                    </a:cxn>
                  </a:cxnLst>
                  <a:rect l="0" t="0" r="r" b="b"/>
                  <a:pathLst>
                    <a:path w="889" h="889">
                      <a:moveTo>
                        <a:pt x="444" y="0"/>
                      </a:moveTo>
                      <a:lnTo>
                        <a:pt x="444" y="444"/>
                      </a:lnTo>
                      <a:lnTo>
                        <a:pt x="888" y="444"/>
                      </a:lnTo>
                      <a:lnTo>
                        <a:pt x="887" y="407"/>
                      </a:lnTo>
                      <a:lnTo>
                        <a:pt x="883" y="372"/>
                      </a:lnTo>
                      <a:lnTo>
                        <a:pt x="875" y="337"/>
                      </a:lnTo>
                      <a:lnTo>
                        <a:pt x="866" y="303"/>
                      </a:lnTo>
                      <a:lnTo>
                        <a:pt x="853" y="271"/>
                      </a:lnTo>
                      <a:lnTo>
                        <a:pt x="839" y="240"/>
                      </a:lnTo>
                      <a:lnTo>
                        <a:pt x="822" y="210"/>
                      </a:lnTo>
                      <a:lnTo>
                        <a:pt x="803" y="181"/>
                      </a:lnTo>
                      <a:lnTo>
                        <a:pt x="781" y="155"/>
                      </a:lnTo>
                      <a:lnTo>
                        <a:pt x="758" y="130"/>
                      </a:lnTo>
                      <a:lnTo>
                        <a:pt x="733" y="106"/>
                      </a:lnTo>
                      <a:lnTo>
                        <a:pt x="706" y="85"/>
                      </a:lnTo>
                      <a:lnTo>
                        <a:pt x="678" y="66"/>
                      </a:lnTo>
                      <a:lnTo>
                        <a:pt x="648" y="49"/>
                      </a:lnTo>
                      <a:lnTo>
                        <a:pt x="617" y="34"/>
                      </a:lnTo>
                      <a:lnTo>
                        <a:pt x="584" y="22"/>
                      </a:lnTo>
                      <a:lnTo>
                        <a:pt x="551" y="12"/>
                      </a:lnTo>
                      <a:lnTo>
                        <a:pt x="516" y="5"/>
                      </a:lnTo>
                      <a:lnTo>
                        <a:pt x="480" y="1"/>
                      </a:lnTo>
                      <a:lnTo>
                        <a:pt x="444"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Freeform 25"/>
              <p:cNvSpPr>
                <a:spLocks/>
              </p:cNvSpPr>
              <p:nvPr/>
            </p:nvSpPr>
            <p:spPr bwMode="auto">
              <a:xfrm>
                <a:off x="13796" y="9167"/>
                <a:ext cx="195" cy="444"/>
              </a:xfrm>
              <a:custGeom>
                <a:avLst/>
                <a:gdLst/>
                <a:ahLst/>
                <a:cxnLst>
                  <a:cxn ang="0">
                    <a:pos x="174" y="0"/>
                  </a:cxn>
                  <a:cxn ang="0">
                    <a:pos x="153" y="1"/>
                  </a:cxn>
                  <a:cxn ang="0">
                    <a:pos x="133" y="3"/>
                  </a:cxn>
                  <a:cxn ang="0">
                    <a:pos x="113" y="6"/>
                  </a:cxn>
                  <a:cxn ang="0">
                    <a:pos x="94" y="10"/>
                  </a:cxn>
                  <a:cxn ang="0">
                    <a:pos x="75" y="15"/>
                  </a:cxn>
                  <a:cxn ang="0">
                    <a:pos x="56" y="21"/>
                  </a:cxn>
                  <a:cxn ang="0">
                    <a:pos x="37" y="27"/>
                  </a:cxn>
                  <a:cxn ang="0">
                    <a:pos x="19" y="35"/>
                  </a:cxn>
                  <a:cxn ang="0">
                    <a:pos x="0" y="44"/>
                  </a:cxn>
                  <a:cxn ang="0">
                    <a:pos x="194" y="443"/>
                  </a:cxn>
                  <a:cxn ang="0">
                    <a:pos x="174" y="0"/>
                  </a:cxn>
                </a:cxnLst>
                <a:rect l="0" t="0" r="r" b="b"/>
                <a:pathLst>
                  <a:path w="195" h="444">
                    <a:moveTo>
                      <a:pt x="174" y="0"/>
                    </a:moveTo>
                    <a:lnTo>
                      <a:pt x="153" y="1"/>
                    </a:lnTo>
                    <a:lnTo>
                      <a:pt x="133" y="3"/>
                    </a:lnTo>
                    <a:lnTo>
                      <a:pt x="113" y="6"/>
                    </a:lnTo>
                    <a:lnTo>
                      <a:pt x="94" y="10"/>
                    </a:lnTo>
                    <a:lnTo>
                      <a:pt x="75" y="15"/>
                    </a:lnTo>
                    <a:lnTo>
                      <a:pt x="56" y="21"/>
                    </a:lnTo>
                    <a:lnTo>
                      <a:pt x="37" y="27"/>
                    </a:lnTo>
                    <a:lnTo>
                      <a:pt x="19" y="35"/>
                    </a:lnTo>
                    <a:lnTo>
                      <a:pt x="0" y="44"/>
                    </a:lnTo>
                    <a:lnTo>
                      <a:pt x="194" y="443"/>
                    </a:lnTo>
                    <a:lnTo>
                      <a:pt x="174"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6"/>
              <p:cNvSpPr>
                <a:spLocks/>
              </p:cNvSpPr>
              <p:nvPr/>
            </p:nvSpPr>
            <p:spPr bwMode="auto">
              <a:xfrm>
                <a:off x="13975" y="9167"/>
                <a:ext cx="20" cy="444"/>
              </a:xfrm>
              <a:custGeom>
                <a:avLst/>
                <a:gdLst/>
                <a:ahLst/>
                <a:cxnLst>
                  <a:cxn ang="0">
                    <a:pos x="15" y="0"/>
                  </a:cxn>
                  <a:cxn ang="0">
                    <a:pos x="12" y="0"/>
                  </a:cxn>
                  <a:cxn ang="0">
                    <a:pos x="0" y="0"/>
                  </a:cxn>
                  <a:cxn ang="0">
                    <a:pos x="15" y="444"/>
                  </a:cxn>
                  <a:cxn ang="0">
                    <a:pos x="15" y="0"/>
                  </a:cxn>
                </a:cxnLst>
                <a:rect l="0" t="0" r="r" b="b"/>
                <a:pathLst>
                  <a:path w="20" h="444">
                    <a:moveTo>
                      <a:pt x="15" y="0"/>
                    </a:moveTo>
                    <a:lnTo>
                      <a:pt x="12" y="0"/>
                    </a:lnTo>
                    <a:lnTo>
                      <a:pt x="0" y="0"/>
                    </a:lnTo>
                    <a:lnTo>
                      <a:pt x="15" y="444"/>
                    </a:lnTo>
                    <a:lnTo>
                      <a:pt x="15"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7"/>
              <p:cNvSpPr>
                <a:spLocks/>
              </p:cNvSpPr>
              <p:nvPr/>
            </p:nvSpPr>
            <p:spPr bwMode="auto">
              <a:xfrm>
                <a:off x="13773"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76" name="Group 28"/>
            <p:cNvGrpSpPr>
              <a:grpSpLocks noChangeAspect="1"/>
            </p:cNvGrpSpPr>
            <p:nvPr/>
          </p:nvGrpSpPr>
          <p:grpSpPr bwMode="auto">
            <a:xfrm>
              <a:off x="4419600" y="4291825"/>
              <a:ext cx="504306" cy="502920"/>
              <a:chOff x="12448" y="9157"/>
              <a:chExt cx="909" cy="909"/>
            </a:xfrm>
          </p:grpSpPr>
          <p:sp>
            <p:nvSpPr>
              <p:cNvPr id="2077" name="Freeform 29"/>
              <p:cNvSpPr>
                <a:spLocks/>
              </p:cNvSpPr>
              <p:nvPr/>
            </p:nvSpPr>
            <p:spPr bwMode="auto">
              <a:xfrm>
                <a:off x="12784" y="9167"/>
                <a:ext cx="130" cy="444"/>
              </a:xfrm>
              <a:custGeom>
                <a:avLst/>
                <a:gdLst/>
                <a:ahLst/>
                <a:cxnLst>
                  <a:cxn ang="0">
                    <a:pos x="118" y="0"/>
                  </a:cxn>
                  <a:cxn ang="0">
                    <a:pos x="97" y="0"/>
                  </a:cxn>
                  <a:cxn ang="0">
                    <a:pos x="77" y="2"/>
                  </a:cxn>
                  <a:cxn ang="0">
                    <a:pos x="58" y="5"/>
                  </a:cxn>
                  <a:cxn ang="0">
                    <a:pos x="39" y="8"/>
                  </a:cxn>
                  <a:cxn ang="0">
                    <a:pos x="20" y="13"/>
                  </a:cxn>
                  <a:cxn ang="0">
                    <a:pos x="0" y="19"/>
                  </a:cxn>
                  <a:cxn ang="0">
                    <a:pos x="129" y="444"/>
                  </a:cxn>
                  <a:cxn ang="0">
                    <a:pos x="118" y="0"/>
                  </a:cxn>
                </a:cxnLst>
                <a:rect l="0" t="0" r="r" b="b"/>
                <a:pathLst>
                  <a:path w="130" h="444">
                    <a:moveTo>
                      <a:pt x="118" y="0"/>
                    </a:moveTo>
                    <a:lnTo>
                      <a:pt x="97" y="0"/>
                    </a:lnTo>
                    <a:lnTo>
                      <a:pt x="77" y="2"/>
                    </a:lnTo>
                    <a:lnTo>
                      <a:pt x="58" y="5"/>
                    </a:lnTo>
                    <a:lnTo>
                      <a:pt x="39" y="8"/>
                    </a:lnTo>
                    <a:lnTo>
                      <a:pt x="20" y="13"/>
                    </a:lnTo>
                    <a:lnTo>
                      <a:pt x="0" y="19"/>
                    </a:lnTo>
                    <a:lnTo>
                      <a:pt x="129" y="444"/>
                    </a:lnTo>
                    <a:lnTo>
                      <a:pt x="118"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78" name="Group 30"/>
              <p:cNvGrpSpPr>
                <a:grpSpLocks/>
              </p:cNvGrpSpPr>
              <p:nvPr/>
            </p:nvGrpSpPr>
            <p:grpSpPr bwMode="auto">
              <a:xfrm>
                <a:off x="12458" y="9167"/>
                <a:ext cx="889" cy="889"/>
                <a:chOff x="12458" y="9167"/>
                <a:chExt cx="889" cy="889"/>
              </a:xfrm>
            </p:grpSpPr>
            <p:sp>
              <p:nvSpPr>
                <p:cNvPr id="2079" name="Freeform 31"/>
                <p:cNvSpPr>
                  <a:spLocks/>
                </p:cNvSpPr>
                <p:nvPr/>
              </p:nvSpPr>
              <p:spPr bwMode="auto">
                <a:xfrm>
                  <a:off x="12458" y="9167"/>
                  <a:ext cx="889" cy="889"/>
                </a:xfrm>
                <a:custGeom>
                  <a:avLst/>
                  <a:gdLst/>
                  <a:ahLst/>
                  <a:cxnLst>
                    <a:cxn ang="0">
                      <a:pos x="314" y="19"/>
                    </a:cxn>
                    <a:cxn ang="0">
                      <a:pos x="286" y="28"/>
                    </a:cxn>
                    <a:cxn ang="0">
                      <a:pos x="259" y="40"/>
                    </a:cxn>
                    <a:cxn ang="0">
                      <a:pos x="233" y="52"/>
                    </a:cxn>
                    <a:cxn ang="0">
                      <a:pos x="208" y="66"/>
                    </a:cxn>
                    <a:cxn ang="0">
                      <a:pos x="185" y="82"/>
                    </a:cxn>
                    <a:cxn ang="0">
                      <a:pos x="162" y="99"/>
                    </a:cxn>
                    <a:cxn ang="0">
                      <a:pos x="141" y="117"/>
                    </a:cxn>
                    <a:cxn ang="0">
                      <a:pos x="121" y="136"/>
                    </a:cxn>
                    <a:cxn ang="0">
                      <a:pos x="103" y="157"/>
                    </a:cxn>
                    <a:cxn ang="0">
                      <a:pos x="85" y="179"/>
                    </a:cxn>
                    <a:cxn ang="0">
                      <a:pos x="70" y="201"/>
                    </a:cxn>
                    <a:cxn ang="0">
                      <a:pos x="55" y="225"/>
                    </a:cxn>
                    <a:cxn ang="0">
                      <a:pos x="43" y="250"/>
                    </a:cxn>
                    <a:cxn ang="0">
                      <a:pos x="31" y="275"/>
                    </a:cxn>
                    <a:cxn ang="0">
                      <a:pos x="22" y="302"/>
                    </a:cxn>
                    <a:cxn ang="0">
                      <a:pos x="14" y="329"/>
                    </a:cxn>
                    <a:cxn ang="0">
                      <a:pos x="8" y="357"/>
                    </a:cxn>
                    <a:cxn ang="0">
                      <a:pos x="3" y="385"/>
                    </a:cxn>
                    <a:cxn ang="0">
                      <a:pos x="0" y="414"/>
                    </a:cxn>
                    <a:cxn ang="0">
                      <a:pos x="0" y="444"/>
                    </a:cxn>
                    <a:cxn ang="0">
                      <a:pos x="1" y="480"/>
                    </a:cxn>
                    <a:cxn ang="0">
                      <a:pos x="5" y="516"/>
                    </a:cxn>
                    <a:cxn ang="0">
                      <a:pos x="12" y="551"/>
                    </a:cxn>
                    <a:cxn ang="0">
                      <a:pos x="22" y="584"/>
                    </a:cxn>
                    <a:cxn ang="0">
                      <a:pos x="34" y="617"/>
                    </a:cxn>
                    <a:cxn ang="0">
                      <a:pos x="49" y="648"/>
                    </a:cxn>
                    <a:cxn ang="0">
                      <a:pos x="66" y="678"/>
                    </a:cxn>
                    <a:cxn ang="0">
                      <a:pos x="85" y="706"/>
                    </a:cxn>
                    <a:cxn ang="0">
                      <a:pos x="106" y="733"/>
                    </a:cxn>
                    <a:cxn ang="0">
                      <a:pos x="130" y="758"/>
                    </a:cxn>
                    <a:cxn ang="0">
                      <a:pos x="155" y="781"/>
                    </a:cxn>
                    <a:cxn ang="0">
                      <a:pos x="181" y="803"/>
                    </a:cxn>
                    <a:cxn ang="0">
                      <a:pos x="210" y="822"/>
                    </a:cxn>
                    <a:cxn ang="0">
                      <a:pos x="240" y="839"/>
                    </a:cxn>
                    <a:cxn ang="0">
                      <a:pos x="271" y="853"/>
                    </a:cxn>
                    <a:cxn ang="0">
                      <a:pos x="303" y="866"/>
                    </a:cxn>
                    <a:cxn ang="0">
                      <a:pos x="337" y="875"/>
                    </a:cxn>
                    <a:cxn ang="0">
                      <a:pos x="372" y="883"/>
                    </a:cxn>
                    <a:cxn ang="0">
                      <a:pos x="407" y="887"/>
                    </a:cxn>
                    <a:cxn ang="0">
                      <a:pos x="444" y="888"/>
                    </a:cxn>
                    <a:cxn ang="0">
                      <a:pos x="480" y="887"/>
                    </a:cxn>
                    <a:cxn ang="0">
                      <a:pos x="516" y="883"/>
                    </a:cxn>
                    <a:cxn ang="0">
                      <a:pos x="551" y="875"/>
                    </a:cxn>
                    <a:cxn ang="0">
                      <a:pos x="584" y="866"/>
                    </a:cxn>
                    <a:cxn ang="0">
                      <a:pos x="617" y="853"/>
                    </a:cxn>
                    <a:cxn ang="0">
                      <a:pos x="648" y="839"/>
                    </a:cxn>
                    <a:cxn ang="0">
                      <a:pos x="678" y="822"/>
                    </a:cxn>
                    <a:cxn ang="0">
                      <a:pos x="706" y="803"/>
                    </a:cxn>
                    <a:cxn ang="0">
                      <a:pos x="733" y="781"/>
                    </a:cxn>
                    <a:cxn ang="0">
                      <a:pos x="758" y="758"/>
                    </a:cxn>
                    <a:cxn ang="0">
                      <a:pos x="781" y="733"/>
                    </a:cxn>
                    <a:cxn ang="0">
                      <a:pos x="803" y="706"/>
                    </a:cxn>
                    <a:cxn ang="0">
                      <a:pos x="822" y="678"/>
                    </a:cxn>
                    <a:cxn ang="0">
                      <a:pos x="839" y="648"/>
                    </a:cxn>
                    <a:cxn ang="0">
                      <a:pos x="853" y="617"/>
                    </a:cxn>
                    <a:cxn ang="0">
                      <a:pos x="866" y="584"/>
                    </a:cxn>
                    <a:cxn ang="0">
                      <a:pos x="875" y="551"/>
                    </a:cxn>
                    <a:cxn ang="0">
                      <a:pos x="883" y="516"/>
                    </a:cxn>
                    <a:cxn ang="0">
                      <a:pos x="887" y="480"/>
                    </a:cxn>
                    <a:cxn ang="0">
                      <a:pos x="888" y="444"/>
                    </a:cxn>
                    <a:cxn ang="0">
                      <a:pos x="444" y="444"/>
                    </a:cxn>
                    <a:cxn ang="0">
                      <a:pos x="314" y="19"/>
                    </a:cxn>
                  </a:cxnLst>
                  <a:rect l="0" t="0" r="r" b="b"/>
                  <a:pathLst>
                    <a:path w="889" h="889">
                      <a:moveTo>
                        <a:pt x="314" y="19"/>
                      </a:moveTo>
                      <a:lnTo>
                        <a:pt x="286" y="28"/>
                      </a:lnTo>
                      <a:lnTo>
                        <a:pt x="259" y="40"/>
                      </a:lnTo>
                      <a:lnTo>
                        <a:pt x="233" y="52"/>
                      </a:lnTo>
                      <a:lnTo>
                        <a:pt x="208" y="66"/>
                      </a:lnTo>
                      <a:lnTo>
                        <a:pt x="185" y="82"/>
                      </a:lnTo>
                      <a:lnTo>
                        <a:pt x="162" y="99"/>
                      </a:lnTo>
                      <a:lnTo>
                        <a:pt x="141" y="117"/>
                      </a:lnTo>
                      <a:lnTo>
                        <a:pt x="121" y="136"/>
                      </a:lnTo>
                      <a:lnTo>
                        <a:pt x="103" y="157"/>
                      </a:lnTo>
                      <a:lnTo>
                        <a:pt x="85" y="179"/>
                      </a:lnTo>
                      <a:lnTo>
                        <a:pt x="70" y="201"/>
                      </a:lnTo>
                      <a:lnTo>
                        <a:pt x="55" y="225"/>
                      </a:lnTo>
                      <a:lnTo>
                        <a:pt x="43" y="250"/>
                      </a:lnTo>
                      <a:lnTo>
                        <a:pt x="31" y="275"/>
                      </a:lnTo>
                      <a:lnTo>
                        <a:pt x="22" y="302"/>
                      </a:lnTo>
                      <a:lnTo>
                        <a:pt x="14" y="329"/>
                      </a:lnTo>
                      <a:lnTo>
                        <a:pt x="8" y="357"/>
                      </a:lnTo>
                      <a:lnTo>
                        <a:pt x="3" y="385"/>
                      </a:lnTo>
                      <a:lnTo>
                        <a:pt x="0" y="414"/>
                      </a:lnTo>
                      <a:lnTo>
                        <a:pt x="0" y="444"/>
                      </a:lnTo>
                      <a:lnTo>
                        <a:pt x="1" y="480"/>
                      </a:lnTo>
                      <a:lnTo>
                        <a:pt x="5" y="516"/>
                      </a:lnTo>
                      <a:lnTo>
                        <a:pt x="12" y="551"/>
                      </a:lnTo>
                      <a:lnTo>
                        <a:pt x="22" y="584"/>
                      </a:lnTo>
                      <a:lnTo>
                        <a:pt x="34" y="617"/>
                      </a:lnTo>
                      <a:lnTo>
                        <a:pt x="49" y="648"/>
                      </a:lnTo>
                      <a:lnTo>
                        <a:pt x="66" y="678"/>
                      </a:lnTo>
                      <a:lnTo>
                        <a:pt x="85" y="706"/>
                      </a:lnTo>
                      <a:lnTo>
                        <a:pt x="106" y="733"/>
                      </a:lnTo>
                      <a:lnTo>
                        <a:pt x="130" y="758"/>
                      </a:lnTo>
                      <a:lnTo>
                        <a:pt x="155" y="781"/>
                      </a:lnTo>
                      <a:lnTo>
                        <a:pt x="181" y="803"/>
                      </a:lnTo>
                      <a:lnTo>
                        <a:pt x="210" y="822"/>
                      </a:lnTo>
                      <a:lnTo>
                        <a:pt x="240" y="839"/>
                      </a:lnTo>
                      <a:lnTo>
                        <a:pt x="271" y="853"/>
                      </a:lnTo>
                      <a:lnTo>
                        <a:pt x="303" y="866"/>
                      </a:lnTo>
                      <a:lnTo>
                        <a:pt x="337" y="875"/>
                      </a:lnTo>
                      <a:lnTo>
                        <a:pt x="372" y="883"/>
                      </a:lnTo>
                      <a:lnTo>
                        <a:pt x="407" y="887"/>
                      </a:lnTo>
                      <a:lnTo>
                        <a:pt x="444" y="888"/>
                      </a:lnTo>
                      <a:lnTo>
                        <a:pt x="480" y="887"/>
                      </a:lnTo>
                      <a:lnTo>
                        <a:pt x="516" y="883"/>
                      </a:lnTo>
                      <a:lnTo>
                        <a:pt x="551" y="875"/>
                      </a:lnTo>
                      <a:lnTo>
                        <a:pt x="584" y="866"/>
                      </a:lnTo>
                      <a:lnTo>
                        <a:pt x="617" y="853"/>
                      </a:lnTo>
                      <a:lnTo>
                        <a:pt x="648" y="839"/>
                      </a:lnTo>
                      <a:lnTo>
                        <a:pt x="678" y="822"/>
                      </a:lnTo>
                      <a:lnTo>
                        <a:pt x="706" y="803"/>
                      </a:lnTo>
                      <a:lnTo>
                        <a:pt x="733" y="781"/>
                      </a:lnTo>
                      <a:lnTo>
                        <a:pt x="758" y="758"/>
                      </a:lnTo>
                      <a:lnTo>
                        <a:pt x="781" y="733"/>
                      </a:lnTo>
                      <a:lnTo>
                        <a:pt x="803" y="706"/>
                      </a:lnTo>
                      <a:lnTo>
                        <a:pt x="822" y="678"/>
                      </a:lnTo>
                      <a:lnTo>
                        <a:pt x="839" y="648"/>
                      </a:lnTo>
                      <a:lnTo>
                        <a:pt x="853" y="617"/>
                      </a:lnTo>
                      <a:lnTo>
                        <a:pt x="866" y="584"/>
                      </a:lnTo>
                      <a:lnTo>
                        <a:pt x="875" y="551"/>
                      </a:lnTo>
                      <a:lnTo>
                        <a:pt x="883" y="516"/>
                      </a:lnTo>
                      <a:lnTo>
                        <a:pt x="887" y="480"/>
                      </a:lnTo>
                      <a:lnTo>
                        <a:pt x="888" y="444"/>
                      </a:lnTo>
                      <a:lnTo>
                        <a:pt x="444" y="444"/>
                      </a:lnTo>
                      <a:lnTo>
                        <a:pt x="314" y="19"/>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12458" y="9167"/>
                  <a:ext cx="889" cy="889"/>
                </a:xfrm>
                <a:custGeom>
                  <a:avLst/>
                  <a:gdLst/>
                  <a:ahLst/>
                  <a:cxnLst>
                    <a:cxn ang="0">
                      <a:pos x="444" y="0"/>
                    </a:cxn>
                    <a:cxn ang="0">
                      <a:pos x="444" y="444"/>
                    </a:cxn>
                    <a:cxn ang="0">
                      <a:pos x="888" y="444"/>
                    </a:cxn>
                    <a:cxn ang="0">
                      <a:pos x="887" y="407"/>
                    </a:cxn>
                    <a:cxn ang="0">
                      <a:pos x="883" y="372"/>
                    </a:cxn>
                    <a:cxn ang="0">
                      <a:pos x="875" y="337"/>
                    </a:cxn>
                    <a:cxn ang="0">
                      <a:pos x="866" y="303"/>
                    </a:cxn>
                    <a:cxn ang="0">
                      <a:pos x="853" y="271"/>
                    </a:cxn>
                    <a:cxn ang="0">
                      <a:pos x="839" y="240"/>
                    </a:cxn>
                    <a:cxn ang="0">
                      <a:pos x="822" y="210"/>
                    </a:cxn>
                    <a:cxn ang="0">
                      <a:pos x="803" y="181"/>
                    </a:cxn>
                    <a:cxn ang="0">
                      <a:pos x="781" y="155"/>
                    </a:cxn>
                    <a:cxn ang="0">
                      <a:pos x="758" y="130"/>
                    </a:cxn>
                    <a:cxn ang="0">
                      <a:pos x="733" y="106"/>
                    </a:cxn>
                    <a:cxn ang="0">
                      <a:pos x="706" y="85"/>
                    </a:cxn>
                    <a:cxn ang="0">
                      <a:pos x="678" y="66"/>
                    </a:cxn>
                    <a:cxn ang="0">
                      <a:pos x="648" y="49"/>
                    </a:cxn>
                    <a:cxn ang="0">
                      <a:pos x="617" y="34"/>
                    </a:cxn>
                    <a:cxn ang="0">
                      <a:pos x="584" y="22"/>
                    </a:cxn>
                    <a:cxn ang="0">
                      <a:pos x="551" y="12"/>
                    </a:cxn>
                    <a:cxn ang="0">
                      <a:pos x="516" y="5"/>
                    </a:cxn>
                    <a:cxn ang="0">
                      <a:pos x="480" y="1"/>
                    </a:cxn>
                    <a:cxn ang="0">
                      <a:pos x="444" y="0"/>
                    </a:cxn>
                  </a:cxnLst>
                  <a:rect l="0" t="0" r="r" b="b"/>
                  <a:pathLst>
                    <a:path w="889" h="889">
                      <a:moveTo>
                        <a:pt x="444" y="0"/>
                      </a:moveTo>
                      <a:lnTo>
                        <a:pt x="444" y="444"/>
                      </a:lnTo>
                      <a:lnTo>
                        <a:pt x="888" y="444"/>
                      </a:lnTo>
                      <a:lnTo>
                        <a:pt x="887" y="407"/>
                      </a:lnTo>
                      <a:lnTo>
                        <a:pt x="883" y="372"/>
                      </a:lnTo>
                      <a:lnTo>
                        <a:pt x="875" y="337"/>
                      </a:lnTo>
                      <a:lnTo>
                        <a:pt x="866" y="303"/>
                      </a:lnTo>
                      <a:lnTo>
                        <a:pt x="853" y="271"/>
                      </a:lnTo>
                      <a:lnTo>
                        <a:pt x="839" y="240"/>
                      </a:lnTo>
                      <a:lnTo>
                        <a:pt x="822" y="210"/>
                      </a:lnTo>
                      <a:lnTo>
                        <a:pt x="803" y="181"/>
                      </a:lnTo>
                      <a:lnTo>
                        <a:pt x="781" y="155"/>
                      </a:lnTo>
                      <a:lnTo>
                        <a:pt x="758" y="130"/>
                      </a:lnTo>
                      <a:lnTo>
                        <a:pt x="733" y="106"/>
                      </a:lnTo>
                      <a:lnTo>
                        <a:pt x="706" y="85"/>
                      </a:lnTo>
                      <a:lnTo>
                        <a:pt x="678" y="66"/>
                      </a:lnTo>
                      <a:lnTo>
                        <a:pt x="648" y="49"/>
                      </a:lnTo>
                      <a:lnTo>
                        <a:pt x="617" y="34"/>
                      </a:lnTo>
                      <a:lnTo>
                        <a:pt x="584" y="22"/>
                      </a:lnTo>
                      <a:lnTo>
                        <a:pt x="551" y="12"/>
                      </a:lnTo>
                      <a:lnTo>
                        <a:pt x="516" y="5"/>
                      </a:lnTo>
                      <a:lnTo>
                        <a:pt x="480" y="1"/>
                      </a:lnTo>
                      <a:lnTo>
                        <a:pt x="444"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81" name="Freeform 33"/>
              <p:cNvSpPr>
                <a:spLocks/>
              </p:cNvSpPr>
              <p:nvPr/>
            </p:nvSpPr>
            <p:spPr bwMode="auto">
              <a:xfrm>
                <a:off x="12772" y="9167"/>
                <a:ext cx="130" cy="444"/>
              </a:xfrm>
              <a:custGeom>
                <a:avLst/>
                <a:gdLst/>
                <a:ahLst/>
                <a:cxnLst>
                  <a:cxn ang="0">
                    <a:pos x="118" y="0"/>
                  </a:cxn>
                  <a:cxn ang="0">
                    <a:pos x="97" y="0"/>
                  </a:cxn>
                  <a:cxn ang="0">
                    <a:pos x="77" y="2"/>
                  </a:cxn>
                  <a:cxn ang="0">
                    <a:pos x="58" y="5"/>
                  </a:cxn>
                  <a:cxn ang="0">
                    <a:pos x="39" y="8"/>
                  </a:cxn>
                  <a:cxn ang="0">
                    <a:pos x="20" y="13"/>
                  </a:cxn>
                  <a:cxn ang="0">
                    <a:pos x="0" y="19"/>
                  </a:cxn>
                  <a:cxn ang="0">
                    <a:pos x="129" y="444"/>
                  </a:cxn>
                  <a:cxn ang="0">
                    <a:pos x="118" y="0"/>
                  </a:cxn>
                </a:cxnLst>
                <a:rect l="0" t="0" r="r" b="b"/>
                <a:pathLst>
                  <a:path w="130" h="444">
                    <a:moveTo>
                      <a:pt x="118" y="0"/>
                    </a:moveTo>
                    <a:lnTo>
                      <a:pt x="97" y="0"/>
                    </a:lnTo>
                    <a:lnTo>
                      <a:pt x="77" y="2"/>
                    </a:lnTo>
                    <a:lnTo>
                      <a:pt x="58" y="5"/>
                    </a:lnTo>
                    <a:lnTo>
                      <a:pt x="39" y="8"/>
                    </a:lnTo>
                    <a:lnTo>
                      <a:pt x="20" y="13"/>
                    </a:lnTo>
                    <a:lnTo>
                      <a:pt x="0" y="19"/>
                    </a:lnTo>
                    <a:lnTo>
                      <a:pt x="129" y="444"/>
                    </a:lnTo>
                    <a:lnTo>
                      <a:pt x="118"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p:cNvSpPr>
              <p:nvPr/>
            </p:nvSpPr>
            <p:spPr bwMode="auto">
              <a:xfrm>
                <a:off x="12684"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 name="Group 35"/>
            <p:cNvGrpSpPr>
              <a:grpSpLocks noChangeAspect="1"/>
            </p:cNvGrpSpPr>
            <p:nvPr/>
          </p:nvGrpSpPr>
          <p:grpSpPr bwMode="auto">
            <a:xfrm>
              <a:off x="3822192" y="4291825"/>
              <a:ext cx="504247" cy="502920"/>
              <a:chOff x="8231" y="9137"/>
              <a:chExt cx="949" cy="949"/>
            </a:xfrm>
          </p:grpSpPr>
          <p:sp>
            <p:nvSpPr>
              <p:cNvPr id="2084" name="Freeform 36"/>
              <p:cNvSpPr>
                <a:spLocks/>
              </p:cNvSpPr>
              <p:nvPr/>
            </p:nvSpPr>
            <p:spPr bwMode="auto">
              <a:xfrm>
                <a:off x="8262" y="9167"/>
                <a:ext cx="888" cy="889"/>
              </a:xfrm>
              <a:custGeom>
                <a:avLst/>
                <a:gdLst/>
                <a:ahLst/>
                <a:cxnLst>
                  <a:cxn ang="0">
                    <a:pos x="443" y="0"/>
                  </a:cxn>
                  <a:cxn ang="0">
                    <a:pos x="443" y="444"/>
                  </a:cxn>
                  <a:cxn ang="0">
                    <a:pos x="0" y="475"/>
                  </a:cxn>
                  <a:cxn ang="0">
                    <a:pos x="3" y="510"/>
                  </a:cxn>
                  <a:cxn ang="0">
                    <a:pos x="10" y="544"/>
                  </a:cxn>
                  <a:cxn ang="0">
                    <a:pos x="18" y="577"/>
                  </a:cxn>
                  <a:cxn ang="0">
                    <a:pos x="29" y="608"/>
                  </a:cxn>
                  <a:cxn ang="0">
                    <a:pos x="43" y="639"/>
                  </a:cxn>
                  <a:cxn ang="0">
                    <a:pos x="58" y="668"/>
                  </a:cxn>
                  <a:cxn ang="0">
                    <a:pos x="75" y="696"/>
                  </a:cxn>
                  <a:cxn ang="0">
                    <a:pos x="95" y="722"/>
                  </a:cxn>
                  <a:cxn ang="0">
                    <a:pos x="116" y="747"/>
                  </a:cxn>
                  <a:cxn ang="0">
                    <a:pos x="139" y="770"/>
                  </a:cxn>
                  <a:cxn ang="0">
                    <a:pos x="163" y="791"/>
                  </a:cxn>
                  <a:cxn ang="0">
                    <a:pos x="190" y="811"/>
                  </a:cxn>
                  <a:cxn ang="0">
                    <a:pos x="217" y="828"/>
                  </a:cxn>
                  <a:cxn ang="0">
                    <a:pos x="246" y="844"/>
                  </a:cxn>
                  <a:cxn ang="0">
                    <a:pos x="276" y="857"/>
                  </a:cxn>
                  <a:cxn ang="0">
                    <a:pos x="308" y="868"/>
                  </a:cxn>
                  <a:cxn ang="0">
                    <a:pos x="340" y="877"/>
                  </a:cxn>
                  <a:cxn ang="0">
                    <a:pos x="374" y="883"/>
                  </a:cxn>
                  <a:cxn ang="0">
                    <a:pos x="408" y="887"/>
                  </a:cxn>
                  <a:cxn ang="0">
                    <a:pos x="443" y="888"/>
                  </a:cxn>
                  <a:cxn ang="0">
                    <a:pos x="479" y="887"/>
                  </a:cxn>
                  <a:cxn ang="0">
                    <a:pos x="515" y="883"/>
                  </a:cxn>
                  <a:cxn ang="0">
                    <a:pos x="550" y="875"/>
                  </a:cxn>
                  <a:cxn ang="0">
                    <a:pos x="583" y="866"/>
                  </a:cxn>
                  <a:cxn ang="0">
                    <a:pos x="616" y="853"/>
                  </a:cxn>
                  <a:cxn ang="0">
                    <a:pos x="647" y="839"/>
                  </a:cxn>
                  <a:cxn ang="0">
                    <a:pos x="677" y="822"/>
                  </a:cxn>
                  <a:cxn ang="0">
                    <a:pos x="705" y="803"/>
                  </a:cxn>
                  <a:cxn ang="0">
                    <a:pos x="732" y="781"/>
                  </a:cxn>
                  <a:cxn ang="0">
                    <a:pos x="757" y="758"/>
                  </a:cxn>
                  <a:cxn ang="0">
                    <a:pos x="780" y="733"/>
                  </a:cxn>
                  <a:cxn ang="0">
                    <a:pos x="801" y="706"/>
                  </a:cxn>
                  <a:cxn ang="0">
                    <a:pos x="821" y="678"/>
                  </a:cxn>
                  <a:cxn ang="0">
                    <a:pos x="838" y="648"/>
                  </a:cxn>
                  <a:cxn ang="0">
                    <a:pos x="852" y="617"/>
                  </a:cxn>
                  <a:cxn ang="0">
                    <a:pos x="865" y="584"/>
                  </a:cxn>
                  <a:cxn ang="0">
                    <a:pos x="874" y="551"/>
                  </a:cxn>
                  <a:cxn ang="0">
                    <a:pos x="881" y="516"/>
                  </a:cxn>
                  <a:cxn ang="0">
                    <a:pos x="886" y="480"/>
                  </a:cxn>
                  <a:cxn ang="0">
                    <a:pos x="887" y="444"/>
                  </a:cxn>
                  <a:cxn ang="0">
                    <a:pos x="886" y="407"/>
                  </a:cxn>
                  <a:cxn ang="0">
                    <a:pos x="881" y="372"/>
                  </a:cxn>
                  <a:cxn ang="0">
                    <a:pos x="874" y="337"/>
                  </a:cxn>
                  <a:cxn ang="0">
                    <a:pos x="865" y="303"/>
                  </a:cxn>
                  <a:cxn ang="0">
                    <a:pos x="852" y="271"/>
                  </a:cxn>
                  <a:cxn ang="0">
                    <a:pos x="838" y="240"/>
                  </a:cxn>
                  <a:cxn ang="0">
                    <a:pos x="821" y="210"/>
                  </a:cxn>
                  <a:cxn ang="0">
                    <a:pos x="801" y="181"/>
                  </a:cxn>
                  <a:cxn ang="0">
                    <a:pos x="780" y="155"/>
                  </a:cxn>
                  <a:cxn ang="0">
                    <a:pos x="757" y="130"/>
                  </a:cxn>
                  <a:cxn ang="0">
                    <a:pos x="732" y="106"/>
                  </a:cxn>
                  <a:cxn ang="0">
                    <a:pos x="705" y="85"/>
                  </a:cxn>
                  <a:cxn ang="0">
                    <a:pos x="677" y="66"/>
                  </a:cxn>
                  <a:cxn ang="0">
                    <a:pos x="647" y="49"/>
                  </a:cxn>
                  <a:cxn ang="0">
                    <a:pos x="616" y="34"/>
                  </a:cxn>
                  <a:cxn ang="0">
                    <a:pos x="583" y="22"/>
                  </a:cxn>
                  <a:cxn ang="0">
                    <a:pos x="550" y="12"/>
                  </a:cxn>
                  <a:cxn ang="0">
                    <a:pos x="515" y="5"/>
                  </a:cxn>
                  <a:cxn ang="0">
                    <a:pos x="479" y="1"/>
                  </a:cxn>
                  <a:cxn ang="0">
                    <a:pos x="443" y="0"/>
                  </a:cxn>
                </a:cxnLst>
                <a:rect l="0" t="0" r="r" b="b"/>
                <a:pathLst>
                  <a:path w="888" h="889">
                    <a:moveTo>
                      <a:pt x="443" y="0"/>
                    </a:moveTo>
                    <a:lnTo>
                      <a:pt x="443" y="444"/>
                    </a:lnTo>
                    <a:lnTo>
                      <a:pt x="0" y="475"/>
                    </a:lnTo>
                    <a:lnTo>
                      <a:pt x="3" y="510"/>
                    </a:lnTo>
                    <a:lnTo>
                      <a:pt x="10" y="544"/>
                    </a:lnTo>
                    <a:lnTo>
                      <a:pt x="18" y="577"/>
                    </a:lnTo>
                    <a:lnTo>
                      <a:pt x="29" y="608"/>
                    </a:lnTo>
                    <a:lnTo>
                      <a:pt x="43" y="639"/>
                    </a:lnTo>
                    <a:lnTo>
                      <a:pt x="58" y="668"/>
                    </a:lnTo>
                    <a:lnTo>
                      <a:pt x="75" y="696"/>
                    </a:lnTo>
                    <a:lnTo>
                      <a:pt x="95" y="722"/>
                    </a:lnTo>
                    <a:lnTo>
                      <a:pt x="116" y="747"/>
                    </a:lnTo>
                    <a:lnTo>
                      <a:pt x="139" y="770"/>
                    </a:lnTo>
                    <a:lnTo>
                      <a:pt x="163" y="791"/>
                    </a:lnTo>
                    <a:lnTo>
                      <a:pt x="190" y="811"/>
                    </a:lnTo>
                    <a:lnTo>
                      <a:pt x="217" y="828"/>
                    </a:lnTo>
                    <a:lnTo>
                      <a:pt x="246" y="844"/>
                    </a:lnTo>
                    <a:lnTo>
                      <a:pt x="276" y="857"/>
                    </a:lnTo>
                    <a:lnTo>
                      <a:pt x="308" y="868"/>
                    </a:lnTo>
                    <a:lnTo>
                      <a:pt x="340" y="877"/>
                    </a:lnTo>
                    <a:lnTo>
                      <a:pt x="374" y="883"/>
                    </a:lnTo>
                    <a:lnTo>
                      <a:pt x="408" y="887"/>
                    </a:lnTo>
                    <a:lnTo>
                      <a:pt x="443" y="888"/>
                    </a:lnTo>
                    <a:lnTo>
                      <a:pt x="479" y="887"/>
                    </a:lnTo>
                    <a:lnTo>
                      <a:pt x="515" y="883"/>
                    </a:lnTo>
                    <a:lnTo>
                      <a:pt x="550" y="875"/>
                    </a:lnTo>
                    <a:lnTo>
                      <a:pt x="583" y="866"/>
                    </a:lnTo>
                    <a:lnTo>
                      <a:pt x="616" y="853"/>
                    </a:lnTo>
                    <a:lnTo>
                      <a:pt x="647" y="839"/>
                    </a:lnTo>
                    <a:lnTo>
                      <a:pt x="677" y="822"/>
                    </a:lnTo>
                    <a:lnTo>
                      <a:pt x="705" y="803"/>
                    </a:lnTo>
                    <a:lnTo>
                      <a:pt x="732" y="781"/>
                    </a:lnTo>
                    <a:lnTo>
                      <a:pt x="757" y="758"/>
                    </a:lnTo>
                    <a:lnTo>
                      <a:pt x="780" y="733"/>
                    </a:lnTo>
                    <a:lnTo>
                      <a:pt x="801" y="706"/>
                    </a:lnTo>
                    <a:lnTo>
                      <a:pt x="821" y="678"/>
                    </a:lnTo>
                    <a:lnTo>
                      <a:pt x="838" y="648"/>
                    </a:lnTo>
                    <a:lnTo>
                      <a:pt x="852" y="617"/>
                    </a:lnTo>
                    <a:lnTo>
                      <a:pt x="865" y="584"/>
                    </a:lnTo>
                    <a:lnTo>
                      <a:pt x="874" y="551"/>
                    </a:lnTo>
                    <a:lnTo>
                      <a:pt x="881" y="516"/>
                    </a:lnTo>
                    <a:lnTo>
                      <a:pt x="886" y="480"/>
                    </a:lnTo>
                    <a:lnTo>
                      <a:pt x="887" y="444"/>
                    </a:lnTo>
                    <a:lnTo>
                      <a:pt x="886" y="407"/>
                    </a:lnTo>
                    <a:lnTo>
                      <a:pt x="881" y="372"/>
                    </a:lnTo>
                    <a:lnTo>
                      <a:pt x="874" y="337"/>
                    </a:lnTo>
                    <a:lnTo>
                      <a:pt x="865" y="303"/>
                    </a:lnTo>
                    <a:lnTo>
                      <a:pt x="852" y="271"/>
                    </a:lnTo>
                    <a:lnTo>
                      <a:pt x="838" y="240"/>
                    </a:lnTo>
                    <a:lnTo>
                      <a:pt x="821" y="210"/>
                    </a:lnTo>
                    <a:lnTo>
                      <a:pt x="801" y="181"/>
                    </a:lnTo>
                    <a:lnTo>
                      <a:pt x="780" y="155"/>
                    </a:lnTo>
                    <a:lnTo>
                      <a:pt x="757" y="130"/>
                    </a:lnTo>
                    <a:lnTo>
                      <a:pt x="732" y="106"/>
                    </a:lnTo>
                    <a:lnTo>
                      <a:pt x="705" y="85"/>
                    </a:lnTo>
                    <a:lnTo>
                      <a:pt x="677" y="66"/>
                    </a:lnTo>
                    <a:lnTo>
                      <a:pt x="647" y="49"/>
                    </a:lnTo>
                    <a:lnTo>
                      <a:pt x="616" y="34"/>
                    </a:lnTo>
                    <a:lnTo>
                      <a:pt x="583" y="22"/>
                    </a:lnTo>
                    <a:lnTo>
                      <a:pt x="550" y="12"/>
                    </a:lnTo>
                    <a:lnTo>
                      <a:pt x="515" y="5"/>
                    </a:lnTo>
                    <a:lnTo>
                      <a:pt x="479" y="1"/>
                    </a:lnTo>
                    <a:lnTo>
                      <a:pt x="443"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8261" y="9202"/>
                <a:ext cx="445" cy="440"/>
              </a:xfrm>
              <a:custGeom>
                <a:avLst/>
                <a:gdLst/>
                <a:ahLst/>
                <a:cxnLst>
                  <a:cxn ang="0">
                    <a:pos x="270" y="0"/>
                  </a:cxn>
                  <a:cxn ang="0">
                    <a:pos x="244" y="12"/>
                  </a:cxn>
                  <a:cxn ang="0">
                    <a:pos x="219" y="25"/>
                  </a:cxn>
                  <a:cxn ang="0">
                    <a:pos x="195" y="40"/>
                  </a:cxn>
                  <a:cxn ang="0">
                    <a:pos x="172" y="56"/>
                  </a:cxn>
                  <a:cxn ang="0">
                    <a:pos x="151" y="73"/>
                  </a:cxn>
                  <a:cxn ang="0">
                    <a:pos x="131" y="91"/>
                  </a:cxn>
                  <a:cxn ang="0">
                    <a:pos x="112" y="111"/>
                  </a:cxn>
                  <a:cxn ang="0">
                    <a:pos x="94" y="131"/>
                  </a:cxn>
                  <a:cxn ang="0">
                    <a:pos x="78" y="153"/>
                  </a:cxn>
                  <a:cxn ang="0">
                    <a:pos x="63" y="175"/>
                  </a:cxn>
                  <a:cxn ang="0">
                    <a:pos x="50" y="199"/>
                  </a:cxn>
                  <a:cxn ang="0">
                    <a:pos x="38" y="223"/>
                  </a:cxn>
                  <a:cxn ang="0">
                    <a:pos x="28" y="248"/>
                  </a:cxn>
                  <a:cxn ang="0">
                    <a:pos x="19" y="273"/>
                  </a:cxn>
                  <a:cxn ang="0">
                    <a:pos x="12" y="300"/>
                  </a:cxn>
                  <a:cxn ang="0">
                    <a:pos x="6" y="327"/>
                  </a:cxn>
                  <a:cxn ang="0">
                    <a:pos x="2" y="354"/>
                  </a:cxn>
                  <a:cxn ang="0">
                    <a:pos x="0" y="382"/>
                  </a:cxn>
                  <a:cxn ang="0">
                    <a:pos x="0" y="411"/>
                  </a:cxn>
                  <a:cxn ang="0">
                    <a:pos x="1" y="440"/>
                  </a:cxn>
                  <a:cxn ang="0">
                    <a:pos x="444" y="409"/>
                  </a:cxn>
                  <a:cxn ang="0">
                    <a:pos x="270" y="0"/>
                  </a:cxn>
                </a:cxnLst>
                <a:rect l="0" t="0" r="r" b="b"/>
                <a:pathLst>
                  <a:path w="445" h="440">
                    <a:moveTo>
                      <a:pt x="270" y="0"/>
                    </a:moveTo>
                    <a:lnTo>
                      <a:pt x="244" y="12"/>
                    </a:lnTo>
                    <a:lnTo>
                      <a:pt x="219" y="25"/>
                    </a:lnTo>
                    <a:lnTo>
                      <a:pt x="195" y="40"/>
                    </a:lnTo>
                    <a:lnTo>
                      <a:pt x="172" y="56"/>
                    </a:lnTo>
                    <a:lnTo>
                      <a:pt x="151" y="73"/>
                    </a:lnTo>
                    <a:lnTo>
                      <a:pt x="131" y="91"/>
                    </a:lnTo>
                    <a:lnTo>
                      <a:pt x="112" y="111"/>
                    </a:lnTo>
                    <a:lnTo>
                      <a:pt x="94" y="131"/>
                    </a:lnTo>
                    <a:lnTo>
                      <a:pt x="78" y="153"/>
                    </a:lnTo>
                    <a:lnTo>
                      <a:pt x="63" y="175"/>
                    </a:lnTo>
                    <a:lnTo>
                      <a:pt x="50" y="199"/>
                    </a:lnTo>
                    <a:lnTo>
                      <a:pt x="38" y="223"/>
                    </a:lnTo>
                    <a:lnTo>
                      <a:pt x="28" y="248"/>
                    </a:lnTo>
                    <a:lnTo>
                      <a:pt x="19" y="273"/>
                    </a:lnTo>
                    <a:lnTo>
                      <a:pt x="12" y="300"/>
                    </a:lnTo>
                    <a:lnTo>
                      <a:pt x="6" y="327"/>
                    </a:lnTo>
                    <a:lnTo>
                      <a:pt x="2" y="354"/>
                    </a:lnTo>
                    <a:lnTo>
                      <a:pt x="0" y="382"/>
                    </a:lnTo>
                    <a:lnTo>
                      <a:pt x="0" y="411"/>
                    </a:lnTo>
                    <a:lnTo>
                      <a:pt x="1" y="440"/>
                    </a:lnTo>
                    <a:lnTo>
                      <a:pt x="444" y="409"/>
                    </a:lnTo>
                    <a:lnTo>
                      <a:pt x="270"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8532" y="9167"/>
                <a:ext cx="174" cy="444"/>
              </a:xfrm>
              <a:custGeom>
                <a:avLst/>
                <a:gdLst/>
                <a:ahLst/>
                <a:cxnLst>
                  <a:cxn ang="0">
                    <a:pos x="156" y="0"/>
                  </a:cxn>
                  <a:cxn ang="0">
                    <a:pos x="135" y="1"/>
                  </a:cxn>
                  <a:cxn ang="0">
                    <a:pos x="115" y="3"/>
                  </a:cxn>
                  <a:cxn ang="0">
                    <a:pos x="96" y="6"/>
                  </a:cxn>
                  <a:cxn ang="0">
                    <a:pos x="76" y="10"/>
                  </a:cxn>
                  <a:cxn ang="0">
                    <a:pos x="57" y="15"/>
                  </a:cxn>
                  <a:cxn ang="0">
                    <a:pos x="37" y="20"/>
                  </a:cxn>
                  <a:cxn ang="0">
                    <a:pos x="18" y="27"/>
                  </a:cxn>
                  <a:cxn ang="0">
                    <a:pos x="0" y="35"/>
                  </a:cxn>
                  <a:cxn ang="0">
                    <a:pos x="173" y="444"/>
                  </a:cxn>
                  <a:cxn ang="0">
                    <a:pos x="156" y="0"/>
                  </a:cxn>
                </a:cxnLst>
                <a:rect l="0" t="0" r="r" b="b"/>
                <a:pathLst>
                  <a:path w="174" h="444">
                    <a:moveTo>
                      <a:pt x="156" y="0"/>
                    </a:moveTo>
                    <a:lnTo>
                      <a:pt x="135" y="1"/>
                    </a:lnTo>
                    <a:lnTo>
                      <a:pt x="115" y="3"/>
                    </a:lnTo>
                    <a:lnTo>
                      <a:pt x="96" y="6"/>
                    </a:lnTo>
                    <a:lnTo>
                      <a:pt x="76" y="10"/>
                    </a:lnTo>
                    <a:lnTo>
                      <a:pt x="57" y="15"/>
                    </a:lnTo>
                    <a:lnTo>
                      <a:pt x="37" y="20"/>
                    </a:lnTo>
                    <a:lnTo>
                      <a:pt x="18" y="27"/>
                    </a:lnTo>
                    <a:lnTo>
                      <a:pt x="0" y="35"/>
                    </a:lnTo>
                    <a:lnTo>
                      <a:pt x="173" y="444"/>
                    </a:lnTo>
                    <a:lnTo>
                      <a:pt x="156"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8488"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88" name="Group 40"/>
            <p:cNvGrpSpPr>
              <a:grpSpLocks noChangeAspect="1"/>
            </p:cNvGrpSpPr>
            <p:nvPr/>
          </p:nvGrpSpPr>
          <p:grpSpPr bwMode="auto">
            <a:xfrm>
              <a:off x="3255264" y="4291825"/>
              <a:ext cx="502921" cy="502920"/>
              <a:chOff x="7129" y="9137"/>
              <a:chExt cx="948" cy="949"/>
            </a:xfrm>
          </p:grpSpPr>
          <p:grpSp>
            <p:nvGrpSpPr>
              <p:cNvPr id="2089" name="Group 41"/>
              <p:cNvGrpSpPr>
                <a:grpSpLocks/>
              </p:cNvGrpSpPr>
              <p:nvPr/>
            </p:nvGrpSpPr>
            <p:grpSpPr bwMode="auto">
              <a:xfrm>
                <a:off x="7159" y="9167"/>
                <a:ext cx="888" cy="889"/>
                <a:chOff x="7159" y="9167"/>
                <a:chExt cx="888" cy="889"/>
              </a:xfrm>
            </p:grpSpPr>
            <p:sp>
              <p:nvSpPr>
                <p:cNvPr id="2090" name="Freeform 42"/>
                <p:cNvSpPr>
                  <a:spLocks/>
                </p:cNvSpPr>
                <p:nvPr/>
              </p:nvSpPr>
              <p:spPr bwMode="auto">
                <a:xfrm>
                  <a:off x="7159" y="9167"/>
                  <a:ext cx="888" cy="889"/>
                </a:xfrm>
                <a:custGeom>
                  <a:avLst/>
                  <a:gdLst/>
                  <a:ahLst/>
                  <a:cxnLst>
                    <a:cxn ang="0">
                      <a:pos x="222" y="59"/>
                    </a:cxn>
                    <a:cxn ang="0">
                      <a:pos x="201" y="72"/>
                    </a:cxn>
                    <a:cxn ang="0">
                      <a:pos x="181" y="85"/>
                    </a:cxn>
                    <a:cxn ang="0">
                      <a:pos x="162" y="100"/>
                    </a:cxn>
                    <a:cxn ang="0">
                      <a:pos x="143" y="115"/>
                    </a:cxn>
                    <a:cxn ang="0">
                      <a:pos x="126" y="131"/>
                    </a:cxn>
                    <a:cxn ang="0">
                      <a:pos x="110" y="147"/>
                    </a:cxn>
                    <a:cxn ang="0">
                      <a:pos x="95" y="165"/>
                    </a:cxn>
                    <a:cxn ang="0">
                      <a:pos x="82" y="183"/>
                    </a:cxn>
                    <a:cxn ang="0">
                      <a:pos x="69" y="201"/>
                    </a:cxn>
                    <a:cxn ang="0">
                      <a:pos x="57" y="220"/>
                    </a:cxn>
                    <a:cxn ang="0">
                      <a:pos x="46" y="240"/>
                    </a:cxn>
                    <a:cxn ang="0">
                      <a:pos x="36" y="261"/>
                    </a:cxn>
                    <a:cxn ang="0">
                      <a:pos x="28" y="282"/>
                    </a:cxn>
                    <a:cxn ang="0">
                      <a:pos x="20" y="303"/>
                    </a:cxn>
                    <a:cxn ang="0">
                      <a:pos x="14" y="326"/>
                    </a:cxn>
                    <a:cxn ang="0">
                      <a:pos x="9" y="348"/>
                    </a:cxn>
                    <a:cxn ang="0">
                      <a:pos x="5" y="371"/>
                    </a:cxn>
                    <a:cxn ang="0">
                      <a:pos x="2" y="395"/>
                    </a:cxn>
                    <a:cxn ang="0">
                      <a:pos x="0" y="419"/>
                    </a:cxn>
                    <a:cxn ang="0">
                      <a:pos x="0" y="444"/>
                    </a:cxn>
                    <a:cxn ang="0">
                      <a:pos x="1" y="480"/>
                    </a:cxn>
                    <a:cxn ang="0">
                      <a:pos x="5" y="516"/>
                    </a:cxn>
                    <a:cxn ang="0">
                      <a:pos x="12" y="551"/>
                    </a:cxn>
                    <a:cxn ang="0">
                      <a:pos x="22" y="584"/>
                    </a:cxn>
                    <a:cxn ang="0">
                      <a:pos x="34" y="617"/>
                    </a:cxn>
                    <a:cxn ang="0">
                      <a:pos x="49" y="648"/>
                    </a:cxn>
                    <a:cxn ang="0">
                      <a:pos x="66" y="678"/>
                    </a:cxn>
                    <a:cxn ang="0">
                      <a:pos x="85" y="706"/>
                    </a:cxn>
                    <a:cxn ang="0">
                      <a:pos x="106" y="733"/>
                    </a:cxn>
                    <a:cxn ang="0">
                      <a:pos x="130" y="758"/>
                    </a:cxn>
                    <a:cxn ang="0">
                      <a:pos x="155" y="781"/>
                    </a:cxn>
                    <a:cxn ang="0">
                      <a:pos x="181" y="803"/>
                    </a:cxn>
                    <a:cxn ang="0">
                      <a:pos x="210" y="822"/>
                    </a:cxn>
                    <a:cxn ang="0">
                      <a:pos x="240" y="839"/>
                    </a:cxn>
                    <a:cxn ang="0">
                      <a:pos x="271" y="853"/>
                    </a:cxn>
                    <a:cxn ang="0">
                      <a:pos x="303" y="866"/>
                    </a:cxn>
                    <a:cxn ang="0">
                      <a:pos x="337" y="875"/>
                    </a:cxn>
                    <a:cxn ang="0">
                      <a:pos x="372" y="883"/>
                    </a:cxn>
                    <a:cxn ang="0">
                      <a:pos x="407" y="887"/>
                    </a:cxn>
                    <a:cxn ang="0">
                      <a:pos x="444" y="888"/>
                    </a:cxn>
                    <a:cxn ang="0">
                      <a:pos x="480" y="887"/>
                    </a:cxn>
                    <a:cxn ang="0">
                      <a:pos x="516" y="883"/>
                    </a:cxn>
                    <a:cxn ang="0">
                      <a:pos x="551" y="875"/>
                    </a:cxn>
                    <a:cxn ang="0">
                      <a:pos x="584" y="866"/>
                    </a:cxn>
                    <a:cxn ang="0">
                      <a:pos x="617" y="853"/>
                    </a:cxn>
                    <a:cxn ang="0">
                      <a:pos x="648" y="839"/>
                    </a:cxn>
                    <a:cxn ang="0">
                      <a:pos x="678" y="822"/>
                    </a:cxn>
                    <a:cxn ang="0">
                      <a:pos x="706" y="803"/>
                    </a:cxn>
                    <a:cxn ang="0">
                      <a:pos x="733" y="781"/>
                    </a:cxn>
                    <a:cxn ang="0">
                      <a:pos x="758" y="758"/>
                    </a:cxn>
                    <a:cxn ang="0">
                      <a:pos x="781" y="733"/>
                    </a:cxn>
                    <a:cxn ang="0">
                      <a:pos x="803" y="706"/>
                    </a:cxn>
                    <a:cxn ang="0">
                      <a:pos x="822" y="678"/>
                    </a:cxn>
                    <a:cxn ang="0">
                      <a:pos x="839" y="648"/>
                    </a:cxn>
                    <a:cxn ang="0">
                      <a:pos x="853" y="617"/>
                    </a:cxn>
                    <a:cxn ang="0">
                      <a:pos x="866" y="584"/>
                    </a:cxn>
                    <a:cxn ang="0">
                      <a:pos x="875" y="551"/>
                    </a:cxn>
                    <a:cxn ang="0">
                      <a:pos x="882" y="516"/>
                    </a:cxn>
                    <a:cxn ang="0">
                      <a:pos x="887" y="480"/>
                    </a:cxn>
                    <a:cxn ang="0">
                      <a:pos x="888" y="444"/>
                    </a:cxn>
                    <a:cxn ang="0">
                      <a:pos x="444" y="444"/>
                    </a:cxn>
                    <a:cxn ang="0">
                      <a:pos x="222" y="59"/>
                    </a:cxn>
                  </a:cxnLst>
                  <a:rect l="0" t="0" r="r" b="b"/>
                  <a:pathLst>
                    <a:path w="888" h="889">
                      <a:moveTo>
                        <a:pt x="222" y="59"/>
                      </a:moveTo>
                      <a:lnTo>
                        <a:pt x="201" y="72"/>
                      </a:lnTo>
                      <a:lnTo>
                        <a:pt x="181" y="85"/>
                      </a:lnTo>
                      <a:lnTo>
                        <a:pt x="162" y="100"/>
                      </a:lnTo>
                      <a:lnTo>
                        <a:pt x="143" y="115"/>
                      </a:lnTo>
                      <a:lnTo>
                        <a:pt x="126" y="131"/>
                      </a:lnTo>
                      <a:lnTo>
                        <a:pt x="110" y="147"/>
                      </a:lnTo>
                      <a:lnTo>
                        <a:pt x="95" y="165"/>
                      </a:lnTo>
                      <a:lnTo>
                        <a:pt x="82" y="183"/>
                      </a:lnTo>
                      <a:lnTo>
                        <a:pt x="69" y="201"/>
                      </a:lnTo>
                      <a:lnTo>
                        <a:pt x="57" y="220"/>
                      </a:lnTo>
                      <a:lnTo>
                        <a:pt x="46" y="240"/>
                      </a:lnTo>
                      <a:lnTo>
                        <a:pt x="36" y="261"/>
                      </a:lnTo>
                      <a:lnTo>
                        <a:pt x="28" y="282"/>
                      </a:lnTo>
                      <a:lnTo>
                        <a:pt x="20" y="303"/>
                      </a:lnTo>
                      <a:lnTo>
                        <a:pt x="14" y="326"/>
                      </a:lnTo>
                      <a:lnTo>
                        <a:pt x="9" y="348"/>
                      </a:lnTo>
                      <a:lnTo>
                        <a:pt x="5" y="371"/>
                      </a:lnTo>
                      <a:lnTo>
                        <a:pt x="2" y="395"/>
                      </a:lnTo>
                      <a:lnTo>
                        <a:pt x="0" y="419"/>
                      </a:lnTo>
                      <a:lnTo>
                        <a:pt x="0" y="444"/>
                      </a:lnTo>
                      <a:lnTo>
                        <a:pt x="1" y="480"/>
                      </a:lnTo>
                      <a:lnTo>
                        <a:pt x="5" y="516"/>
                      </a:lnTo>
                      <a:lnTo>
                        <a:pt x="12" y="551"/>
                      </a:lnTo>
                      <a:lnTo>
                        <a:pt x="22" y="584"/>
                      </a:lnTo>
                      <a:lnTo>
                        <a:pt x="34" y="617"/>
                      </a:lnTo>
                      <a:lnTo>
                        <a:pt x="49" y="648"/>
                      </a:lnTo>
                      <a:lnTo>
                        <a:pt x="66" y="678"/>
                      </a:lnTo>
                      <a:lnTo>
                        <a:pt x="85" y="706"/>
                      </a:lnTo>
                      <a:lnTo>
                        <a:pt x="106" y="733"/>
                      </a:lnTo>
                      <a:lnTo>
                        <a:pt x="130" y="758"/>
                      </a:lnTo>
                      <a:lnTo>
                        <a:pt x="155" y="781"/>
                      </a:lnTo>
                      <a:lnTo>
                        <a:pt x="181" y="803"/>
                      </a:lnTo>
                      <a:lnTo>
                        <a:pt x="210" y="822"/>
                      </a:lnTo>
                      <a:lnTo>
                        <a:pt x="240" y="839"/>
                      </a:lnTo>
                      <a:lnTo>
                        <a:pt x="271" y="853"/>
                      </a:lnTo>
                      <a:lnTo>
                        <a:pt x="303" y="866"/>
                      </a:lnTo>
                      <a:lnTo>
                        <a:pt x="337" y="875"/>
                      </a:lnTo>
                      <a:lnTo>
                        <a:pt x="372" y="883"/>
                      </a:lnTo>
                      <a:lnTo>
                        <a:pt x="407" y="887"/>
                      </a:lnTo>
                      <a:lnTo>
                        <a:pt x="444" y="888"/>
                      </a:lnTo>
                      <a:lnTo>
                        <a:pt x="480" y="887"/>
                      </a:lnTo>
                      <a:lnTo>
                        <a:pt x="516" y="883"/>
                      </a:lnTo>
                      <a:lnTo>
                        <a:pt x="551" y="875"/>
                      </a:lnTo>
                      <a:lnTo>
                        <a:pt x="584" y="866"/>
                      </a:lnTo>
                      <a:lnTo>
                        <a:pt x="617" y="853"/>
                      </a:lnTo>
                      <a:lnTo>
                        <a:pt x="648" y="839"/>
                      </a:lnTo>
                      <a:lnTo>
                        <a:pt x="678" y="822"/>
                      </a:lnTo>
                      <a:lnTo>
                        <a:pt x="706" y="803"/>
                      </a:lnTo>
                      <a:lnTo>
                        <a:pt x="733" y="781"/>
                      </a:lnTo>
                      <a:lnTo>
                        <a:pt x="758" y="758"/>
                      </a:lnTo>
                      <a:lnTo>
                        <a:pt x="781" y="733"/>
                      </a:lnTo>
                      <a:lnTo>
                        <a:pt x="803" y="706"/>
                      </a:lnTo>
                      <a:lnTo>
                        <a:pt x="822" y="678"/>
                      </a:lnTo>
                      <a:lnTo>
                        <a:pt x="839" y="648"/>
                      </a:lnTo>
                      <a:lnTo>
                        <a:pt x="853" y="617"/>
                      </a:lnTo>
                      <a:lnTo>
                        <a:pt x="866" y="584"/>
                      </a:lnTo>
                      <a:lnTo>
                        <a:pt x="875" y="551"/>
                      </a:lnTo>
                      <a:lnTo>
                        <a:pt x="882" y="516"/>
                      </a:lnTo>
                      <a:lnTo>
                        <a:pt x="887" y="480"/>
                      </a:lnTo>
                      <a:lnTo>
                        <a:pt x="888" y="444"/>
                      </a:lnTo>
                      <a:lnTo>
                        <a:pt x="444" y="444"/>
                      </a:lnTo>
                      <a:lnTo>
                        <a:pt x="222" y="59"/>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43"/>
                <p:cNvSpPr>
                  <a:spLocks/>
                </p:cNvSpPr>
                <p:nvPr/>
              </p:nvSpPr>
              <p:spPr bwMode="auto">
                <a:xfrm>
                  <a:off x="7159" y="9167"/>
                  <a:ext cx="888" cy="889"/>
                </a:xfrm>
                <a:custGeom>
                  <a:avLst/>
                  <a:gdLst/>
                  <a:ahLst/>
                  <a:cxnLst>
                    <a:cxn ang="0">
                      <a:pos x="444" y="0"/>
                    </a:cxn>
                    <a:cxn ang="0">
                      <a:pos x="444" y="444"/>
                    </a:cxn>
                    <a:cxn ang="0">
                      <a:pos x="888" y="444"/>
                    </a:cxn>
                    <a:cxn ang="0">
                      <a:pos x="887" y="407"/>
                    </a:cxn>
                    <a:cxn ang="0">
                      <a:pos x="882" y="372"/>
                    </a:cxn>
                    <a:cxn ang="0">
                      <a:pos x="875" y="337"/>
                    </a:cxn>
                    <a:cxn ang="0">
                      <a:pos x="866" y="303"/>
                    </a:cxn>
                    <a:cxn ang="0">
                      <a:pos x="853" y="271"/>
                    </a:cxn>
                    <a:cxn ang="0">
                      <a:pos x="839" y="240"/>
                    </a:cxn>
                    <a:cxn ang="0">
                      <a:pos x="822" y="210"/>
                    </a:cxn>
                    <a:cxn ang="0">
                      <a:pos x="803" y="181"/>
                    </a:cxn>
                    <a:cxn ang="0">
                      <a:pos x="781" y="155"/>
                    </a:cxn>
                    <a:cxn ang="0">
                      <a:pos x="758" y="130"/>
                    </a:cxn>
                    <a:cxn ang="0">
                      <a:pos x="733" y="106"/>
                    </a:cxn>
                    <a:cxn ang="0">
                      <a:pos x="706" y="85"/>
                    </a:cxn>
                    <a:cxn ang="0">
                      <a:pos x="678" y="66"/>
                    </a:cxn>
                    <a:cxn ang="0">
                      <a:pos x="648" y="49"/>
                    </a:cxn>
                    <a:cxn ang="0">
                      <a:pos x="617" y="34"/>
                    </a:cxn>
                    <a:cxn ang="0">
                      <a:pos x="584" y="22"/>
                    </a:cxn>
                    <a:cxn ang="0">
                      <a:pos x="551" y="12"/>
                    </a:cxn>
                    <a:cxn ang="0">
                      <a:pos x="516" y="5"/>
                    </a:cxn>
                    <a:cxn ang="0">
                      <a:pos x="480" y="1"/>
                    </a:cxn>
                    <a:cxn ang="0">
                      <a:pos x="444" y="0"/>
                    </a:cxn>
                  </a:cxnLst>
                  <a:rect l="0" t="0" r="r" b="b"/>
                  <a:pathLst>
                    <a:path w="888" h="889">
                      <a:moveTo>
                        <a:pt x="444" y="0"/>
                      </a:moveTo>
                      <a:lnTo>
                        <a:pt x="444" y="444"/>
                      </a:lnTo>
                      <a:lnTo>
                        <a:pt x="888" y="444"/>
                      </a:lnTo>
                      <a:lnTo>
                        <a:pt x="887" y="407"/>
                      </a:lnTo>
                      <a:lnTo>
                        <a:pt x="882" y="372"/>
                      </a:lnTo>
                      <a:lnTo>
                        <a:pt x="875" y="337"/>
                      </a:lnTo>
                      <a:lnTo>
                        <a:pt x="866" y="303"/>
                      </a:lnTo>
                      <a:lnTo>
                        <a:pt x="853" y="271"/>
                      </a:lnTo>
                      <a:lnTo>
                        <a:pt x="839" y="240"/>
                      </a:lnTo>
                      <a:lnTo>
                        <a:pt x="822" y="210"/>
                      </a:lnTo>
                      <a:lnTo>
                        <a:pt x="803" y="181"/>
                      </a:lnTo>
                      <a:lnTo>
                        <a:pt x="781" y="155"/>
                      </a:lnTo>
                      <a:lnTo>
                        <a:pt x="758" y="130"/>
                      </a:lnTo>
                      <a:lnTo>
                        <a:pt x="733" y="106"/>
                      </a:lnTo>
                      <a:lnTo>
                        <a:pt x="706" y="85"/>
                      </a:lnTo>
                      <a:lnTo>
                        <a:pt x="678" y="66"/>
                      </a:lnTo>
                      <a:lnTo>
                        <a:pt x="648" y="49"/>
                      </a:lnTo>
                      <a:lnTo>
                        <a:pt x="617" y="34"/>
                      </a:lnTo>
                      <a:lnTo>
                        <a:pt x="584" y="22"/>
                      </a:lnTo>
                      <a:lnTo>
                        <a:pt x="551" y="12"/>
                      </a:lnTo>
                      <a:lnTo>
                        <a:pt x="516" y="5"/>
                      </a:lnTo>
                      <a:lnTo>
                        <a:pt x="480" y="1"/>
                      </a:lnTo>
                      <a:lnTo>
                        <a:pt x="444"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92" name="Freeform 44"/>
              <p:cNvSpPr>
                <a:spLocks/>
              </p:cNvSpPr>
              <p:nvPr/>
            </p:nvSpPr>
            <p:spPr bwMode="auto">
              <a:xfrm>
                <a:off x="7381" y="9212"/>
                <a:ext cx="222" cy="399"/>
              </a:xfrm>
              <a:custGeom>
                <a:avLst/>
                <a:gdLst/>
                <a:ahLst/>
                <a:cxnLst>
                  <a:cxn ang="0">
                    <a:pos x="27" y="0"/>
                  </a:cxn>
                  <a:cxn ang="0">
                    <a:pos x="17" y="4"/>
                  </a:cxn>
                  <a:cxn ang="0">
                    <a:pos x="9" y="9"/>
                  </a:cxn>
                  <a:cxn ang="0">
                    <a:pos x="0" y="14"/>
                  </a:cxn>
                  <a:cxn ang="0">
                    <a:pos x="222" y="399"/>
                  </a:cxn>
                  <a:cxn ang="0">
                    <a:pos x="27" y="0"/>
                  </a:cxn>
                </a:cxnLst>
                <a:rect l="0" t="0" r="r" b="b"/>
                <a:pathLst>
                  <a:path w="222" h="399">
                    <a:moveTo>
                      <a:pt x="27" y="0"/>
                    </a:moveTo>
                    <a:lnTo>
                      <a:pt x="17" y="4"/>
                    </a:lnTo>
                    <a:lnTo>
                      <a:pt x="9" y="9"/>
                    </a:lnTo>
                    <a:lnTo>
                      <a:pt x="0" y="14"/>
                    </a:lnTo>
                    <a:lnTo>
                      <a:pt x="222" y="399"/>
                    </a:lnTo>
                    <a:lnTo>
                      <a:pt x="2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 name="Freeform 45"/>
              <p:cNvSpPr>
                <a:spLocks/>
              </p:cNvSpPr>
              <p:nvPr/>
            </p:nvSpPr>
            <p:spPr bwMode="auto">
              <a:xfrm>
                <a:off x="7408" y="9167"/>
                <a:ext cx="195" cy="444"/>
              </a:xfrm>
              <a:custGeom>
                <a:avLst/>
                <a:gdLst/>
                <a:ahLst/>
                <a:cxnLst>
                  <a:cxn ang="0">
                    <a:pos x="174" y="0"/>
                  </a:cxn>
                  <a:cxn ang="0">
                    <a:pos x="154" y="1"/>
                  </a:cxn>
                  <a:cxn ang="0">
                    <a:pos x="134" y="3"/>
                  </a:cxn>
                  <a:cxn ang="0">
                    <a:pos x="114" y="6"/>
                  </a:cxn>
                  <a:cxn ang="0">
                    <a:pos x="94" y="10"/>
                  </a:cxn>
                  <a:cxn ang="0">
                    <a:pos x="75" y="15"/>
                  </a:cxn>
                  <a:cxn ang="0">
                    <a:pos x="56" y="21"/>
                  </a:cxn>
                  <a:cxn ang="0">
                    <a:pos x="37" y="28"/>
                  </a:cxn>
                  <a:cxn ang="0">
                    <a:pos x="18" y="35"/>
                  </a:cxn>
                  <a:cxn ang="0">
                    <a:pos x="0" y="44"/>
                  </a:cxn>
                  <a:cxn ang="0">
                    <a:pos x="194" y="443"/>
                  </a:cxn>
                  <a:cxn ang="0">
                    <a:pos x="174" y="0"/>
                  </a:cxn>
                </a:cxnLst>
                <a:rect l="0" t="0" r="r" b="b"/>
                <a:pathLst>
                  <a:path w="195" h="444">
                    <a:moveTo>
                      <a:pt x="174" y="0"/>
                    </a:moveTo>
                    <a:lnTo>
                      <a:pt x="154" y="1"/>
                    </a:lnTo>
                    <a:lnTo>
                      <a:pt x="134" y="3"/>
                    </a:lnTo>
                    <a:lnTo>
                      <a:pt x="114" y="6"/>
                    </a:lnTo>
                    <a:lnTo>
                      <a:pt x="94" y="10"/>
                    </a:lnTo>
                    <a:lnTo>
                      <a:pt x="75" y="15"/>
                    </a:lnTo>
                    <a:lnTo>
                      <a:pt x="56" y="21"/>
                    </a:lnTo>
                    <a:lnTo>
                      <a:pt x="37" y="28"/>
                    </a:lnTo>
                    <a:lnTo>
                      <a:pt x="18" y="35"/>
                    </a:lnTo>
                    <a:lnTo>
                      <a:pt x="0" y="44"/>
                    </a:lnTo>
                    <a:lnTo>
                      <a:pt x="194" y="443"/>
                    </a:lnTo>
                    <a:lnTo>
                      <a:pt x="174"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 name="Freeform 46"/>
              <p:cNvSpPr>
                <a:spLocks/>
              </p:cNvSpPr>
              <p:nvPr/>
            </p:nvSpPr>
            <p:spPr bwMode="auto">
              <a:xfrm>
                <a:off x="7385"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2"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1"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8"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2"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1"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8"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95" name="Group 47"/>
            <p:cNvGrpSpPr>
              <a:grpSpLocks noChangeAspect="1"/>
            </p:cNvGrpSpPr>
            <p:nvPr/>
          </p:nvGrpSpPr>
          <p:grpSpPr bwMode="auto">
            <a:xfrm>
              <a:off x="2667000" y="4291825"/>
              <a:ext cx="504247" cy="502920"/>
              <a:chOff x="4923" y="9137"/>
              <a:chExt cx="949" cy="949"/>
            </a:xfrm>
          </p:grpSpPr>
          <p:sp>
            <p:nvSpPr>
              <p:cNvPr id="2096" name="Freeform 48"/>
              <p:cNvSpPr>
                <a:spLocks/>
              </p:cNvSpPr>
              <p:nvPr/>
            </p:nvSpPr>
            <p:spPr bwMode="auto">
              <a:xfrm>
                <a:off x="4953" y="9167"/>
                <a:ext cx="575" cy="889"/>
              </a:xfrm>
              <a:custGeom>
                <a:avLst/>
                <a:gdLst/>
                <a:ahLst/>
                <a:cxnLst>
                  <a:cxn ang="0">
                    <a:pos x="432" y="0"/>
                  </a:cxn>
                  <a:cxn ang="0">
                    <a:pos x="412" y="0"/>
                  </a:cxn>
                  <a:cxn ang="0">
                    <a:pos x="392" y="2"/>
                  </a:cxn>
                  <a:cxn ang="0">
                    <a:pos x="373" y="5"/>
                  </a:cxn>
                  <a:cxn ang="0">
                    <a:pos x="353" y="9"/>
                  </a:cxn>
                  <a:cxn ang="0">
                    <a:pos x="334" y="13"/>
                  </a:cxn>
                  <a:cxn ang="0">
                    <a:pos x="314" y="19"/>
                  </a:cxn>
                  <a:cxn ang="0">
                    <a:pos x="280" y="31"/>
                  </a:cxn>
                  <a:cxn ang="0">
                    <a:pos x="247" y="45"/>
                  </a:cxn>
                  <a:cxn ang="0">
                    <a:pos x="216" y="62"/>
                  </a:cxn>
                  <a:cxn ang="0">
                    <a:pos x="186" y="82"/>
                  </a:cxn>
                  <a:cxn ang="0">
                    <a:pos x="159" y="103"/>
                  </a:cxn>
                  <a:cxn ang="0">
                    <a:pos x="133" y="126"/>
                  </a:cxn>
                  <a:cxn ang="0">
                    <a:pos x="110" y="151"/>
                  </a:cxn>
                  <a:cxn ang="0">
                    <a:pos x="88" y="178"/>
                  </a:cxn>
                  <a:cxn ang="0">
                    <a:pos x="69" y="206"/>
                  </a:cxn>
                  <a:cxn ang="0">
                    <a:pos x="52" y="235"/>
                  </a:cxn>
                  <a:cxn ang="0">
                    <a:pos x="37" y="266"/>
                  </a:cxn>
                  <a:cxn ang="0">
                    <a:pos x="24" y="298"/>
                  </a:cxn>
                  <a:cxn ang="0">
                    <a:pos x="14" y="330"/>
                  </a:cxn>
                  <a:cxn ang="0">
                    <a:pos x="7" y="364"/>
                  </a:cxn>
                  <a:cxn ang="0">
                    <a:pos x="2" y="398"/>
                  </a:cxn>
                  <a:cxn ang="0">
                    <a:pos x="0" y="433"/>
                  </a:cxn>
                  <a:cxn ang="0">
                    <a:pos x="0" y="468"/>
                  </a:cxn>
                  <a:cxn ang="0">
                    <a:pos x="3" y="503"/>
                  </a:cxn>
                  <a:cxn ang="0">
                    <a:pos x="10" y="538"/>
                  </a:cxn>
                  <a:cxn ang="0">
                    <a:pos x="19" y="574"/>
                  </a:cxn>
                  <a:cxn ang="0">
                    <a:pos x="31" y="608"/>
                  </a:cxn>
                  <a:cxn ang="0">
                    <a:pos x="46" y="641"/>
                  </a:cxn>
                  <a:cxn ang="0">
                    <a:pos x="62" y="672"/>
                  </a:cxn>
                  <a:cxn ang="0">
                    <a:pos x="82" y="701"/>
                  </a:cxn>
                  <a:cxn ang="0">
                    <a:pos x="103" y="729"/>
                  </a:cxn>
                  <a:cxn ang="0">
                    <a:pos x="126" y="755"/>
                  </a:cxn>
                  <a:cxn ang="0">
                    <a:pos x="151" y="778"/>
                  </a:cxn>
                  <a:cxn ang="0">
                    <a:pos x="178" y="800"/>
                  </a:cxn>
                  <a:cxn ang="0">
                    <a:pos x="206" y="819"/>
                  </a:cxn>
                  <a:cxn ang="0">
                    <a:pos x="235" y="836"/>
                  </a:cxn>
                  <a:cxn ang="0">
                    <a:pos x="266" y="851"/>
                  </a:cxn>
                  <a:cxn ang="0">
                    <a:pos x="298" y="864"/>
                  </a:cxn>
                  <a:cxn ang="0">
                    <a:pos x="330" y="874"/>
                  </a:cxn>
                  <a:cxn ang="0">
                    <a:pos x="364" y="881"/>
                  </a:cxn>
                  <a:cxn ang="0">
                    <a:pos x="398" y="886"/>
                  </a:cxn>
                  <a:cxn ang="0">
                    <a:pos x="433" y="888"/>
                  </a:cxn>
                  <a:cxn ang="0">
                    <a:pos x="468" y="888"/>
                  </a:cxn>
                  <a:cxn ang="0">
                    <a:pos x="503" y="884"/>
                  </a:cxn>
                  <a:cxn ang="0">
                    <a:pos x="539" y="878"/>
                  </a:cxn>
                  <a:cxn ang="0">
                    <a:pos x="574" y="869"/>
                  </a:cxn>
                  <a:cxn ang="0">
                    <a:pos x="444" y="444"/>
                  </a:cxn>
                  <a:cxn ang="0">
                    <a:pos x="432" y="0"/>
                  </a:cxn>
                </a:cxnLst>
                <a:rect l="0" t="0" r="r" b="b"/>
                <a:pathLst>
                  <a:path w="575" h="889">
                    <a:moveTo>
                      <a:pt x="432" y="0"/>
                    </a:moveTo>
                    <a:lnTo>
                      <a:pt x="412" y="0"/>
                    </a:lnTo>
                    <a:lnTo>
                      <a:pt x="392" y="2"/>
                    </a:lnTo>
                    <a:lnTo>
                      <a:pt x="373" y="5"/>
                    </a:lnTo>
                    <a:lnTo>
                      <a:pt x="353" y="9"/>
                    </a:lnTo>
                    <a:lnTo>
                      <a:pt x="334" y="13"/>
                    </a:lnTo>
                    <a:lnTo>
                      <a:pt x="314" y="19"/>
                    </a:lnTo>
                    <a:lnTo>
                      <a:pt x="280" y="31"/>
                    </a:lnTo>
                    <a:lnTo>
                      <a:pt x="247" y="45"/>
                    </a:lnTo>
                    <a:lnTo>
                      <a:pt x="216" y="62"/>
                    </a:lnTo>
                    <a:lnTo>
                      <a:pt x="186" y="82"/>
                    </a:lnTo>
                    <a:lnTo>
                      <a:pt x="159" y="103"/>
                    </a:lnTo>
                    <a:lnTo>
                      <a:pt x="133" y="126"/>
                    </a:lnTo>
                    <a:lnTo>
                      <a:pt x="110" y="151"/>
                    </a:lnTo>
                    <a:lnTo>
                      <a:pt x="88" y="178"/>
                    </a:lnTo>
                    <a:lnTo>
                      <a:pt x="69" y="206"/>
                    </a:lnTo>
                    <a:lnTo>
                      <a:pt x="52" y="235"/>
                    </a:lnTo>
                    <a:lnTo>
                      <a:pt x="37" y="266"/>
                    </a:lnTo>
                    <a:lnTo>
                      <a:pt x="24" y="298"/>
                    </a:lnTo>
                    <a:lnTo>
                      <a:pt x="14" y="330"/>
                    </a:lnTo>
                    <a:lnTo>
                      <a:pt x="7" y="364"/>
                    </a:lnTo>
                    <a:lnTo>
                      <a:pt x="2" y="398"/>
                    </a:lnTo>
                    <a:lnTo>
                      <a:pt x="0" y="433"/>
                    </a:lnTo>
                    <a:lnTo>
                      <a:pt x="0" y="468"/>
                    </a:lnTo>
                    <a:lnTo>
                      <a:pt x="3" y="503"/>
                    </a:lnTo>
                    <a:lnTo>
                      <a:pt x="10" y="538"/>
                    </a:lnTo>
                    <a:lnTo>
                      <a:pt x="19" y="574"/>
                    </a:lnTo>
                    <a:lnTo>
                      <a:pt x="31" y="608"/>
                    </a:lnTo>
                    <a:lnTo>
                      <a:pt x="46" y="641"/>
                    </a:lnTo>
                    <a:lnTo>
                      <a:pt x="62" y="672"/>
                    </a:lnTo>
                    <a:lnTo>
                      <a:pt x="82" y="701"/>
                    </a:lnTo>
                    <a:lnTo>
                      <a:pt x="103" y="729"/>
                    </a:lnTo>
                    <a:lnTo>
                      <a:pt x="126" y="755"/>
                    </a:lnTo>
                    <a:lnTo>
                      <a:pt x="151" y="778"/>
                    </a:lnTo>
                    <a:lnTo>
                      <a:pt x="178" y="800"/>
                    </a:lnTo>
                    <a:lnTo>
                      <a:pt x="206" y="819"/>
                    </a:lnTo>
                    <a:lnTo>
                      <a:pt x="235" y="836"/>
                    </a:lnTo>
                    <a:lnTo>
                      <a:pt x="266" y="851"/>
                    </a:lnTo>
                    <a:lnTo>
                      <a:pt x="298" y="864"/>
                    </a:lnTo>
                    <a:lnTo>
                      <a:pt x="330" y="874"/>
                    </a:lnTo>
                    <a:lnTo>
                      <a:pt x="364" y="881"/>
                    </a:lnTo>
                    <a:lnTo>
                      <a:pt x="398" y="886"/>
                    </a:lnTo>
                    <a:lnTo>
                      <a:pt x="433" y="888"/>
                    </a:lnTo>
                    <a:lnTo>
                      <a:pt x="468" y="888"/>
                    </a:lnTo>
                    <a:lnTo>
                      <a:pt x="503" y="884"/>
                    </a:lnTo>
                    <a:lnTo>
                      <a:pt x="539" y="878"/>
                    </a:lnTo>
                    <a:lnTo>
                      <a:pt x="574" y="869"/>
                    </a:lnTo>
                    <a:lnTo>
                      <a:pt x="444" y="444"/>
                    </a:lnTo>
                    <a:lnTo>
                      <a:pt x="432"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Freeform 49"/>
              <p:cNvSpPr>
                <a:spLocks/>
              </p:cNvSpPr>
              <p:nvPr/>
            </p:nvSpPr>
            <p:spPr bwMode="auto">
              <a:xfrm>
                <a:off x="5398" y="9167"/>
                <a:ext cx="444" cy="726"/>
              </a:xfrm>
              <a:custGeom>
                <a:avLst/>
                <a:gdLst/>
                <a:ahLst/>
                <a:cxnLst>
                  <a:cxn ang="0">
                    <a:pos x="0" y="0"/>
                  </a:cxn>
                  <a:cxn ang="0">
                    <a:pos x="0" y="444"/>
                  </a:cxn>
                  <a:cxn ang="0">
                    <a:pos x="343" y="726"/>
                  </a:cxn>
                  <a:cxn ang="0">
                    <a:pos x="356" y="710"/>
                  </a:cxn>
                  <a:cxn ang="0">
                    <a:pos x="368" y="693"/>
                  </a:cxn>
                  <a:cxn ang="0">
                    <a:pos x="379" y="676"/>
                  </a:cxn>
                  <a:cxn ang="0">
                    <a:pos x="390" y="658"/>
                  </a:cxn>
                  <a:cxn ang="0">
                    <a:pos x="399" y="640"/>
                  </a:cxn>
                  <a:cxn ang="0">
                    <a:pos x="408" y="622"/>
                  </a:cxn>
                  <a:cxn ang="0">
                    <a:pos x="415" y="604"/>
                  </a:cxn>
                  <a:cxn ang="0">
                    <a:pos x="422" y="585"/>
                  </a:cxn>
                  <a:cxn ang="0">
                    <a:pos x="428" y="566"/>
                  </a:cxn>
                  <a:cxn ang="0">
                    <a:pos x="433" y="547"/>
                  </a:cxn>
                  <a:cxn ang="0">
                    <a:pos x="437" y="527"/>
                  </a:cxn>
                  <a:cxn ang="0">
                    <a:pos x="440" y="507"/>
                  </a:cxn>
                  <a:cxn ang="0">
                    <a:pos x="442" y="486"/>
                  </a:cxn>
                  <a:cxn ang="0">
                    <a:pos x="443" y="465"/>
                  </a:cxn>
                  <a:cxn ang="0">
                    <a:pos x="444" y="444"/>
                  </a:cxn>
                  <a:cxn ang="0">
                    <a:pos x="442" y="407"/>
                  </a:cxn>
                  <a:cxn ang="0">
                    <a:pos x="438" y="372"/>
                  </a:cxn>
                  <a:cxn ang="0">
                    <a:pos x="431" y="337"/>
                  </a:cxn>
                  <a:cxn ang="0">
                    <a:pos x="421" y="303"/>
                  </a:cxn>
                  <a:cxn ang="0">
                    <a:pos x="409" y="271"/>
                  </a:cxn>
                  <a:cxn ang="0">
                    <a:pos x="394" y="240"/>
                  </a:cxn>
                  <a:cxn ang="0">
                    <a:pos x="377" y="210"/>
                  </a:cxn>
                  <a:cxn ang="0">
                    <a:pos x="358" y="181"/>
                  </a:cxn>
                  <a:cxn ang="0">
                    <a:pos x="337" y="155"/>
                  </a:cxn>
                  <a:cxn ang="0">
                    <a:pos x="314" y="130"/>
                  </a:cxn>
                  <a:cxn ang="0">
                    <a:pos x="289" y="106"/>
                  </a:cxn>
                  <a:cxn ang="0">
                    <a:pos x="262" y="85"/>
                  </a:cxn>
                  <a:cxn ang="0">
                    <a:pos x="234" y="66"/>
                  </a:cxn>
                  <a:cxn ang="0">
                    <a:pos x="204" y="49"/>
                  </a:cxn>
                  <a:cxn ang="0">
                    <a:pos x="172" y="34"/>
                  </a:cxn>
                  <a:cxn ang="0">
                    <a:pos x="140" y="22"/>
                  </a:cxn>
                  <a:cxn ang="0">
                    <a:pos x="106" y="12"/>
                  </a:cxn>
                  <a:cxn ang="0">
                    <a:pos x="72" y="5"/>
                  </a:cxn>
                  <a:cxn ang="0">
                    <a:pos x="36" y="1"/>
                  </a:cxn>
                  <a:cxn ang="0">
                    <a:pos x="0" y="0"/>
                  </a:cxn>
                </a:cxnLst>
                <a:rect l="0" t="0" r="r" b="b"/>
                <a:pathLst>
                  <a:path w="444" h="726">
                    <a:moveTo>
                      <a:pt x="0" y="0"/>
                    </a:moveTo>
                    <a:lnTo>
                      <a:pt x="0" y="444"/>
                    </a:lnTo>
                    <a:lnTo>
                      <a:pt x="343" y="726"/>
                    </a:lnTo>
                    <a:lnTo>
                      <a:pt x="356" y="710"/>
                    </a:lnTo>
                    <a:lnTo>
                      <a:pt x="368" y="693"/>
                    </a:lnTo>
                    <a:lnTo>
                      <a:pt x="379" y="676"/>
                    </a:lnTo>
                    <a:lnTo>
                      <a:pt x="390" y="658"/>
                    </a:lnTo>
                    <a:lnTo>
                      <a:pt x="399" y="640"/>
                    </a:lnTo>
                    <a:lnTo>
                      <a:pt x="408" y="622"/>
                    </a:lnTo>
                    <a:lnTo>
                      <a:pt x="415" y="604"/>
                    </a:lnTo>
                    <a:lnTo>
                      <a:pt x="422" y="585"/>
                    </a:lnTo>
                    <a:lnTo>
                      <a:pt x="428" y="566"/>
                    </a:lnTo>
                    <a:lnTo>
                      <a:pt x="433" y="547"/>
                    </a:lnTo>
                    <a:lnTo>
                      <a:pt x="437" y="527"/>
                    </a:lnTo>
                    <a:lnTo>
                      <a:pt x="440" y="507"/>
                    </a:lnTo>
                    <a:lnTo>
                      <a:pt x="442" y="486"/>
                    </a:lnTo>
                    <a:lnTo>
                      <a:pt x="443" y="465"/>
                    </a:lnTo>
                    <a:lnTo>
                      <a:pt x="444" y="444"/>
                    </a:lnTo>
                    <a:lnTo>
                      <a:pt x="442" y="407"/>
                    </a:lnTo>
                    <a:lnTo>
                      <a:pt x="438" y="372"/>
                    </a:lnTo>
                    <a:lnTo>
                      <a:pt x="431" y="337"/>
                    </a:lnTo>
                    <a:lnTo>
                      <a:pt x="421" y="303"/>
                    </a:lnTo>
                    <a:lnTo>
                      <a:pt x="409" y="271"/>
                    </a:lnTo>
                    <a:lnTo>
                      <a:pt x="394" y="240"/>
                    </a:lnTo>
                    <a:lnTo>
                      <a:pt x="377" y="210"/>
                    </a:lnTo>
                    <a:lnTo>
                      <a:pt x="358" y="181"/>
                    </a:lnTo>
                    <a:lnTo>
                      <a:pt x="337" y="155"/>
                    </a:lnTo>
                    <a:lnTo>
                      <a:pt x="314" y="130"/>
                    </a:lnTo>
                    <a:lnTo>
                      <a:pt x="289" y="106"/>
                    </a:lnTo>
                    <a:lnTo>
                      <a:pt x="262" y="85"/>
                    </a:lnTo>
                    <a:lnTo>
                      <a:pt x="234" y="66"/>
                    </a:lnTo>
                    <a:lnTo>
                      <a:pt x="204" y="49"/>
                    </a:lnTo>
                    <a:lnTo>
                      <a:pt x="172" y="34"/>
                    </a:lnTo>
                    <a:lnTo>
                      <a:pt x="140" y="22"/>
                    </a:lnTo>
                    <a:lnTo>
                      <a:pt x="106" y="12"/>
                    </a:lnTo>
                    <a:lnTo>
                      <a:pt x="72" y="5"/>
                    </a:lnTo>
                    <a:lnTo>
                      <a:pt x="36" y="1"/>
                    </a:lnTo>
                    <a:lnTo>
                      <a:pt x="0"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Freeform 50"/>
              <p:cNvSpPr>
                <a:spLocks/>
              </p:cNvSpPr>
              <p:nvPr/>
            </p:nvSpPr>
            <p:spPr bwMode="auto">
              <a:xfrm>
                <a:off x="5398" y="9611"/>
                <a:ext cx="335" cy="424"/>
              </a:xfrm>
              <a:custGeom>
                <a:avLst/>
                <a:gdLst/>
                <a:ahLst/>
                <a:cxnLst>
                  <a:cxn ang="0">
                    <a:pos x="0" y="0"/>
                  </a:cxn>
                  <a:cxn ang="0">
                    <a:pos x="134" y="423"/>
                  </a:cxn>
                  <a:cxn ang="0">
                    <a:pos x="154" y="416"/>
                  </a:cxn>
                  <a:cxn ang="0">
                    <a:pos x="174" y="409"/>
                  </a:cxn>
                  <a:cxn ang="0">
                    <a:pos x="192" y="401"/>
                  </a:cxn>
                  <a:cxn ang="0">
                    <a:pos x="210" y="392"/>
                  </a:cxn>
                  <a:cxn ang="0">
                    <a:pos x="227" y="382"/>
                  </a:cxn>
                  <a:cxn ang="0">
                    <a:pos x="244" y="372"/>
                  </a:cxn>
                  <a:cxn ang="0">
                    <a:pos x="260" y="360"/>
                  </a:cxn>
                  <a:cxn ang="0">
                    <a:pos x="276" y="348"/>
                  </a:cxn>
                  <a:cxn ang="0">
                    <a:pos x="291" y="335"/>
                  </a:cxn>
                  <a:cxn ang="0">
                    <a:pos x="306" y="321"/>
                  </a:cxn>
                  <a:cxn ang="0">
                    <a:pos x="321" y="307"/>
                  </a:cxn>
                  <a:cxn ang="0">
                    <a:pos x="335" y="291"/>
                  </a:cxn>
                  <a:cxn ang="0">
                    <a:pos x="0" y="0"/>
                  </a:cxn>
                </a:cxnLst>
                <a:rect l="0" t="0" r="r" b="b"/>
                <a:pathLst>
                  <a:path w="335" h="424">
                    <a:moveTo>
                      <a:pt x="0" y="0"/>
                    </a:moveTo>
                    <a:lnTo>
                      <a:pt x="134" y="423"/>
                    </a:lnTo>
                    <a:lnTo>
                      <a:pt x="154" y="416"/>
                    </a:lnTo>
                    <a:lnTo>
                      <a:pt x="174" y="409"/>
                    </a:lnTo>
                    <a:lnTo>
                      <a:pt x="192" y="401"/>
                    </a:lnTo>
                    <a:lnTo>
                      <a:pt x="210" y="392"/>
                    </a:lnTo>
                    <a:lnTo>
                      <a:pt x="227" y="382"/>
                    </a:lnTo>
                    <a:lnTo>
                      <a:pt x="244" y="372"/>
                    </a:lnTo>
                    <a:lnTo>
                      <a:pt x="260" y="360"/>
                    </a:lnTo>
                    <a:lnTo>
                      <a:pt x="276" y="348"/>
                    </a:lnTo>
                    <a:lnTo>
                      <a:pt x="291" y="335"/>
                    </a:lnTo>
                    <a:lnTo>
                      <a:pt x="306" y="321"/>
                    </a:lnTo>
                    <a:lnTo>
                      <a:pt x="321" y="307"/>
                    </a:lnTo>
                    <a:lnTo>
                      <a:pt x="335" y="291"/>
                    </a:lnTo>
                    <a:lnTo>
                      <a:pt x="0"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Freeform 51"/>
              <p:cNvSpPr>
                <a:spLocks/>
              </p:cNvSpPr>
              <p:nvPr/>
            </p:nvSpPr>
            <p:spPr bwMode="auto">
              <a:xfrm>
                <a:off x="5180"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00" name="Group 52"/>
            <p:cNvGrpSpPr>
              <a:grpSpLocks noChangeAspect="1"/>
            </p:cNvGrpSpPr>
            <p:nvPr/>
          </p:nvGrpSpPr>
          <p:grpSpPr bwMode="auto">
            <a:xfrm>
              <a:off x="2093976" y="4291825"/>
              <a:ext cx="504247" cy="502920"/>
              <a:chOff x="2718" y="9137"/>
              <a:chExt cx="949" cy="949"/>
            </a:xfrm>
          </p:grpSpPr>
          <p:grpSp>
            <p:nvGrpSpPr>
              <p:cNvPr id="2101" name="Group 53"/>
              <p:cNvGrpSpPr>
                <a:grpSpLocks/>
              </p:cNvGrpSpPr>
              <p:nvPr/>
            </p:nvGrpSpPr>
            <p:grpSpPr bwMode="auto">
              <a:xfrm>
                <a:off x="2748" y="9167"/>
                <a:ext cx="889" cy="889"/>
                <a:chOff x="2748" y="9167"/>
                <a:chExt cx="889" cy="889"/>
              </a:xfrm>
            </p:grpSpPr>
            <p:sp>
              <p:nvSpPr>
                <p:cNvPr id="2102" name="Freeform 54"/>
                <p:cNvSpPr>
                  <a:spLocks/>
                </p:cNvSpPr>
                <p:nvPr/>
              </p:nvSpPr>
              <p:spPr bwMode="auto">
                <a:xfrm>
                  <a:off x="2748" y="9167"/>
                  <a:ext cx="889" cy="889"/>
                </a:xfrm>
                <a:custGeom>
                  <a:avLst/>
                  <a:gdLst/>
                  <a:ahLst/>
                  <a:cxnLst>
                    <a:cxn ang="0">
                      <a:pos x="235" y="52"/>
                    </a:cxn>
                    <a:cxn ang="0">
                      <a:pos x="213" y="64"/>
                    </a:cxn>
                    <a:cxn ang="0">
                      <a:pos x="192" y="77"/>
                    </a:cxn>
                    <a:cxn ang="0">
                      <a:pos x="172" y="92"/>
                    </a:cxn>
                    <a:cxn ang="0">
                      <a:pos x="153" y="107"/>
                    </a:cxn>
                    <a:cxn ang="0">
                      <a:pos x="135" y="123"/>
                    </a:cxn>
                    <a:cxn ang="0">
                      <a:pos x="118" y="139"/>
                    </a:cxn>
                    <a:cxn ang="0">
                      <a:pos x="102" y="157"/>
                    </a:cxn>
                    <a:cxn ang="0">
                      <a:pos x="88" y="175"/>
                    </a:cxn>
                    <a:cxn ang="0">
                      <a:pos x="74" y="194"/>
                    </a:cxn>
                    <a:cxn ang="0">
                      <a:pos x="61" y="214"/>
                    </a:cxn>
                    <a:cxn ang="0">
                      <a:pos x="50" y="234"/>
                    </a:cxn>
                    <a:cxn ang="0">
                      <a:pos x="39" y="255"/>
                    </a:cxn>
                    <a:cxn ang="0">
                      <a:pos x="30" y="277"/>
                    </a:cxn>
                    <a:cxn ang="0">
                      <a:pos x="22" y="299"/>
                    </a:cxn>
                    <a:cxn ang="0">
                      <a:pos x="15" y="322"/>
                    </a:cxn>
                    <a:cxn ang="0">
                      <a:pos x="10" y="346"/>
                    </a:cxn>
                    <a:cxn ang="0">
                      <a:pos x="5" y="370"/>
                    </a:cxn>
                    <a:cxn ang="0">
                      <a:pos x="2" y="394"/>
                    </a:cxn>
                    <a:cxn ang="0">
                      <a:pos x="0" y="419"/>
                    </a:cxn>
                    <a:cxn ang="0">
                      <a:pos x="0" y="444"/>
                    </a:cxn>
                    <a:cxn ang="0">
                      <a:pos x="1" y="480"/>
                    </a:cxn>
                    <a:cxn ang="0">
                      <a:pos x="5" y="516"/>
                    </a:cxn>
                    <a:cxn ang="0">
                      <a:pos x="12" y="551"/>
                    </a:cxn>
                    <a:cxn ang="0">
                      <a:pos x="22" y="584"/>
                    </a:cxn>
                    <a:cxn ang="0">
                      <a:pos x="34" y="617"/>
                    </a:cxn>
                    <a:cxn ang="0">
                      <a:pos x="49" y="648"/>
                    </a:cxn>
                    <a:cxn ang="0">
                      <a:pos x="66" y="678"/>
                    </a:cxn>
                    <a:cxn ang="0">
                      <a:pos x="85" y="706"/>
                    </a:cxn>
                    <a:cxn ang="0">
                      <a:pos x="106" y="733"/>
                    </a:cxn>
                    <a:cxn ang="0">
                      <a:pos x="130" y="758"/>
                    </a:cxn>
                    <a:cxn ang="0">
                      <a:pos x="155" y="781"/>
                    </a:cxn>
                    <a:cxn ang="0">
                      <a:pos x="181" y="803"/>
                    </a:cxn>
                    <a:cxn ang="0">
                      <a:pos x="210" y="822"/>
                    </a:cxn>
                    <a:cxn ang="0">
                      <a:pos x="240" y="839"/>
                    </a:cxn>
                    <a:cxn ang="0">
                      <a:pos x="271" y="853"/>
                    </a:cxn>
                    <a:cxn ang="0">
                      <a:pos x="303" y="866"/>
                    </a:cxn>
                    <a:cxn ang="0">
                      <a:pos x="337" y="875"/>
                    </a:cxn>
                    <a:cxn ang="0">
                      <a:pos x="372" y="883"/>
                    </a:cxn>
                    <a:cxn ang="0">
                      <a:pos x="407" y="887"/>
                    </a:cxn>
                    <a:cxn ang="0">
                      <a:pos x="444" y="888"/>
                    </a:cxn>
                    <a:cxn ang="0">
                      <a:pos x="480" y="887"/>
                    </a:cxn>
                    <a:cxn ang="0">
                      <a:pos x="516" y="883"/>
                    </a:cxn>
                    <a:cxn ang="0">
                      <a:pos x="551" y="875"/>
                    </a:cxn>
                    <a:cxn ang="0">
                      <a:pos x="584" y="866"/>
                    </a:cxn>
                    <a:cxn ang="0">
                      <a:pos x="617" y="853"/>
                    </a:cxn>
                    <a:cxn ang="0">
                      <a:pos x="648" y="839"/>
                    </a:cxn>
                    <a:cxn ang="0">
                      <a:pos x="678" y="822"/>
                    </a:cxn>
                    <a:cxn ang="0">
                      <a:pos x="706" y="803"/>
                    </a:cxn>
                    <a:cxn ang="0">
                      <a:pos x="733" y="781"/>
                    </a:cxn>
                    <a:cxn ang="0">
                      <a:pos x="758" y="758"/>
                    </a:cxn>
                    <a:cxn ang="0">
                      <a:pos x="781" y="733"/>
                    </a:cxn>
                    <a:cxn ang="0">
                      <a:pos x="803" y="706"/>
                    </a:cxn>
                    <a:cxn ang="0">
                      <a:pos x="822" y="678"/>
                    </a:cxn>
                    <a:cxn ang="0">
                      <a:pos x="839" y="648"/>
                    </a:cxn>
                    <a:cxn ang="0">
                      <a:pos x="853" y="617"/>
                    </a:cxn>
                    <a:cxn ang="0">
                      <a:pos x="866" y="584"/>
                    </a:cxn>
                    <a:cxn ang="0">
                      <a:pos x="875" y="551"/>
                    </a:cxn>
                    <a:cxn ang="0">
                      <a:pos x="882" y="516"/>
                    </a:cxn>
                    <a:cxn ang="0">
                      <a:pos x="887" y="480"/>
                    </a:cxn>
                    <a:cxn ang="0">
                      <a:pos x="888" y="444"/>
                    </a:cxn>
                    <a:cxn ang="0">
                      <a:pos x="444" y="444"/>
                    </a:cxn>
                    <a:cxn ang="0">
                      <a:pos x="235" y="52"/>
                    </a:cxn>
                  </a:cxnLst>
                  <a:rect l="0" t="0" r="r" b="b"/>
                  <a:pathLst>
                    <a:path w="889" h="889">
                      <a:moveTo>
                        <a:pt x="235" y="52"/>
                      </a:moveTo>
                      <a:lnTo>
                        <a:pt x="213" y="64"/>
                      </a:lnTo>
                      <a:lnTo>
                        <a:pt x="192" y="77"/>
                      </a:lnTo>
                      <a:lnTo>
                        <a:pt x="172" y="92"/>
                      </a:lnTo>
                      <a:lnTo>
                        <a:pt x="153" y="107"/>
                      </a:lnTo>
                      <a:lnTo>
                        <a:pt x="135" y="123"/>
                      </a:lnTo>
                      <a:lnTo>
                        <a:pt x="118" y="139"/>
                      </a:lnTo>
                      <a:lnTo>
                        <a:pt x="102" y="157"/>
                      </a:lnTo>
                      <a:lnTo>
                        <a:pt x="88" y="175"/>
                      </a:lnTo>
                      <a:lnTo>
                        <a:pt x="74" y="194"/>
                      </a:lnTo>
                      <a:lnTo>
                        <a:pt x="61" y="214"/>
                      </a:lnTo>
                      <a:lnTo>
                        <a:pt x="50" y="234"/>
                      </a:lnTo>
                      <a:lnTo>
                        <a:pt x="39" y="255"/>
                      </a:lnTo>
                      <a:lnTo>
                        <a:pt x="30" y="277"/>
                      </a:lnTo>
                      <a:lnTo>
                        <a:pt x="22" y="299"/>
                      </a:lnTo>
                      <a:lnTo>
                        <a:pt x="15" y="322"/>
                      </a:lnTo>
                      <a:lnTo>
                        <a:pt x="10" y="346"/>
                      </a:lnTo>
                      <a:lnTo>
                        <a:pt x="5" y="370"/>
                      </a:lnTo>
                      <a:lnTo>
                        <a:pt x="2" y="394"/>
                      </a:lnTo>
                      <a:lnTo>
                        <a:pt x="0" y="419"/>
                      </a:lnTo>
                      <a:lnTo>
                        <a:pt x="0" y="444"/>
                      </a:lnTo>
                      <a:lnTo>
                        <a:pt x="1" y="480"/>
                      </a:lnTo>
                      <a:lnTo>
                        <a:pt x="5" y="516"/>
                      </a:lnTo>
                      <a:lnTo>
                        <a:pt x="12" y="551"/>
                      </a:lnTo>
                      <a:lnTo>
                        <a:pt x="22" y="584"/>
                      </a:lnTo>
                      <a:lnTo>
                        <a:pt x="34" y="617"/>
                      </a:lnTo>
                      <a:lnTo>
                        <a:pt x="49" y="648"/>
                      </a:lnTo>
                      <a:lnTo>
                        <a:pt x="66" y="678"/>
                      </a:lnTo>
                      <a:lnTo>
                        <a:pt x="85" y="706"/>
                      </a:lnTo>
                      <a:lnTo>
                        <a:pt x="106" y="733"/>
                      </a:lnTo>
                      <a:lnTo>
                        <a:pt x="130" y="758"/>
                      </a:lnTo>
                      <a:lnTo>
                        <a:pt x="155" y="781"/>
                      </a:lnTo>
                      <a:lnTo>
                        <a:pt x="181" y="803"/>
                      </a:lnTo>
                      <a:lnTo>
                        <a:pt x="210" y="822"/>
                      </a:lnTo>
                      <a:lnTo>
                        <a:pt x="240" y="839"/>
                      </a:lnTo>
                      <a:lnTo>
                        <a:pt x="271" y="853"/>
                      </a:lnTo>
                      <a:lnTo>
                        <a:pt x="303" y="866"/>
                      </a:lnTo>
                      <a:lnTo>
                        <a:pt x="337" y="875"/>
                      </a:lnTo>
                      <a:lnTo>
                        <a:pt x="372" y="883"/>
                      </a:lnTo>
                      <a:lnTo>
                        <a:pt x="407" y="887"/>
                      </a:lnTo>
                      <a:lnTo>
                        <a:pt x="444" y="888"/>
                      </a:lnTo>
                      <a:lnTo>
                        <a:pt x="480" y="887"/>
                      </a:lnTo>
                      <a:lnTo>
                        <a:pt x="516" y="883"/>
                      </a:lnTo>
                      <a:lnTo>
                        <a:pt x="551" y="875"/>
                      </a:lnTo>
                      <a:lnTo>
                        <a:pt x="584" y="866"/>
                      </a:lnTo>
                      <a:lnTo>
                        <a:pt x="617" y="853"/>
                      </a:lnTo>
                      <a:lnTo>
                        <a:pt x="648" y="839"/>
                      </a:lnTo>
                      <a:lnTo>
                        <a:pt x="678" y="822"/>
                      </a:lnTo>
                      <a:lnTo>
                        <a:pt x="706" y="803"/>
                      </a:lnTo>
                      <a:lnTo>
                        <a:pt x="733" y="781"/>
                      </a:lnTo>
                      <a:lnTo>
                        <a:pt x="758" y="758"/>
                      </a:lnTo>
                      <a:lnTo>
                        <a:pt x="781" y="733"/>
                      </a:lnTo>
                      <a:lnTo>
                        <a:pt x="803" y="706"/>
                      </a:lnTo>
                      <a:lnTo>
                        <a:pt x="822" y="678"/>
                      </a:lnTo>
                      <a:lnTo>
                        <a:pt x="839" y="648"/>
                      </a:lnTo>
                      <a:lnTo>
                        <a:pt x="853" y="617"/>
                      </a:lnTo>
                      <a:lnTo>
                        <a:pt x="866" y="584"/>
                      </a:lnTo>
                      <a:lnTo>
                        <a:pt x="875" y="551"/>
                      </a:lnTo>
                      <a:lnTo>
                        <a:pt x="882" y="516"/>
                      </a:lnTo>
                      <a:lnTo>
                        <a:pt x="887" y="480"/>
                      </a:lnTo>
                      <a:lnTo>
                        <a:pt x="888" y="444"/>
                      </a:lnTo>
                      <a:lnTo>
                        <a:pt x="444" y="444"/>
                      </a:lnTo>
                      <a:lnTo>
                        <a:pt x="235" y="52"/>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Freeform 55"/>
                <p:cNvSpPr>
                  <a:spLocks/>
                </p:cNvSpPr>
                <p:nvPr/>
              </p:nvSpPr>
              <p:spPr bwMode="auto">
                <a:xfrm>
                  <a:off x="2748" y="9167"/>
                  <a:ext cx="889" cy="889"/>
                </a:xfrm>
                <a:custGeom>
                  <a:avLst/>
                  <a:gdLst/>
                  <a:ahLst/>
                  <a:cxnLst>
                    <a:cxn ang="0">
                      <a:pos x="444" y="0"/>
                    </a:cxn>
                    <a:cxn ang="0">
                      <a:pos x="444" y="444"/>
                    </a:cxn>
                    <a:cxn ang="0">
                      <a:pos x="888" y="444"/>
                    </a:cxn>
                    <a:cxn ang="0">
                      <a:pos x="887" y="407"/>
                    </a:cxn>
                    <a:cxn ang="0">
                      <a:pos x="882" y="372"/>
                    </a:cxn>
                    <a:cxn ang="0">
                      <a:pos x="875" y="337"/>
                    </a:cxn>
                    <a:cxn ang="0">
                      <a:pos x="866" y="303"/>
                    </a:cxn>
                    <a:cxn ang="0">
                      <a:pos x="853" y="271"/>
                    </a:cxn>
                    <a:cxn ang="0">
                      <a:pos x="839" y="240"/>
                    </a:cxn>
                    <a:cxn ang="0">
                      <a:pos x="822" y="210"/>
                    </a:cxn>
                    <a:cxn ang="0">
                      <a:pos x="803" y="181"/>
                    </a:cxn>
                    <a:cxn ang="0">
                      <a:pos x="781" y="155"/>
                    </a:cxn>
                    <a:cxn ang="0">
                      <a:pos x="758" y="130"/>
                    </a:cxn>
                    <a:cxn ang="0">
                      <a:pos x="733" y="106"/>
                    </a:cxn>
                    <a:cxn ang="0">
                      <a:pos x="706" y="85"/>
                    </a:cxn>
                    <a:cxn ang="0">
                      <a:pos x="678" y="66"/>
                    </a:cxn>
                    <a:cxn ang="0">
                      <a:pos x="648" y="49"/>
                    </a:cxn>
                    <a:cxn ang="0">
                      <a:pos x="617" y="34"/>
                    </a:cxn>
                    <a:cxn ang="0">
                      <a:pos x="584" y="22"/>
                    </a:cxn>
                    <a:cxn ang="0">
                      <a:pos x="551" y="12"/>
                    </a:cxn>
                    <a:cxn ang="0">
                      <a:pos x="516" y="5"/>
                    </a:cxn>
                    <a:cxn ang="0">
                      <a:pos x="480" y="1"/>
                    </a:cxn>
                    <a:cxn ang="0">
                      <a:pos x="444" y="0"/>
                    </a:cxn>
                  </a:cxnLst>
                  <a:rect l="0" t="0" r="r" b="b"/>
                  <a:pathLst>
                    <a:path w="889" h="889">
                      <a:moveTo>
                        <a:pt x="444" y="0"/>
                      </a:moveTo>
                      <a:lnTo>
                        <a:pt x="444" y="444"/>
                      </a:lnTo>
                      <a:lnTo>
                        <a:pt x="888" y="444"/>
                      </a:lnTo>
                      <a:lnTo>
                        <a:pt x="887" y="407"/>
                      </a:lnTo>
                      <a:lnTo>
                        <a:pt x="882" y="372"/>
                      </a:lnTo>
                      <a:lnTo>
                        <a:pt x="875" y="337"/>
                      </a:lnTo>
                      <a:lnTo>
                        <a:pt x="866" y="303"/>
                      </a:lnTo>
                      <a:lnTo>
                        <a:pt x="853" y="271"/>
                      </a:lnTo>
                      <a:lnTo>
                        <a:pt x="839" y="240"/>
                      </a:lnTo>
                      <a:lnTo>
                        <a:pt x="822" y="210"/>
                      </a:lnTo>
                      <a:lnTo>
                        <a:pt x="803" y="181"/>
                      </a:lnTo>
                      <a:lnTo>
                        <a:pt x="781" y="155"/>
                      </a:lnTo>
                      <a:lnTo>
                        <a:pt x="758" y="130"/>
                      </a:lnTo>
                      <a:lnTo>
                        <a:pt x="733" y="106"/>
                      </a:lnTo>
                      <a:lnTo>
                        <a:pt x="706" y="85"/>
                      </a:lnTo>
                      <a:lnTo>
                        <a:pt x="678" y="66"/>
                      </a:lnTo>
                      <a:lnTo>
                        <a:pt x="648" y="49"/>
                      </a:lnTo>
                      <a:lnTo>
                        <a:pt x="617" y="34"/>
                      </a:lnTo>
                      <a:lnTo>
                        <a:pt x="584" y="22"/>
                      </a:lnTo>
                      <a:lnTo>
                        <a:pt x="551" y="12"/>
                      </a:lnTo>
                      <a:lnTo>
                        <a:pt x="516" y="5"/>
                      </a:lnTo>
                      <a:lnTo>
                        <a:pt x="480" y="1"/>
                      </a:lnTo>
                      <a:lnTo>
                        <a:pt x="444"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04" name="Freeform 56"/>
              <p:cNvSpPr>
                <a:spLocks/>
              </p:cNvSpPr>
              <p:nvPr/>
            </p:nvSpPr>
            <p:spPr bwMode="auto">
              <a:xfrm>
                <a:off x="2984" y="9168"/>
                <a:ext cx="208" cy="443"/>
              </a:xfrm>
              <a:custGeom>
                <a:avLst/>
                <a:gdLst/>
                <a:ahLst/>
                <a:cxnLst>
                  <a:cxn ang="0">
                    <a:pos x="172" y="0"/>
                  </a:cxn>
                  <a:cxn ang="0">
                    <a:pos x="151" y="2"/>
                  </a:cxn>
                  <a:cxn ang="0">
                    <a:pos x="131" y="4"/>
                  </a:cxn>
                  <a:cxn ang="0">
                    <a:pos x="112" y="8"/>
                  </a:cxn>
                  <a:cxn ang="0">
                    <a:pos x="93" y="13"/>
                  </a:cxn>
                  <a:cxn ang="0">
                    <a:pos x="74" y="18"/>
                  </a:cxn>
                  <a:cxn ang="0">
                    <a:pos x="55" y="25"/>
                  </a:cxn>
                  <a:cxn ang="0">
                    <a:pos x="37" y="32"/>
                  </a:cxn>
                  <a:cxn ang="0">
                    <a:pos x="18" y="41"/>
                  </a:cxn>
                  <a:cxn ang="0">
                    <a:pos x="0" y="50"/>
                  </a:cxn>
                  <a:cxn ang="0">
                    <a:pos x="208" y="442"/>
                  </a:cxn>
                  <a:cxn ang="0">
                    <a:pos x="172" y="0"/>
                  </a:cxn>
                </a:cxnLst>
                <a:rect l="0" t="0" r="r" b="b"/>
                <a:pathLst>
                  <a:path w="208" h="443">
                    <a:moveTo>
                      <a:pt x="172" y="0"/>
                    </a:moveTo>
                    <a:lnTo>
                      <a:pt x="151" y="2"/>
                    </a:lnTo>
                    <a:lnTo>
                      <a:pt x="131" y="4"/>
                    </a:lnTo>
                    <a:lnTo>
                      <a:pt x="112" y="8"/>
                    </a:lnTo>
                    <a:lnTo>
                      <a:pt x="93" y="13"/>
                    </a:lnTo>
                    <a:lnTo>
                      <a:pt x="74" y="18"/>
                    </a:lnTo>
                    <a:lnTo>
                      <a:pt x="55" y="25"/>
                    </a:lnTo>
                    <a:lnTo>
                      <a:pt x="37" y="32"/>
                    </a:lnTo>
                    <a:lnTo>
                      <a:pt x="18" y="41"/>
                    </a:lnTo>
                    <a:lnTo>
                      <a:pt x="0" y="50"/>
                    </a:lnTo>
                    <a:lnTo>
                      <a:pt x="208" y="442"/>
                    </a:lnTo>
                    <a:lnTo>
                      <a:pt x="172"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Freeform 57"/>
              <p:cNvSpPr>
                <a:spLocks/>
              </p:cNvSpPr>
              <p:nvPr/>
            </p:nvSpPr>
            <p:spPr bwMode="auto">
              <a:xfrm>
                <a:off x="3169" y="9167"/>
                <a:ext cx="23" cy="444"/>
              </a:xfrm>
              <a:custGeom>
                <a:avLst/>
                <a:gdLst/>
                <a:ahLst/>
                <a:cxnLst>
                  <a:cxn ang="0">
                    <a:pos x="23" y="0"/>
                  </a:cxn>
                  <a:cxn ang="0">
                    <a:pos x="16" y="0"/>
                  </a:cxn>
                  <a:cxn ang="0">
                    <a:pos x="6" y="0"/>
                  </a:cxn>
                  <a:cxn ang="0">
                    <a:pos x="0" y="0"/>
                  </a:cxn>
                  <a:cxn ang="0">
                    <a:pos x="23" y="444"/>
                  </a:cxn>
                  <a:cxn ang="0">
                    <a:pos x="23" y="0"/>
                  </a:cxn>
                </a:cxnLst>
                <a:rect l="0" t="0" r="r" b="b"/>
                <a:pathLst>
                  <a:path w="23" h="444">
                    <a:moveTo>
                      <a:pt x="23" y="0"/>
                    </a:moveTo>
                    <a:lnTo>
                      <a:pt x="16" y="0"/>
                    </a:lnTo>
                    <a:lnTo>
                      <a:pt x="6" y="0"/>
                    </a:lnTo>
                    <a:lnTo>
                      <a:pt x="0" y="0"/>
                    </a:lnTo>
                    <a:lnTo>
                      <a:pt x="23" y="444"/>
                    </a:lnTo>
                    <a:lnTo>
                      <a:pt x="23"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 name="Freeform 58"/>
              <p:cNvSpPr>
                <a:spLocks/>
              </p:cNvSpPr>
              <p:nvPr/>
            </p:nvSpPr>
            <p:spPr bwMode="auto">
              <a:xfrm>
                <a:off x="2974"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 name="Group 151"/>
            <p:cNvGrpSpPr/>
            <p:nvPr/>
          </p:nvGrpSpPr>
          <p:grpSpPr>
            <a:xfrm>
              <a:off x="3505200" y="5791200"/>
              <a:ext cx="4038600" cy="165987"/>
              <a:chOff x="4038600" y="5943600"/>
              <a:chExt cx="4038600" cy="165987"/>
            </a:xfrm>
          </p:grpSpPr>
          <p:grpSp>
            <p:nvGrpSpPr>
              <p:cNvPr id="153" name="Group 170"/>
              <p:cNvGrpSpPr/>
              <p:nvPr/>
            </p:nvGrpSpPr>
            <p:grpSpPr>
              <a:xfrm>
                <a:off x="4038600" y="5943600"/>
                <a:ext cx="2997329" cy="165987"/>
                <a:chOff x="4038600" y="5943600"/>
                <a:chExt cx="2997329" cy="165987"/>
              </a:xfrm>
            </p:grpSpPr>
            <p:sp>
              <p:nvSpPr>
                <p:cNvPr id="155" name="Freeform 3"/>
                <p:cNvSpPr>
                  <a:spLocks/>
                </p:cNvSpPr>
                <p:nvPr/>
              </p:nvSpPr>
              <p:spPr bwMode="auto">
                <a:xfrm>
                  <a:off x="5105400" y="5943600"/>
                  <a:ext cx="101728" cy="101728"/>
                </a:xfrm>
                <a:custGeom>
                  <a:avLst/>
                  <a:gdLst/>
                  <a:ahLst/>
                  <a:cxnLst>
                    <a:cxn ang="0">
                      <a:pos x="127" y="0"/>
                    </a:cxn>
                    <a:cxn ang="0">
                      <a:pos x="101" y="1"/>
                    </a:cxn>
                    <a:cxn ang="0">
                      <a:pos x="77" y="7"/>
                    </a:cxn>
                    <a:cxn ang="0">
                      <a:pos x="56" y="16"/>
                    </a:cxn>
                    <a:cxn ang="0">
                      <a:pos x="38" y="28"/>
                    </a:cxn>
                    <a:cxn ang="0">
                      <a:pos x="23" y="42"/>
                    </a:cxn>
                    <a:cxn ang="0">
                      <a:pos x="12" y="59"/>
                    </a:cxn>
                    <a:cxn ang="0">
                      <a:pos x="4" y="78"/>
                    </a:cxn>
                    <a:cxn ang="0">
                      <a:pos x="0" y="99"/>
                    </a:cxn>
                    <a:cxn ang="0">
                      <a:pos x="1" y="124"/>
                    </a:cxn>
                    <a:cxn ang="0">
                      <a:pos x="7" y="147"/>
                    </a:cxn>
                    <a:cxn ang="0">
                      <a:pos x="17" y="168"/>
                    </a:cxn>
                    <a:cxn ang="0">
                      <a:pos x="29" y="185"/>
                    </a:cxn>
                    <a:cxn ang="0">
                      <a:pos x="44" y="200"/>
                    </a:cxn>
                    <a:cxn ang="0">
                      <a:pos x="62" y="211"/>
                    </a:cxn>
                    <a:cxn ang="0">
                      <a:pos x="82" y="219"/>
                    </a:cxn>
                    <a:cxn ang="0">
                      <a:pos x="103" y="222"/>
                    </a:cxn>
                    <a:cxn ang="0">
                      <a:pos x="111" y="223"/>
                    </a:cxn>
                    <a:cxn ang="0">
                      <a:pos x="134" y="220"/>
                    </a:cxn>
                    <a:cxn ang="0">
                      <a:pos x="155" y="214"/>
                    </a:cxn>
                    <a:cxn ang="0">
                      <a:pos x="174" y="203"/>
                    </a:cxn>
                    <a:cxn ang="0">
                      <a:pos x="191" y="189"/>
                    </a:cxn>
                    <a:cxn ang="0">
                      <a:pos x="204" y="172"/>
                    </a:cxn>
                    <a:cxn ang="0">
                      <a:pos x="215" y="153"/>
                    </a:cxn>
                    <a:cxn ang="0">
                      <a:pos x="221" y="132"/>
                    </a:cxn>
                    <a:cxn ang="0">
                      <a:pos x="220" y="104"/>
                    </a:cxn>
                    <a:cxn ang="0">
                      <a:pos x="215" y="80"/>
                    </a:cxn>
                    <a:cxn ang="0">
                      <a:pos x="206" y="59"/>
                    </a:cxn>
                    <a:cxn ang="0">
                      <a:pos x="195" y="40"/>
                    </a:cxn>
                    <a:cxn ang="0">
                      <a:pos x="181" y="25"/>
                    </a:cxn>
                    <a:cxn ang="0">
                      <a:pos x="165" y="13"/>
                    </a:cxn>
                    <a:cxn ang="0">
                      <a:pos x="147" y="4"/>
                    </a:cxn>
                    <a:cxn ang="0">
                      <a:pos x="127" y="0"/>
                    </a:cxn>
                  </a:cxnLst>
                  <a:rect l="0" t="0" r="r" b="b"/>
                  <a:pathLst>
                    <a:path w="222" h="223">
                      <a:moveTo>
                        <a:pt x="127" y="0"/>
                      </a:moveTo>
                      <a:lnTo>
                        <a:pt x="101" y="1"/>
                      </a:lnTo>
                      <a:lnTo>
                        <a:pt x="77" y="7"/>
                      </a:lnTo>
                      <a:lnTo>
                        <a:pt x="56" y="16"/>
                      </a:lnTo>
                      <a:lnTo>
                        <a:pt x="38" y="28"/>
                      </a:lnTo>
                      <a:lnTo>
                        <a:pt x="23" y="42"/>
                      </a:lnTo>
                      <a:lnTo>
                        <a:pt x="12" y="59"/>
                      </a:lnTo>
                      <a:lnTo>
                        <a:pt x="4" y="78"/>
                      </a:lnTo>
                      <a:lnTo>
                        <a:pt x="0" y="99"/>
                      </a:lnTo>
                      <a:lnTo>
                        <a:pt x="1" y="124"/>
                      </a:lnTo>
                      <a:lnTo>
                        <a:pt x="7" y="147"/>
                      </a:lnTo>
                      <a:lnTo>
                        <a:pt x="17" y="168"/>
                      </a:lnTo>
                      <a:lnTo>
                        <a:pt x="29" y="185"/>
                      </a:lnTo>
                      <a:lnTo>
                        <a:pt x="44" y="200"/>
                      </a:lnTo>
                      <a:lnTo>
                        <a:pt x="62" y="211"/>
                      </a:lnTo>
                      <a:lnTo>
                        <a:pt x="82" y="219"/>
                      </a:lnTo>
                      <a:lnTo>
                        <a:pt x="103" y="222"/>
                      </a:lnTo>
                      <a:lnTo>
                        <a:pt x="111" y="223"/>
                      </a:lnTo>
                      <a:lnTo>
                        <a:pt x="134" y="220"/>
                      </a:lnTo>
                      <a:lnTo>
                        <a:pt x="155" y="214"/>
                      </a:lnTo>
                      <a:lnTo>
                        <a:pt x="174" y="203"/>
                      </a:lnTo>
                      <a:lnTo>
                        <a:pt x="191" y="189"/>
                      </a:lnTo>
                      <a:lnTo>
                        <a:pt x="204" y="172"/>
                      </a:lnTo>
                      <a:lnTo>
                        <a:pt x="215" y="153"/>
                      </a:lnTo>
                      <a:lnTo>
                        <a:pt x="221" y="132"/>
                      </a:lnTo>
                      <a:lnTo>
                        <a:pt x="220" y="104"/>
                      </a:lnTo>
                      <a:lnTo>
                        <a:pt x="215" y="80"/>
                      </a:lnTo>
                      <a:lnTo>
                        <a:pt x="206" y="59"/>
                      </a:lnTo>
                      <a:lnTo>
                        <a:pt x="195" y="40"/>
                      </a:lnTo>
                      <a:lnTo>
                        <a:pt x="181" y="25"/>
                      </a:lnTo>
                      <a:lnTo>
                        <a:pt x="165" y="13"/>
                      </a:lnTo>
                      <a:lnTo>
                        <a:pt x="147" y="4"/>
                      </a:lnTo>
                      <a:lnTo>
                        <a:pt x="12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4"/>
                <p:cNvSpPr>
                  <a:spLocks/>
                </p:cNvSpPr>
                <p:nvPr/>
              </p:nvSpPr>
              <p:spPr bwMode="auto">
                <a:xfrm>
                  <a:off x="5638800" y="5943600"/>
                  <a:ext cx="100586" cy="101727"/>
                </a:xfrm>
                <a:custGeom>
                  <a:avLst/>
                  <a:gdLst/>
                  <a:ahLst/>
                  <a:cxnLst>
                    <a:cxn ang="0">
                      <a:pos x="127" y="0"/>
                    </a:cxn>
                    <a:cxn ang="0">
                      <a:pos x="101" y="1"/>
                    </a:cxn>
                    <a:cxn ang="0">
                      <a:pos x="77" y="7"/>
                    </a:cxn>
                    <a:cxn ang="0">
                      <a:pos x="56" y="16"/>
                    </a:cxn>
                    <a:cxn ang="0">
                      <a:pos x="38" y="28"/>
                    </a:cxn>
                    <a:cxn ang="0">
                      <a:pos x="23" y="42"/>
                    </a:cxn>
                    <a:cxn ang="0">
                      <a:pos x="12" y="59"/>
                    </a:cxn>
                    <a:cxn ang="0">
                      <a:pos x="4" y="78"/>
                    </a:cxn>
                    <a:cxn ang="0">
                      <a:pos x="0" y="99"/>
                    </a:cxn>
                    <a:cxn ang="0">
                      <a:pos x="1" y="124"/>
                    </a:cxn>
                    <a:cxn ang="0">
                      <a:pos x="7" y="147"/>
                    </a:cxn>
                    <a:cxn ang="0">
                      <a:pos x="17" y="168"/>
                    </a:cxn>
                    <a:cxn ang="0">
                      <a:pos x="29" y="185"/>
                    </a:cxn>
                    <a:cxn ang="0">
                      <a:pos x="44" y="200"/>
                    </a:cxn>
                    <a:cxn ang="0">
                      <a:pos x="62" y="211"/>
                    </a:cxn>
                    <a:cxn ang="0">
                      <a:pos x="82" y="219"/>
                    </a:cxn>
                    <a:cxn ang="0">
                      <a:pos x="103" y="222"/>
                    </a:cxn>
                    <a:cxn ang="0">
                      <a:pos x="111" y="223"/>
                    </a:cxn>
                    <a:cxn ang="0">
                      <a:pos x="134" y="220"/>
                    </a:cxn>
                    <a:cxn ang="0">
                      <a:pos x="155" y="214"/>
                    </a:cxn>
                    <a:cxn ang="0">
                      <a:pos x="174" y="203"/>
                    </a:cxn>
                    <a:cxn ang="0">
                      <a:pos x="191" y="189"/>
                    </a:cxn>
                    <a:cxn ang="0">
                      <a:pos x="204" y="172"/>
                    </a:cxn>
                    <a:cxn ang="0">
                      <a:pos x="215" y="153"/>
                    </a:cxn>
                    <a:cxn ang="0">
                      <a:pos x="221" y="132"/>
                    </a:cxn>
                    <a:cxn ang="0">
                      <a:pos x="220" y="104"/>
                    </a:cxn>
                    <a:cxn ang="0">
                      <a:pos x="215" y="80"/>
                    </a:cxn>
                    <a:cxn ang="0">
                      <a:pos x="206" y="59"/>
                    </a:cxn>
                    <a:cxn ang="0">
                      <a:pos x="195" y="40"/>
                    </a:cxn>
                    <a:cxn ang="0">
                      <a:pos x="181" y="25"/>
                    </a:cxn>
                    <a:cxn ang="0">
                      <a:pos x="165" y="13"/>
                    </a:cxn>
                    <a:cxn ang="0">
                      <a:pos x="147" y="4"/>
                    </a:cxn>
                    <a:cxn ang="0">
                      <a:pos x="127" y="0"/>
                    </a:cxn>
                  </a:cxnLst>
                  <a:rect l="0" t="0" r="r" b="b"/>
                  <a:pathLst>
                    <a:path w="222" h="224">
                      <a:moveTo>
                        <a:pt x="127" y="0"/>
                      </a:moveTo>
                      <a:lnTo>
                        <a:pt x="101" y="1"/>
                      </a:lnTo>
                      <a:lnTo>
                        <a:pt x="77" y="7"/>
                      </a:lnTo>
                      <a:lnTo>
                        <a:pt x="56" y="16"/>
                      </a:lnTo>
                      <a:lnTo>
                        <a:pt x="38" y="28"/>
                      </a:lnTo>
                      <a:lnTo>
                        <a:pt x="23" y="42"/>
                      </a:lnTo>
                      <a:lnTo>
                        <a:pt x="12" y="59"/>
                      </a:lnTo>
                      <a:lnTo>
                        <a:pt x="4" y="78"/>
                      </a:lnTo>
                      <a:lnTo>
                        <a:pt x="0" y="99"/>
                      </a:lnTo>
                      <a:lnTo>
                        <a:pt x="1" y="124"/>
                      </a:lnTo>
                      <a:lnTo>
                        <a:pt x="7" y="147"/>
                      </a:lnTo>
                      <a:lnTo>
                        <a:pt x="17" y="168"/>
                      </a:lnTo>
                      <a:lnTo>
                        <a:pt x="29" y="185"/>
                      </a:lnTo>
                      <a:lnTo>
                        <a:pt x="44" y="200"/>
                      </a:lnTo>
                      <a:lnTo>
                        <a:pt x="62" y="211"/>
                      </a:lnTo>
                      <a:lnTo>
                        <a:pt x="82" y="219"/>
                      </a:lnTo>
                      <a:lnTo>
                        <a:pt x="103" y="222"/>
                      </a:lnTo>
                      <a:lnTo>
                        <a:pt x="111" y="223"/>
                      </a:lnTo>
                      <a:lnTo>
                        <a:pt x="134" y="220"/>
                      </a:lnTo>
                      <a:lnTo>
                        <a:pt x="155" y="214"/>
                      </a:lnTo>
                      <a:lnTo>
                        <a:pt x="174" y="203"/>
                      </a:lnTo>
                      <a:lnTo>
                        <a:pt x="191" y="189"/>
                      </a:lnTo>
                      <a:lnTo>
                        <a:pt x="204" y="172"/>
                      </a:lnTo>
                      <a:lnTo>
                        <a:pt x="215" y="153"/>
                      </a:lnTo>
                      <a:lnTo>
                        <a:pt x="221" y="132"/>
                      </a:lnTo>
                      <a:lnTo>
                        <a:pt x="220" y="104"/>
                      </a:lnTo>
                      <a:lnTo>
                        <a:pt x="215" y="80"/>
                      </a:lnTo>
                      <a:lnTo>
                        <a:pt x="206" y="59"/>
                      </a:lnTo>
                      <a:lnTo>
                        <a:pt x="195" y="40"/>
                      </a:lnTo>
                      <a:lnTo>
                        <a:pt x="181" y="25"/>
                      </a:lnTo>
                      <a:lnTo>
                        <a:pt x="165" y="13"/>
                      </a:lnTo>
                      <a:lnTo>
                        <a:pt x="147" y="4"/>
                      </a:lnTo>
                      <a:lnTo>
                        <a:pt x="127"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
                <p:cNvSpPr>
                  <a:spLocks/>
                </p:cNvSpPr>
                <p:nvPr/>
              </p:nvSpPr>
              <p:spPr bwMode="auto">
                <a:xfrm>
                  <a:off x="6934200" y="5943600"/>
                  <a:ext cx="101729" cy="101728"/>
                </a:xfrm>
                <a:custGeom>
                  <a:avLst/>
                  <a:gdLst/>
                  <a:ahLst/>
                  <a:cxnLst>
                    <a:cxn ang="0">
                      <a:pos x="127" y="0"/>
                    </a:cxn>
                    <a:cxn ang="0">
                      <a:pos x="101" y="1"/>
                    </a:cxn>
                    <a:cxn ang="0">
                      <a:pos x="77" y="7"/>
                    </a:cxn>
                    <a:cxn ang="0">
                      <a:pos x="56" y="16"/>
                    </a:cxn>
                    <a:cxn ang="0">
                      <a:pos x="38" y="28"/>
                    </a:cxn>
                    <a:cxn ang="0">
                      <a:pos x="23" y="42"/>
                    </a:cxn>
                    <a:cxn ang="0">
                      <a:pos x="12" y="59"/>
                    </a:cxn>
                    <a:cxn ang="0">
                      <a:pos x="4" y="78"/>
                    </a:cxn>
                    <a:cxn ang="0">
                      <a:pos x="0" y="99"/>
                    </a:cxn>
                    <a:cxn ang="0">
                      <a:pos x="1" y="124"/>
                    </a:cxn>
                    <a:cxn ang="0">
                      <a:pos x="7" y="147"/>
                    </a:cxn>
                    <a:cxn ang="0">
                      <a:pos x="17" y="168"/>
                    </a:cxn>
                    <a:cxn ang="0">
                      <a:pos x="29" y="185"/>
                    </a:cxn>
                    <a:cxn ang="0">
                      <a:pos x="44" y="200"/>
                    </a:cxn>
                    <a:cxn ang="0">
                      <a:pos x="62" y="211"/>
                    </a:cxn>
                    <a:cxn ang="0">
                      <a:pos x="82" y="219"/>
                    </a:cxn>
                    <a:cxn ang="0">
                      <a:pos x="103" y="222"/>
                    </a:cxn>
                    <a:cxn ang="0">
                      <a:pos x="111" y="223"/>
                    </a:cxn>
                    <a:cxn ang="0">
                      <a:pos x="134" y="220"/>
                    </a:cxn>
                    <a:cxn ang="0">
                      <a:pos x="155" y="214"/>
                    </a:cxn>
                    <a:cxn ang="0">
                      <a:pos x="174" y="203"/>
                    </a:cxn>
                    <a:cxn ang="0">
                      <a:pos x="191" y="189"/>
                    </a:cxn>
                    <a:cxn ang="0">
                      <a:pos x="204" y="172"/>
                    </a:cxn>
                    <a:cxn ang="0">
                      <a:pos x="215" y="153"/>
                    </a:cxn>
                    <a:cxn ang="0">
                      <a:pos x="221" y="132"/>
                    </a:cxn>
                    <a:cxn ang="0">
                      <a:pos x="220" y="104"/>
                    </a:cxn>
                    <a:cxn ang="0">
                      <a:pos x="215" y="80"/>
                    </a:cxn>
                    <a:cxn ang="0">
                      <a:pos x="206" y="59"/>
                    </a:cxn>
                    <a:cxn ang="0">
                      <a:pos x="195" y="40"/>
                    </a:cxn>
                    <a:cxn ang="0">
                      <a:pos x="181" y="25"/>
                    </a:cxn>
                    <a:cxn ang="0">
                      <a:pos x="165" y="13"/>
                    </a:cxn>
                    <a:cxn ang="0">
                      <a:pos x="146" y="4"/>
                    </a:cxn>
                    <a:cxn ang="0">
                      <a:pos x="127" y="0"/>
                    </a:cxn>
                  </a:cxnLst>
                  <a:rect l="0" t="0" r="r" b="b"/>
                  <a:pathLst>
                    <a:path w="222" h="223">
                      <a:moveTo>
                        <a:pt x="127" y="0"/>
                      </a:moveTo>
                      <a:lnTo>
                        <a:pt x="101" y="1"/>
                      </a:lnTo>
                      <a:lnTo>
                        <a:pt x="77" y="7"/>
                      </a:lnTo>
                      <a:lnTo>
                        <a:pt x="56" y="16"/>
                      </a:lnTo>
                      <a:lnTo>
                        <a:pt x="38" y="28"/>
                      </a:lnTo>
                      <a:lnTo>
                        <a:pt x="23" y="42"/>
                      </a:lnTo>
                      <a:lnTo>
                        <a:pt x="12" y="59"/>
                      </a:lnTo>
                      <a:lnTo>
                        <a:pt x="4" y="78"/>
                      </a:lnTo>
                      <a:lnTo>
                        <a:pt x="0" y="99"/>
                      </a:lnTo>
                      <a:lnTo>
                        <a:pt x="1" y="124"/>
                      </a:lnTo>
                      <a:lnTo>
                        <a:pt x="7" y="147"/>
                      </a:lnTo>
                      <a:lnTo>
                        <a:pt x="17" y="168"/>
                      </a:lnTo>
                      <a:lnTo>
                        <a:pt x="29" y="185"/>
                      </a:lnTo>
                      <a:lnTo>
                        <a:pt x="44" y="200"/>
                      </a:lnTo>
                      <a:lnTo>
                        <a:pt x="62" y="211"/>
                      </a:lnTo>
                      <a:lnTo>
                        <a:pt x="82" y="219"/>
                      </a:lnTo>
                      <a:lnTo>
                        <a:pt x="103" y="222"/>
                      </a:lnTo>
                      <a:lnTo>
                        <a:pt x="111" y="223"/>
                      </a:lnTo>
                      <a:lnTo>
                        <a:pt x="134" y="220"/>
                      </a:lnTo>
                      <a:lnTo>
                        <a:pt x="155" y="214"/>
                      </a:lnTo>
                      <a:lnTo>
                        <a:pt x="174" y="203"/>
                      </a:lnTo>
                      <a:lnTo>
                        <a:pt x="191" y="189"/>
                      </a:lnTo>
                      <a:lnTo>
                        <a:pt x="204" y="172"/>
                      </a:lnTo>
                      <a:lnTo>
                        <a:pt x="215" y="153"/>
                      </a:lnTo>
                      <a:lnTo>
                        <a:pt x="221" y="132"/>
                      </a:lnTo>
                      <a:lnTo>
                        <a:pt x="220" y="104"/>
                      </a:lnTo>
                      <a:lnTo>
                        <a:pt x="215" y="80"/>
                      </a:lnTo>
                      <a:lnTo>
                        <a:pt x="206" y="59"/>
                      </a:lnTo>
                      <a:lnTo>
                        <a:pt x="195" y="40"/>
                      </a:lnTo>
                      <a:lnTo>
                        <a:pt x="181" y="25"/>
                      </a:lnTo>
                      <a:lnTo>
                        <a:pt x="165" y="13"/>
                      </a:lnTo>
                      <a:lnTo>
                        <a:pt x="146" y="4"/>
                      </a:lnTo>
                      <a:lnTo>
                        <a:pt x="127" y="0"/>
                      </a:lnTo>
                    </a:path>
                  </a:pathLst>
                </a:custGeom>
                <a:solidFill>
                  <a:srgbClr val="71C7D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2"/>
                <p:cNvSpPr>
                  <a:spLocks/>
                </p:cNvSpPr>
                <p:nvPr/>
              </p:nvSpPr>
              <p:spPr bwMode="auto">
                <a:xfrm>
                  <a:off x="4038600" y="5943600"/>
                  <a:ext cx="101728" cy="101727"/>
                </a:xfrm>
                <a:custGeom>
                  <a:avLst/>
                  <a:gdLst/>
                  <a:ahLst/>
                  <a:cxnLst>
                    <a:cxn ang="0">
                      <a:pos x="127" y="0"/>
                    </a:cxn>
                    <a:cxn ang="0">
                      <a:pos x="101" y="1"/>
                    </a:cxn>
                    <a:cxn ang="0">
                      <a:pos x="77" y="7"/>
                    </a:cxn>
                    <a:cxn ang="0">
                      <a:pos x="56" y="16"/>
                    </a:cxn>
                    <a:cxn ang="0">
                      <a:pos x="38" y="28"/>
                    </a:cxn>
                    <a:cxn ang="0">
                      <a:pos x="23" y="42"/>
                    </a:cxn>
                    <a:cxn ang="0">
                      <a:pos x="12" y="59"/>
                    </a:cxn>
                    <a:cxn ang="0">
                      <a:pos x="4" y="78"/>
                    </a:cxn>
                    <a:cxn ang="0">
                      <a:pos x="0" y="99"/>
                    </a:cxn>
                    <a:cxn ang="0">
                      <a:pos x="1" y="124"/>
                    </a:cxn>
                    <a:cxn ang="0">
                      <a:pos x="7" y="147"/>
                    </a:cxn>
                    <a:cxn ang="0">
                      <a:pos x="17" y="168"/>
                    </a:cxn>
                    <a:cxn ang="0">
                      <a:pos x="29" y="185"/>
                    </a:cxn>
                    <a:cxn ang="0">
                      <a:pos x="44" y="200"/>
                    </a:cxn>
                    <a:cxn ang="0">
                      <a:pos x="62" y="211"/>
                    </a:cxn>
                    <a:cxn ang="0">
                      <a:pos x="82" y="219"/>
                    </a:cxn>
                    <a:cxn ang="0">
                      <a:pos x="103" y="222"/>
                    </a:cxn>
                    <a:cxn ang="0">
                      <a:pos x="111" y="223"/>
                    </a:cxn>
                    <a:cxn ang="0">
                      <a:pos x="134" y="220"/>
                    </a:cxn>
                    <a:cxn ang="0">
                      <a:pos x="155" y="214"/>
                    </a:cxn>
                    <a:cxn ang="0">
                      <a:pos x="174" y="203"/>
                    </a:cxn>
                    <a:cxn ang="0">
                      <a:pos x="191" y="189"/>
                    </a:cxn>
                    <a:cxn ang="0">
                      <a:pos x="204" y="172"/>
                    </a:cxn>
                    <a:cxn ang="0">
                      <a:pos x="215" y="153"/>
                    </a:cxn>
                    <a:cxn ang="0">
                      <a:pos x="221" y="132"/>
                    </a:cxn>
                    <a:cxn ang="0">
                      <a:pos x="220" y="104"/>
                    </a:cxn>
                    <a:cxn ang="0">
                      <a:pos x="215" y="80"/>
                    </a:cxn>
                    <a:cxn ang="0">
                      <a:pos x="206" y="59"/>
                    </a:cxn>
                    <a:cxn ang="0">
                      <a:pos x="195" y="40"/>
                    </a:cxn>
                    <a:cxn ang="0">
                      <a:pos x="181" y="25"/>
                    </a:cxn>
                    <a:cxn ang="0">
                      <a:pos x="165" y="13"/>
                    </a:cxn>
                    <a:cxn ang="0">
                      <a:pos x="147" y="4"/>
                    </a:cxn>
                    <a:cxn ang="0">
                      <a:pos x="127" y="0"/>
                    </a:cxn>
                  </a:cxnLst>
                  <a:rect l="0" t="0" r="r" b="b"/>
                  <a:pathLst>
                    <a:path w="222" h="223">
                      <a:moveTo>
                        <a:pt x="127" y="0"/>
                      </a:moveTo>
                      <a:lnTo>
                        <a:pt x="101" y="1"/>
                      </a:lnTo>
                      <a:lnTo>
                        <a:pt x="77" y="7"/>
                      </a:lnTo>
                      <a:lnTo>
                        <a:pt x="56" y="16"/>
                      </a:lnTo>
                      <a:lnTo>
                        <a:pt x="38" y="28"/>
                      </a:lnTo>
                      <a:lnTo>
                        <a:pt x="23" y="42"/>
                      </a:lnTo>
                      <a:lnTo>
                        <a:pt x="12" y="59"/>
                      </a:lnTo>
                      <a:lnTo>
                        <a:pt x="4" y="78"/>
                      </a:lnTo>
                      <a:lnTo>
                        <a:pt x="0" y="99"/>
                      </a:lnTo>
                      <a:lnTo>
                        <a:pt x="1" y="124"/>
                      </a:lnTo>
                      <a:lnTo>
                        <a:pt x="7" y="147"/>
                      </a:lnTo>
                      <a:lnTo>
                        <a:pt x="17" y="168"/>
                      </a:lnTo>
                      <a:lnTo>
                        <a:pt x="29" y="185"/>
                      </a:lnTo>
                      <a:lnTo>
                        <a:pt x="44" y="200"/>
                      </a:lnTo>
                      <a:lnTo>
                        <a:pt x="62" y="211"/>
                      </a:lnTo>
                      <a:lnTo>
                        <a:pt x="82" y="219"/>
                      </a:lnTo>
                      <a:lnTo>
                        <a:pt x="103" y="222"/>
                      </a:lnTo>
                      <a:lnTo>
                        <a:pt x="111" y="223"/>
                      </a:lnTo>
                      <a:lnTo>
                        <a:pt x="134" y="220"/>
                      </a:lnTo>
                      <a:lnTo>
                        <a:pt x="155" y="214"/>
                      </a:lnTo>
                      <a:lnTo>
                        <a:pt x="174" y="203"/>
                      </a:lnTo>
                      <a:lnTo>
                        <a:pt x="191" y="189"/>
                      </a:lnTo>
                      <a:lnTo>
                        <a:pt x="204" y="172"/>
                      </a:lnTo>
                      <a:lnTo>
                        <a:pt x="215" y="153"/>
                      </a:lnTo>
                      <a:lnTo>
                        <a:pt x="221" y="132"/>
                      </a:lnTo>
                      <a:lnTo>
                        <a:pt x="220" y="104"/>
                      </a:lnTo>
                      <a:lnTo>
                        <a:pt x="215" y="80"/>
                      </a:lnTo>
                      <a:lnTo>
                        <a:pt x="206" y="59"/>
                      </a:lnTo>
                      <a:lnTo>
                        <a:pt x="195" y="40"/>
                      </a:lnTo>
                      <a:lnTo>
                        <a:pt x="181" y="25"/>
                      </a:lnTo>
                      <a:lnTo>
                        <a:pt x="165" y="13"/>
                      </a:lnTo>
                      <a:lnTo>
                        <a:pt x="147" y="4"/>
                      </a:lnTo>
                      <a:lnTo>
                        <a:pt x="127"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Text Box 6"/>
                <p:cNvSpPr txBox="1">
                  <a:spLocks noChangeArrowheads="1"/>
                </p:cNvSpPr>
                <p:nvPr/>
              </p:nvSpPr>
              <p:spPr bwMode="auto">
                <a:xfrm>
                  <a:off x="4191000" y="5943600"/>
                  <a:ext cx="9144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94000"/>
                    </a:lnSpc>
                    <a:spcBef>
                      <a:spcPct val="0"/>
                    </a:spcBef>
                    <a:spcAft>
                      <a:spcPct val="0"/>
                    </a:spcAft>
                    <a:tabLst/>
                  </a:pPr>
                  <a:r>
                    <a:rPr lang="ru-RU" sz="800" dirty="0" smtClean="0">
                      <a:solidFill>
                        <a:srgbClr val="6D6E71"/>
                      </a:solidFill>
                      <a:latin typeface="EYInterstate" pitchFamily="2" charset="0"/>
                    </a:rPr>
                    <a:t>Кредиты банков</a:t>
                  </a:r>
                  <a:endParaRPr kumimoji="0" lang="en-US" sz="800" b="0" i="0" u="none" strike="noStrike" cap="none" normalizeH="0" baseline="0" dirty="0" smtClean="0">
                    <a:ln>
                      <a:noFill/>
                    </a:ln>
                    <a:solidFill>
                      <a:schemeClr val="tx1"/>
                    </a:solidFill>
                    <a:effectLst/>
                    <a:latin typeface="EYInterstate" pitchFamily="2" charset="0"/>
                  </a:endParaRPr>
                </a:p>
              </p:txBody>
            </p:sp>
            <p:sp>
              <p:nvSpPr>
                <p:cNvPr id="178" name="Text Box 7"/>
                <p:cNvSpPr txBox="1">
                  <a:spLocks noChangeArrowheads="1"/>
                </p:cNvSpPr>
                <p:nvPr/>
              </p:nvSpPr>
              <p:spPr bwMode="auto">
                <a:xfrm>
                  <a:off x="5257800" y="5943600"/>
                  <a:ext cx="380281" cy="1659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94000"/>
                    </a:lnSpc>
                    <a:spcBef>
                      <a:spcPct val="0"/>
                    </a:spcBef>
                    <a:spcAft>
                      <a:spcPct val="0"/>
                    </a:spcAft>
                    <a:tabLst/>
                  </a:pPr>
                  <a:r>
                    <a:rPr lang="en-US" sz="800" dirty="0" smtClean="0">
                      <a:solidFill>
                        <a:srgbClr val="6D6E71"/>
                      </a:solidFill>
                      <a:latin typeface="EYInterstate" pitchFamily="2" charset="0"/>
                    </a:rPr>
                    <a:t>IPOs</a:t>
                  </a:r>
                </a:p>
              </p:txBody>
            </p:sp>
            <p:sp>
              <p:nvSpPr>
                <p:cNvPr id="179" name="Text Box 8"/>
                <p:cNvSpPr txBox="1">
                  <a:spLocks noChangeArrowheads="1"/>
                </p:cNvSpPr>
                <p:nvPr/>
              </p:nvSpPr>
              <p:spPr bwMode="auto">
                <a:xfrm>
                  <a:off x="5791200" y="5943600"/>
                  <a:ext cx="9906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94000"/>
                    </a:lnSpc>
                    <a:spcBef>
                      <a:spcPct val="0"/>
                    </a:spcBef>
                    <a:spcAft>
                      <a:spcPct val="0"/>
                    </a:spcAft>
                    <a:tabLst/>
                  </a:pPr>
                  <a:r>
                    <a:rPr lang="ru-RU" sz="800" dirty="0" smtClean="0">
                      <a:solidFill>
                        <a:srgbClr val="6D6E71"/>
                      </a:solidFill>
                      <a:latin typeface="EYInterstate" pitchFamily="2" charset="0"/>
                    </a:rPr>
                    <a:t>Венчурный капитал</a:t>
                  </a:r>
                  <a:endParaRPr lang="en-US" sz="800" dirty="0" smtClean="0">
                    <a:solidFill>
                      <a:srgbClr val="6D6E71"/>
                    </a:solidFill>
                    <a:latin typeface="EYInterstate" pitchFamily="2" charset="0"/>
                  </a:endParaRPr>
                </a:p>
              </p:txBody>
            </p:sp>
          </p:grpSp>
          <p:sp>
            <p:nvSpPr>
              <p:cNvPr id="154" name="Text Box 9"/>
              <p:cNvSpPr txBox="1">
                <a:spLocks noChangeArrowheads="1"/>
              </p:cNvSpPr>
              <p:nvPr/>
            </p:nvSpPr>
            <p:spPr bwMode="auto">
              <a:xfrm>
                <a:off x="7086600" y="5943600"/>
                <a:ext cx="9906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94000"/>
                  </a:lnSpc>
                  <a:spcBef>
                    <a:spcPct val="0"/>
                  </a:spcBef>
                  <a:spcAft>
                    <a:spcPct val="0"/>
                  </a:spcAft>
                  <a:tabLst/>
                </a:pPr>
                <a:r>
                  <a:rPr lang="ru-RU" sz="800" dirty="0" smtClean="0">
                    <a:solidFill>
                      <a:srgbClr val="6D6E71"/>
                    </a:solidFill>
                    <a:latin typeface="EYInterstate" pitchFamily="2" charset="0"/>
                  </a:rPr>
                  <a:t>Бизнес ангелы</a:t>
                </a:r>
                <a:endParaRPr lang="en-US" sz="800" dirty="0" smtClean="0">
                  <a:solidFill>
                    <a:srgbClr val="6D6E71"/>
                  </a:solidFill>
                  <a:latin typeface="EYInterstate" pitchFamily="2" charset="0"/>
                </a:endParaRPr>
              </a:p>
            </p:txBody>
          </p:sp>
        </p:grpSp>
        <p:sp>
          <p:nvSpPr>
            <p:cNvPr id="181" name="Text Box 203"/>
            <p:cNvSpPr txBox="1">
              <a:spLocks noChangeArrowheads="1"/>
            </p:cNvSpPr>
            <p:nvPr/>
          </p:nvSpPr>
          <p:spPr bwMode="auto">
            <a:xfrm>
              <a:off x="1447800" y="1304544"/>
              <a:ext cx="638075" cy="2048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lang="ru-RU" sz="1200" baseline="30000" dirty="0" smtClean="0">
                  <a:solidFill>
                    <a:srgbClr val="6D6E71"/>
                  </a:solidFill>
                  <a:latin typeface="EYInterstate" pitchFamily="2" charset="0"/>
                </a:rPr>
                <a:t>млрд.</a:t>
              </a:r>
              <a:r>
                <a:rPr lang="ru-RU" sz="1200" dirty="0" smtClean="0">
                  <a:solidFill>
                    <a:srgbClr val="6D6E71"/>
                  </a:solidFill>
                  <a:latin typeface="EYInterstate" pitchFamily="2" charset="0"/>
                </a:rPr>
                <a:t> </a:t>
              </a:r>
              <a:r>
                <a:rPr kumimoji="0" lang="en-US" sz="1200" b="0" i="0" u="none" strike="noStrike" cap="none" normalizeH="0" baseline="30000" dirty="0" smtClean="0">
                  <a:ln>
                    <a:noFill/>
                  </a:ln>
                  <a:solidFill>
                    <a:srgbClr val="6D6E71"/>
                  </a:solidFill>
                  <a:effectLst/>
                  <a:latin typeface="EYInterstate" pitchFamily="2" charset="0"/>
                </a:rPr>
                <a:t>$</a:t>
              </a:r>
              <a:endParaRPr kumimoji="0" lang="en-US" sz="1200" b="0" i="0" u="none" strike="noStrike" cap="none" normalizeH="0" baseline="0" dirty="0" smtClean="0">
                <a:ln>
                  <a:noFill/>
                </a:ln>
                <a:solidFill>
                  <a:schemeClr val="tx1"/>
                </a:solidFill>
                <a:effectLst/>
                <a:latin typeface="EYInterstate" pitchFamily="2"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228600"/>
            <a:ext cx="8232775" cy="863600"/>
          </a:xfrm>
        </p:spPr>
        <p:txBody>
          <a:bodyPr/>
          <a:lstStyle/>
          <a:p>
            <a:pPr lvl="1"/>
            <a:r>
              <a:rPr kumimoji="0" lang="en-US" sz="1050" b="0" i="0" u="none" strike="noStrike" cap="none" normalizeH="0" baseline="0" dirty="0" smtClean="0">
                <a:ln>
                  <a:noFill/>
                </a:ln>
                <a:solidFill>
                  <a:schemeClr val="tx1"/>
                </a:solidFill>
                <a:effectLst/>
                <a:latin typeface="EYInterstate" pitchFamily="2" charset="0"/>
              </a:rPr>
              <a:t/>
            </a:r>
            <a:br>
              <a:rPr kumimoji="0" lang="en-US" sz="1050" b="0" i="0" u="none" strike="noStrike" cap="none" normalizeH="0" baseline="0" dirty="0" smtClean="0">
                <a:ln>
                  <a:noFill/>
                </a:ln>
                <a:solidFill>
                  <a:schemeClr val="tx1"/>
                </a:solidFill>
                <a:effectLst/>
                <a:latin typeface="EYInterstate" pitchFamily="2" charset="0"/>
              </a:rPr>
            </a:br>
            <a:r>
              <a:rPr lang="en-GB" dirty="0" smtClean="0"/>
              <a:t> </a:t>
            </a:r>
            <a:endParaRPr lang="en-US" dirty="0"/>
          </a:p>
        </p:txBody>
      </p:sp>
      <p:sp>
        <p:nvSpPr>
          <p:cNvPr id="170" name="Rectangle 2"/>
          <p:cNvSpPr txBox="1">
            <a:spLocks noChangeArrowheads="1"/>
          </p:cNvSpPr>
          <p:nvPr/>
        </p:nvSpPr>
        <p:spPr bwMode="auto">
          <a:xfrm>
            <a:off x="609600" y="228600"/>
            <a:ext cx="8232775" cy="1143000"/>
          </a:xfrm>
          <a:prstGeom prst="rect">
            <a:avLst/>
          </a:prstGeom>
          <a:noFill/>
          <a:ln w="9525">
            <a:noFill/>
            <a:miter lim="800000"/>
            <a:headEnd/>
            <a:tailEnd/>
          </a:ln>
          <a:effectLst/>
        </p:spPr>
        <p:txBody>
          <a:bodyPr vert="horz" wrap="square" lIns="0" tIns="36000" rIns="0" bIns="0" numCol="1" anchor="ctr" anchorCtr="0" compatLnSpc="1">
            <a:prstTxWarp prst="textNoShape">
              <a:avLst/>
            </a:prstTxWarp>
          </a:bodyPr>
          <a:lstStyle/>
          <a:p>
            <a:pPr marL="0" marR="0" lvl="1" indent="0" algn="l" defTabSz="914400" rtl="0" eaLnBrk="1" fontAlgn="base" latinLnBrk="0" hangingPunct="1">
              <a:lnSpc>
                <a:spcPct val="85000"/>
              </a:lnSpc>
              <a:spcBef>
                <a:spcPct val="0"/>
              </a:spcBef>
              <a:spcAft>
                <a:spcPct val="0"/>
              </a:spcAft>
              <a:buClrTx/>
              <a:buSzTx/>
              <a:buFontTx/>
              <a:buNone/>
              <a:tabLst/>
              <a:defRPr/>
            </a:pPr>
            <a:r>
              <a:rPr kumimoji="0" lang="ru-RU" sz="2000" b="1" i="0" u="none" strike="noStrike" kern="0" cap="none" spc="0" normalizeH="0" baseline="0" noProof="0" dirty="0" smtClean="0">
                <a:ln>
                  <a:noFill/>
                </a:ln>
                <a:solidFill>
                  <a:schemeClr val="tx1"/>
                </a:solidFill>
                <a:effectLst/>
                <a:uLnTx/>
                <a:uFillTx/>
                <a:latin typeface="+mn-lt"/>
              </a:rPr>
              <a:t>Финансирование малого и среднего бизнеса в странах </a:t>
            </a:r>
            <a:r>
              <a:rPr kumimoji="0" lang="en-US" sz="2000" b="1" i="0" u="none" strike="noStrike" kern="0" cap="none" spc="0" normalizeH="0" baseline="0" noProof="0" dirty="0" smtClean="0">
                <a:ln>
                  <a:noFill/>
                </a:ln>
                <a:solidFill>
                  <a:schemeClr val="tx1"/>
                </a:solidFill>
                <a:effectLst/>
                <a:uLnTx/>
                <a:uFillTx/>
                <a:latin typeface="+mn-lt"/>
              </a:rPr>
              <a:t>G20</a:t>
            </a:r>
          </a:p>
          <a:p>
            <a:pPr marL="0" marR="0" lvl="1" indent="0" algn="ctr" defTabSz="914400" rtl="0" eaLnBrk="1" fontAlgn="base" latinLnBrk="0" hangingPunct="1">
              <a:lnSpc>
                <a:spcPct val="85000"/>
              </a:lnSpc>
              <a:spcBef>
                <a:spcPct val="0"/>
              </a:spcBef>
              <a:spcAft>
                <a:spcPct val="0"/>
              </a:spcAft>
              <a:buClrTx/>
              <a:buSzTx/>
              <a:buFontTx/>
              <a:buNone/>
              <a:tabLst/>
              <a:defRPr/>
            </a:pPr>
            <a:r>
              <a:rPr lang="ru-RU" sz="2000" b="1" kern="0" dirty="0" smtClean="0">
                <a:latin typeface="+mn-lt"/>
              </a:rPr>
              <a:t>(страны «быстрого роста»)</a:t>
            </a:r>
            <a:r>
              <a:rPr kumimoji="0" lang="en-US" sz="1050" b="0" i="0" u="none" strike="noStrike" kern="0" cap="none" spc="0" normalizeH="0" baseline="0" noProof="0" dirty="0" smtClean="0">
                <a:ln>
                  <a:noFill/>
                </a:ln>
                <a:solidFill>
                  <a:schemeClr val="tx1"/>
                </a:solidFill>
                <a:effectLst/>
                <a:uLnTx/>
                <a:uFillTx/>
                <a:latin typeface="EYInterstate" pitchFamily="2" charset="0"/>
              </a:rPr>
              <a:t/>
            </a:r>
            <a:br>
              <a:rPr kumimoji="0" lang="en-US" sz="1050" b="0" i="0" u="none" strike="noStrike" kern="0" cap="none" spc="0" normalizeH="0" baseline="0" noProof="0" dirty="0" smtClean="0">
                <a:ln>
                  <a:noFill/>
                </a:ln>
                <a:solidFill>
                  <a:schemeClr val="tx1"/>
                </a:solidFill>
                <a:effectLst/>
                <a:uLnTx/>
                <a:uFillTx/>
                <a:latin typeface="EYInterstate" pitchFamily="2" charset="0"/>
              </a:rPr>
            </a:br>
            <a:r>
              <a:rPr kumimoji="0" lang="en-GB" sz="3000" b="1" i="0" u="none" strike="noStrike" kern="0" cap="none" spc="0" normalizeH="0" baseline="0" noProof="0" dirty="0" smtClean="0">
                <a:ln>
                  <a:noFill/>
                </a:ln>
                <a:solidFill>
                  <a:srgbClr val="646464"/>
                </a:solidFill>
                <a:effectLst/>
                <a:uLnTx/>
                <a:uFillTx/>
                <a:latin typeface="Arial" charset="0"/>
              </a:rPr>
              <a:t> </a:t>
            </a:r>
            <a:endParaRPr kumimoji="0" lang="en-US" sz="3000" b="1" i="0" u="none" strike="noStrike" kern="0" cap="none" spc="0" normalizeH="0" baseline="0" noProof="0" dirty="0">
              <a:ln>
                <a:noFill/>
              </a:ln>
              <a:solidFill>
                <a:srgbClr val="646464"/>
              </a:solidFill>
              <a:effectLst/>
              <a:uLnTx/>
              <a:uFillTx/>
              <a:latin typeface="Arial" charset="0"/>
            </a:endParaRPr>
          </a:p>
        </p:txBody>
      </p:sp>
      <p:grpSp>
        <p:nvGrpSpPr>
          <p:cNvPr id="182" name="Group 181"/>
          <p:cNvGrpSpPr/>
          <p:nvPr/>
        </p:nvGrpSpPr>
        <p:grpSpPr>
          <a:xfrm>
            <a:off x="1219200" y="1143000"/>
            <a:ext cx="6858000" cy="4966587"/>
            <a:chOff x="1219200" y="1143000"/>
            <a:chExt cx="6858000" cy="4966587"/>
          </a:xfrm>
        </p:grpSpPr>
        <p:grpSp>
          <p:nvGrpSpPr>
            <p:cNvPr id="172" name="Group 171"/>
            <p:cNvGrpSpPr/>
            <p:nvPr/>
          </p:nvGrpSpPr>
          <p:grpSpPr>
            <a:xfrm>
              <a:off x="4038600" y="5943600"/>
              <a:ext cx="4038600" cy="165987"/>
              <a:chOff x="4038600" y="5943600"/>
              <a:chExt cx="4038600" cy="165987"/>
            </a:xfrm>
          </p:grpSpPr>
          <p:grpSp>
            <p:nvGrpSpPr>
              <p:cNvPr id="171" name="Group 170"/>
              <p:cNvGrpSpPr/>
              <p:nvPr/>
            </p:nvGrpSpPr>
            <p:grpSpPr>
              <a:xfrm>
                <a:off x="4038600" y="5943600"/>
                <a:ext cx="2997329" cy="165987"/>
                <a:chOff x="4038600" y="5943600"/>
                <a:chExt cx="2997329" cy="165987"/>
              </a:xfrm>
            </p:grpSpPr>
            <p:sp>
              <p:nvSpPr>
                <p:cNvPr id="1027" name="Freeform 3"/>
                <p:cNvSpPr>
                  <a:spLocks/>
                </p:cNvSpPr>
                <p:nvPr/>
              </p:nvSpPr>
              <p:spPr bwMode="auto">
                <a:xfrm>
                  <a:off x="5105400" y="5943600"/>
                  <a:ext cx="101728" cy="101728"/>
                </a:xfrm>
                <a:custGeom>
                  <a:avLst/>
                  <a:gdLst/>
                  <a:ahLst/>
                  <a:cxnLst>
                    <a:cxn ang="0">
                      <a:pos x="127" y="0"/>
                    </a:cxn>
                    <a:cxn ang="0">
                      <a:pos x="101" y="1"/>
                    </a:cxn>
                    <a:cxn ang="0">
                      <a:pos x="77" y="7"/>
                    </a:cxn>
                    <a:cxn ang="0">
                      <a:pos x="56" y="16"/>
                    </a:cxn>
                    <a:cxn ang="0">
                      <a:pos x="38" y="28"/>
                    </a:cxn>
                    <a:cxn ang="0">
                      <a:pos x="23" y="42"/>
                    </a:cxn>
                    <a:cxn ang="0">
                      <a:pos x="12" y="59"/>
                    </a:cxn>
                    <a:cxn ang="0">
                      <a:pos x="4" y="78"/>
                    </a:cxn>
                    <a:cxn ang="0">
                      <a:pos x="0" y="99"/>
                    </a:cxn>
                    <a:cxn ang="0">
                      <a:pos x="1" y="124"/>
                    </a:cxn>
                    <a:cxn ang="0">
                      <a:pos x="7" y="147"/>
                    </a:cxn>
                    <a:cxn ang="0">
                      <a:pos x="17" y="168"/>
                    </a:cxn>
                    <a:cxn ang="0">
                      <a:pos x="29" y="185"/>
                    </a:cxn>
                    <a:cxn ang="0">
                      <a:pos x="44" y="200"/>
                    </a:cxn>
                    <a:cxn ang="0">
                      <a:pos x="62" y="211"/>
                    </a:cxn>
                    <a:cxn ang="0">
                      <a:pos x="82" y="219"/>
                    </a:cxn>
                    <a:cxn ang="0">
                      <a:pos x="103" y="222"/>
                    </a:cxn>
                    <a:cxn ang="0">
                      <a:pos x="111" y="223"/>
                    </a:cxn>
                    <a:cxn ang="0">
                      <a:pos x="134" y="220"/>
                    </a:cxn>
                    <a:cxn ang="0">
                      <a:pos x="155" y="214"/>
                    </a:cxn>
                    <a:cxn ang="0">
                      <a:pos x="174" y="203"/>
                    </a:cxn>
                    <a:cxn ang="0">
                      <a:pos x="191" y="189"/>
                    </a:cxn>
                    <a:cxn ang="0">
                      <a:pos x="204" y="172"/>
                    </a:cxn>
                    <a:cxn ang="0">
                      <a:pos x="215" y="153"/>
                    </a:cxn>
                    <a:cxn ang="0">
                      <a:pos x="221" y="132"/>
                    </a:cxn>
                    <a:cxn ang="0">
                      <a:pos x="220" y="104"/>
                    </a:cxn>
                    <a:cxn ang="0">
                      <a:pos x="215" y="80"/>
                    </a:cxn>
                    <a:cxn ang="0">
                      <a:pos x="206" y="59"/>
                    </a:cxn>
                    <a:cxn ang="0">
                      <a:pos x="195" y="40"/>
                    </a:cxn>
                    <a:cxn ang="0">
                      <a:pos x="181" y="25"/>
                    </a:cxn>
                    <a:cxn ang="0">
                      <a:pos x="165" y="13"/>
                    </a:cxn>
                    <a:cxn ang="0">
                      <a:pos x="147" y="4"/>
                    </a:cxn>
                    <a:cxn ang="0">
                      <a:pos x="127" y="0"/>
                    </a:cxn>
                  </a:cxnLst>
                  <a:rect l="0" t="0" r="r" b="b"/>
                  <a:pathLst>
                    <a:path w="222" h="223">
                      <a:moveTo>
                        <a:pt x="127" y="0"/>
                      </a:moveTo>
                      <a:lnTo>
                        <a:pt x="101" y="1"/>
                      </a:lnTo>
                      <a:lnTo>
                        <a:pt x="77" y="7"/>
                      </a:lnTo>
                      <a:lnTo>
                        <a:pt x="56" y="16"/>
                      </a:lnTo>
                      <a:lnTo>
                        <a:pt x="38" y="28"/>
                      </a:lnTo>
                      <a:lnTo>
                        <a:pt x="23" y="42"/>
                      </a:lnTo>
                      <a:lnTo>
                        <a:pt x="12" y="59"/>
                      </a:lnTo>
                      <a:lnTo>
                        <a:pt x="4" y="78"/>
                      </a:lnTo>
                      <a:lnTo>
                        <a:pt x="0" y="99"/>
                      </a:lnTo>
                      <a:lnTo>
                        <a:pt x="1" y="124"/>
                      </a:lnTo>
                      <a:lnTo>
                        <a:pt x="7" y="147"/>
                      </a:lnTo>
                      <a:lnTo>
                        <a:pt x="17" y="168"/>
                      </a:lnTo>
                      <a:lnTo>
                        <a:pt x="29" y="185"/>
                      </a:lnTo>
                      <a:lnTo>
                        <a:pt x="44" y="200"/>
                      </a:lnTo>
                      <a:lnTo>
                        <a:pt x="62" y="211"/>
                      </a:lnTo>
                      <a:lnTo>
                        <a:pt x="82" y="219"/>
                      </a:lnTo>
                      <a:lnTo>
                        <a:pt x="103" y="222"/>
                      </a:lnTo>
                      <a:lnTo>
                        <a:pt x="111" y="223"/>
                      </a:lnTo>
                      <a:lnTo>
                        <a:pt x="134" y="220"/>
                      </a:lnTo>
                      <a:lnTo>
                        <a:pt x="155" y="214"/>
                      </a:lnTo>
                      <a:lnTo>
                        <a:pt x="174" y="203"/>
                      </a:lnTo>
                      <a:lnTo>
                        <a:pt x="191" y="189"/>
                      </a:lnTo>
                      <a:lnTo>
                        <a:pt x="204" y="172"/>
                      </a:lnTo>
                      <a:lnTo>
                        <a:pt x="215" y="153"/>
                      </a:lnTo>
                      <a:lnTo>
                        <a:pt x="221" y="132"/>
                      </a:lnTo>
                      <a:lnTo>
                        <a:pt x="220" y="104"/>
                      </a:lnTo>
                      <a:lnTo>
                        <a:pt x="215" y="80"/>
                      </a:lnTo>
                      <a:lnTo>
                        <a:pt x="206" y="59"/>
                      </a:lnTo>
                      <a:lnTo>
                        <a:pt x="195" y="40"/>
                      </a:lnTo>
                      <a:lnTo>
                        <a:pt x="181" y="25"/>
                      </a:lnTo>
                      <a:lnTo>
                        <a:pt x="165" y="13"/>
                      </a:lnTo>
                      <a:lnTo>
                        <a:pt x="147" y="4"/>
                      </a:lnTo>
                      <a:lnTo>
                        <a:pt x="12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8" name="Freeform 4"/>
                <p:cNvSpPr>
                  <a:spLocks/>
                </p:cNvSpPr>
                <p:nvPr/>
              </p:nvSpPr>
              <p:spPr bwMode="auto">
                <a:xfrm>
                  <a:off x="5638800" y="5943600"/>
                  <a:ext cx="100586" cy="101727"/>
                </a:xfrm>
                <a:custGeom>
                  <a:avLst/>
                  <a:gdLst/>
                  <a:ahLst/>
                  <a:cxnLst>
                    <a:cxn ang="0">
                      <a:pos x="127" y="0"/>
                    </a:cxn>
                    <a:cxn ang="0">
                      <a:pos x="101" y="1"/>
                    </a:cxn>
                    <a:cxn ang="0">
                      <a:pos x="77" y="7"/>
                    </a:cxn>
                    <a:cxn ang="0">
                      <a:pos x="56" y="16"/>
                    </a:cxn>
                    <a:cxn ang="0">
                      <a:pos x="38" y="28"/>
                    </a:cxn>
                    <a:cxn ang="0">
                      <a:pos x="23" y="42"/>
                    </a:cxn>
                    <a:cxn ang="0">
                      <a:pos x="12" y="59"/>
                    </a:cxn>
                    <a:cxn ang="0">
                      <a:pos x="4" y="78"/>
                    </a:cxn>
                    <a:cxn ang="0">
                      <a:pos x="0" y="99"/>
                    </a:cxn>
                    <a:cxn ang="0">
                      <a:pos x="1" y="124"/>
                    </a:cxn>
                    <a:cxn ang="0">
                      <a:pos x="7" y="147"/>
                    </a:cxn>
                    <a:cxn ang="0">
                      <a:pos x="17" y="168"/>
                    </a:cxn>
                    <a:cxn ang="0">
                      <a:pos x="29" y="185"/>
                    </a:cxn>
                    <a:cxn ang="0">
                      <a:pos x="44" y="200"/>
                    </a:cxn>
                    <a:cxn ang="0">
                      <a:pos x="62" y="211"/>
                    </a:cxn>
                    <a:cxn ang="0">
                      <a:pos x="82" y="219"/>
                    </a:cxn>
                    <a:cxn ang="0">
                      <a:pos x="103" y="222"/>
                    </a:cxn>
                    <a:cxn ang="0">
                      <a:pos x="111" y="223"/>
                    </a:cxn>
                    <a:cxn ang="0">
                      <a:pos x="134" y="220"/>
                    </a:cxn>
                    <a:cxn ang="0">
                      <a:pos x="155" y="214"/>
                    </a:cxn>
                    <a:cxn ang="0">
                      <a:pos x="174" y="203"/>
                    </a:cxn>
                    <a:cxn ang="0">
                      <a:pos x="191" y="189"/>
                    </a:cxn>
                    <a:cxn ang="0">
                      <a:pos x="204" y="172"/>
                    </a:cxn>
                    <a:cxn ang="0">
                      <a:pos x="215" y="153"/>
                    </a:cxn>
                    <a:cxn ang="0">
                      <a:pos x="221" y="132"/>
                    </a:cxn>
                    <a:cxn ang="0">
                      <a:pos x="220" y="104"/>
                    </a:cxn>
                    <a:cxn ang="0">
                      <a:pos x="215" y="80"/>
                    </a:cxn>
                    <a:cxn ang="0">
                      <a:pos x="206" y="59"/>
                    </a:cxn>
                    <a:cxn ang="0">
                      <a:pos x="195" y="40"/>
                    </a:cxn>
                    <a:cxn ang="0">
                      <a:pos x="181" y="25"/>
                    </a:cxn>
                    <a:cxn ang="0">
                      <a:pos x="165" y="13"/>
                    </a:cxn>
                    <a:cxn ang="0">
                      <a:pos x="147" y="4"/>
                    </a:cxn>
                    <a:cxn ang="0">
                      <a:pos x="127" y="0"/>
                    </a:cxn>
                  </a:cxnLst>
                  <a:rect l="0" t="0" r="r" b="b"/>
                  <a:pathLst>
                    <a:path w="222" h="224">
                      <a:moveTo>
                        <a:pt x="127" y="0"/>
                      </a:moveTo>
                      <a:lnTo>
                        <a:pt x="101" y="1"/>
                      </a:lnTo>
                      <a:lnTo>
                        <a:pt x="77" y="7"/>
                      </a:lnTo>
                      <a:lnTo>
                        <a:pt x="56" y="16"/>
                      </a:lnTo>
                      <a:lnTo>
                        <a:pt x="38" y="28"/>
                      </a:lnTo>
                      <a:lnTo>
                        <a:pt x="23" y="42"/>
                      </a:lnTo>
                      <a:lnTo>
                        <a:pt x="12" y="59"/>
                      </a:lnTo>
                      <a:lnTo>
                        <a:pt x="4" y="78"/>
                      </a:lnTo>
                      <a:lnTo>
                        <a:pt x="0" y="99"/>
                      </a:lnTo>
                      <a:lnTo>
                        <a:pt x="1" y="124"/>
                      </a:lnTo>
                      <a:lnTo>
                        <a:pt x="7" y="147"/>
                      </a:lnTo>
                      <a:lnTo>
                        <a:pt x="17" y="168"/>
                      </a:lnTo>
                      <a:lnTo>
                        <a:pt x="29" y="185"/>
                      </a:lnTo>
                      <a:lnTo>
                        <a:pt x="44" y="200"/>
                      </a:lnTo>
                      <a:lnTo>
                        <a:pt x="62" y="211"/>
                      </a:lnTo>
                      <a:lnTo>
                        <a:pt x="82" y="219"/>
                      </a:lnTo>
                      <a:lnTo>
                        <a:pt x="103" y="222"/>
                      </a:lnTo>
                      <a:lnTo>
                        <a:pt x="111" y="223"/>
                      </a:lnTo>
                      <a:lnTo>
                        <a:pt x="134" y="220"/>
                      </a:lnTo>
                      <a:lnTo>
                        <a:pt x="155" y="214"/>
                      </a:lnTo>
                      <a:lnTo>
                        <a:pt x="174" y="203"/>
                      </a:lnTo>
                      <a:lnTo>
                        <a:pt x="191" y="189"/>
                      </a:lnTo>
                      <a:lnTo>
                        <a:pt x="204" y="172"/>
                      </a:lnTo>
                      <a:lnTo>
                        <a:pt x="215" y="153"/>
                      </a:lnTo>
                      <a:lnTo>
                        <a:pt x="221" y="132"/>
                      </a:lnTo>
                      <a:lnTo>
                        <a:pt x="220" y="104"/>
                      </a:lnTo>
                      <a:lnTo>
                        <a:pt x="215" y="80"/>
                      </a:lnTo>
                      <a:lnTo>
                        <a:pt x="206" y="59"/>
                      </a:lnTo>
                      <a:lnTo>
                        <a:pt x="195" y="40"/>
                      </a:lnTo>
                      <a:lnTo>
                        <a:pt x="181" y="25"/>
                      </a:lnTo>
                      <a:lnTo>
                        <a:pt x="165" y="13"/>
                      </a:lnTo>
                      <a:lnTo>
                        <a:pt x="147" y="4"/>
                      </a:lnTo>
                      <a:lnTo>
                        <a:pt x="127"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6934200" y="5943600"/>
                  <a:ext cx="101729" cy="101728"/>
                </a:xfrm>
                <a:custGeom>
                  <a:avLst/>
                  <a:gdLst/>
                  <a:ahLst/>
                  <a:cxnLst>
                    <a:cxn ang="0">
                      <a:pos x="127" y="0"/>
                    </a:cxn>
                    <a:cxn ang="0">
                      <a:pos x="101" y="1"/>
                    </a:cxn>
                    <a:cxn ang="0">
                      <a:pos x="77" y="7"/>
                    </a:cxn>
                    <a:cxn ang="0">
                      <a:pos x="56" y="16"/>
                    </a:cxn>
                    <a:cxn ang="0">
                      <a:pos x="38" y="28"/>
                    </a:cxn>
                    <a:cxn ang="0">
                      <a:pos x="23" y="42"/>
                    </a:cxn>
                    <a:cxn ang="0">
                      <a:pos x="12" y="59"/>
                    </a:cxn>
                    <a:cxn ang="0">
                      <a:pos x="4" y="78"/>
                    </a:cxn>
                    <a:cxn ang="0">
                      <a:pos x="0" y="99"/>
                    </a:cxn>
                    <a:cxn ang="0">
                      <a:pos x="1" y="124"/>
                    </a:cxn>
                    <a:cxn ang="0">
                      <a:pos x="7" y="147"/>
                    </a:cxn>
                    <a:cxn ang="0">
                      <a:pos x="17" y="168"/>
                    </a:cxn>
                    <a:cxn ang="0">
                      <a:pos x="29" y="185"/>
                    </a:cxn>
                    <a:cxn ang="0">
                      <a:pos x="44" y="200"/>
                    </a:cxn>
                    <a:cxn ang="0">
                      <a:pos x="62" y="211"/>
                    </a:cxn>
                    <a:cxn ang="0">
                      <a:pos x="82" y="219"/>
                    </a:cxn>
                    <a:cxn ang="0">
                      <a:pos x="103" y="222"/>
                    </a:cxn>
                    <a:cxn ang="0">
                      <a:pos x="111" y="223"/>
                    </a:cxn>
                    <a:cxn ang="0">
                      <a:pos x="134" y="220"/>
                    </a:cxn>
                    <a:cxn ang="0">
                      <a:pos x="155" y="214"/>
                    </a:cxn>
                    <a:cxn ang="0">
                      <a:pos x="174" y="203"/>
                    </a:cxn>
                    <a:cxn ang="0">
                      <a:pos x="191" y="189"/>
                    </a:cxn>
                    <a:cxn ang="0">
                      <a:pos x="204" y="172"/>
                    </a:cxn>
                    <a:cxn ang="0">
                      <a:pos x="215" y="153"/>
                    </a:cxn>
                    <a:cxn ang="0">
                      <a:pos x="221" y="132"/>
                    </a:cxn>
                    <a:cxn ang="0">
                      <a:pos x="220" y="104"/>
                    </a:cxn>
                    <a:cxn ang="0">
                      <a:pos x="215" y="80"/>
                    </a:cxn>
                    <a:cxn ang="0">
                      <a:pos x="206" y="59"/>
                    </a:cxn>
                    <a:cxn ang="0">
                      <a:pos x="195" y="40"/>
                    </a:cxn>
                    <a:cxn ang="0">
                      <a:pos x="181" y="25"/>
                    </a:cxn>
                    <a:cxn ang="0">
                      <a:pos x="165" y="13"/>
                    </a:cxn>
                    <a:cxn ang="0">
                      <a:pos x="146" y="4"/>
                    </a:cxn>
                    <a:cxn ang="0">
                      <a:pos x="127" y="0"/>
                    </a:cxn>
                  </a:cxnLst>
                  <a:rect l="0" t="0" r="r" b="b"/>
                  <a:pathLst>
                    <a:path w="222" h="223">
                      <a:moveTo>
                        <a:pt x="127" y="0"/>
                      </a:moveTo>
                      <a:lnTo>
                        <a:pt x="101" y="1"/>
                      </a:lnTo>
                      <a:lnTo>
                        <a:pt x="77" y="7"/>
                      </a:lnTo>
                      <a:lnTo>
                        <a:pt x="56" y="16"/>
                      </a:lnTo>
                      <a:lnTo>
                        <a:pt x="38" y="28"/>
                      </a:lnTo>
                      <a:lnTo>
                        <a:pt x="23" y="42"/>
                      </a:lnTo>
                      <a:lnTo>
                        <a:pt x="12" y="59"/>
                      </a:lnTo>
                      <a:lnTo>
                        <a:pt x="4" y="78"/>
                      </a:lnTo>
                      <a:lnTo>
                        <a:pt x="0" y="99"/>
                      </a:lnTo>
                      <a:lnTo>
                        <a:pt x="1" y="124"/>
                      </a:lnTo>
                      <a:lnTo>
                        <a:pt x="7" y="147"/>
                      </a:lnTo>
                      <a:lnTo>
                        <a:pt x="17" y="168"/>
                      </a:lnTo>
                      <a:lnTo>
                        <a:pt x="29" y="185"/>
                      </a:lnTo>
                      <a:lnTo>
                        <a:pt x="44" y="200"/>
                      </a:lnTo>
                      <a:lnTo>
                        <a:pt x="62" y="211"/>
                      </a:lnTo>
                      <a:lnTo>
                        <a:pt x="82" y="219"/>
                      </a:lnTo>
                      <a:lnTo>
                        <a:pt x="103" y="222"/>
                      </a:lnTo>
                      <a:lnTo>
                        <a:pt x="111" y="223"/>
                      </a:lnTo>
                      <a:lnTo>
                        <a:pt x="134" y="220"/>
                      </a:lnTo>
                      <a:lnTo>
                        <a:pt x="155" y="214"/>
                      </a:lnTo>
                      <a:lnTo>
                        <a:pt x="174" y="203"/>
                      </a:lnTo>
                      <a:lnTo>
                        <a:pt x="191" y="189"/>
                      </a:lnTo>
                      <a:lnTo>
                        <a:pt x="204" y="172"/>
                      </a:lnTo>
                      <a:lnTo>
                        <a:pt x="215" y="153"/>
                      </a:lnTo>
                      <a:lnTo>
                        <a:pt x="221" y="132"/>
                      </a:lnTo>
                      <a:lnTo>
                        <a:pt x="220" y="104"/>
                      </a:lnTo>
                      <a:lnTo>
                        <a:pt x="215" y="80"/>
                      </a:lnTo>
                      <a:lnTo>
                        <a:pt x="206" y="59"/>
                      </a:lnTo>
                      <a:lnTo>
                        <a:pt x="195" y="40"/>
                      </a:lnTo>
                      <a:lnTo>
                        <a:pt x="181" y="25"/>
                      </a:lnTo>
                      <a:lnTo>
                        <a:pt x="165" y="13"/>
                      </a:lnTo>
                      <a:lnTo>
                        <a:pt x="146" y="4"/>
                      </a:lnTo>
                      <a:lnTo>
                        <a:pt x="127" y="0"/>
                      </a:lnTo>
                    </a:path>
                  </a:pathLst>
                </a:custGeom>
                <a:solidFill>
                  <a:srgbClr val="71C7D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6" name="Freeform 2"/>
                <p:cNvSpPr>
                  <a:spLocks/>
                </p:cNvSpPr>
                <p:nvPr/>
              </p:nvSpPr>
              <p:spPr bwMode="auto">
                <a:xfrm>
                  <a:off x="4038600" y="5943600"/>
                  <a:ext cx="101728" cy="101727"/>
                </a:xfrm>
                <a:custGeom>
                  <a:avLst/>
                  <a:gdLst/>
                  <a:ahLst/>
                  <a:cxnLst>
                    <a:cxn ang="0">
                      <a:pos x="127" y="0"/>
                    </a:cxn>
                    <a:cxn ang="0">
                      <a:pos x="101" y="1"/>
                    </a:cxn>
                    <a:cxn ang="0">
                      <a:pos x="77" y="7"/>
                    </a:cxn>
                    <a:cxn ang="0">
                      <a:pos x="56" y="16"/>
                    </a:cxn>
                    <a:cxn ang="0">
                      <a:pos x="38" y="28"/>
                    </a:cxn>
                    <a:cxn ang="0">
                      <a:pos x="23" y="42"/>
                    </a:cxn>
                    <a:cxn ang="0">
                      <a:pos x="12" y="59"/>
                    </a:cxn>
                    <a:cxn ang="0">
                      <a:pos x="4" y="78"/>
                    </a:cxn>
                    <a:cxn ang="0">
                      <a:pos x="0" y="99"/>
                    </a:cxn>
                    <a:cxn ang="0">
                      <a:pos x="1" y="124"/>
                    </a:cxn>
                    <a:cxn ang="0">
                      <a:pos x="7" y="147"/>
                    </a:cxn>
                    <a:cxn ang="0">
                      <a:pos x="17" y="168"/>
                    </a:cxn>
                    <a:cxn ang="0">
                      <a:pos x="29" y="185"/>
                    </a:cxn>
                    <a:cxn ang="0">
                      <a:pos x="44" y="200"/>
                    </a:cxn>
                    <a:cxn ang="0">
                      <a:pos x="62" y="211"/>
                    </a:cxn>
                    <a:cxn ang="0">
                      <a:pos x="82" y="219"/>
                    </a:cxn>
                    <a:cxn ang="0">
                      <a:pos x="103" y="222"/>
                    </a:cxn>
                    <a:cxn ang="0">
                      <a:pos x="111" y="223"/>
                    </a:cxn>
                    <a:cxn ang="0">
                      <a:pos x="134" y="220"/>
                    </a:cxn>
                    <a:cxn ang="0">
                      <a:pos x="155" y="214"/>
                    </a:cxn>
                    <a:cxn ang="0">
                      <a:pos x="174" y="203"/>
                    </a:cxn>
                    <a:cxn ang="0">
                      <a:pos x="191" y="189"/>
                    </a:cxn>
                    <a:cxn ang="0">
                      <a:pos x="204" y="172"/>
                    </a:cxn>
                    <a:cxn ang="0">
                      <a:pos x="215" y="153"/>
                    </a:cxn>
                    <a:cxn ang="0">
                      <a:pos x="221" y="132"/>
                    </a:cxn>
                    <a:cxn ang="0">
                      <a:pos x="220" y="104"/>
                    </a:cxn>
                    <a:cxn ang="0">
                      <a:pos x="215" y="80"/>
                    </a:cxn>
                    <a:cxn ang="0">
                      <a:pos x="206" y="59"/>
                    </a:cxn>
                    <a:cxn ang="0">
                      <a:pos x="195" y="40"/>
                    </a:cxn>
                    <a:cxn ang="0">
                      <a:pos x="181" y="25"/>
                    </a:cxn>
                    <a:cxn ang="0">
                      <a:pos x="165" y="13"/>
                    </a:cxn>
                    <a:cxn ang="0">
                      <a:pos x="147" y="4"/>
                    </a:cxn>
                    <a:cxn ang="0">
                      <a:pos x="127" y="0"/>
                    </a:cxn>
                  </a:cxnLst>
                  <a:rect l="0" t="0" r="r" b="b"/>
                  <a:pathLst>
                    <a:path w="222" h="223">
                      <a:moveTo>
                        <a:pt x="127" y="0"/>
                      </a:moveTo>
                      <a:lnTo>
                        <a:pt x="101" y="1"/>
                      </a:lnTo>
                      <a:lnTo>
                        <a:pt x="77" y="7"/>
                      </a:lnTo>
                      <a:lnTo>
                        <a:pt x="56" y="16"/>
                      </a:lnTo>
                      <a:lnTo>
                        <a:pt x="38" y="28"/>
                      </a:lnTo>
                      <a:lnTo>
                        <a:pt x="23" y="42"/>
                      </a:lnTo>
                      <a:lnTo>
                        <a:pt x="12" y="59"/>
                      </a:lnTo>
                      <a:lnTo>
                        <a:pt x="4" y="78"/>
                      </a:lnTo>
                      <a:lnTo>
                        <a:pt x="0" y="99"/>
                      </a:lnTo>
                      <a:lnTo>
                        <a:pt x="1" y="124"/>
                      </a:lnTo>
                      <a:lnTo>
                        <a:pt x="7" y="147"/>
                      </a:lnTo>
                      <a:lnTo>
                        <a:pt x="17" y="168"/>
                      </a:lnTo>
                      <a:lnTo>
                        <a:pt x="29" y="185"/>
                      </a:lnTo>
                      <a:lnTo>
                        <a:pt x="44" y="200"/>
                      </a:lnTo>
                      <a:lnTo>
                        <a:pt x="62" y="211"/>
                      </a:lnTo>
                      <a:lnTo>
                        <a:pt x="82" y="219"/>
                      </a:lnTo>
                      <a:lnTo>
                        <a:pt x="103" y="222"/>
                      </a:lnTo>
                      <a:lnTo>
                        <a:pt x="111" y="223"/>
                      </a:lnTo>
                      <a:lnTo>
                        <a:pt x="134" y="220"/>
                      </a:lnTo>
                      <a:lnTo>
                        <a:pt x="155" y="214"/>
                      </a:lnTo>
                      <a:lnTo>
                        <a:pt x="174" y="203"/>
                      </a:lnTo>
                      <a:lnTo>
                        <a:pt x="191" y="189"/>
                      </a:lnTo>
                      <a:lnTo>
                        <a:pt x="204" y="172"/>
                      </a:lnTo>
                      <a:lnTo>
                        <a:pt x="215" y="153"/>
                      </a:lnTo>
                      <a:lnTo>
                        <a:pt x="221" y="132"/>
                      </a:lnTo>
                      <a:lnTo>
                        <a:pt x="220" y="104"/>
                      </a:lnTo>
                      <a:lnTo>
                        <a:pt x="215" y="80"/>
                      </a:lnTo>
                      <a:lnTo>
                        <a:pt x="206" y="59"/>
                      </a:lnTo>
                      <a:lnTo>
                        <a:pt x="195" y="40"/>
                      </a:lnTo>
                      <a:lnTo>
                        <a:pt x="181" y="25"/>
                      </a:lnTo>
                      <a:lnTo>
                        <a:pt x="165" y="13"/>
                      </a:lnTo>
                      <a:lnTo>
                        <a:pt x="147" y="4"/>
                      </a:lnTo>
                      <a:lnTo>
                        <a:pt x="127"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Text Box 6"/>
                <p:cNvSpPr txBox="1">
                  <a:spLocks noChangeArrowheads="1"/>
                </p:cNvSpPr>
                <p:nvPr/>
              </p:nvSpPr>
              <p:spPr bwMode="auto">
                <a:xfrm>
                  <a:off x="4191000" y="5943600"/>
                  <a:ext cx="9144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94000"/>
                    </a:lnSpc>
                    <a:spcBef>
                      <a:spcPct val="0"/>
                    </a:spcBef>
                    <a:spcAft>
                      <a:spcPct val="0"/>
                    </a:spcAft>
                    <a:tabLst/>
                  </a:pPr>
                  <a:r>
                    <a:rPr lang="ru-RU" sz="800" dirty="0" smtClean="0">
                      <a:solidFill>
                        <a:srgbClr val="6D6E71"/>
                      </a:solidFill>
                      <a:latin typeface="EYInterstate" pitchFamily="2" charset="0"/>
                    </a:rPr>
                    <a:t>Кредиты банков</a:t>
                  </a:r>
                  <a:endParaRPr kumimoji="0" lang="en-US" sz="800" b="0" i="0" u="none" strike="noStrike" cap="none" normalizeH="0" baseline="0" dirty="0" smtClean="0">
                    <a:ln>
                      <a:noFill/>
                    </a:ln>
                    <a:solidFill>
                      <a:schemeClr val="tx1"/>
                    </a:solidFill>
                    <a:effectLst/>
                    <a:latin typeface="EYInterstate" pitchFamily="2" charset="0"/>
                  </a:endParaRPr>
                </a:p>
              </p:txBody>
            </p:sp>
            <p:sp>
              <p:nvSpPr>
                <p:cNvPr id="1031" name="Text Box 7"/>
                <p:cNvSpPr txBox="1">
                  <a:spLocks noChangeArrowheads="1"/>
                </p:cNvSpPr>
                <p:nvPr/>
              </p:nvSpPr>
              <p:spPr bwMode="auto">
                <a:xfrm>
                  <a:off x="5257800" y="5943600"/>
                  <a:ext cx="380281" cy="1659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94000"/>
                    </a:lnSpc>
                    <a:spcBef>
                      <a:spcPct val="0"/>
                    </a:spcBef>
                    <a:spcAft>
                      <a:spcPct val="0"/>
                    </a:spcAft>
                    <a:tabLst/>
                  </a:pPr>
                  <a:r>
                    <a:rPr lang="en-US" sz="800" dirty="0" smtClean="0">
                      <a:solidFill>
                        <a:srgbClr val="6D6E71"/>
                      </a:solidFill>
                      <a:latin typeface="EYInterstate" pitchFamily="2" charset="0"/>
                    </a:rPr>
                    <a:t>IPOs</a:t>
                  </a:r>
                </a:p>
              </p:txBody>
            </p:sp>
            <p:sp>
              <p:nvSpPr>
                <p:cNvPr id="1032" name="Text Box 8"/>
                <p:cNvSpPr txBox="1">
                  <a:spLocks noChangeArrowheads="1"/>
                </p:cNvSpPr>
                <p:nvPr/>
              </p:nvSpPr>
              <p:spPr bwMode="auto">
                <a:xfrm>
                  <a:off x="5791200" y="5943600"/>
                  <a:ext cx="9906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94000"/>
                    </a:lnSpc>
                    <a:spcBef>
                      <a:spcPct val="0"/>
                    </a:spcBef>
                    <a:spcAft>
                      <a:spcPct val="0"/>
                    </a:spcAft>
                    <a:tabLst/>
                  </a:pPr>
                  <a:r>
                    <a:rPr lang="ru-RU" sz="800" dirty="0" smtClean="0">
                      <a:solidFill>
                        <a:srgbClr val="6D6E71"/>
                      </a:solidFill>
                      <a:latin typeface="EYInterstate" pitchFamily="2" charset="0"/>
                    </a:rPr>
                    <a:t>Венчурный капитал</a:t>
                  </a:r>
                  <a:endParaRPr lang="en-US" sz="800" dirty="0" smtClean="0">
                    <a:solidFill>
                      <a:srgbClr val="6D6E71"/>
                    </a:solidFill>
                    <a:latin typeface="EYInterstate" pitchFamily="2" charset="0"/>
                  </a:endParaRPr>
                </a:p>
              </p:txBody>
            </p:sp>
          </p:grpSp>
          <p:sp>
            <p:nvSpPr>
              <p:cNvPr id="1033" name="Text Box 9"/>
              <p:cNvSpPr txBox="1">
                <a:spLocks noChangeArrowheads="1"/>
              </p:cNvSpPr>
              <p:nvPr/>
            </p:nvSpPr>
            <p:spPr bwMode="auto">
              <a:xfrm>
                <a:off x="7086600" y="5943600"/>
                <a:ext cx="9906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94000"/>
                  </a:lnSpc>
                  <a:spcBef>
                    <a:spcPct val="0"/>
                  </a:spcBef>
                  <a:spcAft>
                    <a:spcPct val="0"/>
                  </a:spcAft>
                  <a:tabLst/>
                </a:pPr>
                <a:r>
                  <a:rPr lang="ru-RU" sz="800" dirty="0" smtClean="0">
                    <a:solidFill>
                      <a:srgbClr val="6D6E71"/>
                    </a:solidFill>
                    <a:latin typeface="EYInterstate" pitchFamily="2" charset="0"/>
                  </a:rPr>
                  <a:t>Бизнес ангелы</a:t>
                </a:r>
                <a:endParaRPr lang="en-US" sz="800" dirty="0" smtClean="0">
                  <a:solidFill>
                    <a:srgbClr val="6D6E71"/>
                  </a:solidFill>
                  <a:latin typeface="EYInterstate" pitchFamily="2" charset="0"/>
                </a:endParaRPr>
              </a:p>
            </p:txBody>
          </p:sp>
        </p:grpSp>
        <p:sp>
          <p:nvSpPr>
            <p:cNvPr id="49" name="Freeform 4"/>
            <p:cNvSpPr>
              <a:spLocks/>
            </p:cNvSpPr>
            <p:nvPr/>
          </p:nvSpPr>
          <p:spPr bwMode="auto">
            <a:xfrm>
              <a:off x="1875790" y="3104341"/>
              <a:ext cx="5896610" cy="248459"/>
            </a:xfrm>
            <a:custGeom>
              <a:avLst/>
              <a:gdLst/>
              <a:ahLst/>
              <a:cxnLst>
                <a:cxn ang="0">
                  <a:pos x="0" y="0"/>
                </a:cxn>
                <a:cxn ang="0">
                  <a:pos x="4410" y="0"/>
                </a:cxn>
              </a:cxnLst>
              <a:rect l="0" t="0" r="r" b="b"/>
              <a:pathLst>
                <a:path w="4411" h="20">
                  <a:moveTo>
                    <a:pt x="0" y="0"/>
                  </a:moveTo>
                  <a:lnTo>
                    <a:pt x="4410" y="0"/>
                  </a:lnTo>
                </a:path>
              </a:pathLst>
            </a:custGeom>
            <a:noFill/>
            <a:ln w="38100">
              <a:solidFill>
                <a:srgbClr val="E6E7E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6"/>
            <p:cNvSpPr>
              <a:spLocks/>
            </p:cNvSpPr>
            <p:nvPr/>
          </p:nvSpPr>
          <p:spPr bwMode="auto">
            <a:xfrm>
              <a:off x="1875790" y="2291854"/>
              <a:ext cx="5896610" cy="70346"/>
            </a:xfrm>
            <a:custGeom>
              <a:avLst/>
              <a:gdLst/>
              <a:ahLst/>
              <a:cxnLst>
                <a:cxn ang="0">
                  <a:pos x="0" y="0"/>
                </a:cxn>
                <a:cxn ang="0">
                  <a:pos x="4410" y="0"/>
                </a:cxn>
              </a:cxnLst>
              <a:rect l="0" t="0" r="r" b="b"/>
              <a:pathLst>
                <a:path w="4411" h="20">
                  <a:moveTo>
                    <a:pt x="0" y="0"/>
                  </a:moveTo>
                  <a:lnTo>
                    <a:pt x="4410" y="0"/>
                  </a:lnTo>
                </a:path>
              </a:pathLst>
            </a:custGeom>
            <a:noFill/>
            <a:ln w="38100">
              <a:solidFill>
                <a:srgbClr val="E6E7E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8"/>
            <p:cNvSpPr>
              <a:spLocks/>
            </p:cNvSpPr>
            <p:nvPr/>
          </p:nvSpPr>
          <p:spPr bwMode="auto">
            <a:xfrm>
              <a:off x="1875790" y="1557124"/>
              <a:ext cx="5896610" cy="45719"/>
            </a:xfrm>
            <a:custGeom>
              <a:avLst/>
              <a:gdLst/>
              <a:ahLst/>
              <a:cxnLst>
                <a:cxn ang="0">
                  <a:pos x="0" y="0"/>
                </a:cxn>
                <a:cxn ang="0">
                  <a:pos x="4410" y="0"/>
                </a:cxn>
              </a:cxnLst>
              <a:rect l="0" t="0" r="r" b="b"/>
              <a:pathLst>
                <a:path w="4411" h="20">
                  <a:moveTo>
                    <a:pt x="0" y="0"/>
                  </a:moveTo>
                  <a:lnTo>
                    <a:pt x="4410" y="0"/>
                  </a:lnTo>
                </a:path>
              </a:pathLst>
            </a:custGeom>
            <a:noFill/>
            <a:ln w="38100">
              <a:solidFill>
                <a:srgbClr val="E6E7E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p:cNvSpPr>
            <p:nvPr/>
          </p:nvSpPr>
          <p:spPr bwMode="auto">
            <a:xfrm>
              <a:off x="2389942" y="3923707"/>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25"/>
            <p:cNvSpPr>
              <a:spLocks/>
            </p:cNvSpPr>
            <p:nvPr/>
          </p:nvSpPr>
          <p:spPr bwMode="auto">
            <a:xfrm>
              <a:off x="1851457" y="4073403"/>
              <a:ext cx="510450" cy="247026"/>
            </a:xfrm>
            <a:prstGeom prst="rect">
              <a:avLst/>
            </a:prstGeom>
            <a:solidFill>
              <a:srgbClr val="E6E7E8"/>
            </a:solidFill>
            <a:ln w="9525">
              <a:noFill/>
              <a:miter lim="800000"/>
              <a:headEnd/>
              <a:tailEnd/>
            </a:ln>
          </p:spPr>
          <p:txBody>
            <a:bodyPr vert="horz" wrap="square" lIns="0" tIns="45720" rIns="0" bIns="45720" numCol="1" anchor="ctr" anchorCtr="0" compatLnSpc="1">
              <a:prstTxWarp prst="textNoShape">
                <a:avLst/>
              </a:prstTxWarp>
            </a:bodyPr>
            <a:lstStyle/>
            <a:p>
              <a:pPr algn="ctr"/>
              <a:r>
                <a:rPr lang="en-US" sz="800" dirty="0" smtClean="0">
                  <a:latin typeface="EYInterstate" pitchFamily="2" charset="0"/>
                </a:rPr>
                <a:t>Argentina</a:t>
              </a:r>
              <a:endParaRPr lang="en-US" sz="800" dirty="0">
                <a:latin typeface="EYInterstate" pitchFamily="2" charset="0"/>
              </a:endParaRPr>
            </a:p>
          </p:txBody>
        </p:sp>
        <p:sp>
          <p:nvSpPr>
            <p:cNvPr id="60" name="Freeform 26"/>
            <p:cNvSpPr>
              <a:spLocks/>
            </p:cNvSpPr>
            <p:nvPr/>
          </p:nvSpPr>
          <p:spPr bwMode="auto">
            <a:xfrm>
              <a:off x="2067804" y="4344233"/>
              <a:ext cx="60831" cy="53954"/>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2978677" y="3923707"/>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28"/>
            <p:cNvSpPr>
              <a:spLocks/>
            </p:cNvSpPr>
            <p:nvPr/>
          </p:nvSpPr>
          <p:spPr bwMode="auto">
            <a:xfrm>
              <a:off x="2433846" y="4073403"/>
              <a:ext cx="510450" cy="247026"/>
            </a:xfrm>
            <a:prstGeom prst="rect">
              <a:avLst/>
            </a:prstGeom>
            <a:solidFill>
              <a:srgbClr val="E6E7E8"/>
            </a:solidFill>
            <a:ln w="9525">
              <a:noFill/>
              <a:miter lim="800000"/>
              <a:headEnd/>
              <a:tailEnd/>
            </a:ln>
          </p:spPr>
          <p:txBody>
            <a:bodyPr vert="horz" wrap="square" lIns="0" tIns="45720" rIns="0" bIns="45720" numCol="1" anchor="ctr" anchorCtr="0" compatLnSpc="1">
              <a:prstTxWarp prst="textNoShape">
                <a:avLst/>
              </a:prstTxWarp>
            </a:bodyPr>
            <a:lstStyle/>
            <a:p>
              <a:pPr algn="ctr"/>
              <a:r>
                <a:rPr lang="en-US" sz="800" dirty="0" smtClean="0">
                  <a:latin typeface="EYInterstate" pitchFamily="2" charset="0"/>
                </a:rPr>
                <a:t>Mexico</a:t>
              </a:r>
              <a:endParaRPr lang="en-US" sz="800" dirty="0">
                <a:latin typeface="EYInterstate" pitchFamily="2" charset="0"/>
              </a:endParaRPr>
            </a:p>
          </p:txBody>
        </p:sp>
        <p:sp>
          <p:nvSpPr>
            <p:cNvPr id="63" name="Rectangle 29"/>
            <p:cNvSpPr>
              <a:spLocks/>
            </p:cNvSpPr>
            <p:nvPr/>
          </p:nvSpPr>
          <p:spPr bwMode="auto">
            <a:xfrm>
              <a:off x="3010416" y="4073403"/>
              <a:ext cx="510450" cy="247026"/>
            </a:xfrm>
            <a:prstGeom prst="rect">
              <a:avLst/>
            </a:prstGeom>
            <a:solidFill>
              <a:srgbClr val="E6E7E8"/>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800" dirty="0" smtClean="0">
                  <a:latin typeface="EYInterstate" pitchFamily="2" charset="0"/>
                </a:rPr>
                <a:t>Brazil</a:t>
              </a:r>
              <a:endParaRPr lang="en-US" sz="800" dirty="0">
                <a:latin typeface="EYInterstate" pitchFamily="2" charset="0"/>
              </a:endParaRPr>
            </a:p>
          </p:txBody>
        </p:sp>
        <p:sp>
          <p:nvSpPr>
            <p:cNvPr id="64" name="Freeform 30"/>
            <p:cNvSpPr>
              <a:spLocks/>
            </p:cNvSpPr>
            <p:nvPr/>
          </p:nvSpPr>
          <p:spPr bwMode="auto">
            <a:xfrm>
              <a:off x="2650191" y="4344233"/>
              <a:ext cx="60831" cy="53954"/>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3226232" y="4344233"/>
              <a:ext cx="61360" cy="53954"/>
            </a:xfrm>
            <a:custGeom>
              <a:avLst/>
              <a:gdLst/>
              <a:ahLst/>
              <a:cxnLst>
                <a:cxn ang="0">
                  <a:pos x="115" y="0"/>
                </a:cxn>
                <a:cxn ang="0">
                  <a:pos x="0" y="0"/>
                </a:cxn>
                <a:cxn ang="0">
                  <a:pos x="57" y="102"/>
                </a:cxn>
                <a:cxn ang="0">
                  <a:pos x="115" y="0"/>
                </a:cxn>
              </a:cxnLst>
              <a:rect l="0" t="0" r="r" b="b"/>
              <a:pathLst>
                <a:path w="116"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3556305" y="3923707"/>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4138694" y="3923707"/>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4729016" y="3923707"/>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4968636" y="4344233"/>
              <a:ext cx="60831" cy="53954"/>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p:cNvSpPr>
            <p:nvPr/>
          </p:nvSpPr>
          <p:spPr bwMode="auto">
            <a:xfrm>
              <a:off x="5306114" y="3923707"/>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39"/>
            <p:cNvSpPr>
              <a:spLocks/>
            </p:cNvSpPr>
            <p:nvPr/>
          </p:nvSpPr>
          <p:spPr bwMode="auto">
            <a:xfrm>
              <a:off x="5552083" y="4344233"/>
              <a:ext cx="60831" cy="53954"/>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40"/>
            <p:cNvSpPr>
              <a:spLocks/>
            </p:cNvSpPr>
            <p:nvPr/>
          </p:nvSpPr>
          <p:spPr bwMode="auto">
            <a:xfrm>
              <a:off x="5883213" y="3923707"/>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41"/>
            <p:cNvSpPr>
              <a:spLocks/>
            </p:cNvSpPr>
            <p:nvPr/>
          </p:nvSpPr>
          <p:spPr bwMode="auto">
            <a:xfrm>
              <a:off x="6478296" y="3923707"/>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42"/>
            <p:cNvSpPr>
              <a:spLocks/>
            </p:cNvSpPr>
            <p:nvPr/>
          </p:nvSpPr>
          <p:spPr bwMode="auto">
            <a:xfrm>
              <a:off x="1905000" y="3797808"/>
              <a:ext cx="446445" cy="49194"/>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44"/>
            <p:cNvSpPr>
              <a:spLocks/>
            </p:cNvSpPr>
            <p:nvPr/>
          </p:nvSpPr>
          <p:spPr bwMode="auto">
            <a:xfrm>
              <a:off x="3048000" y="3560064"/>
              <a:ext cx="448032" cy="289343"/>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46"/>
            <p:cNvSpPr>
              <a:spLocks/>
            </p:cNvSpPr>
            <p:nvPr/>
          </p:nvSpPr>
          <p:spPr bwMode="auto">
            <a:xfrm>
              <a:off x="1832366" y="3886200"/>
              <a:ext cx="5957323" cy="57744"/>
            </a:xfrm>
            <a:custGeom>
              <a:avLst/>
              <a:gdLst/>
              <a:ahLst/>
              <a:cxnLst>
                <a:cxn ang="0">
                  <a:pos x="21574" y="0"/>
                </a:cxn>
                <a:cxn ang="0">
                  <a:pos x="0" y="0"/>
                </a:cxn>
              </a:cxnLst>
              <a:rect l="0" t="0" r="r" b="b"/>
              <a:pathLst>
                <a:path w="21575" h="20">
                  <a:moveTo>
                    <a:pt x="21574" y="0"/>
                  </a:moveTo>
                  <a:lnTo>
                    <a:pt x="0" y="0"/>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88"/>
            <p:cNvSpPr>
              <a:spLocks/>
            </p:cNvSpPr>
            <p:nvPr/>
          </p:nvSpPr>
          <p:spPr bwMode="auto">
            <a:xfrm>
              <a:off x="2468880" y="3669792"/>
              <a:ext cx="448032" cy="176145"/>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Rectangle 94"/>
            <p:cNvSpPr>
              <a:spLocks/>
            </p:cNvSpPr>
            <p:nvPr/>
          </p:nvSpPr>
          <p:spPr bwMode="auto">
            <a:xfrm>
              <a:off x="7223760" y="3695700"/>
              <a:ext cx="448032" cy="161334"/>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 name="Group 96"/>
            <p:cNvGrpSpPr>
              <a:grpSpLocks/>
            </p:cNvGrpSpPr>
            <p:nvPr/>
          </p:nvGrpSpPr>
          <p:grpSpPr bwMode="auto">
            <a:xfrm>
              <a:off x="1847088" y="4419600"/>
              <a:ext cx="502515" cy="501193"/>
              <a:chOff x="1636" y="9137"/>
              <a:chExt cx="949" cy="949"/>
            </a:xfrm>
          </p:grpSpPr>
          <p:grpSp>
            <p:nvGrpSpPr>
              <p:cNvPr id="3" name="Group 97"/>
              <p:cNvGrpSpPr>
                <a:grpSpLocks/>
              </p:cNvGrpSpPr>
              <p:nvPr/>
            </p:nvGrpSpPr>
            <p:grpSpPr bwMode="auto">
              <a:xfrm>
                <a:off x="1666" y="9167"/>
                <a:ext cx="889" cy="889"/>
                <a:chOff x="1666" y="9167"/>
                <a:chExt cx="889" cy="889"/>
              </a:xfrm>
            </p:grpSpPr>
            <p:sp>
              <p:nvSpPr>
                <p:cNvPr id="180" name="Freeform 98"/>
                <p:cNvSpPr>
                  <a:spLocks/>
                </p:cNvSpPr>
                <p:nvPr/>
              </p:nvSpPr>
              <p:spPr bwMode="auto">
                <a:xfrm>
                  <a:off x="1666" y="9167"/>
                  <a:ext cx="889" cy="889"/>
                </a:xfrm>
                <a:custGeom>
                  <a:avLst/>
                  <a:gdLst/>
                  <a:ahLst/>
                  <a:cxnLst>
                    <a:cxn ang="0">
                      <a:pos x="28" y="287"/>
                    </a:cxn>
                    <a:cxn ang="0">
                      <a:pos x="21" y="306"/>
                    </a:cxn>
                    <a:cxn ang="0">
                      <a:pos x="15" y="325"/>
                    </a:cxn>
                    <a:cxn ang="0">
                      <a:pos x="10" y="344"/>
                    </a:cxn>
                    <a:cxn ang="0">
                      <a:pos x="6" y="363"/>
                    </a:cxn>
                    <a:cxn ang="0">
                      <a:pos x="3" y="383"/>
                    </a:cxn>
                    <a:cxn ang="0">
                      <a:pos x="1" y="403"/>
                    </a:cxn>
                    <a:cxn ang="0">
                      <a:pos x="0" y="423"/>
                    </a:cxn>
                    <a:cxn ang="0">
                      <a:pos x="0" y="444"/>
                    </a:cxn>
                    <a:cxn ang="0">
                      <a:pos x="1" y="480"/>
                    </a:cxn>
                    <a:cxn ang="0">
                      <a:pos x="5" y="516"/>
                    </a:cxn>
                    <a:cxn ang="0">
                      <a:pos x="12" y="551"/>
                    </a:cxn>
                    <a:cxn ang="0">
                      <a:pos x="22" y="584"/>
                    </a:cxn>
                    <a:cxn ang="0">
                      <a:pos x="34" y="617"/>
                    </a:cxn>
                    <a:cxn ang="0">
                      <a:pos x="49" y="648"/>
                    </a:cxn>
                    <a:cxn ang="0">
                      <a:pos x="66" y="678"/>
                    </a:cxn>
                    <a:cxn ang="0">
                      <a:pos x="85" y="706"/>
                    </a:cxn>
                    <a:cxn ang="0">
                      <a:pos x="106" y="733"/>
                    </a:cxn>
                    <a:cxn ang="0">
                      <a:pos x="130" y="758"/>
                    </a:cxn>
                    <a:cxn ang="0">
                      <a:pos x="155" y="781"/>
                    </a:cxn>
                    <a:cxn ang="0">
                      <a:pos x="181" y="803"/>
                    </a:cxn>
                    <a:cxn ang="0">
                      <a:pos x="210" y="822"/>
                    </a:cxn>
                    <a:cxn ang="0">
                      <a:pos x="240" y="839"/>
                    </a:cxn>
                    <a:cxn ang="0">
                      <a:pos x="271" y="853"/>
                    </a:cxn>
                    <a:cxn ang="0">
                      <a:pos x="303" y="866"/>
                    </a:cxn>
                    <a:cxn ang="0">
                      <a:pos x="337" y="875"/>
                    </a:cxn>
                    <a:cxn ang="0">
                      <a:pos x="372" y="883"/>
                    </a:cxn>
                    <a:cxn ang="0">
                      <a:pos x="407" y="887"/>
                    </a:cxn>
                    <a:cxn ang="0">
                      <a:pos x="444" y="888"/>
                    </a:cxn>
                    <a:cxn ang="0">
                      <a:pos x="480" y="887"/>
                    </a:cxn>
                    <a:cxn ang="0">
                      <a:pos x="516" y="883"/>
                    </a:cxn>
                    <a:cxn ang="0">
                      <a:pos x="551" y="875"/>
                    </a:cxn>
                    <a:cxn ang="0">
                      <a:pos x="584" y="866"/>
                    </a:cxn>
                    <a:cxn ang="0">
                      <a:pos x="617" y="853"/>
                    </a:cxn>
                    <a:cxn ang="0">
                      <a:pos x="648" y="839"/>
                    </a:cxn>
                    <a:cxn ang="0">
                      <a:pos x="678" y="822"/>
                    </a:cxn>
                    <a:cxn ang="0">
                      <a:pos x="706" y="803"/>
                    </a:cxn>
                    <a:cxn ang="0">
                      <a:pos x="733" y="781"/>
                    </a:cxn>
                    <a:cxn ang="0">
                      <a:pos x="758" y="758"/>
                    </a:cxn>
                    <a:cxn ang="0">
                      <a:pos x="781" y="733"/>
                    </a:cxn>
                    <a:cxn ang="0">
                      <a:pos x="803" y="706"/>
                    </a:cxn>
                    <a:cxn ang="0">
                      <a:pos x="822" y="678"/>
                    </a:cxn>
                    <a:cxn ang="0">
                      <a:pos x="839" y="648"/>
                    </a:cxn>
                    <a:cxn ang="0">
                      <a:pos x="853" y="617"/>
                    </a:cxn>
                    <a:cxn ang="0">
                      <a:pos x="866" y="584"/>
                    </a:cxn>
                    <a:cxn ang="0">
                      <a:pos x="875" y="551"/>
                    </a:cxn>
                    <a:cxn ang="0">
                      <a:pos x="882" y="516"/>
                    </a:cxn>
                    <a:cxn ang="0">
                      <a:pos x="887" y="480"/>
                    </a:cxn>
                    <a:cxn ang="0">
                      <a:pos x="888" y="444"/>
                    </a:cxn>
                    <a:cxn ang="0">
                      <a:pos x="444" y="444"/>
                    </a:cxn>
                    <a:cxn ang="0">
                      <a:pos x="28" y="287"/>
                    </a:cxn>
                  </a:cxnLst>
                  <a:rect l="0" t="0" r="r" b="b"/>
                  <a:pathLst>
                    <a:path w="889" h="889">
                      <a:moveTo>
                        <a:pt x="28" y="287"/>
                      </a:moveTo>
                      <a:lnTo>
                        <a:pt x="21" y="306"/>
                      </a:lnTo>
                      <a:lnTo>
                        <a:pt x="15" y="325"/>
                      </a:lnTo>
                      <a:lnTo>
                        <a:pt x="10" y="344"/>
                      </a:lnTo>
                      <a:lnTo>
                        <a:pt x="6" y="363"/>
                      </a:lnTo>
                      <a:lnTo>
                        <a:pt x="3" y="383"/>
                      </a:lnTo>
                      <a:lnTo>
                        <a:pt x="1" y="403"/>
                      </a:lnTo>
                      <a:lnTo>
                        <a:pt x="0" y="423"/>
                      </a:lnTo>
                      <a:lnTo>
                        <a:pt x="0" y="444"/>
                      </a:lnTo>
                      <a:lnTo>
                        <a:pt x="1" y="480"/>
                      </a:lnTo>
                      <a:lnTo>
                        <a:pt x="5" y="516"/>
                      </a:lnTo>
                      <a:lnTo>
                        <a:pt x="12" y="551"/>
                      </a:lnTo>
                      <a:lnTo>
                        <a:pt x="22" y="584"/>
                      </a:lnTo>
                      <a:lnTo>
                        <a:pt x="34" y="617"/>
                      </a:lnTo>
                      <a:lnTo>
                        <a:pt x="49" y="648"/>
                      </a:lnTo>
                      <a:lnTo>
                        <a:pt x="66" y="678"/>
                      </a:lnTo>
                      <a:lnTo>
                        <a:pt x="85" y="706"/>
                      </a:lnTo>
                      <a:lnTo>
                        <a:pt x="106" y="733"/>
                      </a:lnTo>
                      <a:lnTo>
                        <a:pt x="130" y="758"/>
                      </a:lnTo>
                      <a:lnTo>
                        <a:pt x="155" y="781"/>
                      </a:lnTo>
                      <a:lnTo>
                        <a:pt x="181" y="803"/>
                      </a:lnTo>
                      <a:lnTo>
                        <a:pt x="210" y="822"/>
                      </a:lnTo>
                      <a:lnTo>
                        <a:pt x="240" y="839"/>
                      </a:lnTo>
                      <a:lnTo>
                        <a:pt x="271" y="853"/>
                      </a:lnTo>
                      <a:lnTo>
                        <a:pt x="303" y="866"/>
                      </a:lnTo>
                      <a:lnTo>
                        <a:pt x="337" y="875"/>
                      </a:lnTo>
                      <a:lnTo>
                        <a:pt x="372" y="883"/>
                      </a:lnTo>
                      <a:lnTo>
                        <a:pt x="407" y="887"/>
                      </a:lnTo>
                      <a:lnTo>
                        <a:pt x="444" y="888"/>
                      </a:lnTo>
                      <a:lnTo>
                        <a:pt x="480" y="887"/>
                      </a:lnTo>
                      <a:lnTo>
                        <a:pt x="516" y="883"/>
                      </a:lnTo>
                      <a:lnTo>
                        <a:pt x="551" y="875"/>
                      </a:lnTo>
                      <a:lnTo>
                        <a:pt x="584" y="866"/>
                      </a:lnTo>
                      <a:lnTo>
                        <a:pt x="617" y="853"/>
                      </a:lnTo>
                      <a:lnTo>
                        <a:pt x="648" y="839"/>
                      </a:lnTo>
                      <a:lnTo>
                        <a:pt x="678" y="822"/>
                      </a:lnTo>
                      <a:lnTo>
                        <a:pt x="706" y="803"/>
                      </a:lnTo>
                      <a:lnTo>
                        <a:pt x="733" y="781"/>
                      </a:lnTo>
                      <a:lnTo>
                        <a:pt x="758" y="758"/>
                      </a:lnTo>
                      <a:lnTo>
                        <a:pt x="781" y="733"/>
                      </a:lnTo>
                      <a:lnTo>
                        <a:pt x="803" y="706"/>
                      </a:lnTo>
                      <a:lnTo>
                        <a:pt x="822" y="678"/>
                      </a:lnTo>
                      <a:lnTo>
                        <a:pt x="839" y="648"/>
                      </a:lnTo>
                      <a:lnTo>
                        <a:pt x="853" y="617"/>
                      </a:lnTo>
                      <a:lnTo>
                        <a:pt x="866" y="584"/>
                      </a:lnTo>
                      <a:lnTo>
                        <a:pt x="875" y="551"/>
                      </a:lnTo>
                      <a:lnTo>
                        <a:pt x="882" y="516"/>
                      </a:lnTo>
                      <a:lnTo>
                        <a:pt x="887" y="480"/>
                      </a:lnTo>
                      <a:lnTo>
                        <a:pt x="888" y="444"/>
                      </a:lnTo>
                      <a:lnTo>
                        <a:pt x="444" y="444"/>
                      </a:lnTo>
                      <a:lnTo>
                        <a:pt x="28" y="287"/>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99"/>
                <p:cNvSpPr>
                  <a:spLocks/>
                </p:cNvSpPr>
                <p:nvPr/>
              </p:nvSpPr>
              <p:spPr bwMode="auto">
                <a:xfrm>
                  <a:off x="1666" y="9167"/>
                  <a:ext cx="889" cy="889"/>
                </a:xfrm>
                <a:custGeom>
                  <a:avLst/>
                  <a:gdLst/>
                  <a:ahLst/>
                  <a:cxnLst>
                    <a:cxn ang="0">
                      <a:pos x="444" y="0"/>
                    </a:cxn>
                    <a:cxn ang="0">
                      <a:pos x="444" y="444"/>
                    </a:cxn>
                    <a:cxn ang="0">
                      <a:pos x="888" y="444"/>
                    </a:cxn>
                    <a:cxn ang="0">
                      <a:pos x="887" y="407"/>
                    </a:cxn>
                    <a:cxn ang="0">
                      <a:pos x="882" y="372"/>
                    </a:cxn>
                    <a:cxn ang="0">
                      <a:pos x="875" y="337"/>
                    </a:cxn>
                    <a:cxn ang="0">
                      <a:pos x="866" y="303"/>
                    </a:cxn>
                    <a:cxn ang="0">
                      <a:pos x="853" y="271"/>
                    </a:cxn>
                    <a:cxn ang="0">
                      <a:pos x="839" y="240"/>
                    </a:cxn>
                    <a:cxn ang="0">
                      <a:pos x="822" y="210"/>
                    </a:cxn>
                    <a:cxn ang="0">
                      <a:pos x="803" y="181"/>
                    </a:cxn>
                    <a:cxn ang="0">
                      <a:pos x="781" y="155"/>
                    </a:cxn>
                    <a:cxn ang="0">
                      <a:pos x="758" y="130"/>
                    </a:cxn>
                    <a:cxn ang="0">
                      <a:pos x="733" y="106"/>
                    </a:cxn>
                    <a:cxn ang="0">
                      <a:pos x="706" y="85"/>
                    </a:cxn>
                    <a:cxn ang="0">
                      <a:pos x="678" y="66"/>
                    </a:cxn>
                    <a:cxn ang="0">
                      <a:pos x="648" y="49"/>
                    </a:cxn>
                    <a:cxn ang="0">
                      <a:pos x="617" y="34"/>
                    </a:cxn>
                    <a:cxn ang="0">
                      <a:pos x="584" y="22"/>
                    </a:cxn>
                    <a:cxn ang="0">
                      <a:pos x="551" y="12"/>
                    </a:cxn>
                    <a:cxn ang="0">
                      <a:pos x="516" y="5"/>
                    </a:cxn>
                    <a:cxn ang="0">
                      <a:pos x="480" y="1"/>
                    </a:cxn>
                    <a:cxn ang="0">
                      <a:pos x="444" y="0"/>
                    </a:cxn>
                  </a:cxnLst>
                  <a:rect l="0" t="0" r="r" b="b"/>
                  <a:pathLst>
                    <a:path w="889" h="889">
                      <a:moveTo>
                        <a:pt x="444" y="0"/>
                      </a:moveTo>
                      <a:lnTo>
                        <a:pt x="444" y="444"/>
                      </a:lnTo>
                      <a:lnTo>
                        <a:pt x="888" y="444"/>
                      </a:lnTo>
                      <a:lnTo>
                        <a:pt x="887" y="407"/>
                      </a:lnTo>
                      <a:lnTo>
                        <a:pt x="882" y="372"/>
                      </a:lnTo>
                      <a:lnTo>
                        <a:pt x="875" y="337"/>
                      </a:lnTo>
                      <a:lnTo>
                        <a:pt x="866" y="303"/>
                      </a:lnTo>
                      <a:lnTo>
                        <a:pt x="853" y="271"/>
                      </a:lnTo>
                      <a:lnTo>
                        <a:pt x="839" y="240"/>
                      </a:lnTo>
                      <a:lnTo>
                        <a:pt x="822" y="210"/>
                      </a:lnTo>
                      <a:lnTo>
                        <a:pt x="803" y="181"/>
                      </a:lnTo>
                      <a:lnTo>
                        <a:pt x="781" y="155"/>
                      </a:lnTo>
                      <a:lnTo>
                        <a:pt x="758" y="130"/>
                      </a:lnTo>
                      <a:lnTo>
                        <a:pt x="733" y="106"/>
                      </a:lnTo>
                      <a:lnTo>
                        <a:pt x="706" y="85"/>
                      </a:lnTo>
                      <a:lnTo>
                        <a:pt x="678" y="66"/>
                      </a:lnTo>
                      <a:lnTo>
                        <a:pt x="648" y="49"/>
                      </a:lnTo>
                      <a:lnTo>
                        <a:pt x="617" y="34"/>
                      </a:lnTo>
                      <a:lnTo>
                        <a:pt x="584" y="22"/>
                      </a:lnTo>
                      <a:lnTo>
                        <a:pt x="551" y="12"/>
                      </a:lnTo>
                      <a:lnTo>
                        <a:pt x="516" y="5"/>
                      </a:lnTo>
                      <a:lnTo>
                        <a:pt x="480" y="1"/>
                      </a:lnTo>
                      <a:lnTo>
                        <a:pt x="444"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7" name="Freeform 100"/>
              <p:cNvSpPr>
                <a:spLocks/>
              </p:cNvSpPr>
              <p:nvPr/>
            </p:nvSpPr>
            <p:spPr bwMode="auto">
              <a:xfrm>
                <a:off x="1701" y="9175"/>
                <a:ext cx="409" cy="436"/>
              </a:xfrm>
              <a:custGeom>
                <a:avLst/>
                <a:gdLst/>
                <a:ahLst/>
                <a:cxnLst>
                  <a:cxn ang="0">
                    <a:pos x="324" y="0"/>
                  </a:cxn>
                  <a:cxn ang="0">
                    <a:pos x="301" y="4"/>
                  </a:cxn>
                  <a:cxn ang="0">
                    <a:pos x="280" y="10"/>
                  </a:cxn>
                  <a:cxn ang="0">
                    <a:pos x="258" y="17"/>
                  </a:cxn>
                  <a:cxn ang="0">
                    <a:pos x="238" y="24"/>
                  </a:cxn>
                  <a:cxn ang="0">
                    <a:pos x="218" y="33"/>
                  </a:cxn>
                  <a:cxn ang="0">
                    <a:pos x="198" y="42"/>
                  </a:cxn>
                  <a:cxn ang="0">
                    <a:pos x="180" y="53"/>
                  </a:cxn>
                  <a:cxn ang="0">
                    <a:pos x="162" y="64"/>
                  </a:cxn>
                  <a:cxn ang="0">
                    <a:pos x="144" y="76"/>
                  </a:cxn>
                  <a:cxn ang="0">
                    <a:pos x="127" y="89"/>
                  </a:cxn>
                  <a:cxn ang="0">
                    <a:pos x="111" y="102"/>
                  </a:cxn>
                  <a:cxn ang="0">
                    <a:pos x="96" y="117"/>
                  </a:cxn>
                  <a:cxn ang="0">
                    <a:pos x="81" y="132"/>
                  </a:cxn>
                  <a:cxn ang="0">
                    <a:pos x="68" y="148"/>
                  </a:cxn>
                  <a:cxn ang="0">
                    <a:pos x="54" y="165"/>
                  </a:cxn>
                  <a:cxn ang="0">
                    <a:pos x="42" y="183"/>
                  </a:cxn>
                  <a:cxn ang="0">
                    <a:pos x="30" y="202"/>
                  </a:cxn>
                  <a:cxn ang="0">
                    <a:pos x="19" y="221"/>
                  </a:cxn>
                  <a:cxn ang="0">
                    <a:pos x="9" y="241"/>
                  </a:cxn>
                  <a:cxn ang="0">
                    <a:pos x="0" y="262"/>
                  </a:cxn>
                  <a:cxn ang="0">
                    <a:pos x="409" y="436"/>
                  </a:cxn>
                  <a:cxn ang="0">
                    <a:pos x="324" y="0"/>
                  </a:cxn>
                </a:cxnLst>
                <a:rect l="0" t="0" r="r" b="b"/>
                <a:pathLst>
                  <a:path w="409" h="436">
                    <a:moveTo>
                      <a:pt x="324" y="0"/>
                    </a:moveTo>
                    <a:lnTo>
                      <a:pt x="301" y="4"/>
                    </a:lnTo>
                    <a:lnTo>
                      <a:pt x="280" y="10"/>
                    </a:lnTo>
                    <a:lnTo>
                      <a:pt x="258" y="17"/>
                    </a:lnTo>
                    <a:lnTo>
                      <a:pt x="238" y="24"/>
                    </a:lnTo>
                    <a:lnTo>
                      <a:pt x="218" y="33"/>
                    </a:lnTo>
                    <a:lnTo>
                      <a:pt x="198" y="42"/>
                    </a:lnTo>
                    <a:lnTo>
                      <a:pt x="180" y="53"/>
                    </a:lnTo>
                    <a:lnTo>
                      <a:pt x="162" y="64"/>
                    </a:lnTo>
                    <a:lnTo>
                      <a:pt x="144" y="76"/>
                    </a:lnTo>
                    <a:lnTo>
                      <a:pt x="127" y="89"/>
                    </a:lnTo>
                    <a:lnTo>
                      <a:pt x="111" y="102"/>
                    </a:lnTo>
                    <a:lnTo>
                      <a:pt x="96" y="117"/>
                    </a:lnTo>
                    <a:lnTo>
                      <a:pt x="81" y="132"/>
                    </a:lnTo>
                    <a:lnTo>
                      <a:pt x="68" y="148"/>
                    </a:lnTo>
                    <a:lnTo>
                      <a:pt x="54" y="165"/>
                    </a:lnTo>
                    <a:lnTo>
                      <a:pt x="42" y="183"/>
                    </a:lnTo>
                    <a:lnTo>
                      <a:pt x="30" y="202"/>
                    </a:lnTo>
                    <a:lnTo>
                      <a:pt x="19" y="221"/>
                    </a:lnTo>
                    <a:lnTo>
                      <a:pt x="9" y="241"/>
                    </a:lnTo>
                    <a:lnTo>
                      <a:pt x="0" y="262"/>
                    </a:lnTo>
                    <a:lnTo>
                      <a:pt x="409" y="436"/>
                    </a:lnTo>
                    <a:lnTo>
                      <a:pt x="324"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01"/>
              <p:cNvSpPr>
                <a:spLocks/>
              </p:cNvSpPr>
              <p:nvPr/>
            </p:nvSpPr>
            <p:spPr bwMode="auto">
              <a:xfrm>
                <a:off x="2025" y="9167"/>
                <a:ext cx="85" cy="444"/>
              </a:xfrm>
              <a:custGeom>
                <a:avLst/>
                <a:gdLst/>
                <a:ahLst/>
                <a:cxnLst>
                  <a:cxn ang="0">
                    <a:pos x="79" y="0"/>
                  </a:cxn>
                  <a:cxn ang="0">
                    <a:pos x="59" y="0"/>
                  </a:cxn>
                  <a:cxn ang="0">
                    <a:pos x="39" y="2"/>
                  </a:cxn>
                  <a:cxn ang="0">
                    <a:pos x="19" y="4"/>
                  </a:cxn>
                  <a:cxn ang="0">
                    <a:pos x="0" y="8"/>
                  </a:cxn>
                  <a:cxn ang="0">
                    <a:pos x="84" y="444"/>
                  </a:cxn>
                  <a:cxn ang="0">
                    <a:pos x="79" y="0"/>
                  </a:cxn>
                </a:cxnLst>
                <a:rect l="0" t="0" r="r" b="b"/>
                <a:pathLst>
                  <a:path w="85" h="444">
                    <a:moveTo>
                      <a:pt x="79" y="0"/>
                    </a:moveTo>
                    <a:lnTo>
                      <a:pt x="59" y="0"/>
                    </a:lnTo>
                    <a:lnTo>
                      <a:pt x="39" y="2"/>
                    </a:lnTo>
                    <a:lnTo>
                      <a:pt x="19" y="4"/>
                    </a:lnTo>
                    <a:lnTo>
                      <a:pt x="0" y="8"/>
                    </a:lnTo>
                    <a:lnTo>
                      <a:pt x="84" y="444"/>
                    </a:lnTo>
                    <a:lnTo>
                      <a:pt x="79"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02"/>
              <p:cNvSpPr>
                <a:spLocks/>
              </p:cNvSpPr>
              <p:nvPr/>
            </p:nvSpPr>
            <p:spPr bwMode="auto">
              <a:xfrm>
                <a:off x="1892"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110"/>
            <p:cNvGrpSpPr>
              <a:grpSpLocks/>
            </p:cNvGrpSpPr>
            <p:nvPr/>
          </p:nvGrpSpPr>
          <p:grpSpPr bwMode="auto">
            <a:xfrm>
              <a:off x="3017520" y="4419600"/>
              <a:ext cx="502515" cy="501193"/>
              <a:chOff x="3821" y="9137"/>
              <a:chExt cx="948" cy="949"/>
            </a:xfrm>
          </p:grpSpPr>
          <p:sp>
            <p:nvSpPr>
              <p:cNvPr id="152" name="Freeform 111"/>
              <p:cNvSpPr>
                <a:spLocks/>
              </p:cNvSpPr>
              <p:nvPr/>
            </p:nvSpPr>
            <p:spPr bwMode="auto">
              <a:xfrm>
                <a:off x="3875" y="9167"/>
                <a:ext cx="864" cy="889"/>
              </a:xfrm>
              <a:custGeom>
                <a:avLst/>
                <a:gdLst/>
                <a:ahLst/>
                <a:cxnLst>
                  <a:cxn ang="0">
                    <a:pos x="420" y="0"/>
                  </a:cxn>
                  <a:cxn ang="0">
                    <a:pos x="420" y="444"/>
                  </a:cxn>
                  <a:cxn ang="0">
                    <a:pos x="0" y="589"/>
                  </a:cxn>
                  <a:cxn ang="0">
                    <a:pos x="10" y="616"/>
                  </a:cxn>
                  <a:cxn ang="0">
                    <a:pos x="21" y="642"/>
                  </a:cxn>
                  <a:cxn ang="0">
                    <a:pos x="35" y="667"/>
                  </a:cxn>
                  <a:cxn ang="0">
                    <a:pos x="49" y="691"/>
                  </a:cxn>
                  <a:cxn ang="0">
                    <a:pos x="65" y="713"/>
                  </a:cxn>
                  <a:cxn ang="0">
                    <a:pos x="81" y="735"/>
                  </a:cxn>
                  <a:cxn ang="0">
                    <a:pos x="99" y="755"/>
                  </a:cxn>
                  <a:cxn ang="0">
                    <a:pos x="119" y="774"/>
                  </a:cxn>
                  <a:cxn ang="0">
                    <a:pos x="139" y="792"/>
                  </a:cxn>
                  <a:cxn ang="0">
                    <a:pos x="160" y="808"/>
                  </a:cxn>
                  <a:cxn ang="0">
                    <a:pos x="182" y="823"/>
                  </a:cxn>
                  <a:cxn ang="0">
                    <a:pos x="206" y="836"/>
                  </a:cxn>
                  <a:cxn ang="0">
                    <a:pos x="230" y="848"/>
                  </a:cxn>
                  <a:cxn ang="0">
                    <a:pos x="255" y="859"/>
                  </a:cxn>
                  <a:cxn ang="0">
                    <a:pos x="280" y="868"/>
                  </a:cxn>
                  <a:cxn ang="0">
                    <a:pos x="307" y="875"/>
                  </a:cxn>
                  <a:cxn ang="0">
                    <a:pos x="334" y="881"/>
                  </a:cxn>
                  <a:cxn ang="0">
                    <a:pos x="362" y="885"/>
                  </a:cxn>
                  <a:cxn ang="0">
                    <a:pos x="391" y="887"/>
                  </a:cxn>
                  <a:cxn ang="0">
                    <a:pos x="420" y="888"/>
                  </a:cxn>
                  <a:cxn ang="0">
                    <a:pos x="456" y="887"/>
                  </a:cxn>
                  <a:cxn ang="0">
                    <a:pos x="492" y="883"/>
                  </a:cxn>
                  <a:cxn ang="0">
                    <a:pos x="526" y="875"/>
                  </a:cxn>
                  <a:cxn ang="0">
                    <a:pos x="560" y="866"/>
                  </a:cxn>
                  <a:cxn ang="0">
                    <a:pos x="593" y="853"/>
                  </a:cxn>
                  <a:cxn ang="0">
                    <a:pos x="624" y="839"/>
                  </a:cxn>
                  <a:cxn ang="0">
                    <a:pos x="654" y="822"/>
                  </a:cxn>
                  <a:cxn ang="0">
                    <a:pos x="682" y="803"/>
                  </a:cxn>
                  <a:cxn ang="0">
                    <a:pos x="709" y="781"/>
                  </a:cxn>
                  <a:cxn ang="0">
                    <a:pos x="734" y="758"/>
                  </a:cxn>
                  <a:cxn ang="0">
                    <a:pos x="757" y="733"/>
                  </a:cxn>
                  <a:cxn ang="0">
                    <a:pos x="778" y="706"/>
                  </a:cxn>
                  <a:cxn ang="0">
                    <a:pos x="798" y="678"/>
                  </a:cxn>
                  <a:cxn ang="0">
                    <a:pos x="814" y="648"/>
                  </a:cxn>
                  <a:cxn ang="0">
                    <a:pos x="829" y="617"/>
                  </a:cxn>
                  <a:cxn ang="0">
                    <a:pos x="841" y="584"/>
                  </a:cxn>
                  <a:cxn ang="0">
                    <a:pos x="851" y="551"/>
                  </a:cxn>
                  <a:cxn ang="0">
                    <a:pos x="858" y="516"/>
                  </a:cxn>
                  <a:cxn ang="0">
                    <a:pos x="863" y="480"/>
                  </a:cxn>
                  <a:cxn ang="0">
                    <a:pos x="864" y="444"/>
                  </a:cxn>
                  <a:cxn ang="0">
                    <a:pos x="863" y="407"/>
                  </a:cxn>
                  <a:cxn ang="0">
                    <a:pos x="858" y="372"/>
                  </a:cxn>
                  <a:cxn ang="0">
                    <a:pos x="851" y="337"/>
                  </a:cxn>
                  <a:cxn ang="0">
                    <a:pos x="841" y="303"/>
                  </a:cxn>
                  <a:cxn ang="0">
                    <a:pos x="829" y="271"/>
                  </a:cxn>
                  <a:cxn ang="0">
                    <a:pos x="814" y="240"/>
                  </a:cxn>
                  <a:cxn ang="0">
                    <a:pos x="798" y="210"/>
                  </a:cxn>
                  <a:cxn ang="0">
                    <a:pos x="778" y="181"/>
                  </a:cxn>
                  <a:cxn ang="0">
                    <a:pos x="757" y="155"/>
                  </a:cxn>
                  <a:cxn ang="0">
                    <a:pos x="734" y="130"/>
                  </a:cxn>
                  <a:cxn ang="0">
                    <a:pos x="709" y="106"/>
                  </a:cxn>
                  <a:cxn ang="0">
                    <a:pos x="682" y="85"/>
                  </a:cxn>
                  <a:cxn ang="0">
                    <a:pos x="654" y="66"/>
                  </a:cxn>
                  <a:cxn ang="0">
                    <a:pos x="624" y="49"/>
                  </a:cxn>
                  <a:cxn ang="0">
                    <a:pos x="593" y="34"/>
                  </a:cxn>
                  <a:cxn ang="0">
                    <a:pos x="560" y="22"/>
                  </a:cxn>
                  <a:cxn ang="0">
                    <a:pos x="526" y="12"/>
                  </a:cxn>
                  <a:cxn ang="0">
                    <a:pos x="492" y="5"/>
                  </a:cxn>
                  <a:cxn ang="0">
                    <a:pos x="456" y="1"/>
                  </a:cxn>
                  <a:cxn ang="0">
                    <a:pos x="420" y="0"/>
                  </a:cxn>
                </a:cxnLst>
                <a:rect l="0" t="0" r="r" b="b"/>
                <a:pathLst>
                  <a:path w="864" h="889">
                    <a:moveTo>
                      <a:pt x="420" y="0"/>
                    </a:moveTo>
                    <a:lnTo>
                      <a:pt x="420" y="444"/>
                    </a:lnTo>
                    <a:lnTo>
                      <a:pt x="0" y="589"/>
                    </a:lnTo>
                    <a:lnTo>
                      <a:pt x="10" y="616"/>
                    </a:lnTo>
                    <a:lnTo>
                      <a:pt x="21" y="642"/>
                    </a:lnTo>
                    <a:lnTo>
                      <a:pt x="35" y="667"/>
                    </a:lnTo>
                    <a:lnTo>
                      <a:pt x="49" y="691"/>
                    </a:lnTo>
                    <a:lnTo>
                      <a:pt x="65" y="713"/>
                    </a:lnTo>
                    <a:lnTo>
                      <a:pt x="81" y="735"/>
                    </a:lnTo>
                    <a:lnTo>
                      <a:pt x="99" y="755"/>
                    </a:lnTo>
                    <a:lnTo>
                      <a:pt x="119" y="774"/>
                    </a:lnTo>
                    <a:lnTo>
                      <a:pt x="139" y="792"/>
                    </a:lnTo>
                    <a:lnTo>
                      <a:pt x="160" y="808"/>
                    </a:lnTo>
                    <a:lnTo>
                      <a:pt x="182" y="823"/>
                    </a:lnTo>
                    <a:lnTo>
                      <a:pt x="206" y="836"/>
                    </a:lnTo>
                    <a:lnTo>
                      <a:pt x="230" y="848"/>
                    </a:lnTo>
                    <a:lnTo>
                      <a:pt x="255" y="859"/>
                    </a:lnTo>
                    <a:lnTo>
                      <a:pt x="280" y="868"/>
                    </a:lnTo>
                    <a:lnTo>
                      <a:pt x="307" y="875"/>
                    </a:lnTo>
                    <a:lnTo>
                      <a:pt x="334" y="881"/>
                    </a:lnTo>
                    <a:lnTo>
                      <a:pt x="362" y="885"/>
                    </a:lnTo>
                    <a:lnTo>
                      <a:pt x="391" y="887"/>
                    </a:lnTo>
                    <a:lnTo>
                      <a:pt x="420" y="888"/>
                    </a:lnTo>
                    <a:lnTo>
                      <a:pt x="456" y="887"/>
                    </a:lnTo>
                    <a:lnTo>
                      <a:pt x="492" y="883"/>
                    </a:lnTo>
                    <a:lnTo>
                      <a:pt x="526" y="875"/>
                    </a:lnTo>
                    <a:lnTo>
                      <a:pt x="560" y="866"/>
                    </a:lnTo>
                    <a:lnTo>
                      <a:pt x="593" y="853"/>
                    </a:lnTo>
                    <a:lnTo>
                      <a:pt x="624" y="839"/>
                    </a:lnTo>
                    <a:lnTo>
                      <a:pt x="654" y="822"/>
                    </a:lnTo>
                    <a:lnTo>
                      <a:pt x="682" y="803"/>
                    </a:lnTo>
                    <a:lnTo>
                      <a:pt x="709" y="781"/>
                    </a:lnTo>
                    <a:lnTo>
                      <a:pt x="734" y="758"/>
                    </a:lnTo>
                    <a:lnTo>
                      <a:pt x="757" y="733"/>
                    </a:lnTo>
                    <a:lnTo>
                      <a:pt x="778" y="706"/>
                    </a:lnTo>
                    <a:lnTo>
                      <a:pt x="798" y="678"/>
                    </a:lnTo>
                    <a:lnTo>
                      <a:pt x="814" y="648"/>
                    </a:lnTo>
                    <a:lnTo>
                      <a:pt x="829" y="617"/>
                    </a:lnTo>
                    <a:lnTo>
                      <a:pt x="841" y="584"/>
                    </a:lnTo>
                    <a:lnTo>
                      <a:pt x="851" y="551"/>
                    </a:lnTo>
                    <a:lnTo>
                      <a:pt x="858" y="516"/>
                    </a:lnTo>
                    <a:lnTo>
                      <a:pt x="863" y="480"/>
                    </a:lnTo>
                    <a:lnTo>
                      <a:pt x="864" y="444"/>
                    </a:lnTo>
                    <a:lnTo>
                      <a:pt x="863" y="407"/>
                    </a:lnTo>
                    <a:lnTo>
                      <a:pt x="858" y="372"/>
                    </a:lnTo>
                    <a:lnTo>
                      <a:pt x="851" y="337"/>
                    </a:lnTo>
                    <a:lnTo>
                      <a:pt x="841" y="303"/>
                    </a:lnTo>
                    <a:lnTo>
                      <a:pt x="829" y="271"/>
                    </a:lnTo>
                    <a:lnTo>
                      <a:pt x="814" y="240"/>
                    </a:lnTo>
                    <a:lnTo>
                      <a:pt x="798" y="210"/>
                    </a:lnTo>
                    <a:lnTo>
                      <a:pt x="778" y="181"/>
                    </a:lnTo>
                    <a:lnTo>
                      <a:pt x="757" y="155"/>
                    </a:lnTo>
                    <a:lnTo>
                      <a:pt x="734" y="130"/>
                    </a:lnTo>
                    <a:lnTo>
                      <a:pt x="709" y="106"/>
                    </a:lnTo>
                    <a:lnTo>
                      <a:pt x="682" y="85"/>
                    </a:lnTo>
                    <a:lnTo>
                      <a:pt x="654" y="66"/>
                    </a:lnTo>
                    <a:lnTo>
                      <a:pt x="624" y="49"/>
                    </a:lnTo>
                    <a:lnTo>
                      <a:pt x="593" y="34"/>
                    </a:lnTo>
                    <a:lnTo>
                      <a:pt x="560" y="22"/>
                    </a:lnTo>
                    <a:lnTo>
                      <a:pt x="526" y="12"/>
                    </a:lnTo>
                    <a:lnTo>
                      <a:pt x="492" y="5"/>
                    </a:lnTo>
                    <a:lnTo>
                      <a:pt x="456" y="1"/>
                    </a:lnTo>
                    <a:lnTo>
                      <a:pt x="420"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12"/>
              <p:cNvSpPr>
                <a:spLocks/>
              </p:cNvSpPr>
              <p:nvPr/>
            </p:nvSpPr>
            <p:spPr bwMode="auto">
              <a:xfrm>
                <a:off x="3851" y="9186"/>
                <a:ext cx="444" cy="570"/>
              </a:xfrm>
              <a:custGeom>
                <a:avLst/>
                <a:gdLst/>
                <a:ahLst/>
                <a:cxnLst>
                  <a:cxn ang="0">
                    <a:pos x="314" y="0"/>
                  </a:cxn>
                  <a:cxn ang="0">
                    <a:pos x="309" y="1"/>
                  </a:cxn>
                  <a:cxn ang="0">
                    <a:pos x="304" y="3"/>
                  </a:cxn>
                  <a:cxn ang="0">
                    <a:pos x="299" y="4"/>
                  </a:cxn>
                  <a:cxn ang="0">
                    <a:pos x="265" y="18"/>
                  </a:cxn>
                  <a:cxn ang="0">
                    <a:pos x="233" y="33"/>
                  </a:cxn>
                  <a:cxn ang="0">
                    <a:pos x="203" y="51"/>
                  </a:cxn>
                  <a:cxn ang="0">
                    <a:pos x="174" y="71"/>
                  </a:cxn>
                  <a:cxn ang="0">
                    <a:pos x="147" y="94"/>
                  </a:cxn>
                  <a:cxn ang="0">
                    <a:pos x="122" y="118"/>
                  </a:cxn>
                  <a:cxn ang="0">
                    <a:pos x="100" y="143"/>
                  </a:cxn>
                  <a:cxn ang="0">
                    <a:pos x="79" y="171"/>
                  </a:cxn>
                  <a:cxn ang="0">
                    <a:pos x="61" y="200"/>
                  </a:cxn>
                  <a:cxn ang="0">
                    <a:pos x="45" y="230"/>
                  </a:cxn>
                  <a:cxn ang="0">
                    <a:pos x="31" y="261"/>
                  </a:cxn>
                  <a:cxn ang="0">
                    <a:pos x="19" y="293"/>
                  </a:cxn>
                  <a:cxn ang="0">
                    <a:pos x="11" y="326"/>
                  </a:cxn>
                  <a:cxn ang="0">
                    <a:pos x="4" y="360"/>
                  </a:cxn>
                  <a:cxn ang="0">
                    <a:pos x="1" y="394"/>
                  </a:cxn>
                  <a:cxn ang="0">
                    <a:pos x="0" y="429"/>
                  </a:cxn>
                  <a:cxn ang="0">
                    <a:pos x="1" y="464"/>
                  </a:cxn>
                  <a:cxn ang="0">
                    <a:pos x="6" y="499"/>
                  </a:cxn>
                  <a:cxn ang="0">
                    <a:pos x="13" y="534"/>
                  </a:cxn>
                  <a:cxn ang="0">
                    <a:pos x="24" y="569"/>
                  </a:cxn>
                  <a:cxn ang="0">
                    <a:pos x="444" y="424"/>
                  </a:cxn>
                  <a:cxn ang="0">
                    <a:pos x="314" y="0"/>
                  </a:cxn>
                </a:cxnLst>
                <a:rect l="0" t="0" r="r" b="b"/>
                <a:pathLst>
                  <a:path w="444" h="570">
                    <a:moveTo>
                      <a:pt x="314" y="0"/>
                    </a:moveTo>
                    <a:lnTo>
                      <a:pt x="309" y="1"/>
                    </a:lnTo>
                    <a:lnTo>
                      <a:pt x="304" y="3"/>
                    </a:lnTo>
                    <a:lnTo>
                      <a:pt x="299" y="4"/>
                    </a:lnTo>
                    <a:lnTo>
                      <a:pt x="265" y="18"/>
                    </a:lnTo>
                    <a:lnTo>
                      <a:pt x="233" y="33"/>
                    </a:lnTo>
                    <a:lnTo>
                      <a:pt x="203" y="51"/>
                    </a:lnTo>
                    <a:lnTo>
                      <a:pt x="174" y="71"/>
                    </a:lnTo>
                    <a:lnTo>
                      <a:pt x="147" y="94"/>
                    </a:lnTo>
                    <a:lnTo>
                      <a:pt x="122" y="118"/>
                    </a:lnTo>
                    <a:lnTo>
                      <a:pt x="100" y="143"/>
                    </a:lnTo>
                    <a:lnTo>
                      <a:pt x="79" y="171"/>
                    </a:lnTo>
                    <a:lnTo>
                      <a:pt x="61" y="200"/>
                    </a:lnTo>
                    <a:lnTo>
                      <a:pt x="45" y="230"/>
                    </a:lnTo>
                    <a:lnTo>
                      <a:pt x="31" y="261"/>
                    </a:lnTo>
                    <a:lnTo>
                      <a:pt x="19" y="293"/>
                    </a:lnTo>
                    <a:lnTo>
                      <a:pt x="11" y="326"/>
                    </a:lnTo>
                    <a:lnTo>
                      <a:pt x="4" y="360"/>
                    </a:lnTo>
                    <a:lnTo>
                      <a:pt x="1" y="394"/>
                    </a:lnTo>
                    <a:lnTo>
                      <a:pt x="0" y="429"/>
                    </a:lnTo>
                    <a:lnTo>
                      <a:pt x="1" y="464"/>
                    </a:lnTo>
                    <a:lnTo>
                      <a:pt x="6" y="499"/>
                    </a:lnTo>
                    <a:lnTo>
                      <a:pt x="13" y="534"/>
                    </a:lnTo>
                    <a:lnTo>
                      <a:pt x="24" y="569"/>
                    </a:lnTo>
                    <a:lnTo>
                      <a:pt x="444" y="424"/>
                    </a:lnTo>
                    <a:lnTo>
                      <a:pt x="314"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13"/>
              <p:cNvSpPr>
                <a:spLocks/>
              </p:cNvSpPr>
              <p:nvPr/>
            </p:nvSpPr>
            <p:spPr bwMode="auto">
              <a:xfrm>
                <a:off x="4165" y="9167"/>
                <a:ext cx="130" cy="444"/>
              </a:xfrm>
              <a:custGeom>
                <a:avLst/>
                <a:gdLst/>
                <a:ahLst/>
                <a:cxnLst>
                  <a:cxn ang="0">
                    <a:pos x="118" y="0"/>
                  </a:cxn>
                  <a:cxn ang="0">
                    <a:pos x="98" y="0"/>
                  </a:cxn>
                  <a:cxn ang="0">
                    <a:pos x="78" y="2"/>
                  </a:cxn>
                  <a:cxn ang="0">
                    <a:pos x="58" y="5"/>
                  </a:cxn>
                  <a:cxn ang="0">
                    <a:pos x="38" y="9"/>
                  </a:cxn>
                  <a:cxn ang="0">
                    <a:pos x="19" y="13"/>
                  </a:cxn>
                  <a:cxn ang="0">
                    <a:pos x="0" y="19"/>
                  </a:cxn>
                  <a:cxn ang="0">
                    <a:pos x="129" y="444"/>
                  </a:cxn>
                  <a:cxn ang="0">
                    <a:pos x="118" y="0"/>
                  </a:cxn>
                </a:cxnLst>
                <a:rect l="0" t="0" r="r" b="b"/>
                <a:pathLst>
                  <a:path w="130" h="444">
                    <a:moveTo>
                      <a:pt x="118" y="0"/>
                    </a:moveTo>
                    <a:lnTo>
                      <a:pt x="98" y="0"/>
                    </a:lnTo>
                    <a:lnTo>
                      <a:pt x="78" y="2"/>
                    </a:lnTo>
                    <a:lnTo>
                      <a:pt x="58" y="5"/>
                    </a:lnTo>
                    <a:lnTo>
                      <a:pt x="38" y="9"/>
                    </a:lnTo>
                    <a:lnTo>
                      <a:pt x="19" y="13"/>
                    </a:lnTo>
                    <a:lnTo>
                      <a:pt x="0" y="19"/>
                    </a:lnTo>
                    <a:lnTo>
                      <a:pt x="129" y="444"/>
                    </a:lnTo>
                    <a:lnTo>
                      <a:pt x="118"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14"/>
              <p:cNvSpPr>
                <a:spLocks/>
              </p:cNvSpPr>
              <p:nvPr/>
            </p:nvSpPr>
            <p:spPr bwMode="auto">
              <a:xfrm>
                <a:off x="4077"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3" name="Freeform 162"/>
            <p:cNvSpPr>
              <a:spLocks/>
            </p:cNvSpPr>
            <p:nvPr/>
          </p:nvSpPr>
          <p:spPr bwMode="auto">
            <a:xfrm>
              <a:off x="2068332" y="3979777"/>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63"/>
            <p:cNvSpPr>
              <a:spLocks/>
            </p:cNvSpPr>
            <p:nvPr/>
          </p:nvSpPr>
          <p:spPr bwMode="auto">
            <a:xfrm>
              <a:off x="2650192" y="3979777"/>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64"/>
            <p:cNvSpPr>
              <a:spLocks/>
            </p:cNvSpPr>
            <p:nvPr/>
          </p:nvSpPr>
          <p:spPr bwMode="auto">
            <a:xfrm>
              <a:off x="6145314" y="3979777"/>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5"/>
            <p:cNvSpPr>
              <a:spLocks/>
            </p:cNvSpPr>
            <p:nvPr/>
          </p:nvSpPr>
          <p:spPr bwMode="auto">
            <a:xfrm>
              <a:off x="6743042" y="3979777"/>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66"/>
            <p:cNvSpPr>
              <a:spLocks/>
            </p:cNvSpPr>
            <p:nvPr/>
          </p:nvSpPr>
          <p:spPr bwMode="auto">
            <a:xfrm>
              <a:off x="3226762" y="3979777"/>
              <a:ext cx="60831" cy="54219"/>
            </a:xfrm>
            <a:custGeom>
              <a:avLst/>
              <a:gdLst/>
              <a:ahLst/>
              <a:cxnLst>
                <a:cxn ang="0">
                  <a:pos x="57" y="0"/>
                </a:cxn>
                <a:cxn ang="0">
                  <a:pos x="0" y="102"/>
                </a:cxn>
                <a:cxn ang="0">
                  <a:pos x="115" y="102"/>
                </a:cxn>
                <a:cxn ang="0">
                  <a:pos x="57" y="0"/>
                </a:cxn>
              </a:cxnLst>
              <a:rect l="0" t="0" r="r" b="b"/>
              <a:pathLst>
                <a:path w="116"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67"/>
            <p:cNvSpPr>
              <a:spLocks/>
            </p:cNvSpPr>
            <p:nvPr/>
          </p:nvSpPr>
          <p:spPr bwMode="auto">
            <a:xfrm>
              <a:off x="3809943" y="3979777"/>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68"/>
            <p:cNvSpPr>
              <a:spLocks/>
            </p:cNvSpPr>
            <p:nvPr/>
          </p:nvSpPr>
          <p:spPr bwMode="auto">
            <a:xfrm>
              <a:off x="4395770" y="3979777"/>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69"/>
            <p:cNvSpPr>
              <a:spLocks/>
            </p:cNvSpPr>
            <p:nvPr/>
          </p:nvSpPr>
          <p:spPr bwMode="auto">
            <a:xfrm>
              <a:off x="5552875" y="3979777"/>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70"/>
            <p:cNvSpPr>
              <a:spLocks/>
            </p:cNvSpPr>
            <p:nvPr/>
          </p:nvSpPr>
          <p:spPr bwMode="auto">
            <a:xfrm>
              <a:off x="1873937" y="5039025"/>
              <a:ext cx="448296" cy="149433"/>
            </a:xfrm>
            <a:custGeom>
              <a:avLst/>
              <a:gdLst/>
              <a:ahLst/>
              <a:cxnLst>
                <a:cxn ang="0">
                  <a:pos x="437" y="0"/>
                </a:cxn>
                <a:cxn ang="0">
                  <a:pos x="0" y="283"/>
                </a:cxn>
                <a:cxn ang="0">
                  <a:pos x="847" y="283"/>
                </a:cxn>
                <a:cxn ang="0">
                  <a:pos x="437" y="0"/>
                </a:cxn>
              </a:cxnLst>
              <a:rect l="0" t="0" r="r" b="b"/>
              <a:pathLst>
                <a:path w="847"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71"/>
            <p:cNvSpPr>
              <a:spLocks/>
            </p:cNvSpPr>
            <p:nvPr/>
          </p:nvSpPr>
          <p:spPr bwMode="auto">
            <a:xfrm>
              <a:off x="2455797" y="5039025"/>
              <a:ext cx="449619" cy="149433"/>
            </a:xfrm>
            <a:custGeom>
              <a:avLst/>
              <a:gdLst/>
              <a:ahLst/>
              <a:cxnLst>
                <a:cxn ang="0">
                  <a:pos x="437" y="0"/>
                </a:cxn>
                <a:cxn ang="0">
                  <a:pos x="0" y="283"/>
                </a:cxn>
                <a:cxn ang="0">
                  <a:pos x="847" y="283"/>
                </a:cxn>
                <a:cxn ang="0">
                  <a:pos x="437" y="0"/>
                </a:cxn>
              </a:cxnLst>
              <a:rect l="0" t="0" r="r" b="b"/>
              <a:pathLst>
                <a:path w="848"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72"/>
            <p:cNvSpPr>
              <a:spLocks/>
            </p:cNvSpPr>
            <p:nvPr/>
          </p:nvSpPr>
          <p:spPr bwMode="auto">
            <a:xfrm>
              <a:off x="5952243" y="5039025"/>
              <a:ext cx="446974" cy="149433"/>
            </a:xfrm>
            <a:custGeom>
              <a:avLst/>
              <a:gdLst/>
              <a:ahLst/>
              <a:cxnLst>
                <a:cxn ang="0">
                  <a:pos x="437" y="0"/>
                </a:cxn>
                <a:cxn ang="0">
                  <a:pos x="0" y="283"/>
                </a:cxn>
                <a:cxn ang="0">
                  <a:pos x="847" y="283"/>
                </a:cxn>
                <a:cxn ang="0">
                  <a:pos x="437" y="0"/>
                </a:cxn>
              </a:cxnLst>
              <a:rect l="0" t="0" r="r" b="b"/>
              <a:pathLst>
                <a:path w="847"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73"/>
            <p:cNvSpPr>
              <a:spLocks/>
            </p:cNvSpPr>
            <p:nvPr/>
          </p:nvSpPr>
          <p:spPr bwMode="auto">
            <a:xfrm>
              <a:off x="6549971" y="5039025"/>
              <a:ext cx="448296" cy="149433"/>
            </a:xfrm>
            <a:custGeom>
              <a:avLst/>
              <a:gdLst/>
              <a:ahLst/>
              <a:cxnLst>
                <a:cxn ang="0">
                  <a:pos x="437" y="0"/>
                </a:cxn>
                <a:cxn ang="0">
                  <a:pos x="0" y="283"/>
                </a:cxn>
                <a:cxn ang="0">
                  <a:pos x="847" y="283"/>
                </a:cxn>
                <a:cxn ang="0">
                  <a:pos x="437" y="0"/>
                </a:cxn>
              </a:cxnLst>
              <a:rect l="0" t="0" r="r" b="b"/>
              <a:pathLst>
                <a:path w="847"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74"/>
            <p:cNvSpPr>
              <a:spLocks/>
            </p:cNvSpPr>
            <p:nvPr/>
          </p:nvSpPr>
          <p:spPr bwMode="auto">
            <a:xfrm>
              <a:off x="3032367" y="5039025"/>
              <a:ext cx="449619" cy="149433"/>
            </a:xfrm>
            <a:custGeom>
              <a:avLst/>
              <a:gdLst/>
              <a:ahLst/>
              <a:cxnLst>
                <a:cxn ang="0">
                  <a:pos x="437" y="0"/>
                </a:cxn>
                <a:cxn ang="0">
                  <a:pos x="0" y="283"/>
                </a:cxn>
                <a:cxn ang="0">
                  <a:pos x="847" y="283"/>
                </a:cxn>
                <a:cxn ang="0">
                  <a:pos x="437" y="0"/>
                </a:cxn>
              </a:cxnLst>
              <a:rect l="0" t="0" r="r" b="b"/>
              <a:pathLst>
                <a:path w="848"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75"/>
            <p:cNvSpPr>
              <a:spLocks/>
            </p:cNvSpPr>
            <p:nvPr/>
          </p:nvSpPr>
          <p:spPr bwMode="auto">
            <a:xfrm>
              <a:off x="3616871" y="5039025"/>
              <a:ext cx="446974" cy="149433"/>
            </a:xfrm>
            <a:custGeom>
              <a:avLst/>
              <a:gdLst/>
              <a:ahLst/>
              <a:cxnLst>
                <a:cxn ang="0">
                  <a:pos x="437" y="0"/>
                </a:cxn>
                <a:cxn ang="0">
                  <a:pos x="0" y="283"/>
                </a:cxn>
                <a:cxn ang="0">
                  <a:pos x="847" y="283"/>
                </a:cxn>
                <a:cxn ang="0">
                  <a:pos x="437" y="0"/>
                </a:cxn>
              </a:cxnLst>
              <a:rect l="0" t="0" r="r" b="b"/>
              <a:pathLst>
                <a:path w="847"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76"/>
            <p:cNvSpPr>
              <a:spLocks/>
            </p:cNvSpPr>
            <p:nvPr/>
          </p:nvSpPr>
          <p:spPr bwMode="auto">
            <a:xfrm>
              <a:off x="4201375" y="5039025"/>
              <a:ext cx="448296" cy="149433"/>
            </a:xfrm>
            <a:custGeom>
              <a:avLst/>
              <a:gdLst/>
              <a:ahLst/>
              <a:cxnLst>
                <a:cxn ang="0">
                  <a:pos x="437" y="0"/>
                </a:cxn>
                <a:cxn ang="0">
                  <a:pos x="0" y="283"/>
                </a:cxn>
                <a:cxn ang="0">
                  <a:pos x="847" y="283"/>
                </a:cxn>
                <a:cxn ang="0">
                  <a:pos x="437" y="0"/>
                </a:cxn>
              </a:cxnLst>
              <a:rect l="0" t="0" r="r" b="b"/>
              <a:pathLst>
                <a:path w="847"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77"/>
            <p:cNvSpPr>
              <a:spLocks/>
            </p:cNvSpPr>
            <p:nvPr/>
          </p:nvSpPr>
          <p:spPr bwMode="auto">
            <a:xfrm>
              <a:off x="4775300" y="5039025"/>
              <a:ext cx="448296" cy="149433"/>
            </a:xfrm>
            <a:custGeom>
              <a:avLst/>
              <a:gdLst/>
              <a:ahLst/>
              <a:cxnLst>
                <a:cxn ang="0">
                  <a:pos x="437" y="0"/>
                </a:cxn>
                <a:cxn ang="0">
                  <a:pos x="0" y="283"/>
                </a:cxn>
                <a:cxn ang="0">
                  <a:pos x="847" y="283"/>
                </a:cxn>
                <a:cxn ang="0">
                  <a:pos x="437" y="0"/>
                </a:cxn>
              </a:cxnLst>
              <a:rect l="0" t="0" r="r" b="b"/>
              <a:pathLst>
                <a:path w="848"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78"/>
            <p:cNvSpPr>
              <a:spLocks/>
            </p:cNvSpPr>
            <p:nvPr/>
          </p:nvSpPr>
          <p:spPr bwMode="auto">
            <a:xfrm>
              <a:off x="5358482" y="5039025"/>
              <a:ext cx="448296" cy="149433"/>
            </a:xfrm>
            <a:custGeom>
              <a:avLst/>
              <a:gdLst/>
              <a:ahLst/>
              <a:cxnLst>
                <a:cxn ang="0">
                  <a:pos x="437" y="0"/>
                </a:cxn>
                <a:cxn ang="0">
                  <a:pos x="0" y="283"/>
                </a:cxn>
                <a:cxn ang="0">
                  <a:pos x="847" y="283"/>
                </a:cxn>
                <a:cxn ang="0">
                  <a:pos x="437" y="0"/>
                </a:cxn>
              </a:cxnLst>
              <a:rect l="0" t="0" r="r" b="b"/>
              <a:pathLst>
                <a:path w="847"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Text Box 179"/>
            <p:cNvSpPr txBox="1">
              <a:spLocks noChangeArrowheads="1"/>
            </p:cNvSpPr>
            <p:nvPr/>
          </p:nvSpPr>
          <p:spPr bwMode="auto">
            <a:xfrm>
              <a:off x="1600200" y="1505549"/>
              <a:ext cx="181170" cy="1163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88000"/>
                </a:lnSpc>
                <a:spcBef>
                  <a:spcPct val="0"/>
                </a:spcBef>
                <a:spcAft>
                  <a:spcPct val="0"/>
                </a:spcAft>
                <a:tabLst/>
              </a:pPr>
              <a:r>
                <a:rPr kumimoji="0" lang="en-US" sz="1050" b="0" i="0" u="none" strike="noStrike" cap="none" normalizeH="0" baseline="30000" dirty="0" smtClean="0">
                  <a:ln>
                    <a:noFill/>
                  </a:ln>
                  <a:solidFill>
                    <a:srgbClr val="6D6E71"/>
                  </a:solidFill>
                  <a:effectLst/>
                  <a:latin typeface="EYInterstate" pitchFamily="2" charset="0"/>
                </a:rPr>
                <a:t>150</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111" name="Text Box 180"/>
            <p:cNvSpPr txBox="1">
              <a:spLocks noChangeArrowheads="1"/>
            </p:cNvSpPr>
            <p:nvPr/>
          </p:nvSpPr>
          <p:spPr bwMode="auto">
            <a:xfrm>
              <a:off x="1600200" y="2240809"/>
              <a:ext cx="181170" cy="1163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88000"/>
                </a:lnSpc>
                <a:spcBef>
                  <a:spcPct val="0"/>
                </a:spcBef>
                <a:spcAft>
                  <a:spcPct val="0"/>
                </a:spcAft>
                <a:tabLst/>
              </a:pPr>
              <a:r>
                <a:rPr kumimoji="0" lang="en-US" sz="1050" b="0" i="0" u="none" strike="noStrike" cap="none" normalizeH="0" baseline="30000" dirty="0" smtClean="0">
                  <a:ln>
                    <a:noFill/>
                  </a:ln>
                  <a:solidFill>
                    <a:srgbClr val="6D6E71"/>
                  </a:solidFill>
                  <a:effectLst/>
                  <a:latin typeface="EYInterstate" pitchFamily="2" charset="0"/>
                </a:rPr>
                <a:t>100</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112" name="Text Box 181"/>
            <p:cNvSpPr txBox="1">
              <a:spLocks noChangeArrowheads="1"/>
            </p:cNvSpPr>
            <p:nvPr/>
          </p:nvSpPr>
          <p:spPr bwMode="auto">
            <a:xfrm>
              <a:off x="1600200" y="3047478"/>
              <a:ext cx="128274" cy="1163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88000"/>
                </a:lnSpc>
                <a:spcBef>
                  <a:spcPct val="0"/>
                </a:spcBef>
                <a:spcAft>
                  <a:spcPct val="0"/>
                </a:spcAft>
                <a:tabLst/>
              </a:pPr>
              <a:r>
                <a:rPr kumimoji="0" lang="en-US" sz="1050" b="0" i="0" u="none" strike="noStrike" cap="none" normalizeH="0" baseline="30000" dirty="0" smtClean="0">
                  <a:ln>
                    <a:noFill/>
                  </a:ln>
                  <a:solidFill>
                    <a:srgbClr val="6D6E71"/>
                  </a:solidFill>
                  <a:effectLst/>
                  <a:latin typeface="EYInterstate" pitchFamily="2" charset="0"/>
                </a:rPr>
                <a:t>50</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113" name="Text Box 182"/>
            <p:cNvSpPr txBox="1">
              <a:spLocks noChangeArrowheads="1"/>
            </p:cNvSpPr>
            <p:nvPr/>
          </p:nvSpPr>
          <p:spPr bwMode="auto">
            <a:xfrm>
              <a:off x="1600200" y="3862082"/>
              <a:ext cx="80666" cy="1163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84000"/>
                </a:lnSpc>
                <a:spcBef>
                  <a:spcPct val="0"/>
                </a:spcBef>
                <a:spcAft>
                  <a:spcPct val="0"/>
                </a:spcAft>
                <a:tabLst/>
              </a:pPr>
              <a:r>
                <a:rPr kumimoji="0" lang="en-US" sz="900" b="0" i="0" u="none" strike="noStrike" cap="none" normalizeH="0" baseline="0" dirty="0" smtClean="0">
                  <a:ln>
                    <a:noFill/>
                  </a:ln>
                  <a:solidFill>
                    <a:srgbClr val="6D6E71"/>
                  </a:solidFill>
                  <a:effectLst/>
                  <a:latin typeface="EYInterstate" pitchFamily="2" charset="0"/>
                </a:rPr>
                <a:t>0</a:t>
              </a:r>
              <a:endParaRPr kumimoji="0" lang="en-US" sz="900" b="0" i="0" u="none" strike="noStrike" cap="none" normalizeH="0" baseline="0" dirty="0" smtClean="0">
                <a:ln>
                  <a:noFill/>
                </a:ln>
                <a:solidFill>
                  <a:schemeClr val="tx1"/>
                </a:solidFill>
                <a:effectLst/>
                <a:latin typeface="Arial" pitchFamily="34" charset="0"/>
              </a:endParaRPr>
            </a:p>
          </p:txBody>
        </p:sp>
        <p:sp>
          <p:nvSpPr>
            <p:cNvPr id="114" name="Text Box 183"/>
            <p:cNvSpPr txBox="1">
              <a:spLocks noChangeArrowheads="1"/>
            </p:cNvSpPr>
            <p:nvPr/>
          </p:nvSpPr>
          <p:spPr bwMode="auto">
            <a:xfrm>
              <a:off x="1852780" y="4073667"/>
              <a:ext cx="510450" cy="24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5" name="Text Box 184"/>
            <p:cNvSpPr txBox="1">
              <a:spLocks noChangeArrowheads="1"/>
            </p:cNvSpPr>
            <p:nvPr/>
          </p:nvSpPr>
          <p:spPr bwMode="auto">
            <a:xfrm>
              <a:off x="4729016" y="3924235"/>
              <a:ext cx="577892" cy="1494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6" name="Text Box 185"/>
            <p:cNvSpPr txBox="1">
              <a:spLocks noChangeArrowheads="1"/>
            </p:cNvSpPr>
            <p:nvPr/>
          </p:nvSpPr>
          <p:spPr bwMode="auto">
            <a:xfrm>
              <a:off x="4209310" y="1514806"/>
              <a:ext cx="448296" cy="23763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8" name="Text Box 193"/>
            <p:cNvSpPr txBox="1">
              <a:spLocks noChangeArrowheads="1"/>
            </p:cNvSpPr>
            <p:nvPr/>
          </p:nvSpPr>
          <p:spPr bwMode="auto">
            <a:xfrm>
              <a:off x="5958855" y="3731164"/>
              <a:ext cx="448296" cy="1600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9" name="Text Box 194"/>
            <p:cNvSpPr txBox="1">
              <a:spLocks noChangeArrowheads="1"/>
            </p:cNvSpPr>
            <p:nvPr/>
          </p:nvSpPr>
          <p:spPr bwMode="auto">
            <a:xfrm>
              <a:off x="5375673" y="3695458"/>
              <a:ext cx="448296" cy="19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0" name="Text Box 195"/>
            <p:cNvSpPr txBox="1">
              <a:spLocks noChangeArrowheads="1"/>
            </p:cNvSpPr>
            <p:nvPr/>
          </p:nvSpPr>
          <p:spPr bwMode="auto">
            <a:xfrm>
              <a:off x="3042947" y="3601568"/>
              <a:ext cx="448296" cy="2896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1" name="Text Box 197"/>
            <p:cNvSpPr txBox="1">
              <a:spLocks noChangeArrowheads="1"/>
            </p:cNvSpPr>
            <p:nvPr/>
          </p:nvSpPr>
          <p:spPr bwMode="auto">
            <a:xfrm>
              <a:off x="2459765" y="3571152"/>
              <a:ext cx="448296" cy="3200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2" name="Rectangle 38"/>
            <p:cNvSpPr>
              <a:spLocks/>
            </p:cNvSpPr>
            <p:nvPr/>
          </p:nvSpPr>
          <p:spPr bwMode="auto">
            <a:xfrm>
              <a:off x="7166363" y="4076700"/>
              <a:ext cx="510450" cy="247026"/>
            </a:xfrm>
            <a:prstGeom prst="rect">
              <a:avLst/>
            </a:prstGeom>
            <a:solidFill>
              <a:srgbClr val="E6E7E8"/>
            </a:solidFill>
            <a:ln w="9525">
              <a:noFill/>
              <a:miter lim="800000"/>
              <a:headEnd/>
              <a:tailEnd/>
            </a:ln>
          </p:spPr>
          <p:txBody>
            <a:bodyPr vert="horz" wrap="square" lIns="0" tIns="45720" rIns="0" bIns="45720" numCol="1" anchor="ctr" anchorCtr="0" compatLnSpc="1">
              <a:prstTxWarp prst="textNoShape">
                <a:avLst/>
              </a:prstTxWarp>
            </a:bodyPr>
            <a:lstStyle/>
            <a:p>
              <a:pPr algn="ctr"/>
              <a:r>
                <a:rPr lang="en-US" sz="800" dirty="0" smtClean="0">
                  <a:latin typeface="EYInterstate" pitchFamily="2" charset="0"/>
                </a:rPr>
                <a:t>Turkey</a:t>
              </a:r>
              <a:endParaRPr lang="en-US" sz="800" dirty="0">
                <a:latin typeface="EYInterstate" pitchFamily="2" charset="0"/>
              </a:endParaRPr>
            </a:p>
          </p:txBody>
        </p:sp>
        <p:sp>
          <p:nvSpPr>
            <p:cNvPr id="123" name="Freeform 39"/>
            <p:cNvSpPr>
              <a:spLocks/>
            </p:cNvSpPr>
            <p:nvPr/>
          </p:nvSpPr>
          <p:spPr bwMode="auto">
            <a:xfrm>
              <a:off x="7382709" y="4347530"/>
              <a:ext cx="60831" cy="53954"/>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69"/>
            <p:cNvSpPr>
              <a:spLocks/>
            </p:cNvSpPr>
            <p:nvPr/>
          </p:nvSpPr>
          <p:spPr bwMode="auto">
            <a:xfrm>
              <a:off x="7383502" y="3983074"/>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78"/>
            <p:cNvSpPr>
              <a:spLocks/>
            </p:cNvSpPr>
            <p:nvPr/>
          </p:nvSpPr>
          <p:spPr bwMode="auto">
            <a:xfrm>
              <a:off x="7189108" y="5042323"/>
              <a:ext cx="448296" cy="149433"/>
            </a:xfrm>
            <a:custGeom>
              <a:avLst/>
              <a:gdLst/>
              <a:ahLst/>
              <a:cxnLst>
                <a:cxn ang="0">
                  <a:pos x="437" y="0"/>
                </a:cxn>
                <a:cxn ang="0">
                  <a:pos x="0" y="283"/>
                </a:cxn>
                <a:cxn ang="0">
                  <a:pos x="847" y="283"/>
                </a:cxn>
                <a:cxn ang="0">
                  <a:pos x="437" y="0"/>
                </a:cxn>
              </a:cxnLst>
              <a:rect l="0" t="0" r="r" b="b"/>
              <a:pathLst>
                <a:path w="847" h="283">
                  <a:moveTo>
                    <a:pt x="437" y="0"/>
                  </a:moveTo>
                  <a:lnTo>
                    <a:pt x="0" y="283"/>
                  </a:lnTo>
                  <a:lnTo>
                    <a:pt x="847" y="283"/>
                  </a:lnTo>
                  <a:lnTo>
                    <a:pt x="437"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69"/>
            <p:cNvSpPr>
              <a:spLocks/>
            </p:cNvSpPr>
            <p:nvPr/>
          </p:nvSpPr>
          <p:spPr bwMode="auto">
            <a:xfrm>
              <a:off x="4975614" y="3981450"/>
              <a:ext cx="60831" cy="54219"/>
            </a:xfrm>
            <a:custGeom>
              <a:avLst/>
              <a:gdLst/>
              <a:ahLst/>
              <a:cxnLst>
                <a:cxn ang="0">
                  <a:pos x="57" y="0"/>
                </a:cxn>
                <a:cxn ang="0">
                  <a:pos x="0" y="102"/>
                </a:cxn>
                <a:cxn ang="0">
                  <a:pos x="115" y="102"/>
                </a:cxn>
                <a:cxn ang="0">
                  <a:pos x="57" y="0"/>
                </a:cxn>
              </a:cxnLst>
              <a:rect l="0" t="0" r="r" b="b"/>
              <a:pathLst>
                <a:path w="115" h="103">
                  <a:moveTo>
                    <a:pt x="57" y="0"/>
                  </a:moveTo>
                  <a:lnTo>
                    <a:pt x="0" y="102"/>
                  </a:lnTo>
                  <a:lnTo>
                    <a:pt x="115" y="102"/>
                  </a:lnTo>
                  <a:lnTo>
                    <a:pt x="5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40"/>
            <p:cNvSpPr>
              <a:spLocks/>
            </p:cNvSpPr>
            <p:nvPr/>
          </p:nvSpPr>
          <p:spPr bwMode="auto">
            <a:xfrm>
              <a:off x="7142780" y="3886200"/>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41"/>
            <p:cNvSpPr>
              <a:spLocks/>
            </p:cNvSpPr>
            <p:nvPr/>
          </p:nvSpPr>
          <p:spPr bwMode="auto">
            <a:xfrm>
              <a:off x="7737863" y="3886200"/>
              <a:ext cx="10579" cy="1846611"/>
            </a:xfrm>
            <a:custGeom>
              <a:avLst/>
              <a:gdLst/>
              <a:ahLst/>
              <a:cxnLst>
                <a:cxn ang="0">
                  <a:pos x="0" y="0"/>
                </a:cxn>
                <a:cxn ang="0">
                  <a:pos x="0" y="3491"/>
                </a:cxn>
              </a:cxnLst>
              <a:rect l="0" t="0" r="r" b="b"/>
              <a:pathLst>
                <a:path w="20" h="3491">
                  <a:moveTo>
                    <a:pt x="0" y="0"/>
                  </a:moveTo>
                  <a:lnTo>
                    <a:pt x="0" y="3491"/>
                  </a:lnTo>
                </a:path>
              </a:pathLst>
            </a:custGeom>
            <a:noFill/>
            <a:ln w="6350">
              <a:solidFill>
                <a:srgbClr val="BCBEC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 name="Group 2"/>
            <p:cNvGrpSpPr>
              <a:grpSpLocks noChangeAspect="1"/>
            </p:cNvGrpSpPr>
            <p:nvPr/>
          </p:nvGrpSpPr>
          <p:grpSpPr bwMode="auto">
            <a:xfrm>
              <a:off x="2438400" y="4419600"/>
              <a:ext cx="502920" cy="502920"/>
              <a:chOff x="14639" y="9157"/>
              <a:chExt cx="909" cy="909"/>
            </a:xfrm>
          </p:grpSpPr>
          <p:grpSp>
            <p:nvGrpSpPr>
              <p:cNvPr id="15" name="Group 3"/>
              <p:cNvGrpSpPr>
                <a:grpSpLocks/>
              </p:cNvGrpSpPr>
              <p:nvPr/>
            </p:nvGrpSpPr>
            <p:grpSpPr bwMode="auto">
              <a:xfrm>
                <a:off x="14649" y="9167"/>
                <a:ext cx="889" cy="889"/>
                <a:chOff x="14649" y="9167"/>
                <a:chExt cx="889" cy="889"/>
              </a:xfrm>
            </p:grpSpPr>
            <p:sp>
              <p:nvSpPr>
                <p:cNvPr id="2052" name="Freeform 4"/>
                <p:cNvSpPr>
                  <a:spLocks/>
                </p:cNvSpPr>
                <p:nvPr/>
              </p:nvSpPr>
              <p:spPr bwMode="auto">
                <a:xfrm>
                  <a:off x="14649" y="9167"/>
                  <a:ext cx="889" cy="889"/>
                </a:xfrm>
                <a:custGeom>
                  <a:avLst/>
                  <a:gdLst/>
                  <a:ahLst/>
                  <a:cxnLst>
                    <a:cxn ang="0">
                      <a:pos x="242" y="48"/>
                    </a:cxn>
                    <a:cxn ang="0">
                      <a:pos x="219" y="60"/>
                    </a:cxn>
                    <a:cxn ang="0">
                      <a:pos x="198" y="74"/>
                    </a:cxn>
                    <a:cxn ang="0">
                      <a:pos x="177" y="88"/>
                    </a:cxn>
                    <a:cxn ang="0">
                      <a:pos x="157" y="103"/>
                    </a:cxn>
                    <a:cxn ang="0">
                      <a:pos x="139" y="119"/>
                    </a:cxn>
                    <a:cxn ang="0">
                      <a:pos x="121" y="135"/>
                    </a:cxn>
                    <a:cxn ang="0">
                      <a:pos x="105" y="153"/>
                    </a:cxn>
                    <a:cxn ang="0">
                      <a:pos x="90" y="171"/>
                    </a:cxn>
                    <a:cxn ang="0">
                      <a:pos x="76" y="190"/>
                    </a:cxn>
                    <a:cxn ang="0">
                      <a:pos x="63" y="210"/>
                    </a:cxn>
                    <a:cxn ang="0">
                      <a:pos x="51" y="231"/>
                    </a:cxn>
                    <a:cxn ang="0">
                      <a:pos x="40" y="252"/>
                    </a:cxn>
                    <a:cxn ang="0">
                      <a:pos x="31" y="274"/>
                    </a:cxn>
                    <a:cxn ang="0">
                      <a:pos x="23" y="296"/>
                    </a:cxn>
                    <a:cxn ang="0">
                      <a:pos x="16" y="320"/>
                    </a:cxn>
                    <a:cxn ang="0">
                      <a:pos x="10" y="343"/>
                    </a:cxn>
                    <a:cxn ang="0">
                      <a:pos x="5" y="368"/>
                    </a:cxn>
                    <a:cxn ang="0">
                      <a:pos x="2" y="393"/>
                    </a:cxn>
                    <a:cxn ang="0">
                      <a:pos x="0" y="418"/>
                    </a:cxn>
                    <a:cxn ang="0">
                      <a:pos x="0" y="444"/>
                    </a:cxn>
                    <a:cxn ang="0">
                      <a:pos x="1" y="480"/>
                    </a:cxn>
                    <a:cxn ang="0">
                      <a:pos x="5" y="516"/>
                    </a:cxn>
                    <a:cxn ang="0">
                      <a:pos x="12" y="551"/>
                    </a:cxn>
                    <a:cxn ang="0">
                      <a:pos x="22" y="584"/>
                    </a:cxn>
                    <a:cxn ang="0">
                      <a:pos x="34" y="617"/>
                    </a:cxn>
                    <a:cxn ang="0">
                      <a:pos x="49" y="648"/>
                    </a:cxn>
                    <a:cxn ang="0">
                      <a:pos x="66" y="678"/>
                    </a:cxn>
                    <a:cxn ang="0">
                      <a:pos x="85" y="706"/>
                    </a:cxn>
                    <a:cxn ang="0">
                      <a:pos x="106" y="733"/>
                    </a:cxn>
                    <a:cxn ang="0">
                      <a:pos x="130" y="758"/>
                    </a:cxn>
                    <a:cxn ang="0">
                      <a:pos x="155" y="781"/>
                    </a:cxn>
                    <a:cxn ang="0">
                      <a:pos x="181" y="803"/>
                    </a:cxn>
                    <a:cxn ang="0">
                      <a:pos x="210" y="822"/>
                    </a:cxn>
                    <a:cxn ang="0">
                      <a:pos x="240" y="839"/>
                    </a:cxn>
                    <a:cxn ang="0">
                      <a:pos x="271" y="853"/>
                    </a:cxn>
                    <a:cxn ang="0">
                      <a:pos x="303" y="866"/>
                    </a:cxn>
                    <a:cxn ang="0">
                      <a:pos x="337" y="875"/>
                    </a:cxn>
                    <a:cxn ang="0">
                      <a:pos x="372" y="883"/>
                    </a:cxn>
                    <a:cxn ang="0">
                      <a:pos x="407" y="887"/>
                    </a:cxn>
                    <a:cxn ang="0">
                      <a:pos x="444" y="888"/>
                    </a:cxn>
                    <a:cxn ang="0">
                      <a:pos x="480" y="887"/>
                    </a:cxn>
                    <a:cxn ang="0">
                      <a:pos x="516" y="883"/>
                    </a:cxn>
                    <a:cxn ang="0">
                      <a:pos x="551" y="875"/>
                    </a:cxn>
                    <a:cxn ang="0">
                      <a:pos x="584" y="866"/>
                    </a:cxn>
                    <a:cxn ang="0">
                      <a:pos x="617" y="853"/>
                    </a:cxn>
                    <a:cxn ang="0">
                      <a:pos x="648" y="839"/>
                    </a:cxn>
                    <a:cxn ang="0">
                      <a:pos x="678" y="822"/>
                    </a:cxn>
                    <a:cxn ang="0">
                      <a:pos x="706" y="803"/>
                    </a:cxn>
                    <a:cxn ang="0">
                      <a:pos x="733" y="781"/>
                    </a:cxn>
                    <a:cxn ang="0">
                      <a:pos x="758" y="758"/>
                    </a:cxn>
                    <a:cxn ang="0">
                      <a:pos x="781" y="733"/>
                    </a:cxn>
                    <a:cxn ang="0">
                      <a:pos x="803" y="706"/>
                    </a:cxn>
                    <a:cxn ang="0">
                      <a:pos x="822" y="678"/>
                    </a:cxn>
                    <a:cxn ang="0">
                      <a:pos x="839" y="648"/>
                    </a:cxn>
                    <a:cxn ang="0">
                      <a:pos x="853" y="617"/>
                    </a:cxn>
                    <a:cxn ang="0">
                      <a:pos x="866" y="584"/>
                    </a:cxn>
                    <a:cxn ang="0">
                      <a:pos x="875" y="551"/>
                    </a:cxn>
                    <a:cxn ang="0">
                      <a:pos x="883" y="516"/>
                    </a:cxn>
                    <a:cxn ang="0">
                      <a:pos x="887" y="480"/>
                    </a:cxn>
                    <a:cxn ang="0">
                      <a:pos x="888" y="444"/>
                    </a:cxn>
                    <a:cxn ang="0">
                      <a:pos x="444" y="444"/>
                    </a:cxn>
                    <a:cxn ang="0">
                      <a:pos x="242" y="48"/>
                    </a:cxn>
                  </a:cxnLst>
                  <a:rect l="0" t="0" r="r" b="b"/>
                  <a:pathLst>
                    <a:path w="889" h="889">
                      <a:moveTo>
                        <a:pt x="242" y="48"/>
                      </a:moveTo>
                      <a:lnTo>
                        <a:pt x="219" y="60"/>
                      </a:lnTo>
                      <a:lnTo>
                        <a:pt x="198" y="74"/>
                      </a:lnTo>
                      <a:lnTo>
                        <a:pt x="177" y="88"/>
                      </a:lnTo>
                      <a:lnTo>
                        <a:pt x="157" y="103"/>
                      </a:lnTo>
                      <a:lnTo>
                        <a:pt x="139" y="119"/>
                      </a:lnTo>
                      <a:lnTo>
                        <a:pt x="121" y="135"/>
                      </a:lnTo>
                      <a:lnTo>
                        <a:pt x="105" y="153"/>
                      </a:lnTo>
                      <a:lnTo>
                        <a:pt x="90" y="171"/>
                      </a:lnTo>
                      <a:lnTo>
                        <a:pt x="76" y="190"/>
                      </a:lnTo>
                      <a:lnTo>
                        <a:pt x="63" y="210"/>
                      </a:lnTo>
                      <a:lnTo>
                        <a:pt x="51" y="231"/>
                      </a:lnTo>
                      <a:lnTo>
                        <a:pt x="40" y="252"/>
                      </a:lnTo>
                      <a:lnTo>
                        <a:pt x="31" y="274"/>
                      </a:lnTo>
                      <a:lnTo>
                        <a:pt x="23" y="296"/>
                      </a:lnTo>
                      <a:lnTo>
                        <a:pt x="16" y="320"/>
                      </a:lnTo>
                      <a:lnTo>
                        <a:pt x="10" y="343"/>
                      </a:lnTo>
                      <a:lnTo>
                        <a:pt x="5" y="368"/>
                      </a:lnTo>
                      <a:lnTo>
                        <a:pt x="2" y="393"/>
                      </a:lnTo>
                      <a:lnTo>
                        <a:pt x="0" y="418"/>
                      </a:lnTo>
                      <a:lnTo>
                        <a:pt x="0" y="444"/>
                      </a:lnTo>
                      <a:lnTo>
                        <a:pt x="1" y="480"/>
                      </a:lnTo>
                      <a:lnTo>
                        <a:pt x="5" y="516"/>
                      </a:lnTo>
                      <a:lnTo>
                        <a:pt x="12" y="551"/>
                      </a:lnTo>
                      <a:lnTo>
                        <a:pt x="22" y="584"/>
                      </a:lnTo>
                      <a:lnTo>
                        <a:pt x="34" y="617"/>
                      </a:lnTo>
                      <a:lnTo>
                        <a:pt x="49" y="648"/>
                      </a:lnTo>
                      <a:lnTo>
                        <a:pt x="66" y="678"/>
                      </a:lnTo>
                      <a:lnTo>
                        <a:pt x="85" y="706"/>
                      </a:lnTo>
                      <a:lnTo>
                        <a:pt x="106" y="733"/>
                      </a:lnTo>
                      <a:lnTo>
                        <a:pt x="130" y="758"/>
                      </a:lnTo>
                      <a:lnTo>
                        <a:pt x="155" y="781"/>
                      </a:lnTo>
                      <a:lnTo>
                        <a:pt x="181" y="803"/>
                      </a:lnTo>
                      <a:lnTo>
                        <a:pt x="210" y="822"/>
                      </a:lnTo>
                      <a:lnTo>
                        <a:pt x="240" y="839"/>
                      </a:lnTo>
                      <a:lnTo>
                        <a:pt x="271" y="853"/>
                      </a:lnTo>
                      <a:lnTo>
                        <a:pt x="303" y="866"/>
                      </a:lnTo>
                      <a:lnTo>
                        <a:pt x="337" y="875"/>
                      </a:lnTo>
                      <a:lnTo>
                        <a:pt x="372" y="883"/>
                      </a:lnTo>
                      <a:lnTo>
                        <a:pt x="407" y="887"/>
                      </a:lnTo>
                      <a:lnTo>
                        <a:pt x="444" y="888"/>
                      </a:lnTo>
                      <a:lnTo>
                        <a:pt x="480" y="887"/>
                      </a:lnTo>
                      <a:lnTo>
                        <a:pt x="516" y="883"/>
                      </a:lnTo>
                      <a:lnTo>
                        <a:pt x="551" y="875"/>
                      </a:lnTo>
                      <a:lnTo>
                        <a:pt x="584" y="866"/>
                      </a:lnTo>
                      <a:lnTo>
                        <a:pt x="617" y="853"/>
                      </a:lnTo>
                      <a:lnTo>
                        <a:pt x="648" y="839"/>
                      </a:lnTo>
                      <a:lnTo>
                        <a:pt x="678" y="822"/>
                      </a:lnTo>
                      <a:lnTo>
                        <a:pt x="706" y="803"/>
                      </a:lnTo>
                      <a:lnTo>
                        <a:pt x="733" y="781"/>
                      </a:lnTo>
                      <a:lnTo>
                        <a:pt x="758" y="758"/>
                      </a:lnTo>
                      <a:lnTo>
                        <a:pt x="781" y="733"/>
                      </a:lnTo>
                      <a:lnTo>
                        <a:pt x="803" y="706"/>
                      </a:lnTo>
                      <a:lnTo>
                        <a:pt x="822" y="678"/>
                      </a:lnTo>
                      <a:lnTo>
                        <a:pt x="839" y="648"/>
                      </a:lnTo>
                      <a:lnTo>
                        <a:pt x="853" y="617"/>
                      </a:lnTo>
                      <a:lnTo>
                        <a:pt x="866" y="584"/>
                      </a:lnTo>
                      <a:lnTo>
                        <a:pt x="875" y="551"/>
                      </a:lnTo>
                      <a:lnTo>
                        <a:pt x="883" y="516"/>
                      </a:lnTo>
                      <a:lnTo>
                        <a:pt x="887" y="480"/>
                      </a:lnTo>
                      <a:lnTo>
                        <a:pt x="888" y="444"/>
                      </a:lnTo>
                      <a:lnTo>
                        <a:pt x="444" y="444"/>
                      </a:lnTo>
                      <a:lnTo>
                        <a:pt x="242" y="48"/>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3" name="Freeform 5"/>
                <p:cNvSpPr>
                  <a:spLocks/>
                </p:cNvSpPr>
                <p:nvPr/>
              </p:nvSpPr>
              <p:spPr bwMode="auto">
                <a:xfrm>
                  <a:off x="14649" y="9167"/>
                  <a:ext cx="889" cy="889"/>
                </a:xfrm>
                <a:custGeom>
                  <a:avLst/>
                  <a:gdLst/>
                  <a:ahLst/>
                  <a:cxnLst>
                    <a:cxn ang="0">
                      <a:pos x="444" y="0"/>
                    </a:cxn>
                    <a:cxn ang="0">
                      <a:pos x="444" y="444"/>
                    </a:cxn>
                    <a:cxn ang="0">
                      <a:pos x="888" y="444"/>
                    </a:cxn>
                    <a:cxn ang="0">
                      <a:pos x="887" y="407"/>
                    </a:cxn>
                    <a:cxn ang="0">
                      <a:pos x="883" y="372"/>
                    </a:cxn>
                    <a:cxn ang="0">
                      <a:pos x="875" y="337"/>
                    </a:cxn>
                    <a:cxn ang="0">
                      <a:pos x="866" y="303"/>
                    </a:cxn>
                    <a:cxn ang="0">
                      <a:pos x="853" y="271"/>
                    </a:cxn>
                    <a:cxn ang="0">
                      <a:pos x="839" y="240"/>
                    </a:cxn>
                    <a:cxn ang="0">
                      <a:pos x="822" y="210"/>
                    </a:cxn>
                    <a:cxn ang="0">
                      <a:pos x="803" y="181"/>
                    </a:cxn>
                    <a:cxn ang="0">
                      <a:pos x="781" y="155"/>
                    </a:cxn>
                    <a:cxn ang="0">
                      <a:pos x="758" y="130"/>
                    </a:cxn>
                    <a:cxn ang="0">
                      <a:pos x="733" y="106"/>
                    </a:cxn>
                    <a:cxn ang="0">
                      <a:pos x="706" y="85"/>
                    </a:cxn>
                    <a:cxn ang="0">
                      <a:pos x="678" y="66"/>
                    </a:cxn>
                    <a:cxn ang="0">
                      <a:pos x="648" y="49"/>
                    </a:cxn>
                    <a:cxn ang="0">
                      <a:pos x="617" y="34"/>
                    </a:cxn>
                    <a:cxn ang="0">
                      <a:pos x="584" y="22"/>
                    </a:cxn>
                    <a:cxn ang="0">
                      <a:pos x="551" y="12"/>
                    </a:cxn>
                    <a:cxn ang="0">
                      <a:pos x="516" y="5"/>
                    </a:cxn>
                    <a:cxn ang="0">
                      <a:pos x="480" y="1"/>
                    </a:cxn>
                    <a:cxn ang="0">
                      <a:pos x="444" y="0"/>
                    </a:cxn>
                  </a:cxnLst>
                  <a:rect l="0" t="0" r="r" b="b"/>
                  <a:pathLst>
                    <a:path w="889" h="889">
                      <a:moveTo>
                        <a:pt x="444" y="0"/>
                      </a:moveTo>
                      <a:lnTo>
                        <a:pt x="444" y="444"/>
                      </a:lnTo>
                      <a:lnTo>
                        <a:pt x="888" y="444"/>
                      </a:lnTo>
                      <a:lnTo>
                        <a:pt x="887" y="407"/>
                      </a:lnTo>
                      <a:lnTo>
                        <a:pt x="883" y="372"/>
                      </a:lnTo>
                      <a:lnTo>
                        <a:pt x="875" y="337"/>
                      </a:lnTo>
                      <a:lnTo>
                        <a:pt x="866" y="303"/>
                      </a:lnTo>
                      <a:lnTo>
                        <a:pt x="853" y="271"/>
                      </a:lnTo>
                      <a:lnTo>
                        <a:pt x="839" y="240"/>
                      </a:lnTo>
                      <a:lnTo>
                        <a:pt x="822" y="210"/>
                      </a:lnTo>
                      <a:lnTo>
                        <a:pt x="803" y="181"/>
                      </a:lnTo>
                      <a:lnTo>
                        <a:pt x="781" y="155"/>
                      </a:lnTo>
                      <a:lnTo>
                        <a:pt x="758" y="130"/>
                      </a:lnTo>
                      <a:lnTo>
                        <a:pt x="733" y="106"/>
                      </a:lnTo>
                      <a:lnTo>
                        <a:pt x="706" y="85"/>
                      </a:lnTo>
                      <a:lnTo>
                        <a:pt x="678" y="66"/>
                      </a:lnTo>
                      <a:lnTo>
                        <a:pt x="648" y="49"/>
                      </a:lnTo>
                      <a:lnTo>
                        <a:pt x="617" y="34"/>
                      </a:lnTo>
                      <a:lnTo>
                        <a:pt x="584" y="22"/>
                      </a:lnTo>
                      <a:lnTo>
                        <a:pt x="551" y="12"/>
                      </a:lnTo>
                      <a:lnTo>
                        <a:pt x="516" y="5"/>
                      </a:lnTo>
                      <a:lnTo>
                        <a:pt x="480" y="1"/>
                      </a:lnTo>
                      <a:lnTo>
                        <a:pt x="444"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54" name="Freeform 6"/>
              <p:cNvSpPr>
                <a:spLocks/>
              </p:cNvSpPr>
              <p:nvPr/>
            </p:nvSpPr>
            <p:spPr bwMode="auto">
              <a:xfrm>
                <a:off x="14892" y="9168"/>
                <a:ext cx="201" cy="443"/>
              </a:xfrm>
              <a:custGeom>
                <a:avLst/>
                <a:gdLst/>
                <a:ahLst/>
                <a:cxnLst>
                  <a:cxn ang="0">
                    <a:pos x="173" y="0"/>
                  </a:cxn>
                  <a:cxn ang="0">
                    <a:pos x="152" y="1"/>
                  </a:cxn>
                  <a:cxn ang="0">
                    <a:pos x="132" y="4"/>
                  </a:cxn>
                  <a:cxn ang="0">
                    <a:pos x="113" y="7"/>
                  </a:cxn>
                  <a:cxn ang="0">
                    <a:pos x="93" y="11"/>
                  </a:cxn>
                  <a:cxn ang="0">
                    <a:pos x="75" y="17"/>
                  </a:cxn>
                  <a:cxn ang="0">
                    <a:pos x="56" y="23"/>
                  </a:cxn>
                  <a:cxn ang="0">
                    <a:pos x="37" y="30"/>
                  </a:cxn>
                  <a:cxn ang="0">
                    <a:pos x="18" y="38"/>
                  </a:cxn>
                  <a:cxn ang="0">
                    <a:pos x="0" y="47"/>
                  </a:cxn>
                  <a:cxn ang="0">
                    <a:pos x="201" y="443"/>
                  </a:cxn>
                  <a:cxn ang="0">
                    <a:pos x="173" y="0"/>
                  </a:cxn>
                </a:cxnLst>
                <a:rect l="0" t="0" r="r" b="b"/>
                <a:pathLst>
                  <a:path w="201" h="443">
                    <a:moveTo>
                      <a:pt x="173" y="0"/>
                    </a:moveTo>
                    <a:lnTo>
                      <a:pt x="152" y="1"/>
                    </a:lnTo>
                    <a:lnTo>
                      <a:pt x="132" y="4"/>
                    </a:lnTo>
                    <a:lnTo>
                      <a:pt x="113" y="7"/>
                    </a:lnTo>
                    <a:lnTo>
                      <a:pt x="93" y="11"/>
                    </a:lnTo>
                    <a:lnTo>
                      <a:pt x="75" y="17"/>
                    </a:lnTo>
                    <a:lnTo>
                      <a:pt x="56" y="23"/>
                    </a:lnTo>
                    <a:lnTo>
                      <a:pt x="37" y="30"/>
                    </a:lnTo>
                    <a:lnTo>
                      <a:pt x="18" y="38"/>
                    </a:lnTo>
                    <a:lnTo>
                      <a:pt x="0" y="47"/>
                    </a:lnTo>
                    <a:lnTo>
                      <a:pt x="201" y="443"/>
                    </a:lnTo>
                    <a:lnTo>
                      <a:pt x="173"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5078" y="9167"/>
                <a:ext cx="20" cy="444"/>
              </a:xfrm>
              <a:custGeom>
                <a:avLst/>
                <a:gdLst/>
                <a:ahLst/>
                <a:cxnLst>
                  <a:cxn ang="0">
                    <a:pos x="15" y="0"/>
                  </a:cxn>
                  <a:cxn ang="0">
                    <a:pos x="12" y="0"/>
                  </a:cxn>
                  <a:cxn ang="0">
                    <a:pos x="0" y="0"/>
                  </a:cxn>
                  <a:cxn ang="0">
                    <a:pos x="15" y="444"/>
                  </a:cxn>
                  <a:cxn ang="0">
                    <a:pos x="15" y="0"/>
                  </a:cxn>
                </a:cxnLst>
                <a:rect l="0" t="0" r="r" b="b"/>
                <a:pathLst>
                  <a:path w="20" h="444">
                    <a:moveTo>
                      <a:pt x="15" y="0"/>
                    </a:moveTo>
                    <a:lnTo>
                      <a:pt x="12" y="0"/>
                    </a:lnTo>
                    <a:lnTo>
                      <a:pt x="0" y="0"/>
                    </a:lnTo>
                    <a:lnTo>
                      <a:pt x="15" y="444"/>
                    </a:lnTo>
                    <a:lnTo>
                      <a:pt x="15"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14875"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28"/>
            <p:cNvGrpSpPr>
              <a:grpSpLocks noChangeAspect="1"/>
            </p:cNvGrpSpPr>
            <p:nvPr/>
          </p:nvGrpSpPr>
          <p:grpSpPr bwMode="auto">
            <a:xfrm>
              <a:off x="7178040" y="4419600"/>
              <a:ext cx="502920" cy="502920"/>
              <a:chOff x="20152" y="9157"/>
              <a:chExt cx="909" cy="909"/>
            </a:xfrm>
          </p:grpSpPr>
          <p:grpSp>
            <p:nvGrpSpPr>
              <p:cNvPr id="22" name="Group 29"/>
              <p:cNvGrpSpPr>
                <a:grpSpLocks/>
              </p:cNvGrpSpPr>
              <p:nvPr/>
            </p:nvGrpSpPr>
            <p:grpSpPr bwMode="auto">
              <a:xfrm>
                <a:off x="20162" y="9167"/>
                <a:ext cx="889" cy="889"/>
                <a:chOff x="20162" y="9167"/>
                <a:chExt cx="889" cy="889"/>
              </a:xfrm>
            </p:grpSpPr>
            <p:sp>
              <p:nvSpPr>
                <p:cNvPr id="2078" name="Freeform 30"/>
                <p:cNvSpPr>
                  <a:spLocks/>
                </p:cNvSpPr>
                <p:nvPr/>
              </p:nvSpPr>
              <p:spPr bwMode="auto">
                <a:xfrm>
                  <a:off x="20162" y="9167"/>
                  <a:ext cx="889" cy="889"/>
                </a:xfrm>
                <a:custGeom>
                  <a:avLst/>
                  <a:gdLst/>
                  <a:ahLst/>
                  <a:cxnLst>
                    <a:cxn ang="0">
                      <a:pos x="162" y="100"/>
                    </a:cxn>
                    <a:cxn ang="0">
                      <a:pos x="146" y="114"/>
                    </a:cxn>
                    <a:cxn ang="0">
                      <a:pos x="130" y="129"/>
                    </a:cxn>
                    <a:cxn ang="0">
                      <a:pos x="115" y="143"/>
                    </a:cxn>
                    <a:cxn ang="0">
                      <a:pos x="102" y="159"/>
                    </a:cxn>
                    <a:cxn ang="0">
                      <a:pos x="89" y="175"/>
                    </a:cxn>
                    <a:cxn ang="0">
                      <a:pos x="76" y="191"/>
                    </a:cxn>
                    <a:cxn ang="0">
                      <a:pos x="65" y="208"/>
                    </a:cxn>
                    <a:cxn ang="0">
                      <a:pos x="55" y="225"/>
                    </a:cxn>
                    <a:cxn ang="0">
                      <a:pos x="45" y="243"/>
                    </a:cxn>
                    <a:cxn ang="0">
                      <a:pos x="37" y="261"/>
                    </a:cxn>
                    <a:cxn ang="0">
                      <a:pos x="29" y="280"/>
                    </a:cxn>
                    <a:cxn ang="0">
                      <a:pos x="22" y="299"/>
                    </a:cxn>
                    <a:cxn ang="0">
                      <a:pos x="16" y="319"/>
                    </a:cxn>
                    <a:cxn ang="0">
                      <a:pos x="11" y="339"/>
                    </a:cxn>
                    <a:cxn ang="0">
                      <a:pos x="7" y="359"/>
                    </a:cxn>
                    <a:cxn ang="0">
                      <a:pos x="4" y="380"/>
                    </a:cxn>
                    <a:cxn ang="0">
                      <a:pos x="1" y="401"/>
                    </a:cxn>
                    <a:cxn ang="0">
                      <a:pos x="0" y="422"/>
                    </a:cxn>
                    <a:cxn ang="0">
                      <a:pos x="0" y="444"/>
                    </a:cxn>
                    <a:cxn ang="0">
                      <a:pos x="1" y="480"/>
                    </a:cxn>
                    <a:cxn ang="0">
                      <a:pos x="5" y="516"/>
                    </a:cxn>
                    <a:cxn ang="0">
                      <a:pos x="12" y="551"/>
                    </a:cxn>
                    <a:cxn ang="0">
                      <a:pos x="22" y="584"/>
                    </a:cxn>
                    <a:cxn ang="0">
                      <a:pos x="34" y="617"/>
                    </a:cxn>
                    <a:cxn ang="0">
                      <a:pos x="49" y="648"/>
                    </a:cxn>
                    <a:cxn ang="0">
                      <a:pos x="66" y="678"/>
                    </a:cxn>
                    <a:cxn ang="0">
                      <a:pos x="85" y="706"/>
                    </a:cxn>
                    <a:cxn ang="0">
                      <a:pos x="106" y="733"/>
                    </a:cxn>
                    <a:cxn ang="0">
                      <a:pos x="130" y="758"/>
                    </a:cxn>
                    <a:cxn ang="0">
                      <a:pos x="155" y="781"/>
                    </a:cxn>
                    <a:cxn ang="0">
                      <a:pos x="181" y="803"/>
                    </a:cxn>
                    <a:cxn ang="0">
                      <a:pos x="210" y="822"/>
                    </a:cxn>
                    <a:cxn ang="0">
                      <a:pos x="240" y="839"/>
                    </a:cxn>
                    <a:cxn ang="0">
                      <a:pos x="271" y="853"/>
                    </a:cxn>
                    <a:cxn ang="0">
                      <a:pos x="303" y="866"/>
                    </a:cxn>
                    <a:cxn ang="0">
                      <a:pos x="337" y="875"/>
                    </a:cxn>
                    <a:cxn ang="0">
                      <a:pos x="372" y="883"/>
                    </a:cxn>
                    <a:cxn ang="0">
                      <a:pos x="407" y="887"/>
                    </a:cxn>
                    <a:cxn ang="0">
                      <a:pos x="444" y="888"/>
                    </a:cxn>
                    <a:cxn ang="0">
                      <a:pos x="480" y="887"/>
                    </a:cxn>
                    <a:cxn ang="0">
                      <a:pos x="516" y="883"/>
                    </a:cxn>
                    <a:cxn ang="0">
                      <a:pos x="551" y="875"/>
                    </a:cxn>
                    <a:cxn ang="0">
                      <a:pos x="584" y="866"/>
                    </a:cxn>
                    <a:cxn ang="0">
                      <a:pos x="617" y="853"/>
                    </a:cxn>
                    <a:cxn ang="0">
                      <a:pos x="648" y="839"/>
                    </a:cxn>
                    <a:cxn ang="0">
                      <a:pos x="678" y="822"/>
                    </a:cxn>
                    <a:cxn ang="0">
                      <a:pos x="706" y="803"/>
                    </a:cxn>
                    <a:cxn ang="0">
                      <a:pos x="733" y="781"/>
                    </a:cxn>
                    <a:cxn ang="0">
                      <a:pos x="758" y="758"/>
                    </a:cxn>
                    <a:cxn ang="0">
                      <a:pos x="781" y="733"/>
                    </a:cxn>
                    <a:cxn ang="0">
                      <a:pos x="803" y="706"/>
                    </a:cxn>
                    <a:cxn ang="0">
                      <a:pos x="822" y="678"/>
                    </a:cxn>
                    <a:cxn ang="0">
                      <a:pos x="839" y="648"/>
                    </a:cxn>
                    <a:cxn ang="0">
                      <a:pos x="853" y="617"/>
                    </a:cxn>
                    <a:cxn ang="0">
                      <a:pos x="866" y="584"/>
                    </a:cxn>
                    <a:cxn ang="0">
                      <a:pos x="875" y="551"/>
                    </a:cxn>
                    <a:cxn ang="0">
                      <a:pos x="882" y="516"/>
                    </a:cxn>
                    <a:cxn ang="0">
                      <a:pos x="887" y="480"/>
                    </a:cxn>
                    <a:cxn ang="0">
                      <a:pos x="888" y="444"/>
                    </a:cxn>
                    <a:cxn ang="0">
                      <a:pos x="444" y="444"/>
                    </a:cxn>
                    <a:cxn ang="0">
                      <a:pos x="162" y="100"/>
                    </a:cxn>
                  </a:cxnLst>
                  <a:rect l="0" t="0" r="r" b="b"/>
                  <a:pathLst>
                    <a:path w="889" h="889">
                      <a:moveTo>
                        <a:pt x="162" y="100"/>
                      </a:moveTo>
                      <a:lnTo>
                        <a:pt x="146" y="114"/>
                      </a:lnTo>
                      <a:lnTo>
                        <a:pt x="130" y="129"/>
                      </a:lnTo>
                      <a:lnTo>
                        <a:pt x="115" y="143"/>
                      </a:lnTo>
                      <a:lnTo>
                        <a:pt x="102" y="159"/>
                      </a:lnTo>
                      <a:lnTo>
                        <a:pt x="89" y="175"/>
                      </a:lnTo>
                      <a:lnTo>
                        <a:pt x="76" y="191"/>
                      </a:lnTo>
                      <a:lnTo>
                        <a:pt x="65" y="208"/>
                      </a:lnTo>
                      <a:lnTo>
                        <a:pt x="55" y="225"/>
                      </a:lnTo>
                      <a:lnTo>
                        <a:pt x="45" y="243"/>
                      </a:lnTo>
                      <a:lnTo>
                        <a:pt x="37" y="261"/>
                      </a:lnTo>
                      <a:lnTo>
                        <a:pt x="29" y="280"/>
                      </a:lnTo>
                      <a:lnTo>
                        <a:pt x="22" y="299"/>
                      </a:lnTo>
                      <a:lnTo>
                        <a:pt x="16" y="319"/>
                      </a:lnTo>
                      <a:lnTo>
                        <a:pt x="11" y="339"/>
                      </a:lnTo>
                      <a:lnTo>
                        <a:pt x="7" y="359"/>
                      </a:lnTo>
                      <a:lnTo>
                        <a:pt x="4" y="380"/>
                      </a:lnTo>
                      <a:lnTo>
                        <a:pt x="1" y="401"/>
                      </a:lnTo>
                      <a:lnTo>
                        <a:pt x="0" y="422"/>
                      </a:lnTo>
                      <a:lnTo>
                        <a:pt x="0" y="444"/>
                      </a:lnTo>
                      <a:lnTo>
                        <a:pt x="1" y="480"/>
                      </a:lnTo>
                      <a:lnTo>
                        <a:pt x="5" y="516"/>
                      </a:lnTo>
                      <a:lnTo>
                        <a:pt x="12" y="551"/>
                      </a:lnTo>
                      <a:lnTo>
                        <a:pt x="22" y="584"/>
                      </a:lnTo>
                      <a:lnTo>
                        <a:pt x="34" y="617"/>
                      </a:lnTo>
                      <a:lnTo>
                        <a:pt x="49" y="648"/>
                      </a:lnTo>
                      <a:lnTo>
                        <a:pt x="66" y="678"/>
                      </a:lnTo>
                      <a:lnTo>
                        <a:pt x="85" y="706"/>
                      </a:lnTo>
                      <a:lnTo>
                        <a:pt x="106" y="733"/>
                      </a:lnTo>
                      <a:lnTo>
                        <a:pt x="130" y="758"/>
                      </a:lnTo>
                      <a:lnTo>
                        <a:pt x="155" y="781"/>
                      </a:lnTo>
                      <a:lnTo>
                        <a:pt x="181" y="803"/>
                      </a:lnTo>
                      <a:lnTo>
                        <a:pt x="210" y="822"/>
                      </a:lnTo>
                      <a:lnTo>
                        <a:pt x="240" y="839"/>
                      </a:lnTo>
                      <a:lnTo>
                        <a:pt x="271" y="853"/>
                      </a:lnTo>
                      <a:lnTo>
                        <a:pt x="303" y="866"/>
                      </a:lnTo>
                      <a:lnTo>
                        <a:pt x="337" y="875"/>
                      </a:lnTo>
                      <a:lnTo>
                        <a:pt x="372" y="883"/>
                      </a:lnTo>
                      <a:lnTo>
                        <a:pt x="407" y="887"/>
                      </a:lnTo>
                      <a:lnTo>
                        <a:pt x="444" y="888"/>
                      </a:lnTo>
                      <a:lnTo>
                        <a:pt x="480" y="887"/>
                      </a:lnTo>
                      <a:lnTo>
                        <a:pt x="516" y="883"/>
                      </a:lnTo>
                      <a:lnTo>
                        <a:pt x="551" y="875"/>
                      </a:lnTo>
                      <a:lnTo>
                        <a:pt x="584" y="866"/>
                      </a:lnTo>
                      <a:lnTo>
                        <a:pt x="617" y="853"/>
                      </a:lnTo>
                      <a:lnTo>
                        <a:pt x="648" y="839"/>
                      </a:lnTo>
                      <a:lnTo>
                        <a:pt x="678" y="822"/>
                      </a:lnTo>
                      <a:lnTo>
                        <a:pt x="706" y="803"/>
                      </a:lnTo>
                      <a:lnTo>
                        <a:pt x="733" y="781"/>
                      </a:lnTo>
                      <a:lnTo>
                        <a:pt x="758" y="758"/>
                      </a:lnTo>
                      <a:lnTo>
                        <a:pt x="781" y="733"/>
                      </a:lnTo>
                      <a:lnTo>
                        <a:pt x="803" y="706"/>
                      </a:lnTo>
                      <a:lnTo>
                        <a:pt x="822" y="678"/>
                      </a:lnTo>
                      <a:lnTo>
                        <a:pt x="839" y="648"/>
                      </a:lnTo>
                      <a:lnTo>
                        <a:pt x="853" y="617"/>
                      </a:lnTo>
                      <a:lnTo>
                        <a:pt x="866" y="584"/>
                      </a:lnTo>
                      <a:lnTo>
                        <a:pt x="875" y="551"/>
                      </a:lnTo>
                      <a:lnTo>
                        <a:pt x="882" y="516"/>
                      </a:lnTo>
                      <a:lnTo>
                        <a:pt x="887" y="480"/>
                      </a:lnTo>
                      <a:lnTo>
                        <a:pt x="888" y="444"/>
                      </a:lnTo>
                      <a:lnTo>
                        <a:pt x="444" y="444"/>
                      </a:lnTo>
                      <a:lnTo>
                        <a:pt x="162" y="10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p:cNvSpPr>
                <p:nvPr/>
              </p:nvSpPr>
              <p:spPr bwMode="auto">
                <a:xfrm>
                  <a:off x="20162" y="9167"/>
                  <a:ext cx="889" cy="889"/>
                </a:xfrm>
                <a:custGeom>
                  <a:avLst/>
                  <a:gdLst/>
                  <a:ahLst/>
                  <a:cxnLst>
                    <a:cxn ang="0">
                      <a:pos x="444" y="0"/>
                    </a:cxn>
                    <a:cxn ang="0">
                      <a:pos x="444" y="444"/>
                    </a:cxn>
                    <a:cxn ang="0">
                      <a:pos x="888" y="444"/>
                    </a:cxn>
                    <a:cxn ang="0">
                      <a:pos x="887" y="407"/>
                    </a:cxn>
                    <a:cxn ang="0">
                      <a:pos x="882" y="372"/>
                    </a:cxn>
                    <a:cxn ang="0">
                      <a:pos x="875" y="337"/>
                    </a:cxn>
                    <a:cxn ang="0">
                      <a:pos x="866" y="303"/>
                    </a:cxn>
                    <a:cxn ang="0">
                      <a:pos x="853" y="271"/>
                    </a:cxn>
                    <a:cxn ang="0">
                      <a:pos x="839" y="240"/>
                    </a:cxn>
                    <a:cxn ang="0">
                      <a:pos x="822" y="210"/>
                    </a:cxn>
                    <a:cxn ang="0">
                      <a:pos x="803" y="181"/>
                    </a:cxn>
                    <a:cxn ang="0">
                      <a:pos x="781" y="155"/>
                    </a:cxn>
                    <a:cxn ang="0">
                      <a:pos x="758" y="130"/>
                    </a:cxn>
                    <a:cxn ang="0">
                      <a:pos x="733" y="106"/>
                    </a:cxn>
                    <a:cxn ang="0">
                      <a:pos x="706" y="85"/>
                    </a:cxn>
                    <a:cxn ang="0">
                      <a:pos x="678" y="66"/>
                    </a:cxn>
                    <a:cxn ang="0">
                      <a:pos x="648" y="49"/>
                    </a:cxn>
                    <a:cxn ang="0">
                      <a:pos x="617" y="34"/>
                    </a:cxn>
                    <a:cxn ang="0">
                      <a:pos x="584" y="22"/>
                    </a:cxn>
                    <a:cxn ang="0">
                      <a:pos x="551" y="12"/>
                    </a:cxn>
                    <a:cxn ang="0">
                      <a:pos x="516" y="5"/>
                    </a:cxn>
                    <a:cxn ang="0">
                      <a:pos x="480" y="1"/>
                    </a:cxn>
                    <a:cxn ang="0">
                      <a:pos x="444" y="0"/>
                    </a:cxn>
                  </a:cxnLst>
                  <a:rect l="0" t="0" r="r" b="b"/>
                  <a:pathLst>
                    <a:path w="889" h="889">
                      <a:moveTo>
                        <a:pt x="444" y="0"/>
                      </a:moveTo>
                      <a:lnTo>
                        <a:pt x="444" y="444"/>
                      </a:lnTo>
                      <a:lnTo>
                        <a:pt x="888" y="444"/>
                      </a:lnTo>
                      <a:lnTo>
                        <a:pt x="887" y="407"/>
                      </a:lnTo>
                      <a:lnTo>
                        <a:pt x="882" y="372"/>
                      </a:lnTo>
                      <a:lnTo>
                        <a:pt x="875" y="337"/>
                      </a:lnTo>
                      <a:lnTo>
                        <a:pt x="866" y="303"/>
                      </a:lnTo>
                      <a:lnTo>
                        <a:pt x="853" y="271"/>
                      </a:lnTo>
                      <a:lnTo>
                        <a:pt x="839" y="240"/>
                      </a:lnTo>
                      <a:lnTo>
                        <a:pt x="822" y="210"/>
                      </a:lnTo>
                      <a:lnTo>
                        <a:pt x="803" y="181"/>
                      </a:lnTo>
                      <a:lnTo>
                        <a:pt x="781" y="155"/>
                      </a:lnTo>
                      <a:lnTo>
                        <a:pt x="758" y="130"/>
                      </a:lnTo>
                      <a:lnTo>
                        <a:pt x="733" y="106"/>
                      </a:lnTo>
                      <a:lnTo>
                        <a:pt x="706" y="85"/>
                      </a:lnTo>
                      <a:lnTo>
                        <a:pt x="678" y="66"/>
                      </a:lnTo>
                      <a:lnTo>
                        <a:pt x="648" y="49"/>
                      </a:lnTo>
                      <a:lnTo>
                        <a:pt x="617" y="34"/>
                      </a:lnTo>
                      <a:lnTo>
                        <a:pt x="584" y="22"/>
                      </a:lnTo>
                      <a:lnTo>
                        <a:pt x="551" y="12"/>
                      </a:lnTo>
                      <a:lnTo>
                        <a:pt x="516" y="5"/>
                      </a:lnTo>
                      <a:lnTo>
                        <a:pt x="480" y="1"/>
                      </a:lnTo>
                      <a:lnTo>
                        <a:pt x="444"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80" name="Freeform 32"/>
              <p:cNvSpPr>
                <a:spLocks/>
              </p:cNvSpPr>
              <p:nvPr/>
            </p:nvSpPr>
            <p:spPr bwMode="auto">
              <a:xfrm>
                <a:off x="20339" y="9167"/>
                <a:ext cx="268" cy="444"/>
              </a:xfrm>
              <a:custGeom>
                <a:avLst/>
                <a:gdLst/>
                <a:ahLst/>
                <a:cxnLst>
                  <a:cxn ang="0">
                    <a:pos x="244" y="0"/>
                  </a:cxn>
                  <a:cxn ang="0">
                    <a:pos x="223" y="1"/>
                  </a:cxn>
                  <a:cxn ang="0">
                    <a:pos x="203" y="3"/>
                  </a:cxn>
                  <a:cxn ang="0">
                    <a:pos x="182" y="6"/>
                  </a:cxn>
                  <a:cxn ang="0">
                    <a:pos x="163" y="11"/>
                  </a:cxn>
                  <a:cxn ang="0">
                    <a:pos x="143" y="16"/>
                  </a:cxn>
                  <a:cxn ang="0">
                    <a:pos x="125" y="21"/>
                  </a:cxn>
                  <a:cxn ang="0">
                    <a:pos x="106" y="28"/>
                  </a:cxn>
                  <a:cxn ang="0">
                    <a:pos x="87" y="36"/>
                  </a:cxn>
                  <a:cxn ang="0">
                    <a:pos x="69" y="45"/>
                  </a:cxn>
                  <a:cxn ang="0">
                    <a:pos x="52" y="54"/>
                  </a:cxn>
                  <a:cxn ang="0">
                    <a:pos x="34" y="65"/>
                  </a:cxn>
                  <a:cxn ang="0">
                    <a:pos x="17" y="76"/>
                  </a:cxn>
                  <a:cxn ang="0">
                    <a:pos x="0" y="88"/>
                  </a:cxn>
                  <a:cxn ang="0">
                    <a:pos x="267" y="443"/>
                  </a:cxn>
                  <a:cxn ang="0">
                    <a:pos x="244" y="0"/>
                  </a:cxn>
                </a:cxnLst>
                <a:rect l="0" t="0" r="r" b="b"/>
                <a:pathLst>
                  <a:path w="268" h="444">
                    <a:moveTo>
                      <a:pt x="244" y="0"/>
                    </a:moveTo>
                    <a:lnTo>
                      <a:pt x="223" y="1"/>
                    </a:lnTo>
                    <a:lnTo>
                      <a:pt x="203" y="3"/>
                    </a:lnTo>
                    <a:lnTo>
                      <a:pt x="182" y="6"/>
                    </a:lnTo>
                    <a:lnTo>
                      <a:pt x="163" y="11"/>
                    </a:lnTo>
                    <a:lnTo>
                      <a:pt x="143" y="16"/>
                    </a:lnTo>
                    <a:lnTo>
                      <a:pt x="125" y="21"/>
                    </a:lnTo>
                    <a:lnTo>
                      <a:pt x="106" y="28"/>
                    </a:lnTo>
                    <a:lnTo>
                      <a:pt x="87" y="36"/>
                    </a:lnTo>
                    <a:lnTo>
                      <a:pt x="69" y="45"/>
                    </a:lnTo>
                    <a:lnTo>
                      <a:pt x="52" y="54"/>
                    </a:lnTo>
                    <a:lnTo>
                      <a:pt x="34" y="65"/>
                    </a:lnTo>
                    <a:lnTo>
                      <a:pt x="17" y="76"/>
                    </a:lnTo>
                    <a:lnTo>
                      <a:pt x="0" y="88"/>
                    </a:lnTo>
                    <a:lnTo>
                      <a:pt x="267" y="443"/>
                    </a:lnTo>
                    <a:lnTo>
                      <a:pt x="244"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20599" y="9167"/>
                <a:ext cx="20" cy="444"/>
              </a:xfrm>
              <a:custGeom>
                <a:avLst/>
                <a:gdLst/>
                <a:ahLst/>
                <a:cxnLst>
                  <a:cxn ang="0">
                    <a:pos x="7" y="0"/>
                  </a:cxn>
                  <a:cxn ang="0">
                    <a:pos x="0" y="0"/>
                  </a:cxn>
                  <a:cxn ang="0">
                    <a:pos x="7" y="444"/>
                  </a:cxn>
                  <a:cxn ang="0">
                    <a:pos x="7" y="0"/>
                  </a:cxn>
                </a:cxnLst>
                <a:rect l="0" t="0" r="r" b="b"/>
                <a:pathLst>
                  <a:path w="20" h="444">
                    <a:moveTo>
                      <a:pt x="7" y="0"/>
                    </a:moveTo>
                    <a:lnTo>
                      <a:pt x="0" y="0"/>
                    </a:lnTo>
                    <a:lnTo>
                      <a:pt x="7" y="444"/>
                    </a:lnTo>
                    <a:lnTo>
                      <a:pt x="7"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p:cNvSpPr>
              <p:nvPr/>
            </p:nvSpPr>
            <p:spPr bwMode="auto">
              <a:xfrm>
                <a:off x="20389"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1" y="428"/>
                  </a:cxn>
                  <a:cxn ang="0">
                    <a:pos x="183" y="432"/>
                  </a:cxn>
                  <a:cxn ang="0">
                    <a:pos x="206" y="435"/>
                  </a:cxn>
                  <a:cxn ang="0">
                    <a:pos x="217" y="435"/>
                  </a:cxn>
                  <a:cxn ang="0">
                    <a:pos x="241" y="434"/>
                  </a:cxn>
                  <a:cxn ang="0">
                    <a:pos x="263" y="430"/>
                  </a:cxn>
                  <a:cxn ang="0">
                    <a:pos x="285" y="425"/>
                  </a:cxn>
                  <a:cxn ang="0">
                    <a:pos x="305" y="417"/>
                  </a:cxn>
                  <a:cxn ang="0">
                    <a:pos x="325" y="407"/>
                  </a:cxn>
                  <a:cxn ang="0">
                    <a:pos x="343" y="395"/>
                  </a:cxn>
                  <a:cxn ang="0">
                    <a:pos x="360" y="382"/>
                  </a:cxn>
                  <a:cxn ang="0">
                    <a:pos x="376" y="367"/>
                  </a:cxn>
                  <a:cxn ang="0">
                    <a:pos x="390" y="350"/>
                  </a:cxn>
                  <a:cxn ang="0">
                    <a:pos x="403" y="332"/>
                  </a:cxn>
                  <a:cxn ang="0">
                    <a:pos x="413" y="313"/>
                  </a:cxn>
                  <a:cxn ang="0">
                    <a:pos x="422" y="293"/>
                  </a:cxn>
                  <a:cxn ang="0">
                    <a:pos x="429" y="272"/>
                  </a:cxn>
                  <a:cxn ang="0">
                    <a:pos x="433" y="250"/>
                  </a:cxn>
                  <a:cxn ang="0">
                    <a:pos x="435" y="227"/>
                  </a:cxn>
                  <a:cxn ang="0">
                    <a:pos x="434" y="202"/>
                  </a:cxn>
                  <a:cxn ang="0">
                    <a:pos x="431" y="179"/>
                  </a:cxn>
                  <a:cxn ang="0">
                    <a:pos x="426" y="157"/>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8"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1" y="428"/>
                    </a:lnTo>
                    <a:lnTo>
                      <a:pt x="183" y="432"/>
                    </a:lnTo>
                    <a:lnTo>
                      <a:pt x="206" y="435"/>
                    </a:lnTo>
                    <a:lnTo>
                      <a:pt x="217" y="435"/>
                    </a:lnTo>
                    <a:lnTo>
                      <a:pt x="241" y="434"/>
                    </a:lnTo>
                    <a:lnTo>
                      <a:pt x="263" y="430"/>
                    </a:lnTo>
                    <a:lnTo>
                      <a:pt x="285" y="425"/>
                    </a:lnTo>
                    <a:lnTo>
                      <a:pt x="305" y="417"/>
                    </a:lnTo>
                    <a:lnTo>
                      <a:pt x="325" y="407"/>
                    </a:lnTo>
                    <a:lnTo>
                      <a:pt x="343" y="395"/>
                    </a:lnTo>
                    <a:lnTo>
                      <a:pt x="360" y="382"/>
                    </a:lnTo>
                    <a:lnTo>
                      <a:pt x="376" y="367"/>
                    </a:lnTo>
                    <a:lnTo>
                      <a:pt x="390" y="350"/>
                    </a:lnTo>
                    <a:lnTo>
                      <a:pt x="403" y="332"/>
                    </a:lnTo>
                    <a:lnTo>
                      <a:pt x="413" y="313"/>
                    </a:lnTo>
                    <a:lnTo>
                      <a:pt x="422" y="293"/>
                    </a:lnTo>
                    <a:lnTo>
                      <a:pt x="429" y="272"/>
                    </a:lnTo>
                    <a:lnTo>
                      <a:pt x="433" y="250"/>
                    </a:lnTo>
                    <a:lnTo>
                      <a:pt x="435" y="227"/>
                    </a:lnTo>
                    <a:lnTo>
                      <a:pt x="434" y="202"/>
                    </a:lnTo>
                    <a:lnTo>
                      <a:pt x="431" y="179"/>
                    </a:lnTo>
                    <a:lnTo>
                      <a:pt x="426" y="157"/>
                    </a:lnTo>
                    <a:lnTo>
                      <a:pt x="418" y="135"/>
                    </a:lnTo>
                    <a:lnTo>
                      <a:pt x="409" y="115"/>
                    </a:lnTo>
                    <a:lnTo>
                      <a:pt x="397" y="96"/>
                    </a:lnTo>
                    <a:lnTo>
                      <a:pt x="385" y="78"/>
                    </a:lnTo>
                    <a:lnTo>
                      <a:pt x="370" y="62"/>
                    </a:lnTo>
                    <a:lnTo>
                      <a:pt x="354" y="48"/>
                    </a:lnTo>
                    <a:lnTo>
                      <a:pt x="337" y="35"/>
                    </a:lnTo>
                    <a:lnTo>
                      <a:pt x="319" y="24"/>
                    </a:lnTo>
                    <a:lnTo>
                      <a:pt x="299" y="15"/>
                    </a:lnTo>
                    <a:lnTo>
                      <a:pt x="279" y="8"/>
                    </a:lnTo>
                    <a:lnTo>
                      <a:pt x="258"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83" name="Rectangle 35"/>
            <p:cNvSpPr>
              <a:spLocks noChangeArrowheads="1"/>
            </p:cNvSpPr>
            <p:nvPr/>
          </p:nvSpPr>
          <p:spPr bwMode="auto">
            <a:xfrm>
              <a:off x="1905000" y="5181600"/>
              <a:ext cx="457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0.57</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0.11</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0.02</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204" name="Rectangle 35"/>
            <p:cNvSpPr>
              <a:spLocks noChangeArrowheads="1"/>
            </p:cNvSpPr>
            <p:nvPr/>
          </p:nvSpPr>
          <p:spPr bwMode="auto">
            <a:xfrm>
              <a:off x="2438400" y="5181600"/>
              <a:ext cx="533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9</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.35</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.70</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0.03</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205" name="Rectangle 35"/>
            <p:cNvSpPr>
              <a:spLocks noChangeArrowheads="1"/>
            </p:cNvSpPr>
            <p:nvPr/>
          </p:nvSpPr>
          <p:spPr bwMode="auto">
            <a:xfrm>
              <a:off x="2971800" y="5181600"/>
              <a:ext cx="533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12</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.07</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4</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.41</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0.78</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grpSp>
          <p:nvGrpSpPr>
            <p:cNvPr id="178" name="Group 177"/>
            <p:cNvGrpSpPr/>
            <p:nvPr/>
          </p:nvGrpSpPr>
          <p:grpSpPr>
            <a:xfrm>
              <a:off x="6553200" y="3785616"/>
              <a:ext cx="524761" cy="2103870"/>
              <a:chOff x="3581400" y="3779520"/>
              <a:chExt cx="524761" cy="2103870"/>
            </a:xfrm>
          </p:grpSpPr>
          <p:sp>
            <p:nvSpPr>
              <p:cNvPr id="80" name="Rectangle 89"/>
              <p:cNvSpPr>
                <a:spLocks/>
              </p:cNvSpPr>
              <p:nvPr/>
            </p:nvSpPr>
            <p:spPr bwMode="auto">
              <a:xfrm>
                <a:off x="3642115" y="3779520"/>
                <a:ext cx="448032" cy="71410"/>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2" name="Group 156"/>
              <p:cNvGrpSpPr>
                <a:grpSpLocks/>
              </p:cNvGrpSpPr>
              <p:nvPr/>
            </p:nvGrpSpPr>
            <p:grpSpPr bwMode="auto">
              <a:xfrm>
                <a:off x="3590423" y="4071023"/>
                <a:ext cx="515738" cy="330603"/>
                <a:chOff x="4911" y="8440"/>
                <a:chExt cx="975" cy="624"/>
              </a:xfrm>
            </p:grpSpPr>
            <p:sp>
              <p:nvSpPr>
                <p:cNvPr id="131" name="Rectangle 157"/>
                <p:cNvSpPr>
                  <a:spLocks/>
                </p:cNvSpPr>
                <p:nvPr/>
              </p:nvSpPr>
              <p:spPr bwMode="auto">
                <a:xfrm>
                  <a:off x="4916" y="8445"/>
                  <a:ext cx="965" cy="467"/>
                </a:xfrm>
                <a:prstGeom prst="rect">
                  <a:avLst/>
                </a:prstGeom>
                <a:solidFill>
                  <a:srgbClr val="E6E7E8"/>
                </a:solidFill>
                <a:ln w="9525">
                  <a:noFill/>
                  <a:miter lim="800000"/>
                  <a:headEnd/>
                  <a:tailEnd/>
                </a:ln>
              </p:spPr>
              <p:txBody>
                <a:bodyPr vert="horz" wrap="square" lIns="91440" tIns="45720" rIns="91440" bIns="45720" numCol="1" anchor="ctr" anchorCtr="0" compatLnSpc="1">
                  <a:prstTxWarp prst="textNoShape">
                    <a:avLst/>
                  </a:prstTxWarp>
                </a:bodyPr>
                <a:lstStyle/>
                <a:p>
                  <a:r>
                    <a:rPr lang="en-US" sz="800" dirty="0" smtClean="0">
                      <a:latin typeface="EYInterstate" pitchFamily="2" charset="0"/>
                    </a:rPr>
                    <a:t>Russia</a:t>
                  </a:r>
                  <a:endParaRPr lang="en-US" sz="800" dirty="0">
                    <a:latin typeface="EYInterstate" pitchFamily="2" charset="0"/>
                  </a:endParaRPr>
                </a:p>
              </p:txBody>
            </p:sp>
            <p:sp>
              <p:nvSpPr>
                <p:cNvPr id="132" name="Freeform 158"/>
                <p:cNvSpPr>
                  <a:spLocks/>
                </p:cNvSpPr>
                <p:nvPr/>
              </p:nvSpPr>
              <p:spPr bwMode="auto">
                <a:xfrm>
                  <a:off x="5325" y="8957"/>
                  <a:ext cx="115" cy="102"/>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9"/>
              <p:cNvGrpSpPr>
                <a:grpSpLocks/>
              </p:cNvGrpSpPr>
              <p:nvPr/>
            </p:nvGrpSpPr>
            <p:grpSpPr bwMode="auto">
              <a:xfrm>
                <a:off x="3602736" y="4419600"/>
                <a:ext cx="502920" cy="502920"/>
                <a:chOff x="15742" y="9157"/>
                <a:chExt cx="908" cy="909"/>
              </a:xfrm>
            </p:grpSpPr>
            <p:sp>
              <p:nvSpPr>
                <p:cNvPr id="2058" name="Freeform 10"/>
                <p:cNvSpPr>
                  <a:spLocks/>
                </p:cNvSpPr>
                <p:nvPr/>
              </p:nvSpPr>
              <p:spPr bwMode="auto">
                <a:xfrm>
                  <a:off x="16031" y="9172"/>
                  <a:ext cx="152" cy="444"/>
                </a:xfrm>
                <a:custGeom>
                  <a:avLst/>
                  <a:gdLst/>
                  <a:ahLst/>
                  <a:cxnLst>
                    <a:cxn ang="0">
                      <a:pos x="137" y="0"/>
                    </a:cxn>
                    <a:cxn ang="0">
                      <a:pos x="117" y="1"/>
                    </a:cxn>
                    <a:cxn ang="0">
                      <a:pos x="97" y="3"/>
                    </a:cxn>
                    <a:cxn ang="0">
                      <a:pos x="77" y="6"/>
                    </a:cxn>
                    <a:cxn ang="0">
                      <a:pos x="57" y="9"/>
                    </a:cxn>
                    <a:cxn ang="0">
                      <a:pos x="38" y="14"/>
                    </a:cxn>
                    <a:cxn ang="0">
                      <a:pos x="19" y="20"/>
                    </a:cxn>
                    <a:cxn ang="0">
                      <a:pos x="0" y="26"/>
                    </a:cxn>
                    <a:cxn ang="0">
                      <a:pos x="152" y="444"/>
                    </a:cxn>
                    <a:cxn ang="0">
                      <a:pos x="137" y="0"/>
                    </a:cxn>
                  </a:cxnLst>
                  <a:rect l="0" t="0" r="r" b="b"/>
                  <a:pathLst>
                    <a:path w="152" h="444">
                      <a:moveTo>
                        <a:pt x="137" y="0"/>
                      </a:moveTo>
                      <a:lnTo>
                        <a:pt x="117" y="1"/>
                      </a:lnTo>
                      <a:lnTo>
                        <a:pt x="97" y="3"/>
                      </a:lnTo>
                      <a:lnTo>
                        <a:pt x="77" y="6"/>
                      </a:lnTo>
                      <a:lnTo>
                        <a:pt x="57" y="9"/>
                      </a:lnTo>
                      <a:lnTo>
                        <a:pt x="38" y="14"/>
                      </a:lnTo>
                      <a:lnTo>
                        <a:pt x="19" y="20"/>
                      </a:lnTo>
                      <a:lnTo>
                        <a:pt x="0" y="26"/>
                      </a:lnTo>
                      <a:lnTo>
                        <a:pt x="152" y="444"/>
                      </a:lnTo>
                      <a:lnTo>
                        <a:pt x="13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7" name="Group 11"/>
                <p:cNvGrpSpPr>
                  <a:grpSpLocks/>
                </p:cNvGrpSpPr>
                <p:nvPr/>
              </p:nvGrpSpPr>
              <p:grpSpPr bwMode="auto">
                <a:xfrm>
                  <a:off x="15752" y="9167"/>
                  <a:ext cx="888" cy="889"/>
                  <a:chOff x="15752" y="9167"/>
                  <a:chExt cx="888" cy="889"/>
                </a:xfrm>
              </p:grpSpPr>
              <p:sp>
                <p:nvSpPr>
                  <p:cNvPr id="2060" name="Freeform 12"/>
                  <p:cNvSpPr>
                    <a:spLocks/>
                  </p:cNvSpPr>
                  <p:nvPr/>
                </p:nvSpPr>
                <p:spPr bwMode="auto">
                  <a:xfrm>
                    <a:off x="15752" y="9167"/>
                    <a:ext cx="888" cy="889"/>
                  </a:xfrm>
                  <a:custGeom>
                    <a:avLst/>
                    <a:gdLst/>
                    <a:ahLst/>
                    <a:cxnLst>
                      <a:cxn ang="0">
                        <a:pos x="285" y="29"/>
                      </a:cxn>
                      <a:cxn ang="0">
                        <a:pos x="259" y="40"/>
                      </a:cxn>
                      <a:cxn ang="0">
                        <a:pos x="234" y="52"/>
                      </a:cxn>
                      <a:cxn ang="0">
                        <a:pos x="210" y="65"/>
                      </a:cxn>
                      <a:cxn ang="0">
                        <a:pos x="187" y="80"/>
                      </a:cxn>
                      <a:cxn ang="0">
                        <a:pos x="165" y="96"/>
                      </a:cxn>
                      <a:cxn ang="0">
                        <a:pos x="145" y="113"/>
                      </a:cxn>
                      <a:cxn ang="0">
                        <a:pos x="126" y="131"/>
                      </a:cxn>
                      <a:cxn ang="0">
                        <a:pos x="108" y="150"/>
                      </a:cxn>
                      <a:cxn ang="0">
                        <a:pos x="91" y="170"/>
                      </a:cxn>
                      <a:cxn ang="0">
                        <a:pos x="76" y="191"/>
                      </a:cxn>
                      <a:cxn ang="0">
                        <a:pos x="62" y="213"/>
                      </a:cxn>
                      <a:cxn ang="0">
                        <a:pos x="49" y="236"/>
                      </a:cxn>
                      <a:cxn ang="0">
                        <a:pos x="38" y="259"/>
                      </a:cxn>
                      <a:cxn ang="0">
                        <a:pos x="28" y="284"/>
                      </a:cxn>
                      <a:cxn ang="0">
                        <a:pos x="19" y="309"/>
                      </a:cxn>
                      <a:cxn ang="0">
                        <a:pos x="12" y="335"/>
                      </a:cxn>
                      <a:cxn ang="0">
                        <a:pos x="7" y="361"/>
                      </a:cxn>
                      <a:cxn ang="0">
                        <a:pos x="3" y="388"/>
                      </a:cxn>
                      <a:cxn ang="0">
                        <a:pos x="0" y="416"/>
                      </a:cxn>
                      <a:cxn ang="0">
                        <a:pos x="0" y="444"/>
                      </a:cxn>
                      <a:cxn ang="0">
                        <a:pos x="1" y="480"/>
                      </a:cxn>
                      <a:cxn ang="0">
                        <a:pos x="5" y="516"/>
                      </a:cxn>
                      <a:cxn ang="0">
                        <a:pos x="12" y="551"/>
                      </a:cxn>
                      <a:cxn ang="0">
                        <a:pos x="22" y="584"/>
                      </a:cxn>
                      <a:cxn ang="0">
                        <a:pos x="34" y="617"/>
                      </a:cxn>
                      <a:cxn ang="0">
                        <a:pos x="49" y="648"/>
                      </a:cxn>
                      <a:cxn ang="0">
                        <a:pos x="66" y="678"/>
                      </a:cxn>
                      <a:cxn ang="0">
                        <a:pos x="85" y="706"/>
                      </a:cxn>
                      <a:cxn ang="0">
                        <a:pos x="106" y="733"/>
                      </a:cxn>
                      <a:cxn ang="0">
                        <a:pos x="130" y="758"/>
                      </a:cxn>
                      <a:cxn ang="0">
                        <a:pos x="155" y="781"/>
                      </a:cxn>
                      <a:cxn ang="0">
                        <a:pos x="181" y="803"/>
                      </a:cxn>
                      <a:cxn ang="0">
                        <a:pos x="210" y="822"/>
                      </a:cxn>
                      <a:cxn ang="0">
                        <a:pos x="240" y="839"/>
                      </a:cxn>
                      <a:cxn ang="0">
                        <a:pos x="271" y="853"/>
                      </a:cxn>
                      <a:cxn ang="0">
                        <a:pos x="303" y="866"/>
                      </a:cxn>
                      <a:cxn ang="0">
                        <a:pos x="337" y="875"/>
                      </a:cxn>
                      <a:cxn ang="0">
                        <a:pos x="372" y="883"/>
                      </a:cxn>
                      <a:cxn ang="0">
                        <a:pos x="407" y="887"/>
                      </a:cxn>
                      <a:cxn ang="0">
                        <a:pos x="444" y="888"/>
                      </a:cxn>
                      <a:cxn ang="0">
                        <a:pos x="480" y="887"/>
                      </a:cxn>
                      <a:cxn ang="0">
                        <a:pos x="516" y="883"/>
                      </a:cxn>
                      <a:cxn ang="0">
                        <a:pos x="551" y="875"/>
                      </a:cxn>
                      <a:cxn ang="0">
                        <a:pos x="584" y="866"/>
                      </a:cxn>
                      <a:cxn ang="0">
                        <a:pos x="617" y="853"/>
                      </a:cxn>
                      <a:cxn ang="0">
                        <a:pos x="648" y="839"/>
                      </a:cxn>
                      <a:cxn ang="0">
                        <a:pos x="678" y="822"/>
                      </a:cxn>
                      <a:cxn ang="0">
                        <a:pos x="706" y="803"/>
                      </a:cxn>
                      <a:cxn ang="0">
                        <a:pos x="733" y="781"/>
                      </a:cxn>
                      <a:cxn ang="0">
                        <a:pos x="758" y="758"/>
                      </a:cxn>
                      <a:cxn ang="0">
                        <a:pos x="781" y="733"/>
                      </a:cxn>
                      <a:cxn ang="0">
                        <a:pos x="803" y="706"/>
                      </a:cxn>
                      <a:cxn ang="0">
                        <a:pos x="822" y="678"/>
                      </a:cxn>
                      <a:cxn ang="0">
                        <a:pos x="839" y="648"/>
                      </a:cxn>
                      <a:cxn ang="0">
                        <a:pos x="853" y="617"/>
                      </a:cxn>
                      <a:cxn ang="0">
                        <a:pos x="866" y="584"/>
                      </a:cxn>
                      <a:cxn ang="0">
                        <a:pos x="875" y="551"/>
                      </a:cxn>
                      <a:cxn ang="0">
                        <a:pos x="883" y="516"/>
                      </a:cxn>
                      <a:cxn ang="0">
                        <a:pos x="887" y="480"/>
                      </a:cxn>
                      <a:cxn ang="0">
                        <a:pos x="888" y="444"/>
                      </a:cxn>
                      <a:cxn ang="0">
                        <a:pos x="444" y="444"/>
                      </a:cxn>
                      <a:cxn ang="0">
                        <a:pos x="285" y="29"/>
                      </a:cxn>
                    </a:cxnLst>
                    <a:rect l="0" t="0" r="r" b="b"/>
                    <a:pathLst>
                      <a:path w="888" h="889">
                        <a:moveTo>
                          <a:pt x="285" y="29"/>
                        </a:moveTo>
                        <a:lnTo>
                          <a:pt x="259" y="40"/>
                        </a:lnTo>
                        <a:lnTo>
                          <a:pt x="234" y="52"/>
                        </a:lnTo>
                        <a:lnTo>
                          <a:pt x="210" y="65"/>
                        </a:lnTo>
                        <a:lnTo>
                          <a:pt x="187" y="80"/>
                        </a:lnTo>
                        <a:lnTo>
                          <a:pt x="165" y="96"/>
                        </a:lnTo>
                        <a:lnTo>
                          <a:pt x="145" y="113"/>
                        </a:lnTo>
                        <a:lnTo>
                          <a:pt x="126" y="131"/>
                        </a:lnTo>
                        <a:lnTo>
                          <a:pt x="108" y="150"/>
                        </a:lnTo>
                        <a:lnTo>
                          <a:pt x="91" y="170"/>
                        </a:lnTo>
                        <a:lnTo>
                          <a:pt x="76" y="191"/>
                        </a:lnTo>
                        <a:lnTo>
                          <a:pt x="62" y="213"/>
                        </a:lnTo>
                        <a:lnTo>
                          <a:pt x="49" y="236"/>
                        </a:lnTo>
                        <a:lnTo>
                          <a:pt x="38" y="259"/>
                        </a:lnTo>
                        <a:lnTo>
                          <a:pt x="28" y="284"/>
                        </a:lnTo>
                        <a:lnTo>
                          <a:pt x="19" y="309"/>
                        </a:lnTo>
                        <a:lnTo>
                          <a:pt x="12" y="335"/>
                        </a:lnTo>
                        <a:lnTo>
                          <a:pt x="7" y="361"/>
                        </a:lnTo>
                        <a:lnTo>
                          <a:pt x="3" y="388"/>
                        </a:lnTo>
                        <a:lnTo>
                          <a:pt x="0" y="416"/>
                        </a:lnTo>
                        <a:lnTo>
                          <a:pt x="0" y="444"/>
                        </a:lnTo>
                        <a:lnTo>
                          <a:pt x="1" y="480"/>
                        </a:lnTo>
                        <a:lnTo>
                          <a:pt x="5" y="516"/>
                        </a:lnTo>
                        <a:lnTo>
                          <a:pt x="12" y="551"/>
                        </a:lnTo>
                        <a:lnTo>
                          <a:pt x="22" y="584"/>
                        </a:lnTo>
                        <a:lnTo>
                          <a:pt x="34" y="617"/>
                        </a:lnTo>
                        <a:lnTo>
                          <a:pt x="49" y="648"/>
                        </a:lnTo>
                        <a:lnTo>
                          <a:pt x="66" y="678"/>
                        </a:lnTo>
                        <a:lnTo>
                          <a:pt x="85" y="706"/>
                        </a:lnTo>
                        <a:lnTo>
                          <a:pt x="106" y="733"/>
                        </a:lnTo>
                        <a:lnTo>
                          <a:pt x="130" y="758"/>
                        </a:lnTo>
                        <a:lnTo>
                          <a:pt x="155" y="781"/>
                        </a:lnTo>
                        <a:lnTo>
                          <a:pt x="181" y="803"/>
                        </a:lnTo>
                        <a:lnTo>
                          <a:pt x="210" y="822"/>
                        </a:lnTo>
                        <a:lnTo>
                          <a:pt x="240" y="839"/>
                        </a:lnTo>
                        <a:lnTo>
                          <a:pt x="271" y="853"/>
                        </a:lnTo>
                        <a:lnTo>
                          <a:pt x="303" y="866"/>
                        </a:lnTo>
                        <a:lnTo>
                          <a:pt x="337" y="875"/>
                        </a:lnTo>
                        <a:lnTo>
                          <a:pt x="372" y="883"/>
                        </a:lnTo>
                        <a:lnTo>
                          <a:pt x="407" y="887"/>
                        </a:lnTo>
                        <a:lnTo>
                          <a:pt x="444" y="888"/>
                        </a:lnTo>
                        <a:lnTo>
                          <a:pt x="480" y="887"/>
                        </a:lnTo>
                        <a:lnTo>
                          <a:pt x="516" y="883"/>
                        </a:lnTo>
                        <a:lnTo>
                          <a:pt x="551" y="875"/>
                        </a:lnTo>
                        <a:lnTo>
                          <a:pt x="584" y="866"/>
                        </a:lnTo>
                        <a:lnTo>
                          <a:pt x="617" y="853"/>
                        </a:lnTo>
                        <a:lnTo>
                          <a:pt x="648" y="839"/>
                        </a:lnTo>
                        <a:lnTo>
                          <a:pt x="678" y="822"/>
                        </a:lnTo>
                        <a:lnTo>
                          <a:pt x="706" y="803"/>
                        </a:lnTo>
                        <a:lnTo>
                          <a:pt x="733" y="781"/>
                        </a:lnTo>
                        <a:lnTo>
                          <a:pt x="758" y="758"/>
                        </a:lnTo>
                        <a:lnTo>
                          <a:pt x="781" y="733"/>
                        </a:lnTo>
                        <a:lnTo>
                          <a:pt x="803" y="706"/>
                        </a:lnTo>
                        <a:lnTo>
                          <a:pt x="822" y="678"/>
                        </a:lnTo>
                        <a:lnTo>
                          <a:pt x="839" y="648"/>
                        </a:lnTo>
                        <a:lnTo>
                          <a:pt x="853" y="617"/>
                        </a:lnTo>
                        <a:lnTo>
                          <a:pt x="866" y="584"/>
                        </a:lnTo>
                        <a:lnTo>
                          <a:pt x="875" y="551"/>
                        </a:lnTo>
                        <a:lnTo>
                          <a:pt x="883" y="516"/>
                        </a:lnTo>
                        <a:lnTo>
                          <a:pt x="887" y="480"/>
                        </a:lnTo>
                        <a:lnTo>
                          <a:pt x="888" y="444"/>
                        </a:lnTo>
                        <a:lnTo>
                          <a:pt x="444" y="444"/>
                        </a:lnTo>
                        <a:lnTo>
                          <a:pt x="285" y="29"/>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15752" y="9167"/>
                    <a:ext cx="888" cy="889"/>
                  </a:xfrm>
                  <a:custGeom>
                    <a:avLst/>
                    <a:gdLst/>
                    <a:ahLst/>
                    <a:cxnLst>
                      <a:cxn ang="0">
                        <a:pos x="444" y="0"/>
                      </a:cxn>
                      <a:cxn ang="0">
                        <a:pos x="444" y="444"/>
                      </a:cxn>
                      <a:cxn ang="0">
                        <a:pos x="888" y="444"/>
                      </a:cxn>
                      <a:cxn ang="0">
                        <a:pos x="887" y="407"/>
                      </a:cxn>
                      <a:cxn ang="0">
                        <a:pos x="883" y="372"/>
                      </a:cxn>
                      <a:cxn ang="0">
                        <a:pos x="875" y="337"/>
                      </a:cxn>
                      <a:cxn ang="0">
                        <a:pos x="866" y="303"/>
                      </a:cxn>
                      <a:cxn ang="0">
                        <a:pos x="853" y="271"/>
                      </a:cxn>
                      <a:cxn ang="0">
                        <a:pos x="839" y="240"/>
                      </a:cxn>
                      <a:cxn ang="0">
                        <a:pos x="822" y="210"/>
                      </a:cxn>
                      <a:cxn ang="0">
                        <a:pos x="803" y="181"/>
                      </a:cxn>
                      <a:cxn ang="0">
                        <a:pos x="781" y="155"/>
                      </a:cxn>
                      <a:cxn ang="0">
                        <a:pos x="758" y="130"/>
                      </a:cxn>
                      <a:cxn ang="0">
                        <a:pos x="733" y="106"/>
                      </a:cxn>
                      <a:cxn ang="0">
                        <a:pos x="706" y="85"/>
                      </a:cxn>
                      <a:cxn ang="0">
                        <a:pos x="678" y="66"/>
                      </a:cxn>
                      <a:cxn ang="0">
                        <a:pos x="648" y="49"/>
                      </a:cxn>
                      <a:cxn ang="0">
                        <a:pos x="617" y="34"/>
                      </a:cxn>
                      <a:cxn ang="0">
                        <a:pos x="584" y="22"/>
                      </a:cxn>
                      <a:cxn ang="0">
                        <a:pos x="551" y="12"/>
                      </a:cxn>
                      <a:cxn ang="0">
                        <a:pos x="516" y="5"/>
                      </a:cxn>
                      <a:cxn ang="0">
                        <a:pos x="480" y="1"/>
                      </a:cxn>
                      <a:cxn ang="0">
                        <a:pos x="444" y="0"/>
                      </a:cxn>
                    </a:cxnLst>
                    <a:rect l="0" t="0" r="r" b="b"/>
                    <a:pathLst>
                      <a:path w="888" h="889">
                        <a:moveTo>
                          <a:pt x="444" y="0"/>
                        </a:moveTo>
                        <a:lnTo>
                          <a:pt x="444" y="444"/>
                        </a:lnTo>
                        <a:lnTo>
                          <a:pt x="888" y="444"/>
                        </a:lnTo>
                        <a:lnTo>
                          <a:pt x="887" y="407"/>
                        </a:lnTo>
                        <a:lnTo>
                          <a:pt x="883" y="372"/>
                        </a:lnTo>
                        <a:lnTo>
                          <a:pt x="875" y="337"/>
                        </a:lnTo>
                        <a:lnTo>
                          <a:pt x="866" y="303"/>
                        </a:lnTo>
                        <a:lnTo>
                          <a:pt x="853" y="271"/>
                        </a:lnTo>
                        <a:lnTo>
                          <a:pt x="839" y="240"/>
                        </a:lnTo>
                        <a:lnTo>
                          <a:pt x="822" y="210"/>
                        </a:lnTo>
                        <a:lnTo>
                          <a:pt x="803" y="181"/>
                        </a:lnTo>
                        <a:lnTo>
                          <a:pt x="781" y="155"/>
                        </a:lnTo>
                        <a:lnTo>
                          <a:pt x="758" y="130"/>
                        </a:lnTo>
                        <a:lnTo>
                          <a:pt x="733" y="106"/>
                        </a:lnTo>
                        <a:lnTo>
                          <a:pt x="706" y="85"/>
                        </a:lnTo>
                        <a:lnTo>
                          <a:pt x="678" y="66"/>
                        </a:lnTo>
                        <a:lnTo>
                          <a:pt x="648" y="49"/>
                        </a:lnTo>
                        <a:lnTo>
                          <a:pt x="617" y="34"/>
                        </a:lnTo>
                        <a:lnTo>
                          <a:pt x="584" y="22"/>
                        </a:lnTo>
                        <a:lnTo>
                          <a:pt x="551" y="12"/>
                        </a:lnTo>
                        <a:lnTo>
                          <a:pt x="516" y="5"/>
                        </a:lnTo>
                        <a:lnTo>
                          <a:pt x="480" y="1"/>
                        </a:lnTo>
                        <a:lnTo>
                          <a:pt x="444"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62" name="Freeform 14"/>
                <p:cNvSpPr>
                  <a:spLocks/>
                </p:cNvSpPr>
                <p:nvPr/>
              </p:nvSpPr>
              <p:spPr bwMode="auto">
                <a:xfrm>
                  <a:off x="16044" y="9167"/>
                  <a:ext cx="152" cy="444"/>
                </a:xfrm>
                <a:custGeom>
                  <a:avLst/>
                  <a:gdLst/>
                  <a:ahLst/>
                  <a:cxnLst>
                    <a:cxn ang="0">
                      <a:pos x="137" y="0"/>
                    </a:cxn>
                    <a:cxn ang="0">
                      <a:pos x="117" y="1"/>
                    </a:cxn>
                    <a:cxn ang="0">
                      <a:pos x="97" y="3"/>
                    </a:cxn>
                    <a:cxn ang="0">
                      <a:pos x="77" y="5"/>
                    </a:cxn>
                    <a:cxn ang="0">
                      <a:pos x="57" y="9"/>
                    </a:cxn>
                    <a:cxn ang="0">
                      <a:pos x="38" y="14"/>
                    </a:cxn>
                    <a:cxn ang="0">
                      <a:pos x="19" y="20"/>
                    </a:cxn>
                    <a:cxn ang="0">
                      <a:pos x="0" y="26"/>
                    </a:cxn>
                    <a:cxn ang="0">
                      <a:pos x="152" y="444"/>
                    </a:cxn>
                    <a:cxn ang="0">
                      <a:pos x="137" y="0"/>
                    </a:cxn>
                  </a:cxnLst>
                  <a:rect l="0" t="0" r="r" b="b"/>
                  <a:pathLst>
                    <a:path w="152" h="444">
                      <a:moveTo>
                        <a:pt x="137" y="0"/>
                      </a:moveTo>
                      <a:lnTo>
                        <a:pt x="117" y="1"/>
                      </a:lnTo>
                      <a:lnTo>
                        <a:pt x="97" y="3"/>
                      </a:lnTo>
                      <a:lnTo>
                        <a:pt x="77" y="5"/>
                      </a:lnTo>
                      <a:lnTo>
                        <a:pt x="57" y="9"/>
                      </a:lnTo>
                      <a:lnTo>
                        <a:pt x="38" y="14"/>
                      </a:lnTo>
                      <a:lnTo>
                        <a:pt x="19" y="20"/>
                      </a:lnTo>
                      <a:lnTo>
                        <a:pt x="0" y="26"/>
                      </a:lnTo>
                      <a:lnTo>
                        <a:pt x="152" y="444"/>
                      </a:lnTo>
                      <a:lnTo>
                        <a:pt x="137"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15978"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6" name="Rectangle 35"/>
              <p:cNvSpPr>
                <a:spLocks noChangeArrowheads="1"/>
              </p:cNvSpPr>
              <p:nvPr/>
            </p:nvSpPr>
            <p:spPr bwMode="auto">
              <a:xfrm>
                <a:off x="3581400" y="5175504"/>
                <a:ext cx="457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2</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.65</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.01</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0.15</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grpSp>
        <p:sp>
          <p:nvSpPr>
            <p:cNvPr id="212" name="Rectangle 35"/>
            <p:cNvSpPr>
              <a:spLocks noChangeArrowheads="1"/>
            </p:cNvSpPr>
            <p:nvPr/>
          </p:nvSpPr>
          <p:spPr bwMode="auto">
            <a:xfrm>
              <a:off x="7239000" y="5181600"/>
              <a:ext cx="457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7</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.23</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.80</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BCBEC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.02</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174" name="Text Box 203"/>
            <p:cNvSpPr txBox="1">
              <a:spLocks noChangeArrowheads="1"/>
            </p:cNvSpPr>
            <p:nvPr/>
          </p:nvSpPr>
          <p:spPr bwMode="auto">
            <a:xfrm>
              <a:off x="1219200" y="1524000"/>
              <a:ext cx="638075" cy="2048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lang="ru-RU" sz="1200" baseline="30000" dirty="0" smtClean="0">
                  <a:solidFill>
                    <a:srgbClr val="6D6E71"/>
                  </a:solidFill>
                  <a:latin typeface="EYInterstate" pitchFamily="2" charset="0"/>
                </a:rPr>
                <a:t>млрд.</a:t>
              </a:r>
              <a:r>
                <a:rPr lang="ru-RU" sz="1200" dirty="0" smtClean="0">
                  <a:solidFill>
                    <a:srgbClr val="6D6E71"/>
                  </a:solidFill>
                  <a:latin typeface="EYInterstate" pitchFamily="2" charset="0"/>
                </a:rPr>
                <a:t> </a:t>
              </a:r>
              <a:r>
                <a:rPr kumimoji="0" lang="en-US" sz="1200" b="0" i="0" u="none" strike="noStrike" cap="none" normalizeH="0" baseline="30000" dirty="0" smtClean="0">
                  <a:ln>
                    <a:noFill/>
                  </a:ln>
                  <a:solidFill>
                    <a:srgbClr val="6D6E71"/>
                  </a:solidFill>
                  <a:effectLst/>
                  <a:latin typeface="EYInterstate" pitchFamily="2" charset="0"/>
                </a:rPr>
                <a:t>$</a:t>
              </a:r>
              <a:endParaRPr kumimoji="0" lang="en-US" sz="1200" b="0" i="0" u="none" strike="noStrike" cap="none" normalizeH="0" baseline="0" dirty="0" smtClean="0">
                <a:ln>
                  <a:noFill/>
                </a:ln>
                <a:solidFill>
                  <a:schemeClr val="tx1"/>
                </a:solidFill>
                <a:effectLst/>
                <a:latin typeface="EYInterstate" pitchFamily="2" charset="0"/>
              </a:endParaRPr>
            </a:p>
          </p:txBody>
        </p:sp>
        <p:sp>
          <p:nvSpPr>
            <p:cNvPr id="54" name="Freeform 9"/>
            <p:cNvSpPr>
              <a:spLocks/>
            </p:cNvSpPr>
            <p:nvPr/>
          </p:nvSpPr>
          <p:spPr bwMode="auto">
            <a:xfrm>
              <a:off x="3613608" y="1295400"/>
              <a:ext cx="448032" cy="150226"/>
            </a:xfrm>
            <a:custGeom>
              <a:avLst/>
              <a:gdLst/>
              <a:ahLst/>
              <a:cxnLst>
                <a:cxn ang="0">
                  <a:pos x="437" y="0"/>
                </a:cxn>
                <a:cxn ang="0">
                  <a:pos x="0" y="283"/>
                </a:cxn>
                <a:cxn ang="0">
                  <a:pos x="847" y="283"/>
                </a:cxn>
                <a:cxn ang="0">
                  <a:pos x="437" y="0"/>
                </a:cxn>
              </a:cxnLst>
              <a:rect l="0" t="0" r="r" b="b"/>
              <a:pathLst>
                <a:path w="847" h="284">
                  <a:moveTo>
                    <a:pt x="437" y="0"/>
                  </a:moveTo>
                  <a:lnTo>
                    <a:pt x="0" y="283"/>
                  </a:lnTo>
                  <a:lnTo>
                    <a:pt x="847" y="283"/>
                  </a:lnTo>
                  <a:lnTo>
                    <a:pt x="437" y="0"/>
                  </a:lnTo>
                </a:path>
              </a:pathLst>
            </a:custGeom>
            <a:solidFill>
              <a:srgbClr val="939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10"/>
            <p:cNvSpPr>
              <a:spLocks/>
            </p:cNvSpPr>
            <p:nvPr/>
          </p:nvSpPr>
          <p:spPr bwMode="auto">
            <a:xfrm>
              <a:off x="3613608" y="1475232"/>
              <a:ext cx="448032" cy="2375575"/>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13"/>
            <p:cNvSpPr>
              <a:spLocks/>
            </p:cNvSpPr>
            <p:nvPr/>
          </p:nvSpPr>
          <p:spPr bwMode="auto">
            <a:xfrm>
              <a:off x="5350722" y="3695700"/>
              <a:ext cx="448032" cy="159218"/>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14"/>
            <p:cNvSpPr>
              <a:spLocks/>
            </p:cNvSpPr>
            <p:nvPr/>
          </p:nvSpPr>
          <p:spPr bwMode="auto">
            <a:xfrm>
              <a:off x="5952744" y="3790950"/>
              <a:ext cx="448032" cy="63475"/>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35"/>
            <p:cNvSpPr>
              <a:spLocks/>
            </p:cNvSpPr>
            <p:nvPr/>
          </p:nvSpPr>
          <p:spPr bwMode="auto">
            <a:xfrm>
              <a:off x="4174899" y="4073403"/>
              <a:ext cx="510450" cy="247026"/>
            </a:xfrm>
            <a:prstGeom prst="rect">
              <a:avLst/>
            </a:prstGeom>
            <a:solidFill>
              <a:srgbClr val="E6E7E8"/>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700" dirty="0" smtClean="0">
                  <a:latin typeface="EYInterstate" pitchFamily="2" charset="0"/>
                </a:rPr>
                <a:t>Saudi Arabia</a:t>
              </a:r>
              <a:endParaRPr lang="en-US" sz="700" dirty="0">
                <a:latin typeface="EYInterstate" pitchFamily="2" charset="0"/>
              </a:endParaRPr>
            </a:p>
          </p:txBody>
        </p:sp>
        <p:sp>
          <p:nvSpPr>
            <p:cNvPr id="72" name="Rectangle 38"/>
            <p:cNvSpPr>
              <a:spLocks/>
            </p:cNvSpPr>
            <p:nvPr/>
          </p:nvSpPr>
          <p:spPr bwMode="auto">
            <a:xfrm>
              <a:off x="4758345" y="4073403"/>
              <a:ext cx="510450" cy="247026"/>
            </a:xfrm>
            <a:prstGeom prst="rect">
              <a:avLst/>
            </a:prstGeom>
            <a:solidFill>
              <a:srgbClr val="E6E7E8"/>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700" dirty="0" smtClean="0">
                  <a:latin typeface="EYInterstate" pitchFamily="2" charset="0"/>
                </a:rPr>
                <a:t>South Africa</a:t>
              </a:r>
              <a:endParaRPr lang="en-US" sz="700" dirty="0">
                <a:latin typeface="EYInterstate" pitchFamily="2" charset="0"/>
              </a:endParaRPr>
            </a:p>
          </p:txBody>
        </p:sp>
        <p:sp>
          <p:nvSpPr>
            <p:cNvPr id="81" name="Rectangle 90"/>
            <p:cNvSpPr>
              <a:spLocks/>
            </p:cNvSpPr>
            <p:nvPr/>
          </p:nvSpPr>
          <p:spPr bwMode="auto">
            <a:xfrm>
              <a:off x="4207723" y="3695700"/>
              <a:ext cx="448032" cy="161334"/>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Rectangle 91"/>
            <p:cNvSpPr>
              <a:spLocks/>
            </p:cNvSpPr>
            <p:nvPr/>
          </p:nvSpPr>
          <p:spPr bwMode="auto">
            <a:xfrm>
              <a:off x="4779222" y="3790950"/>
              <a:ext cx="448032" cy="71410"/>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120"/>
            <p:cNvGrpSpPr>
              <a:grpSpLocks/>
            </p:cNvGrpSpPr>
            <p:nvPr/>
          </p:nvGrpSpPr>
          <p:grpSpPr bwMode="auto">
            <a:xfrm>
              <a:off x="3613608" y="4419600"/>
              <a:ext cx="502515" cy="501193"/>
              <a:chOff x="6026" y="9137"/>
              <a:chExt cx="949" cy="949"/>
            </a:xfrm>
          </p:grpSpPr>
          <p:grpSp>
            <p:nvGrpSpPr>
              <p:cNvPr id="6" name="Group 121"/>
              <p:cNvGrpSpPr>
                <a:grpSpLocks/>
              </p:cNvGrpSpPr>
              <p:nvPr/>
            </p:nvGrpSpPr>
            <p:grpSpPr bwMode="auto">
              <a:xfrm>
                <a:off x="6056" y="9167"/>
                <a:ext cx="889" cy="889"/>
                <a:chOff x="6056" y="9167"/>
                <a:chExt cx="889" cy="889"/>
              </a:xfrm>
            </p:grpSpPr>
            <p:sp>
              <p:nvSpPr>
                <p:cNvPr id="150" name="Freeform 122"/>
                <p:cNvSpPr>
                  <a:spLocks/>
                </p:cNvSpPr>
                <p:nvPr/>
              </p:nvSpPr>
              <p:spPr bwMode="auto">
                <a:xfrm>
                  <a:off x="6056" y="9167"/>
                  <a:ext cx="889" cy="889"/>
                </a:xfrm>
                <a:custGeom>
                  <a:avLst/>
                  <a:gdLst/>
                  <a:ahLst/>
                  <a:cxnLst>
                    <a:cxn ang="0">
                      <a:pos x="336" y="13"/>
                    </a:cxn>
                    <a:cxn ang="0">
                      <a:pos x="307" y="21"/>
                    </a:cxn>
                    <a:cxn ang="0">
                      <a:pos x="278" y="31"/>
                    </a:cxn>
                    <a:cxn ang="0">
                      <a:pos x="250" y="43"/>
                    </a:cxn>
                    <a:cxn ang="0">
                      <a:pos x="224" y="57"/>
                    </a:cxn>
                    <a:cxn ang="0">
                      <a:pos x="198" y="72"/>
                    </a:cxn>
                    <a:cxn ang="0">
                      <a:pos x="174" y="89"/>
                    </a:cxn>
                    <a:cxn ang="0">
                      <a:pos x="152" y="107"/>
                    </a:cxn>
                    <a:cxn ang="0">
                      <a:pos x="130" y="126"/>
                    </a:cxn>
                    <a:cxn ang="0">
                      <a:pos x="111" y="147"/>
                    </a:cxn>
                    <a:cxn ang="0">
                      <a:pos x="92" y="169"/>
                    </a:cxn>
                    <a:cxn ang="0">
                      <a:pos x="75" y="192"/>
                    </a:cxn>
                    <a:cxn ang="0">
                      <a:pos x="60" y="217"/>
                    </a:cxn>
                    <a:cxn ang="0">
                      <a:pos x="46" y="242"/>
                    </a:cxn>
                    <a:cxn ang="0">
                      <a:pos x="34" y="268"/>
                    </a:cxn>
                    <a:cxn ang="0">
                      <a:pos x="24" y="296"/>
                    </a:cxn>
                    <a:cxn ang="0">
                      <a:pos x="15" y="324"/>
                    </a:cxn>
                    <a:cxn ang="0">
                      <a:pos x="8" y="353"/>
                    </a:cxn>
                    <a:cxn ang="0">
                      <a:pos x="3" y="383"/>
                    </a:cxn>
                    <a:cxn ang="0">
                      <a:pos x="1" y="413"/>
                    </a:cxn>
                    <a:cxn ang="0">
                      <a:pos x="0" y="444"/>
                    </a:cxn>
                    <a:cxn ang="0">
                      <a:pos x="1" y="480"/>
                    </a:cxn>
                    <a:cxn ang="0">
                      <a:pos x="5" y="516"/>
                    </a:cxn>
                    <a:cxn ang="0">
                      <a:pos x="12" y="551"/>
                    </a:cxn>
                    <a:cxn ang="0">
                      <a:pos x="22" y="584"/>
                    </a:cxn>
                    <a:cxn ang="0">
                      <a:pos x="34" y="617"/>
                    </a:cxn>
                    <a:cxn ang="0">
                      <a:pos x="49" y="648"/>
                    </a:cxn>
                    <a:cxn ang="0">
                      <a:pos x="66" y="678"/>
                    </a:cxn>
                    <a:cxn ang="0">
                      <a:pos x="85" y="706"/>
                    </a:cxn>
                    <a:cxn ang="0">
                      <a:pos x="106" y="733"/>
                    </a:cxn>
                    <a:cxn ang="0">
                      <a:pos x="130" y="758"/>
                    </a:cxn>
                    <a:cxn ang="0">
                      <a:pos x="155" y="781"/>
                    </a:cxn>
                    <a:cxn ang="0">
                      <a:pos x="181" y="803"/>
                    </a:cxn>
                    <a:cxn ang="0">
                      <a:pos x="210" y="822"/>
                    </a:cxn>
                    <a:cxn ang="0">
                      <a:pos x="240" y="839"/>
                    </a:cxn>
                    <a:cxn ang="0">
                      <a:pos x="271" y="853"/>
                    </a:cxn>
                    <a:cxn ang="0">
                      <a:pos x="303" y="866"/>
                    </a:cxn>
                    <a:cxn ang="0">
                      <a:pos x="337" y="875"/>
                    </a:cxn>
                    <a:cxn ang="0">
                      <a:pos x="372" y="883"/>
                    </a:cxn>
                    <a:cxn ang="0">
                      <a:pos x="407" y="887"/>
                    </a:cxn>
                    <a:cxn ang="0">
                      <a:pos x="444" y="888"/>
                    </a:cxn>
                    <a:cxn ang="0">
                      <a:pos x="480" y="887"/>
                    </a:cxn>
                    <a:cxn ang="0">
                      <a:pos x="516" y="883"/>
                    </a:cxn>
                    <a:cxn ang="0">
                      <a:pos x="551" y="875"/>
                    </a:cxn>
                    <a:cxn ang="0">
                      <a:pos x="584" y="866"/>
                    </a:cxn>
                    <a:cxn ang="0">
                      <a:pos x="617" y="853"/>
                    </a:cxn>
                    <a:cxn ang="0">
                      <a:pos x="648" y="839"/>
                    </a:cxn>
                    <a:cxn ang="0">
                      <a:pos x="678" y="822"/>
                    </a:cxn>
                    <a:cxn ang="0">
                      <a:pos x="706" y="803"/>
                    </a:cxn>
                    <a:cxn ang="0">
                      <a:pos x="733" y="781"/>
                    </a:cxn>
                    <a:cxn ang="0">
                      <a:pos x="758" y="758"/>
                    </a:cxn>
                    <a:cxn ang="0">
                      <a:pos x="781" y="733"/>
                    </a:cxn>
                    <a:cxn ang="0">
                      <a:pos x="803" y="706"/>
                    </a:cxn>
                    <a:cxn ang="0">
                      <a:pos x="822" y="678"/>
                    </a:cxn>
                    <a:cxn ang="0">
                      <a:pos x="839" y="648"/>
                    </a:cxn>
                    <a:cxn ang="0">
                      <a:pos x="853" y="617"/>
                    </a:cxn>
                    <a:cxn ang="0">
                      <a:pos x="866" y="584"/>
                    </a:cxn>
                    <a:cxn ang="0">
                      <a:pos x="875" y="551"/>
                    </a:cxn>
                    <a:cxn ang="0">
                      <a:pos x="882" y="516"/>
                    </a:cxn>
                    <a:cxn ang="0">
                      <a:pos x="887" y="480"/>
                    </a:cxn>
                    <a:cxn ang="0">
                      <a:pos x="888" y="444"/>
                    </a:cxn>
                    <a:cxn ang="0">
                      <a:pos x="444" y="444"/>
                    </a:cxn>
                    <a:cxn ang="0">
                      <a:pos x="336" y="13"/>
                    </a:cxn>
                  </a:cxnLst>
                  <a:rect l="0" t="0" r="r" b="b"/>
                  <a:pathLst>
                    <a:path w="889" h="889">
                      <a:moveTo>
                        <a:pt x="336" y="13"/>
                      </a:moveTo>
                      <a:lnTo>
                        <a:pt x="307" y="21"/>
                      </a:lnTo>
                      <a:lnTo>
                        <a:pt x="278" y="31"/>
                      </a:lnTo>
                      <a:lnTo>
                        <a:pt x="250" y="43"/>
                      </a:lnTo>
                      <a:lnTo>
                        <a:pt x="224" y="57"/>
                      </a:lnTo>
                      <a:lnTo>
                        <a:pt x="198" y="72"/>
                      </a:lnTo>
                      <a:lnTo>
                        <a:pt x="174" y="89"/>
                      </a:lnTo>
                      <a:lnTo>
                        <a:pt x="152" y="107"/>
                      </a:lnTo>
                      <a:lnTo>
                        <a:pt x="130" y="126"/>
                      </a:lnTo>
                      <a:lnTo>
                        <a:pt x="111" y="147"/>
                      </a:lnTo>
                      <a:lnTo>
                        <a:pt x="92" y="169"/>
                      </a:lnTo>
                      <a:lnTo>
                        <a:pt x="75" y="192"/>
                      </a:lnTo>
                      <a:lnTo>
                        <a:pt x="60" y="217"/>
                      </a:lnTo>
                      <a:lnTo>
                        <a:pt x="46" y="242"/>
                      </a:lnTo>
                      <a:lnTo>
                        <a:pt x="34" y="268"/>
                      </a:lnTo>
                      <a:lnTo>
                        <a:pt x="24" y="296"/>
                      </a:lnTo>
                      <a:lnTo>
                        <a:pt x="15" y="324"/>
                      </a:lnTo>
                      <a:lnTo>
                        <a:pt x="8" y="353"/>
                      </a:lnTo>
                      <a:lnTo>
                        <a:pt x="3" y="383"/>
                      </a:lnTo>
                      <a:lnTo>
                        <a:pt x="1" y="413"/>
                      </a:lnTo>
                      <a:lnTo>
                        <a:pt x="0" y="444"/>
                      </a:lnTo>
                      <a:lnTo>
                        <a:pt x="1" y="480"/>
                      </a:lnTo>
                      <a:lnTo>
                        <a:pt x="5" y="516"/>
                      </a:lnTo>
                      <a:lnTo>
                        <a:pt x="12" y="551"/>
                      </a:lnTo>
                      <a:lnTo>
                        <a:pt x="22" y="584"/>
                      </a:lnTo>
                      <a:lnTo>
                        <a:pt x="34" y="617"/>
                      </a:lnTo>
                      <a:lnTo>
                        <a:pt x="49" y="648"/>
                      </a:lnTo>
                      <a:lnTo>
                        <a:pt x="66" y="678"/>
                      </a:lnTo>
                      <a:lnTo>
                        <a:pt x="85" y="706"/>
                      </a:lnTo>
                      <a:lnTo>
                        <a:pt x="106" y="733"/>
                      </a:lnTo>
                      <a:lnTo>
                        <a:pt x="130" y="758"/>
                      </a:lnTo>
                      <a:lnTo>
                        <a:pt x="155" y="781"/>
                      </a:lnTo>
                      <a:lnTo>
                        <a:pt x="181" y="803"/>
                      </a:lnTo>
                      <a:lnTo>
                        <a:pt x="210" y="822"/>
                      </a:lnTo>
                      <a:lnTo>
                        <a:pt x="240" y="839"/>
                      </a:lnTo>
                      <a:lnTo>
                        <a:pt x="271" y="853"/>
                      </a:lnTo>
                      <a:lnTo>
                        <a:pt x="303" y="866"/>
                      </a:lnTo>
                      <a:lnTo>
                        <a:pt x="337" y="875"/>
                      </a:lnTo>
                      <a:lnTo>
                        <a:pt x="372" y="883"/>
                      </a:lnTo>
                      <a:lnTo>
                        <a:pt x="407" y="887"/>
                      </a:lnTo>
                      <a:lnTo>
                        <a:pt x="444" y="888"/>
                      </a:lnTo>
                      <a:lnTo>
                        <a:pt x="480" y="887"/>
                      </a:lnTo>
                      <a:lnTo>
                        <a:pt x="516" y="883"/>
                      </a:lnTo>
                      <a:lnTo>
                        <a:pt x="551" y="875"/>
                      </a:lnTo>
                      <a:lnTo>
                        <a:pt x="584" y="866"/>
                      </a:lnTo>
                      <a:lnTo>
                        <a:pt x="617" y="853"/>
                      </a:lnTo>
                      <a:lnTo>
                        <a:pt x="648" y="839"/>
                      </a:lnTo>
                      <a:lnTo>
                        <a:pt x="678" y="822"/>
                      </a:lnTo>
                      <a:lnTo>
                        <a:pt x="706" y="803"/>
                      </a:lnTo>
                      <a:lnTo>
                        <a:pt x="733" y="781"/>
                      </a:lnTo>
                      <a:lnTo>
                        <a:pt x="758" y="758"/>
                      </a:lnTo>
                      <a:lnTo>
                        <a:pt x="781" y="733"/>
                      </a:lnTo>
                      <a:lnTo>
                        <a:pt x="803" y="706"/>
                      </a:lnTo>
                      <a:lnTo>
                        <a:pt x="822" y="678"/>
                      </a:lnTo>
                      <a:lnTo>
                        <a:pt x="839" y="648"/>
                      </a:lnTo>
                      <a:lnTo>
                        <a:pt x="853" y="617"/>
                      </a:lnTo>
                      <a:lnTo>
                        <a:pt x="866" y="584"/>
                      </a:lnTo>
                      <a:lnTo>
                        <a:pt x="875" y="551"/>
                      </a:lnTo>
                      <a:lnTo>
                        <a:pt x="882" y="516"/>
                      </a:lnTo>
                      <a:lnTo>
                        <a:pt x="887" y="480"/>
                      </a:lnTo>
                      <a:lnTo>
                        <a:pt x="888" y="444"/>
                      </a:lnTo>
                      <a:lnTo>
                        <a:pt x="444" y="444"/>
                      </a:lnTo>
                      <a:lnTo>
                        <a:pt x="336" y="13"/>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23"/>
                <p:cNvSpPr>
                  <a:spLocks/>
                </p:cNvSpPr>
                <p:nvPr/>
              </p:nvSpPr>
              <p:spPr bwMode="auto">
                <a:xfrm>
                  <a:off x="6056" y="9167"/>
                  <a:ext cx="889" cy="889"/>
                </a:xfrm>
                <a:custGeom>
                  <a:avLst/>
                  <a:gdLst/>
                  <a:ahLst/>
                  <a:cxnLst>
                    <a:cxn ang="0">
                      <a:pos x="444" y="0"/>
                    </a:cxn>
                    <a:cxn ang="0">
                      <a:pos x="444" y="444"/>
                    </a:cxn>
                    <a:cxn ang="0">
                      <a:pos x="888" y="444"/>
                    </a:cxn>
                    <a:cxn ang="0">
                      <a:pos x="887" y="407"/>
                    </a:cxn>
                    <a:cxn ang="0">
                      <a:pos x="882" y="372"/>
                    </a:cxn>
                    <a:cxn ang="0">
                      <a:pos x="875" y="337"/>
                    </a:cxn>
                    <a:cxn ang="0">
                      <a:pos x="866" y="303"/>
                    </a:cxn>
                    <a:cxn ang="0">
                      <a:pos x="853" y="271"/>
                    </a:cxn>
                    <a:cxn ang="0">
                      <a:pos x="839" y="240"/>
                    </a:cxn>
                    <a:cxn ang="0">
                      <a:pos x="822" y="210"/>
                    </a:cxn>
                    <a:cxn ang="0">
                      <a:pos x="803" y="181"/>
                    </a:cxn>
                    <a:cxn ang="0">
                      <a:pos x="781" y="155"/>
                    </a:cxn>
                    <a:cxn ang="0">
                      <a:pos x="758" y="130"/>
                    </a:cxn>
                    <a:cxn ang="0">
                      <a:pos x="733" y="106"/>
                    </a:cxn>
                    <a:cxn ang="0">
                      <a:pos x="706" y="85"/>
                    </a:cxn>
                    <a:cxn ang="0">
                      <a:pos x="678" y="66"/>
                    </a:cxn>
                    <a:cxn ang="0">
                      <a:pos x="648" y="49"/>
                    </a:cxn>
                    <a:cxn ang="0">
                      <a:pos x="617" y="34"/>
                    </a:cxn>
                    <a:cxn ang="0">
                      <a:pos x="584" y="22"/>
                    </a:cxn>
                    <a:cxn ang="0">
                      <a:pos x="551" y="12"/>
                    </a:cxn>
                    <a:cxn ang="0">
                      <a:pos x="516" y="5"/>
                    </a:cxn>
                    <a:cxn ang="0">
                      <a:pos x="480" y="1"/>
                    </a:cxn>
                    <a:cxn ang="0">
                      <a:pos x="444" y="0"/>
                    </a:cxn>
                  </a:cxnLst>
                  <a:rect l="0" t="0" r="r" b="b"/>
                  <a:pathLst>
                    <a:path w="889" h="889">
                      <a:moveTo>
                        <a:pt x="444" y="0"/>
                      </a:moveTo>
                      <a:lnTo>
                        <a:pt x="444" y="444"/>
                      </a:lnTo>
                      <a:lnTo>
                        <a:pt x="888" y="444"/>
                      </a:lnTo>
                      <a:lnTo>
                        <a:pt x="887" y="407"/>
                      </a:lnTo>
                      <a:lnTo>
                        <a:pt x="882" y="372"/>
                      </a:lnTo>
                      <a:lnTo>
                        <a:pt x="875" y="337"/>
                      </a:lnTo>
                      <a:lnTo>
                        <a:pt x="866" y="303"/>
                      </a:lnTo>
                      <a:lnTo>
                        <a:pt x="853" y="271"/>
                      </a:lnTo>
                      <a:lnTo>
                        <a:pt x="839" y="240"/>
                      </a:lnTo>
                      <a:lnTo>
                        <a:pt x="822" y="210"/>
                      </a:lnTo>
                      <a:lnTo>
                        <a:pt x="803" y="181"/>
                      </a:lnTo>
                      <a:lnTo>
                        <a:pt x="781" y="155"/>
                      </a:lnTo>
                      <a:lnTo>
                        <a:pt x="758" y="130"/>
                      </a:lnTo>
                      <a:lnTo>
                        <a:pt x="733" y="106"/>
                      </a:lnTo>
                      <a:lnTo>
                        <a:pt x="706" y="85"/>
                      </a:lnTo>
                      <a:lnTo>
                        <a:pt x="678" y="66"/>
                      </a:lnTo>
                      <a:lnTo>
                        <a:pt x="648" y="49"/>
                      </a:lnTo>
                      <a:lnTo>
                        <a:pt x="617" y="34"/>
                      </a:lnTo>
                      <a:lnTo>
                        <a:pt x="584" y="22"/>
                      </a:lnTo>
                      <a:lnTo>
                        <a:pt x="551" y="12"/>
                      </a:lnTo>
                      <a:lnTo>
                        <a:pt x="516" y="5"/>
                      </a:lnTo>
                      <a:lnTo>
                        <a:pt x="480" y="1"/>
                      </a:lnTo>
                      <a:lnTo>
                        <a:pt x="444"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7" name="Freeform 124"/>
              <p:cNvSpPr>
                <a:spLocks/>
              </p:cNvSpPr>
              <p:nvPr/>
            </p:nvSpPr>
            <p:spPr bwMode="auto">
              <a:xfrm>
                <a:off x="6393" y="9169"/>
                <a:ext cx="107" cy="442"/>
              </a:xfrm>
              <a:custGeom>
                <a:avLst/>
                <a:gdLst/>
                <a:ahLst/>
                <a:cxnLst>
                  <a:cxn ang="0">
                    <a:pos x="58" y="0"/>
                  </a:cxn>
                  <a:cxn ang="0">
                    <a:pos x="39" y="2"/>
                  </a:cxn>
                  <a:cxn ang="0">
                    <a:pos x="19" y="6"/>
                  </a:cxn>
                  <a:cxn ang="0">
                    <a:pos x="0" y="10"/>
                  </a:cxn>
                  <a:cxn ang="0">
                    <a:pos x="107" y="441"/>
                  </a:cxn>
                  <a:cxn ang="0">
                    <a:pos x="58" y="0"/>
                  </a:cxn>
                </a:cxnLst>
                <a:rect l="0" t="0" r="r" b="b"/>
                <a:pathLst>
                  <a:path w="107" h="442">
                    <a:moveTo>
                      <a:pt x="58" y="0"/>
                    </a:moveTo>
                    <a:lnTo>
                      <a:pt x="39" y="2"/>
                    </a:lnTo>
                    <a:lnTo>
                      <a:pt x="19" y="6"/>
                    </a:lnTo>
                    <a:lnTo>
                      <a:pt x="0" y="10"/>
                    </a:lnTo>
                    <a:lnTo>
                      <a:pt x="107" y="441"/>
                    </a:lnTo>
                    <a:lnTo>
                      <a:pt x="58"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25"/>
              <p:cNvSpPr>
                <a:spLocks/>
              </p:cNvSpPr>
              <p:nvPr/>
            </p:nvSpPr>
            <p:spPr bwMode="auto">
              <a:xfrm>
                <a:off x="6469" y="9167"/>
                <a:ext cx="31" cy="444"/>
              </a:xfrm>
              <a:custGeom>
                <a:avLst/>
                <a:gdLst/>
                <a:ahLst/>
                <a:cxnLst>
                  <a:cxn ang="0">
                    <a:pos x="31" y="0"/>
                  </a:cxn>
                  <a:cxn ang="0">
                    <a:pos x="20" y="0"/>
                  </a:cxn>
                  <a:cxn ang="0">
                    <a:pos x="10" y="0"/>
                  </a:cxn>
                  <a:cxn ang="0">
                    <a:pos x="0" y="1"/>
                  </a:cxn>
                  <a:cxn ang="0">
                    <a:pos x="31" y="444"/>
                  </a:cxn>
                  <a:cxn ang="0">
                    <a:pos x="31" y="0"/>
                  </a:cxn>
                </a:cxnLst>
                <a:rect l="0" t="0" r="r" b="b"/>
                <a:pathLst>
                  <a:path w="31" h="444">
                    <a:moveTo>
                      <a:pt x="31" y="0"/>
                    </a:moveTo>
                    <a:lnTo>
                      <a:pt x="20" y="0"/>
                    </a:lnTo>
                    <a:lnTo>
                      <a:pt x="10" y="0"/>
                    </a:lnTo>
                    <a:lnTo>
                      <a:pt x="0" y="1"/>
                    </a:lnTo>
                    <a:lnTo>
                      <a:pt x="31" y="444"/>
                    </a:lnTo>
                    <a:lnTo>
                      <a:pt x="31"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26"/>
              <p:cNvSpPr>
                <a:spLocks/>
              </p:cNvSpPr>
              <p:nvPr/>
            </p:nvSpPr>
            <p:spPr bwMode="auto">
              <a:xfrm>
                <a:off x="6282"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139"/>
            <p:cNvGrpSpPr>
              <a:grpSpLocks/>
            </p:cNvGrpSpPr>
            <p:nvPr/>
          </p:nvGrpSpPr>
          <p:grpSpPr bwMode="auto">
            <a:xfrm>
              <a:off x="5366208" y="4419600"/>
              <a:ext cx="502515" cy="501193"/>
              <a:chOff x="9333" y="9137"/>
              <a:chExt cx="950" cy="949"/>
            </a:xfrm>
          </p:grpSpPr>
          <p:sp>
            <p:nvSpPr>
              <p:cNvPr id="142" name="Freeform 140"/>
              <p:cNvSpPr>
                <a:spLocks/>
              </p:cNvSpPr>
              <p:nvPr/>
            </p:nvSpPr>
            <p:spPr bwMode="auto">
              <a:xfrm>
                <a:off x="9389" y="9167"/>
                <a:ext cx="864" cy="889"/>
              </a:xfrm>
              <a:custGeom>
                <a:avLst/>
                <a:gdLst/>
                <a:ahLst/>
                <a:cxnLst>
                  <a:cxn ang="0">
                    <a:pos x="420" y="0"/>
                  </a:cxn>
                  <a:cxn ang="0">
                    <a:pos x="420" y="444"/>
                  </a:cxn>
                  <a:cxn ang="0">
                    <a:pos x="0" y="589"/>
                  </a:cxn>
                  <a:cxn ang="0">
                    <a:pos x="10" y="616"/>
                  </a:cxn>
                  <a:cxn ang="0">
                    <a:pos x="21" y="642"/>
                  </a:cxn>
                  <a:cxn ang="0">
                    <a:pos x="34" y="667"/>
                  </a:cxn>
                  <a:cxn ang="0">
                    <a:pos x="49" y="691"/>
                  </a:cxn>
                  <a:cxn ang="0">
                    <a:pos x="65" y="713"/>
                  </a:cxn>
                  <a:cxn ang="0">
                    <a:pos x="81" y="735"/>
                  </a:cxn>
                  <a:cxn ang="0">
                    <a:pos x="99" y="755"/>
                  </a:cxn>
                  <a:cxn ang="0">
                    <a:pos x="119" y="774"/>
                  </a:cxn>
                  <a:cxn ang="0">
                    <a:pos x="139" y="792"/>
                  </a:cxn>
                  <a:cxn ang="0">
                    <a:pos x="160" y="808"/>
                  </a:cxn>
                  <a:cxn ang="0">
                    <a:pos x="182" y="823"/>
                  </a:cxn>
                  <a:cxn ang="0">
                    <a:pos x="206" y="836"/>
                  </a:cxn>
                  <a:cxn ang="0">
                    <a:pos x="230" y="848"/>
                  </a:cxn>
                  <a:cxn ang="0">
                    <a:pos x="255" y="859"/>
                  </a:cxn>
                  <a:cxn ang="0">
                    <a:pos x="281" y="867"/>
                  </a:cxn>
                  <a:cxn ang="0">
                    <a:pos x="307" y="875"/>
                  </a:cxn>
                  <a:cxn ang="0">
                    <a:pos x="334" y="881"/>
                  </a:cxn>
                  <a:cxn ang="0">
                    <a:pos x="362" y="885"/>
                  </a:cxn>
                  <a:cxn ang="0">
                    <a:pos x="391" y="887"/>
                  </a:cxn>
                  <a:cxn ang="0">
                    <a:pos x="420" y="888"/>
                  </a:cxn>
                  <a:cxn ang="0">
                    <a:pos x="456" y="887"/>
                  </a:cxn>
                  <a:cxn ang="0">
                    <a:pos x="492" y="883"/>
                  </a:cxn>
                  <a:cxn ang="0">
                    <a:pos x="526" y="875"/>
                  </a:cxn>
                  <a:cxn ang="0">
                    <a:pos x="560" y="866"/>
                  </a:cxn>
                  <a:cxn ang="0">
                    <a:pos x="593" y="853"/>
                  </a:cxn>
                  <a:cxn ang="0">
                    <a:pos x="624" y="839"/>
                  </a:cxn>
                  <a:cxn ang="0">
                    <a:pos x="654" y="822"/>
                  </a:cxn>
                  <a:cxn ang="0">
                    <a:pos x="682" y="803"/>
                  </a:cxn>
                  <a:cxn ang="0">
                    <a:pos x="709" y="781"/>
                  </a:cxn>
                  <a:cxn ang="0">
                    <a:pos x="734" y="758"/>
                  </a:cxn>
                  <a:cxn ang="0">
                    <a:pos x="757" y="733"/>
                  </a:cxn>
                  <a:cxn ang="0">
                    <a:pos x="778" y="706"/>
                  </a:cxn>
                  <a:cxn ang="0">
                    <a:pos x="798" y="678"/>
                  </a:cxn>
                  <a:cxn ang="0">
                    <a:pos x="814" y="648"/>
                  </a:cxn>
                  <a:cxn ang="0">
                    <a:pos x="829" y="617"/>
                  </a:cxn>
                  <a:cxn ang="0">
                    <a:pos x="841" y="584"/>
                  </a:cxn>
                  <a:cxn ang="0">
                    <a:pos x="851" y="551"/>
                  </a:cxn>
                  <a:cxn ang="0">
                    <a:pos x="858" y="516"/>
                  </a:cxn>
                  <a:cxn ang="0">
                    <a:pos x="863" y="480"/>
                  </a:cxn>
                  <a:cxn ang="0">
                    <a:pos x="864" y="444"/>
                  </a:cxn>
                  <a:cxn ang="0">
                    <a:pos x="863" y="407"/>
                  </a:cxn>
                  <a:cxn ang="0">
                    <a:pos x="858" y="372"/>
                  </a:cxn>
                  <a:cxn ang="0">
                    <a:pos x="851" y="337"/>
                  </a:cxn>
                  <a:cxn ang="0">
                    <a:pos x="841" y="303"/>
                  </a:cxn>
                  <a:cxn ang="0">
                    <a:pos x="829" y="271"/>
                  </a:cxn>
                  <a:cxn ang="0">
                    <a:pos x="814" y="240"/>
                  </a:cxn>
                  <a:cxn ang="0">
                    <a:pos x="798" y="210"/>
                  </a:cxn>
                  <a:cxn ang="0">
                    <a:pos x="778" y="181"/>
                  </a:cxn>
                  <a:cxn ang="0">
                    <a:pos x="757" y="155"/>
                  </a:cxn>
                  <a:cxn ang="0">
                    <a:pos x="734" y="130"/>
                  </a:cxn>
                  <a:cxn ang="0">
                    <a:pos x="709" y="106"/>
                  </a:cxn>
                  <a:cxn ang="0">
                    <a:pos x="682" y="85"/>
                  </a:cxn>
                  <a:cxn ang="0">
                    <a:pos x="654" y="66"/>
                  </a:cxn>
                  <a:cxn ang="0">
                    <a:pos x="624" y="49"/>
                  </a:cxn>
                  <a:cxn ang="0">
                    <a:pos x="593" y="34"/>
                  </a:cxn>
                  <a:cxn ang="0">
                    <a:pos x="560" y="22"/>
                  </a:cxn>
                  <a:cxn ang="0">
                    <a:pos x="526" y="12"/>
                  </a:cxn>
                  <a:cxn ang="0">
                    <a:pos x="492" y="5"/>
                  </a:cxn>
                  <a:cxn ang="0">
                    <a:pos x="456" y="1"/>
                  </a:cxn>
                  <a:cxn ang="0">
                    <a:pos x="420" y="0"/>
                  </a:cxn>
                </a:cxnLst>
                <a:rect l="0" t="0" r="r" b="b"/>
                <a:pathLst>
                  <a:path w="864" h="889">
                    <a:moveTo>
                      <a:pt x="420" y="0"/>
                    </a:moveTo>
                    <a:lnTo>
                      <a:pt x="420" y="444"/>
                    </a:lnTo>
                    <a:lnTo>
                      <a:pt x="0" y="589"/>
                    </a:lnTo>
                    <a:lnTo>
                      <a:pt x="10" y="616"/>
                    </a:lnTo>
                    <a:lnTo>
                      <a:pt x="21" y="642"/>
                    </a:lnTo>
                    <a:lnTo>
                      <a:pt x="34" y="667"/>
                    </a:lnTo>
                    <a:lnTo>
                      <a:pt x="49" y="691"/>
                    </a:lnTo>
                    <a:lnTo>
                      <a:pt x="65" y="713"/>
                    </a:lnTo>
                    <a:lnTo>
                      <a:pt x="81" y="735"/>
                    </a:lnTo>
                    <a:lnTo>
                      <a:pt x="99" y="755"/>
                    </a:lnTo>
                    <a:lnTo>
                      <a:pt x="119" y="774"/>
                    </a:lnTo>
                    <a:lnTo>
                      <a:pt x="139" y="792"/>
                    </a:lnTo>
                    <a:lnTo>
                      <a:pt x="160" y="808"/>
                    </a:lnTo>
                    <a:lnTo>
                      <a:pt x="182" y="823"/>
                    </a:lnTo>
                    <a:lnTo>
                      <a:pt x="206" y="836"/>
                    </a:lnTo>
                    <a:lnTo>
                      <a:pt x="230" y="848"/>
                    </a:lnTo>
                    <a:lnTo>
                      <a:pt x="255" y="859"/>
                    </a:lnTo>
                    <a:lnTo>
                      <a:pt x="281" y="867"/>
                    </a:lnTo>
                    <a:lnTo>
                      <a:pt x="307" y="875"/>
                    </a:lnTo>
                    <a:lnTo>
                      <a:pt x="334" y="881"/>
                    </a:lnTo>
                    <a:lnTo>
                      <a:pt x="362" y="885"/>
                    </a:lnTo>
                    <a:lnTo>
                      <a:pt x="391" y="887"/>
                    </a:lnTo>
                    <a:lnTo>
                      <a:pt x="420" y="888"/>
                    </a:lnTo>
                    <a:lnTo>
                      <a:pt x="456" y="887"/>
                    </a:lnTo>
                    <a:lnTo>
                      <a:pt x="492" y="883"/>
                    </a:lnTo>
                    <a:lnTo>
                      <a:pt x="526" y="875"/>
                    </a:lnTo>
                    <a:lnTo>
                      <a:pt x="560" y="866"/>
                    </a:lnTo>
                    <a:lnTo>
                      <a:pt x="593" y="853"/>
                    </a:lnTo>
                    <a:lnTo>
                      <a:pt x="624" y="839"/>
                    </a:lnTo>
                    <a:lnTo>
                      <a:pt x="654" y="822"/>
                    </a:lnTo>
                    <a:lnTo>
                      <a:pt x="682" y="803"/>
                    </a:lnTo>
                    <a:lnTo>
                      <a:pt x="709" y="781"/>
                    </a:lnTo>
                    <a:lnTo>
                      <a:pt x="734" y="758"/>
                    </a:lnTo>
                    <a:lnTo>
                      <a:pt x="757" y="733"/>
                    </a:lnTo>
                    <a:lnTo>
                      <a:pt x="778" y="706"/>
                    </a:lnTo>
                    <a:lnTo>
                      <a:pt x="798" y="678"/>
                    </a:lnTo>
                    <a:lnTo>
                      <a:pt x="814" y="648"/>
                    </a:lnTo>
                    <a:lnTo>
                      <a:pt x="829" y="617"/>
                    </a:lnTo>
                    <a:lnTo>
                      <a:pt x="841" y="584"/>
                    </a:lnTo>
                    <a:lnTo>
                      <a:pt x="851" y="551"/>
                    </a:lnTo>
                    <a:lnTo>
                      <a:pt x="858" y="516"/>
                    </a:lnTo>
                    <a:lnTo>
                      <a:pt x="863" y="480"/>
                    </a:lnTo>
                    <a:lnTo>
                      <a:pt x="864" y="444"/>
                    </a:lnTo>
                    <a:lnTo>
                      <a:pt x="863" y="407"/>
                    </a:lnTo>
                    <a:lnTo>
                      <a:pt x="858" y="372"/>
                    </a:lnTo>
                    <a:lnTo>
                      <a:pt x="851" y="337"/>
                    </a:lnTo>
                    <a:lnTo>
                      <a:pt x="841" y="303"/>
                    </a:lnTo>
                    <a:lnTo>
                      <a:pt x="829" y="271"/>
                    </a:lnTo>
                    <a:lnTo>
                      <a:pt x="814" y="240"/>
                    </a:lnTo>
                    <a:lnTo>
                      <a:pt x="798" y="210"/>
                    </a:lnTo>
                    <a:lnTo>
                      <a:pt x="778" y="181"/>
                    </a:lnTo>
                    <a:lnTo>
                      <a:pt x="757" y="155"/>
                    </a:lnTo>
                    <a:lnTo>
                      <a:pt x="734" y="130"/>
                    </a:lnTo>
                    <a:lnTo>
                      <a:pt x="709" y="106"/>
                    </a:lnTo>
                    <a:lnTo>
                      <a:pt x="682" y="85"/>
                    </a:lnTo>
                    <a:lnTo>
                      <a:pt x="654" y="66"/>
                    </a:lnTo>
                    <a:lnTo>
                      <a:pt x="624" y="49"/>
                    </a:lnTo>
                    <a:lnTo>
                      <a:pt x="593" y="34"/>
                    </a:lnTo>
                    <a:lnTo>
                      <a:pt x="560" y="22"/>
                    </a:lnTo>
                    <a:lnTo>
                      <a:pt x="526" y="12"/>
                    </a:lnTo>
                    <a:lnTo>
                      <a:pt x="492" y="5"/>
                    </a:lnTo>
                    <a:lnTo>
                      <a:pt x="456" y="1"/>
                    </a:lnTo>
                    <a:lnTo>
                      <a:pt x="420"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41"/>
              <p:cNvSpPr>
                <a:spLocks/>
              </p:cNvSpPr>
              <p:nvPr/>
            </p:nvSpPr>
            <p:spPr bwMode="auto">
              <a:xfrm>
                <a:off x="9363" y="9350"/>
                <a:ext cx="446" cy="406"/>
              </a:xfrm>
              <a:custGeom>
                <a:avLst/>
                <a:gdLst/>
                <a:ahLst/>
                <a:cxnLst>
                  <a:cxn ang="0">
                    <a:pos x="85" y="0"/>
                  </a:cxn>
                  <a:cxn ang="0">
                    <a:pos x="73" y="18"/>
                  </a:cxn>
                  <a:cxn ang="0">
                    <a:pos x="61" y="36"/>
                  </a:cxn>
                  <a:cxn ang="0">
                    <a:pos x="51" y="55"/>
                  </a:cxn>
                  <a:cxn ang="0">
                    <a:pos x="41" y="74"/>
                  </a:cxn>
                  <a:cxn ang="0">
                    <a:pos x="32" y="94"/>
                  </a:cxn>
                  <a:cxn ang="0">
                    <a:pos x="25" y="114"/>
                  </a:cxn>
                  <a:cxn ang="0">
                    <a:pos x="18" y="134"/>
                  </a:cxn>
                  <a:cxn ang="0">
                    <a:pos x="12" y="154"/>
                  </a:cxn>
                  <a:cxn ang="0">
                    <a:pos x="8" y="174"/>
                  </a:cxn>
                  <a:cxn ang="0">
                    <a:pos x="4" y="195"/>
                  </a:cxn>
                  <a:cxn ang="0">
                    <a:pos x="2" y="216"/>
                  </a:cxn>
                  <a:cxn ang="0">
                    <a:pos x="0" y="236"/>
                  </a:cxn>
                  <a:cxn ang="0">
                    <a:pos x="0" y="257"/>
                  </a:cxn>
                  <a:cxn ang="0">
                    <a:pos x="0" y="278"/>
                  </a:cxn>
                  <a:cxn ang="0">
                    <a:pos x="2" y="300"/>
                  </a:cxn>
                  <a:cxn ang="0">
                    <a:pos x="4" y="321"/>
                  </a:cxn>
                  <a:cxn ang="0">
                    <a:pos x="8" y="342"/>
                  </a:cxn>
                  <a:cxn ang="0">
                    <a:pos x="12" y="363"/>
                  </a:cxn>
                  <a:cxn ang="0">
                    <a:pos x="18" y="384"/>
                  </a:cxn>
                  <a:cxn ang="0">
                    <a:pos x="25" y="405"/>
                  </a:cxn>
                  <a:cxn ang="0">
                    <a:pos x="445" y="261"/>
                  </a:cxn>
                  <a:cxn ang="0">
                    <a:pos x="85" y="0"/>
                  </a:cxn>
                </a:cxnLst>
                <a:rect l="0" t="0" r="r" b="b"/>
                <a:pathLst>
                  <a:path w="446" h="406">
                    <a:moveTo>
                      <a:pt x="85" y="0"/>
                    </a:moveTo>
                    <a:lnTo>
                      <a:pt x="73" y="18"/>
                    </a:lnTo>
                    <a:lnTo>
                      <a:pt x="61" y="36"/>
                    </a:lnTo>
                    <a:lnTo>
                      <a:pt x="51" y="55"/>
                    </a:lnTo>
                    <a:lnTo>
                      <a:pt x="41" y="74"/>
                    </a:lnTo>
                    <a:lnTo>
                      <a:pt x="32" y="94"/>
                    </a:lnTo>
                    <a:lnTo>
                      <a:pt x="25" y="114"/>
                    </a:lnTo>
                    <a:lnTo>
                      <a:pt x="18" y="134"/>
                    </a:lnTo>
                    <a:lnTo>
                      <a:pt x="12" y="154"/>
                    </a:lnTo>
                    <a:lnTo>
                      <a:pt x="8" y="174"/>
                    </a:lnTo>
                    <a:lnTo>
                      <a:pt x="4" y="195"/>
                    </a:lnTo>
                    <a:lnTo>
                      <a:pt x="2" y="216"/>
                    </a:lnTo>
                    <a:lnTo>
                      <a:pt x="0" y="236"/>
                    </a:lnTo>
                    <a:lnTo>
                      <a:pt x="0" y="257"/>
                    </a:lnTo>
                    <a:lnTo>
                      <a:pt x="0" y="278"/>
                    </a:lnTo>
                    <a:lnTo>
                      <a:pt x="2" y="300"/>
                    </a:lnTo>
                    <a:lnTo>
                      <a:pt x="4" y="321"/>
                    </a:lnTo>
                    <a:lnTo>
                      <a:pt x="8" y="342"/>
                    </a:lnTo>
                    <a:lnTo>
                      <a:pt x="12" y="363"/>
                    </a:lnTo>
                    <a:lnTo>
                      <a:pt x="18" y="384"/>
                    </a:lnTo>
                    <a:lnTo>
                      <a:pt x="25" y="405"/>
                    </a:lnTo>
                    <a:lnTo>
                      <a:pt x="445" y="261"/>
                    </a:lnTo>
                    <a:lnTo>
                      <a:pt x="8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2"/>
              <p:cNvSpPr>
                <a:spLocks/>
              </p:cNvSpPr>
              <p:nvPr/>
            </p:nvSpPr>
            <p:spPr bwMode="auto">
              <a:xfrm>
                <a:off x="9449" y="9167"/>
                <a:ext cx="360" cy="444"/>
              </a:xfrm>
              <a:custGeom>
                <a:avLst/>
                <a:gdLst/>
                <a:ahLst/>
                <a:cxnLst>
                  <a:cxn ang="0">
                    <a:pos x="359" y="0"/>
                  </a:cxn>
                  <a:cxn ang="0">
                    <a:pos x="337" y="0"/>
                  </a:cxn>
                  <a:cxn ang="0">
                    <a:pos x="316" y="1"/>
                  </a:cxn>
                  <a:cxn ang="0">
                    <a:pos x="295" y="4"/>
                  </a:cxn>
                  <a:cxn ang="0">
                    <a:pos x="274" y="7"/>
                  </a:cxn>
                  <a:cxn ang="0">
                    <a:pos x="253" y="11"/>
                  </a:cxn>
                  <a:cxn ang="0">
                    <a:pos x="233" y="17"/>
                  </a:cxn>
                  <a:cxn ang="0">
                    <a:pos x="213" y="23"/>
                  </a:cxn>
                  <a:cxn ang="0">
                    <a:pos x="194" y="30"/>
                  </a:cxn>
                  <a:cxn ang="0">
                    <a:pos x="175" y="38"/>
                  </a:cxn>
                  <a:cxn ang="0">
                    <a:pos x="157" y="47"/>
                  </a:cxn>
                  <a:cxn ang="0">
                    <a:pos x="139" y="56"/>
                  </a:cxn>
                  <a:cxn ang="0">
                    <a:pos x="121" y="67"/>
                  </a:cxn>
                  <a:cxn ang="0">
                    <a:pos x="104" y="78"/>
                  </a:cxn>
                  <a:cxn ang="0">
                    <a:pos x="87" y="91"/>
                  </a:cxn>
                  <a:cxn ang="0">
                    <a:pos x="71" y="104"/>
                  </a:cxn>
                  <a:cxn ang="0">
                    <a:pos x="56" y="118"/>
                  </a:cxn>
                  <a:cxn ang="0">
                    <a:pos x="41" y="133"/>
                  </a:cxn>
                  <a:cxn ang="0">
                    <a:pos x="27" y="149"/>
                  </a:cxn>
                  <a:cxn ang="0">
                    <a:pos x="13" y="165"/>
                  </a:cxn>
                  <a:cxn ang="0">
                    <a:pos x="0" y="183"/>
                  </a:cxn>
                  <a:cxn ang="0">
                    <a:pos x="359" y="444"/>
                  </a:cxn>
                  <a:cxn ang="0">
                    <a:pos x="359" y="0"/>
                  </a:cxn>
                </a:cxnLst>
                <a:rect l="0" t="0" r="r" b="b"/>
                <a:pathLst>
                  <a:path w="360" h="444">
                    <a:moveTo>
                      <a:pt x="359" y="0"/>
                    </a:moveTo>
                    <a:lnTo>
                      <a:pt x="337" y="0"/>
                    </a:lnTo>
                    <a:lnTo>
                      <a:pt x="316" y="1"/>
                    </a:lnTo>
                    <a:lnTo>
                      <a:pt x="295" y="4"/>
                    </a:lnTo>
                    <a:lnTo>
                      <a:pt x="274" y="7"/>
                    </a:lnTo>
                    <a:lnTo>
                      <a:pt x="253" y="11"/>
                    </a:lnTo>
                    <a:lnTo>
                      <a:pt x="233" y="17"/>
                    </a:lnTo>
                    <a:lnTo>
                      <a:pt x="213" y="23"/>
                    </a:lnTo>
                    <a:lnTo>
                      <a:pt x="194" y="30"/>
                    </a:lnTo>
                    <a:lnTo>
                      <a:pt x="175" y="38"/>
                    </a:lnTo>
                    <a:lnTo>
                      <a:pt x="157" y="47"/>
                    </a:lnTo>
                    <a:lnTo>
                      <a:pt x="139" y="56"/>
                    </a:lnTo>
                    <a:lnTo>
                      <a:pt x="121" y="67"/>
                    </a:lnTo>
                    <a:lnTo>
                      <a:pt x="104" y="78"/>
                    </a:lnTo>
                    <a:lnTo>
                      <a:pt x="87" y="91"/>
                    </a:lnTo>
                    <a:lnTo>
                      <a:pt x="71" y="104"/>
                    </a:lnTo>
                    <a:lnTo>
                      <a:pt x="56" y="118"/>
                    </a:lnTo>
                    <a:lnTo>
                      <a:pt x="41" y="133"/>
                    </a:lnTo>
                    <a:lnTo>
                      <a:pt x="27" y="149"/>
                    </a:lnTo>
                    <a:lnTo>
                      <a:pt x="13" y="165"/>
                    </a:lnTo>
                    <a:lnTo>
                      <a:pt x="0" y="183"/>
                    </a:lnTo>
                    <a:lnTo>
                      <a:pt x="359" y="444"/>
                    </a:lnTo>
                    <a:lnTo>
                      <a:pt x="359"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43"/>
              <p:cNvSpPr>
                <a:spLocks/>
              </p:cNvSpPr>
              <p:nvPr/>
            </p:nvSpPr>
            <p:spPr bwMode="auto">
              <a:xfrm>
                <a:off x="9590"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44"/>
            <p:cNvGrpSpPr>
              <a:grpSpLocks/>
            </p:cNvGrpSpPr>
            <p:nvPr/>
          </p:nvGrpSpPr>
          <p:grpSpPr bwMode="auto">
            <a:xfrm>
              <a:off x="5975808" y="4419600"/>
              <a:ext cx="501192" cy="501193"/>
              <a:chOff x="10437" y="9137"/>
              <a:chExt cx="949" cy="949"/>
            </a:xfrm>
          </p:grpSpPr>
          <p:grpSp>
            <p:nvGrpSpPr>
              <p:cNvPr id="9" name="Group 145"/>
              <p:cNvGrpSpPr>
                <a:grpSpLocks/>
              </p:cNvGrpSpPr>
              <p:nvPr/>
            </p:nvGrpSpPr>
            <p:grpSpPr bwMode="auto">
              <a:xfrm>
                <a:off x="10467" y="9167"/>
                <a:ext cx="889" cy="889"/>
                <a:chOff x="10467" y="9167"/>
                <a:chExt cx="889" cy="889"/>
              </a:xfrm>
            </p:grpSpPr>
            <p:sp>
              <p:nvSpPr>
                <p:cNvPr id="140" name="Freeform 146"/>
                <p:cNvSpPr>
                  <a:spLocks/>
                </p:cNvSpPr>
                <p:nvPr/>
              </p:nvSpPr>
              <p:spPr bwMode="auto">
                <a:xfrm>
                  <a:off x="10467" y="9167"/>
                  <a:ext cx="889" cy="889"/>
                </a:xfrm>
                <a:custGeom>
                  <a:avLst/>
                  <a:gdLst/>
                  <a:ahLst/>
                  <a:cxnLst>
                    <a:cxn ang="0">
                      <a:pos x="415" y="0"/>
                    </a:cxn>
                    <a:cxn ang="0">
                      <a:pos x="376" y="5"/>
                    </a:cxn>
                    <a:cxn ang="0">
                      <a:pos x="336" y="13"/>
                    </a:cxn>
                    <a:cxn ang="0">
                      <a:pos x="268" y="36"/>
                    </a:cxn>
                    <a:cxn ang="0">
                      <a:pos x="206" y="69"/>
                    </a:cxn>
                    <a:cxn ang="0">
                      <a:pos x="150" y="110"/>
                    </a:cxn>
                    <a:cxn ang="0">
                      <a:pos x="103" y="159"/>
                    </a:cxn>
                    <a:cxn ang="0">
                      <a:pos x="63" y="215"/>
                    </a:cxn>
                    <a:cxn ang="0">
                      <a:pos x="33" y="276"/>
                    </a:cxn>
                    <a:cxn ang="0">
                      <a:pos x="12" y="341"/>
                    </a:cxn>
                    <a:cxn ang="0">
                      <a:pos x="1" y="410"/>
                    </a:cxn>
                    <a:cxn ang="0">
                      <a:pos x="1" y="480"/>
                    </a:cxn>
                    <a:cxn ang="0">
                      <a:pos x="13" y="551"/>
                    </a:cxn>
                    <a:cxn ang="0">
                      <a:pos x="36" y="620"/>
                    </a:cxn>
                    <a:cxn ang="0">
                      <a:pos x="69" y="682"/>
                    </a:cxn>
                    <a:cxn ang="0">
                      <a:pos x="110" y="738"/>
                    </a:cxn>
                    <a:cxn ang="0">
                      <a:pos x="159" y="785"/>
                    </a:cxn>
                    <a:cxn ang="0">
                      <a:pos x="215" y="825"/>
                    </a:cxn>
                    <a:cxn ang="0">
                      <a:pos x="276" y="855"/>
                    </a:cxn>
                    <a:cxn ang="0">
                      <a:pos x="341" y="876"/>
                    </a:cxn>
                    <a:cxn ang="0">
                      <a:pos x="410" y="887"/>
                    </a:cxn>
                    <a:cxn ang="0">
                      <a:pos x="480" y="887"/>
                    </a:cxn>
                    <a:cxn ang="0">
                      <a:pos x="552" y="875"/>
                    </a:cxn>
                    <a:cxn ang="0">
                      <a:pos x="620" y="852"/>
                    </a:cxn>
                    <a:cxn ang="0">
                      <a:pos x="682" y="819"/>
                    </a:cxn>
                    <a:cxn ang="0">
                      <a:pos x="738" y="778"/>
                    </a:cxn>
                    <a:cxn ang="0">
                      <a:pos x="785" y="728"/>
                    </a:cxn>
                    <a:cxn ang="0">
                      <a:pos x="825" y="673"/>
                    </a:cxn>
                    <a:cxn ang="0">
                      <a:pos x="856" y="612"/>
                    </a:cxn>
                    <a:cxn ang="0">
                      <a:pos x="876" y="547"/>
                    </a:cxn>
                    <a:cxn ang="0">
                      <a:pos x="887" y="478"/>
                    </a:cxn>
                    <a:cxn ang="0">
                      <a:pos x="444" y="444"/>
                    </a:cxn>
                  </a:cxnLst>
                  <a:rect l="0" t="0" r="r" b="b"/>
                  <a:pathLst>
                    <a:path w="889" h="889">
                      <a:moveTo>
                        <a:pt x="435" y="0"/>
                      </a:moveTo>
                      <a:lnTo>
                        <a:pt x="415" y="0"/>
                      </a:lnTo>
                      <a:lnTo>
                        <a:pt x="396" y="2"/>
                      </a:lnTo>
                      <a:lnTo>
                        <a:pt x="376" y="5"/>
                      </a:lnTo>
                      <a:lnTo>
                        <a:pt x="356" y="8"/>
                      </a:lnTo>
                      <a:lnTo>
                        <a:pt x="336" y="13"/>
                      </a:lnTo>
                      <a:lnTo>
                        <a:pt x="301" y="23"/>
                      </a:lnTo>
                      <a:lnTo>
                        <a:pt x="268" y="36"/>
                      </a:lnTo>
                      <a:lnTo>
                        <a:pt x="236" y="51"/>
                      </a:lnTo>
                      <a:lnTo>
                        <a:pt x="206" y="69"/>
                      </a:lnTo>
                      <a:lnTo>
                        <a:pt x="177" y="88"/>
                      </a:lnTo>
                      <a:lnTo>
                        <a:pt x="150" y="110"/>
                      </a:lnTo>
                      <a:lnTo>
                        <a:pt x="125" y="134"/>
                      </a:lnTo>
                      <a:lnTo>
                        <a:pt x="103" y="159"/>
                      </a:lnTo>
                      <a:lnTo>
                        <a:pt x="82" y="186"/>
                      </a:lnTo>
                      <a:lnTo>
                        <a:pt x="63" y="215"/>
                      </a:lnTo>
                      <a:lnTo>
                        <a:pt x="47" y="245"/>
                      </a:lnTo>
                      <a:lnTo>
                        <a:pt x="33" y="276"/>
                      </a:lnTo>
                      <a:lnTo>
                        <a:pt x="21" y="308"/>
                      </a:lnTo>
                      <a:lnTo>
                        <a:pt x="12" y="341"/>
                      </a:lnTo>
                      <a:lnTo>
                        <a:pt x="5" y="375"/>
                      </a:lnTo>
                      <a:lnTo>
                        <a:pt x="1" y="410"/>
                      </a:lnTo>
                      <a:lnTo>
                        <a:pt x="0" y="445"/>
                      </a:lnTo>
                      <a:lnTo>
                        <a:pt x="1" y="480"/>
                      </a:lnTo>
                      <a:lnTo>
                        <a:pt x="5" y="516"/>
                      </a:lnTo>
                      <a:lnTo>
                        <a:pt x="13" y="551"/>
                      </a:lnTo>
                      <a:lnTo>
                        <a:pt x="23" y="586"/>
                      </a:lnTo>
                      <a:lnTo>
                        <a:pt x="36" y="620"/>
                      </a:lnTo>
                      <a:lnTo>
                        <a:pt x="51" y="652"/>
                      </a:lnTo>
                      <a:lnTo>
                        <a:pt x="69" y="682"/>
                      </a:lnTo>
                      <a:lnTo>
                        <a:pt x="89" y="711"/>
                      </a:lnTo>
                      <a:lnTo>
                        <a:pt x="110" y="738"/>
                      </a:lnTo>
                      <a:lnTo>
                        <a:pt x="134" y="762"/>
                      </a:lnTo>
                      <a:lnTo>
                        <a:pt x="159" y="785"/>
                      </a:lnTo>
                      <a:lnTo>
                        <a:pt x="187" y="806"/>
                      </a:lnTo>
                      <a:lnTo>
                        <a:pt x="215" y="825"/>
                      </a:lnTo>
                      <a:lnTo>
                        <a:pt x="245" y="841"/>
                      </a:lnTo>
                      <a:lnTo>
                        <a:pt x="276" y="855"/>
                      </a:lnTo>
                      <a:lnTo>
                        <a:pt x="308" y="867"/>
                      </a:lnTo>
                      <a:lnTo>
                        <a:pt x="341" y="876"/>
                      </a:lnTo>
                      <a:lnTo>
                        <a:pt x="375" y="883"/>
                      </a:lnTo>
                      <a:lnTo>
                        <a:pt x="410" y="887"/>
                      </a:lnTo>
                      <a:lnTo>
                        <a:pt x="445" y="888"/>
                      </a:lnTo>
                      <a:lnTo>
                        <a:pt x="480" y="887"/>
                      </a:lnTo>
                      <a:lnTo>
                        <a:pt x="516" y="882"/>
                      </a:lnTo>
                      <a:lnTo>
                        <a:pt x="552" y="875"/>
                      </a:lnTo>
                      <a:lnTo>
                        <a:pt x="587" y="865"/>
                      </a:lnTo>
                      <a:lnTo>
                        <a:pt x="620" y="852"/>
                      </a:lnTo>
                      <a:lnTo>
                        <a:pt x="652" y="837"/>
                      </a:lnTo>
                      <a:lnTo>
                        <a:pt x="682" y="819"/>
                      </a:lnTo>
                      <a:lnTo>
                        <a:pt x="711" y="799"/>
                      </a:lnTo>
                      <a:lnTo>
                        <a:pt x="738" y="778"/>
                      </a:lnTo>
                      <a:lnTo>
                        <a:pt x="763" y="754"/>
                      </a:lnTo>
                      <a:lnTo>
                        <a:pt x="785" y="728"/>
                      </a:lnTo>
                      <a:lnTo>
                        <a:pt x="806" y="701"/>
                      </a:lnTo>
                      <a:lnTo>
                        <a:pt x="825" y="673"/>
                      </a:lnTo>
                      <a:lnTo>
                        <a:pt x="841" y="643"/>
                      </a:lnTo>
                      <a:lnTo>
                        <a:pt x="856" y="612"/>
                      </a:lnTo>
                      <a:lnTo>
                        <a:pt x="867" y="580"/>
                      </a:lnTo>
                      <a:lnTo>
                        <a:pt x="876" y="547"/>
                      </a:lnTo>
                      <a:lnTo>
                        <a:pt x="883" y="513"/>
                      </a:lnTo>
                      <a:lnTo>
                        <a:pt x="887" y="478"/>
                      </a:lnTo>
                      <a:lnTo>
                        <a:pt x="888" y="444"/>
                      </a:lnTo>
                      <a:lnTo>
                        <a:pt x="444" y="444"/>
                      </a:lnTo>
                      <a:lnTo>
                        <a:pt x="43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47"/>
                <p:cNvSpPr>
                  <a:spLocks/>
                </p:cNvSpPr>
                <p:nvPr/>
              </p:nvSpPr>
              <p:spPr bwMode="auto">
                <a:xfrm>
                  <a:off x="10467" y="9167"/>
                  <a:ext cx="889" cy="889"/>
                </a:xfrm>
                <a:custGeom>
                  <a:avLst/>
                  <a:gdLst/>
                  <a:ahLst/>
                  <a:cxnLst>
                    <a:cxn ang="0">
                      <a:pos x="875" y="336"/>
                    </a:cxn>
                    <a:cxn ang="0">
                      <a:pos x="444" y="444"/>
                    </a:cxn>
                    <a:cxn ang="0">
                      <a:pos x="888" y="444"/>
                    </a:cxn>
                    <a:cxn ang="0">
                      <a:pos x="889" y="443"/>
                    </a:cxn>
                    <a:cxn ang="0">
                      <a:pos x="887" y="408"/>
                    </a:cxn>
                    <a:cxn ang="0">
                      <a:pos x="883" y="372"/>
                    </a:cxn>
                    <a:cxn ang="0">
                      <a:pos x="875" y="336"/>
                    </a:cxn>
                  </a:cxnLst>
                  <a:rect l="0" t="0" r="r" b="b"/>
                  <a:pathLst>
                    <a:path w="889" h="889">
                      <a:moveTo>
                        <a:pt x="875" y="336"/>
                      </a:moveTo>
                      <a:lnTo>
                        <a:pt x="444" y="444"/>
                      </a:lnTo>
                      <a:lnTo>
                        <a:pt x="888" y="444"/>
                      </a:lnTo>
                      <a:lnTo>
                        <a:pt x="889" y="443"/>
                      </a:lnTo>
                      <a:lnTo>
                        <a:pt x="887" y="408"/>
                      </a:lnTo>
                      <a:lnTo>
                        <a:pt x="883" y="372"/>
                      </a:lnTo>
                      <a:lnTo>
                        <a:pt x="875" y="336"/>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8" name="Freeform 148"/>
              <p:cNvSpPr>
                <a:spLocks/>
              </p:cNvSpPr>
              <p:nvPr/>
            </p:nvSpPr>
            <p:spPr bwMode="auto">
              <a:xfrm>
                <a:off x="10911" y="9167"/>
                <a:ext cx="431" cy="444"/>
              </a:xfrm>
              <a:custGeom>
                <a:avLst/>
                <a:gdLst/>
                <a:ahLst/>
                <a:cxnLst>
                  <a:cxn ang="0">
                    <a:pos x="0" y="0"/>
                  </a:cxn>
                  <a:cxn ang="0">
                    <a:pos x="0" y="444"/>
                  </a:cxn>
                  <a:cxn ang="0">
                    <a:pos x="431" y="336"/>
                  </a:cxn>
                  <a:cxn ang="0">
                    <a:pos x="422" y="307"/>
                  </a:cxn>
                  <a:cxn ang="0">
                    <a:pos x="412" y="278"/>
                  </a:cxn>
                  <a:cxn ang="0">
                    <a:pos x="400" y="251"/>
                  </a:cxn>
                  <a:cxn ang="0">
                    <a:pos x="387" y="224"/>
                  </a:cxn>
                  <a:cxn ang="0">
                    <a:pos x="371" y="199"/>
                  </a:cxn>
                  <a:cxn ang="0">
                    <a:pos x="355" y="175"/>
                  </a:cxn>
                  <a:cxn ang="0">
                    <a:pos x="336" y="152"/>
                  </a:cxn>
                  <a:cxn ang="0">
                    <a:pos x="317" y="131"/>
                  </a:cxn>
                  <a:cxn ang="0">
                    <a:pos x="296" y="111"/>
                  </a:cxn>
                  <a:cxn ang="0">
                    <a:pos x="274" y="92"/>
                  </a:cxn>
                  <a:cxn ang="0">
                    <a:pos x="251" y="76"/>
                  </a:cxn>
                  <a:cxn ang="0">
                    <a:pos x="226" y="60"/>
                  </a:cxn>
                  <a:cxn ang="0">
                    <a:pos x="201" y="46"/>
                  </a:cxn>
                  <a:cxn ang="0">
                    <a:pos x="175" y="34"/>
                  </a:cxn>
                  <a:cxn ang="0">
                    <a:pos x="147" y="24"/>
                  </a:cxn>
                  <a:cxn ang="0">
                    <a:pos x="119" y="15"/>
                  </a:cxn>
                  <a:cxn ang="0">
                    <a:pos x="90" y="8"/>
                  </a:cxn>
                  <a:cxn ang="0">
                    <a:pos x="61" y="3"/>
                  </a:cxn>
                  <a:cxn ang="0">
                    <a:pos x="30" y="1"/>
                  </a:cxn>
                  <a:cxn ang="0">
                    <a:pos x="0" y="0"/>
                  </a:cxn>
                </a:cxnLst>
                <a:rect l="0" t="0" r="r" b="b"/>
                <a:pathLst>
                  <a:path w="431" h="444">
                    <a:moveTo>
                      <a:pt x="0" y="0"/>
                    </a:moveTo>
                    <a:lnTo>
                      <a:pt x="0" y="444"/>
                    </a:lnTo>
                    <a:lnTo>
                      <a:pt x="431" y="336"/>
                    </a:lnTo>
                    <a:lnTo>
                      <a:pt x="422" y="307"/>
                    </a:lnTo>
                    <a:lnTo>
                      <a:pt x="412" y="278"/>
                    </a:lnTo>
                    <a:lnTo>
                      <a:pt x="400" y="251"/>
                    </a:lnTo>
                    <a:lnTo>
                      <a:pt x="387" y="224"/>
                    </a:lnTo>
                    <a:lnTo>
                      <a:pt x="371" y="199"/>
                    </a:lnTo>
                    <a:lnTo>
                      <a:pt x="355" y="175"/>
                    </a:lnTo>
                    <a:lnTo>
                      <a:pt x="336" y="152"/>
                    </a:lnTo>
                    <a:lnTo>
                      <a:pt x="317" y="131"/>
                    </a:lnTo>
                    <a:lnTo>
                      <a:pt x="296" y="111"/>
                    </a:lnTo>
                    <a:lnTo>
                      <a:pt x="274" y="92"/>
                    </a:lnTo>
                    <a:lnTo>
                      <a:pt x="251" y="76"/>
                    </a:lnTo>
                    <a:lnTo>
                      <a:pt x="226" y="60"/>
                    </a:lnTo>
                    <a:lnTo>
                      <a:pt x="201" y="46"/>
                    </a:lnTo>
                    <a:lnTo>
                      <a:pt x="175" y="34"/>
                    </a:lnTo>
                    <a:lnTo>
                      <a:pt x="147" y="24"/>
                    </a:lnTo>
                    <a:lnTo>
                      <a:pt x="119" y="15"/>
                    </a:lnTo>
                    <a:lnTo>
                      <a:pt x="90" y="8"/>
                    </a:lnTo>
                    <a:lnTo>
                      <a:pt x="61" y="3"/>
                    </a:lnTo>
                    <a:lnTo>
                      <a:pt x="30" y="1"/>
                    </a:lnTo>
                    <a:lnTo>
                      <a:pt x="0"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49"/>
              <p:cNvSpPr>
                <a:spLocks/>
              </p:cNvSpPr>
              <p:nvPr/>
            </p:nvSpPr>
            <p:spPr bwMode="auto">
              <a:xfrm>
                <a:off x="10693"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150"/>
            <p:cNvGrpSpPr>
              <a:grpSpLocks/>
            </p:cNvGrpSpPr>
            <p:nvPr/>
          </p:nvGrpSpPr>
          <p:grpSpPr bwMode="auto">
            <a:xfrm>
              <a:off x="5348402" y="4071023"/>
              <a:ext cx="515738" cy="330603"/>
              <a:chOff x="9326" y="8440"/>
              <a:chExt cx="975" cy="624"/>
            </a:xfrm>
          </p:grpSpPr>
          <p:sp>
            <p:nvSpPr>
              <p:cNvPr id="135" name="Rectangle 151"/>
              <p:cNvSpPr>
                <a:spLocks/>
              </p:cNvSpPr>
              <p:nvPr/>
            </p:nvSpPr>
            <p:spPr bwMode="auto">
              <a:xfrm>
                <a:off x="9331" y="8445"/>
                <a:ext cx="965" cy="467"/>
              </a:xfrm>
              <a:prstGeom prst="rect">
                <a:avLst/>
              </a:prstGeom>
              <a:solidFill>
                <a:srgbClr val="E6E7E8"/>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800" dirty="0" smtClean="0">
                    <a:latin typeface="EYInterstate" pitchFamily="2" charset="0"/>
                  </a:rPr>
                  <a:t>India</a:t>
                </a:r>
                <a:endParaRPr lang="en-US" sz="800" dirty="0">
                  <a:latin typeface="EYInterstate" pitchFamily="2" charset="0"/>
                </a:endParaRPr>
              </a:p>
            </p:txBody>
          </p:sp>
          <p:sp>
            <p:nvSpPr>
              <p:cNvPr id="136" name="Freeform 152"/>
              <p:cNvSpPr>
                <a:spLocks/>
              </p:cNvSpPr>
              <p:nvPr/>
            </p:nvSpPr>
            <p:spPr bwMode="auto">
              <a:xfrm>
                <a:off x="9740" y="8957"/>
                <a:ext cx="115" cy="102"/>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53"/>
            <p:cNvGrpSpPr>
              <a:grpSpLocks/>
            </p:cNvGrpSpPr>
            <p:nvPr/>
          </p:nvGrpSpPr>
          <p:grpSpPr bwMode="auto">
            <a:xfrm>
              <a:off x="5947453" y="4071023"/>
              <a:ext cx="515738" cy="330603"/>
              <a:chOff x="10457" y="8440"/>
              <a:chExt cx="975" cy="624"/>
            </a:xfrm>
          </p:grpSpPr>
          <p:sp>
            <p:nvSpPr>
              <p:cNvPr id="133" name="Rectangle 154"/>
              <p:cNvSpPr>
                <a:spLocks/>
              </p:cNvSpPr>
              <p:nvPr/>
            </p:nvSpPr>
            <p:spPr bwMode="auto">
              <a:xfrm>
                <a:off x="10462" y="8445"/>
                <a:ext cx="965" cy="467"/>
              </a:xfrm>
              <a:prstGeom prst="rect">
                <a:avLst/>
              </a:prstGeom>
              <a:solidFill>
                <a:srgbClr val="E6E7E8"/>
              </a:solidFill>
              <a:ln w="9525">
                <a:noFill/>
                <a:miter lim="800000"/>
                <a:headEnd/>
                <a:tailEnd/>
              </a:ln>
            </p:spPr>
            <p:txBody>
              <a:bodyPr vert="horz" wrap="square" lIns="0" tIns="45720" rIns="0" bIns="45720" numCol="1" anchor="ctr" anchorCtr="0" compatLnSpc="1">
                <a:prstTxWarp prst="textNoShape">
                  <a:avLst/>
                </a:prstTxWarp>
              </a:bodyPr>
              <a:lstStyle/>
              <a:p>
                <a:pPr algn="ctr"/>
                <a:r>
                  <a:rPr lang="en-US" sz="800" dirty="0" smtClean="0">
                    <a:latin typeface="EYInterstate" pitchFamily="2" charset="0"/>
                  </a:rPr>
                  <a:t>Indonesia</a:t>
                </a:r>
                <a:endParaRPr lang="en-US" sz="800" dirty="0">
                  <a:latin typeface="EYInterstate" pitchFamily="2" charset="0"/>
                </a:endParaRPr>
              </a:p>
            </p:txBody>
          </p:sp>
          <p:sp>
            <p:nvSpPr>
              <p:cNvPr id="134" name="Freeform 155"/>
              <p:cNvSpPr>
                <a:spLocks/>
              </p:cNvSpPr>
              <p:nvPr/>
            </p:nvSpPr>
            <p:spPr bwMode="auto">
              <a:xfrm>
                <a:off x="10871" y="8957"/>
                <a:ext cx="115" cy="102"/>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 name="Group 159"/>
            <p:cNvGrpSpPr>
              <a:grpSpLocks/>
            </p:cNvGrpSpPr>
            <p:nvPr/>
          </p:nvGrpSpPr>
          <p:grpSpPr bwMode="auto">
            <a:xfrm>
              <a:off x="3598858" y="4071023"/>
              <a:ext cx="515738" cy="330603"/>
              <a:chOff x="6018" y="8440"/>
              <a:chExt cx="975" cy="624"/>
            </a:xfrm>
          </p:grpSpPr>
          <p:sp>
            <p:nvSpPr>
              <p:cNvPr id="129" name="Rectangle 160"/>
              <p:cNvSpPr>
                <a:spLocks/>
              </p:cNvSpPr>
              <p:nvPr/>
            </p:nvSpPr>
            <p:spPr bwMode="auto">
              <a:xfrm>
                <a:off x="6023" y="8445"/>
                <a:ext cx="965" cy="467"/>
              </a:xfrm>
              <a:prstGeom prst="rect">
                <a:avLst/>
              </a:prstGeom>
              <a:solidFill>
                <a:srgbClr val="E6E7E8"/>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800" dirty="0" smtClean="0">
                    <a:latin typeface="EYInterstate" pitchFamily="2" charset="0"/>
                  </a:rPr>
                  <a:t>China</a:t>
                </a:r>
                <a:endParaRPr lang="en-US" sz="800" dirty="0">
                  <a:latin typeface="EYInterstate" pitchFamily="2" charset="0"/>
                </a:endParaRPr>
              </a:p>
            </p:txBody>
          </p:sp>
          <p:sp>
            <p:nvSpPr>
              <p:cNvPr id="130" name="Freeform 161"/>
              <p:cNvSpPr>
                <a:spLocks/>
              </p:cNvSpPr>
              <p:nvPr/>
            </p:nvSpPr>
            <p:spPr bwMode="auto">
              <a:xfrm>
                <a:off x="6432" y="8957"/>
                <a:ext cx="115" cy="102"/>
              </a:xfrm>
              <a:custGeom>
                <a:avLst/>
                <a:gdLst/>
                <a:ahLst/>
                <a:cxnLst>
                  <a:cxn ang="0">
                    <a:pos x="115" y="0"/>
                  </a:cxn>
                  <a:cxn ang="0">
                    <a:pos x="0" y="0"/>
                  </a:cxn>
                  <a:cxn ang="0">
                    <a:pos x="57" y="102"/>
                  </a:cxn>
                  <a:cxn ang="0">
                    <a:pos x="115" y="0"/>
                  </a:cxn>
                </a:cxnLst>
                <a:rect l="0" t="0" r="r" b="b"/>
                <a:pathLst>
                  <a:path w="115" h="102">
                    <a:moveTo>
                      <a:pt x="115" y="0"/>
                    </a:moveTo>
                    <a:lnTo>
                      <a:pt x="0" y="0"/>
                    </a:lnTo>
                    <a:lnTo>
                      <a:pt x="57" y="102"/>
                    </a:lnTo>
                    <a:lnTo>
                      <a:pt x="115"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16"/>
            <p:cNvGrpSpPr>
              <a:grpSpLocks noChangeAspect="1"/>
            </p:cNvGrpSpPr>
            <p:nvPr/>
          </p:nvGrpSpPr>
          <p:grpSpPr bwMode="auto">
            <a:xfrm>
              <a:off x="4177488" y="4419600"/>
              <a:ext cx="502920" cy="502920"/>
              <a:chOff x="16844" y="9157"/>
              <a:chExt cx="909" cy="909"/>
            </a:xfrm>
          </p:grpSpPr>
          <p:grpSp>
            <p:nvGrpSpPr>
              <p:cNvPr id="19" name="Group 17"/>
              <p:cNvGrpSpPr>
                <a:grpSpLocks/>
              </p:cNvGrpSpPr>
              <p:nvPr/>
            </p:nvGrpSpPr>
            <p:grpSpPr bwMode="auto">
              <a:xfrm>
                <a:off x="16854" y="9167"/>
                <a:ext cx="889" cy="889"/>
                <a:chOff x="16854" y="9167"/>
                <a:chExt cx="889" cy="889"/>
              </a:xfrm>
            </p:grpSpPr>
            <p:sp>
              <p:nvSpPr>
                <p:cNvPr id="2066" name="Freeform 18"/>
                <p:cNvSpPr>
                  <a:spLocks/>
                </p:cNvSpPr>
                <p:nvPr/>
              </p:nvSpPr>
              <p:spPr bwMode="auto">
                <a:xfrm>
                  <a:off x="16854" y="9167"/>
                  <a:ext cx="889" cy="889"/>
                </a:xfrm>
                <a:custGeom>
                  <a:avLst/>
                  <a:gdLst/>
                  <a:ahLst/>
                  <a:cxnLst>
                    <a:cxn ang="0">
                      <a:pos x="292" y="26"/>
                    </a:cxn>
                    <a:cxn ang="0">
                      <a:pos x="265" y="37"/>
                    </a:cxn>
                    <a:cxn ang="0">
                      <a:pos x="240" y="49"/>
                    </a:cxn>
                    <a:cxn ang="0">
                      <a:pos x="215" y="62"/>
                    </a:cxn>
                    <a:cxn ang="0">
                      <a:pos x="192" y="77"/>
                    </a:cxn>
                    <a:cxn ang="0">
                      <a:pos x="170" y="92"/>
                    </a:cxn>
                    <a:cxn ang="0">
                      <a:pos x="149" y="109"/>
                    </a:cxn>
                    <a:cxn ang="0">
                      <a:pos x="129" y="127"/>
                    </a:cxn>
                    <a:cxn ang="0">
                      <a:pos x="110" y="146"/>
                    </a:cxn>
                    <a:cxn ang="0">
                      <a:pos x="93" y="166"/>
                    </a:cxn>
                    <a:cxn ang="0">
                      <a:pos x="78" y="187"/>
                    </a:cxn>
                    <a:cxn ang="0">
                      <a:pos x="63" y="209"/>
                    </a:cxn>
                    <a:cxn ang="0">
                      <a:pos x="50" y="232"/>
                    </a:cxn>
                    <a:cxn ang="0">
                      <a:pos x="38" y="256"/>
                    </a:cxn>
                    <a:cxn ang="0">
                      <a:pos x="28" y="281"/>
                    </a:cxn>
                    <a:cxn ang="0">
                      <a:pos x="20" y="306"/>
                    </a:cxn>
                    <a:cxn ang="0">
                      <a:pos x="12" y="333"/>
                    </a:cxn>
                    <a:cxn ang="0">
                      <a:pos x="7" y="359"/>
                    </a:cxn>
                    <a:cxn ang="0">
                      <a:pos x="3" y="387"/>
                    </a:cxn>
                    <a:cxn ang="0">
                      <a:pos x="0" y="415"/>
                    </a:cxn>
                    <a:cxn ang="0">
                      <a:pos x="0" y="444"/>
                    </a:cxn>
                    <a:cxn ang="0">
                      <a:pos x="1" y="480"/>
                    </a:cxn>
                    <a:cxn ang="0">
                      <a:pos x="5" y="516"/>
                    </a:cxn>
                    <a:cxn ang="0">
                      <a:pos x="12" y="551"/>
                    </a:cxn>
                    <a:cxn ang="0">
                      <a:pos x="22" y="584"/>
                    </a:cxn>
                    <a:cxn ang="0">
                      <a:pos x="34" y="617"/>
                    </a:cxn>
                    <a:cxn ang="0">
                      <a:pos x="49" y="648"/>
                    </a:cxn>
                    <a:cxn ang="0">
                      <a:pos x="66" y="678"/>
                    </a:cxn>
                    <a:cxn ang="0">
                      <a:pos x="85" y="706"/>
                    </a:cxn>
                    <a:cxn ang="0">
                      <a:pos x="106" y="733"/>
                    </a:cxn>
                    <a:cxn ang="0">
                      <a:pos x="130" y="758"/>
                    </a:cxn>
                    <a:cxn ang="0">
                      <a:pos x="155" y="781"/>
                    </a:cxn>
                    <a:cxn ang="0">
                      <a:pos x="181" y="803"/>
                    </a:cxn>
                    <a:cxn ang="0">
                      <a:pos x="210" y="822"/>
                    </a:cxn>
                    <a:cxn ang="0">
                      <a:pos x="240" y="839"/>
                    </a:cxn>
                    <a:cxn ang="0">
                      <a:pos x="271" y="853"/>
                    </a:cxn>
                    <a:cxn ang="0">
                      <a:pos x="303" y="866"/>
                    </a:cxn>
                    <a:cxn ang="0">
                      <a:pos x="337" y="875"/>
                    </a:cxn>
                    <a:cxn ang="0">
                      <a:pos x="372" y="883"/>
                    </a:cxn>
                    <a:cxn ang="0">
                      <a:pos x="407" y="887"/>
                    </a:cxn>
                    <a:cxn ang="0">
                      <a:pos x="444" y="888"/>
                    </a:cxn>
                    <a:cxn ang="0">
                      <a:pos x="480" y="887"/>
                    </a:cxn>
                    <a:cxn ang="0">
                      <a:pos x="516" y="883"/>
                    </a:cxn>
                    <a:cxn ang="0">
                      <a:pos x="551" y="875"/>
                    </a:cxn>
                    <a:cxn ang="0">
                      <a:pos x="584" y="866"/>
                    </a:cxn>
                    <a:cxn ang="0">
                      <a:pos x="617" y="853"/>
                    </a:cxn>
                    <a:cxn ang="0">
                      <a:pos x="648" y="839"/>
                    </a:cxn>
                    <a:cxn ang="0">
                      <a:pos x="678" y="822"/>
                    </a:cxn>
                    <a:cxn ang="0">
                      <a:pos x="706" y="803"/>
                    </a:cxn>
                    <a:cxn ang="0">
                      <a:pos x="733" y="781"/>
                    </a:cxn>
                    <a:cxn ang="0">
                      <a:pos x="758" y="758"/>
                    </a:cxn>
                    <a:cxn ang="0">
                      <a:pos x="781" y="733"/>
                    </a:cxn>
                    <a:cxn ang="0">
                      <a:pos x="803" y="706"/>
                    </a:cxn>
                    <a:cxn ang="0">
                      <a:pos x="822" y="678"/>
                    </a:cxn>
                    <a:cxn ang="0">
                      <a:pos x="839" y="648"/>
                    </a:cxn>
                    <a:cxn ang="0">
                      <a:pos x="853" y="617"/>
                    </a:cxn>
                    <a:cxn ang="0">
                      <a:pos x="866" y="584"/>
                    </a:cxn>
                    <a:cxn ang="0">
                      <a:pos x="875" y="551"/>
                    </a:cxn>
                    <a:cxn ang="0">
                      <a:pos x="883" y="516"/>
                    </a:cxn>
                    <a:cxn ang="0">
                      <a:pos x="887" y="480"/>
                    </a:cxn>
                    <a:cxn ang="0">
                      <a:pos x="888" y="444"/>
                    </a:cxn>
                    <a:cxn ang="0">
                      <a:pos x="444" y="444"/>
                    </a:cxn>
                    <a:cxn ang="0">
                      <a:pos x="292" y="26"/>
                    </a:cxn>
                  </a:cxnLst>
                  <a:rect l="0" t="0" r="r" b="b"/>
                  <a:pathLst>
                    <a:path w="889" h="889">
                      <a:moveTo>
                        <a:pt x="292" y="26"/>
                      </a:moveTo>
                      <a:lnTo>
                        <a:pt x="265" y="37"/>
                      </a:lnTo>
                      <a:lnTo>
                        <a:pt x="240" y="49"/>
                      </a:lnTo>
                      <a:lnTo>
                        <a:pt x="215" y="62"/>
                      </a:lnTo>
                      <a:lnTo>
                        <a:pt x="192" y="77"/>
                      </a:lnTo>
                      <a:lnTo>
                        <a:pt x="170" y="92"/>
                      </a:lnTo>
                      <a:lnTo>
                        <a:pt x="149" y="109"/>
                      </a:lnTo>
                      <a:lnTo>
                        <a:pt x="129" y="127"/>
                      </a:lnTo>
                      <a:lnTo>
                        <a:pt x="110" y="146"/>
                      </a:lnTo>
                      <a:lnTo>
                        <a:pt x="93" y="166"/>
                      </a:lnTo>
                      <a:lnTo>
                        <a:pt x="78" y="187"/>
                      </a:lnTo>
                      <a:lnTo>
                        <a:pt x="63" y="209"/>
                      </a:lnTo>
                      <a:lnTo>
                        <a:pt x="50" y="232"/>
                      </a:lnTo>
                      <a:lnTo>
                        <a:pt x="38" y="256"/>
                      </a:lnTo>
                      <a:lnTo>
                        <a:pt x="28" y="281"/>
                      </a:lnTo>
                      <a:lnTo>
                        <a:pt x="20" y="306"/>
                      </a:lnTo>
                      <a:lnTo>
                        <a:pt x="12" y="333"/>
                      </a:lnTo>
                      <a:lnTo>
                        <a:pt x="7" y="359"/>
                      </a:lnTo>
                      <a:lnTo>
                        <a:pt x="3" y="387"/>
                      </a:lnTo>
                      <a:lnTo>
                        <a:pt x="0" y="415"/>
                      </a:lnTo>
                      <a:lnTo>
                        <a:pt x="0" y="444"/>
                      </a:lnTo>
                      <a:lnTo>
                        <a:pt x="1" y="480"/>
                      </a:lnTo>
                      <a:lnTo>
                        <a:pt x="5" y="516"/>
                      </a:lnTo>
                      <a:lnTo>
                        <a:pt x="12" y="551"/>
                      </a:lnTo>
                      <a:lnTo>
                        <a:pt x="22" y="584"/>
                      </a:lnTo>
                      <a:lnTo>
                        <a:pt x="34" y="617"/>
                      </a:lnTo>
                      <a:lnTo>
                        <a:pt x="49" y="648"/>
                      </a:lnTo>
                      <a:lnTo>
                        <a:pt x="66" y="678"/>
                      </a:lnTo>
                      <a:lnTo>
                        <a:pt x="85" y="706"/>
                      </a:lnTo>
                      <a:lnTo>
                        <a:pt x="106" y="733"/>
                      </a:lnTo>
                      <a:lnTo>
                        <a:pt x="130" y="758"/>
                      </a:lnTo>
                      <a:lnTo>
                        <a:pt x="155" y="781"/>
                      </a:lnTo>
                      <a:lnTo>
                        <a:pt x="181" y="803"/>
                      </a:lnTo>
                      <a:lnTo>
                        <a:pt x="210" y="822"/>
                      </a:lnTo>
                      <a:lnTo>
                        <a:pt x="240" y="839"/>
                      </a:lnTo>
                      <a:lnTo>
                        <a:pt x="271" y="853"/>
                      </a:lnTo>
                      <a:lnTo>
                        <a:pt x="303" y="866"/>
                      </a:lnTo>
                      <a:lnTo>
                        <a:pt x="337" y="875"/>
                      </a:lnTo>
                      <a:lnTo>
                        <a:pt x="372" y="883"/>
                      </a:lnTo>
                      <a:lnTo>
                        <a:pt x="407" y="887"/>
                      </a:lnTo>
                      <a:lnTo>
                        <a:pt x="444" y="888"/>
                      </a:lnTo>
                      <a:lnTo>
                        <a:pt x="480" y="887"/>
                      </a:lnTo>
                      <a:lnTo>
                        <a:pt x="516" y="883"/>
                      </a:lnTo>
                      <a:lnTo>
                        <a:pt x="551" y="875"/>
                      </a:lnTo>
                      <a:lnTo>
                        <a:pt x="584" y="866"/>
                      </a:lnTo>
                      <a:lnTo>
                        <a:pt x="617" y="853"/>
                      </a:lnTo>
                      <a:lnTo>
                        <a:pt x="648" y="839"/>
                      </a:lnTo>
                      <a:lnTo>
                        <a:pt x="678" y="822"/>
                      </a:lnTo>
                      <a:lnTo>
                        <a:pt x="706" y="803"/>
                      </a:lnTo>
                      <a:lnTo>
                        <a:pt x="733" y="781"/>
                      </a:lnTo>
                      <a:lnTo>
                        <a:pt x="758" y="758"/>
                      </a:lnTo>
                      <a:lnTo>
                        <a:pt x="781" y="733"/>
                      </a:lnTo>
                      <a:lnTo>
                        <a:pt x="803" y="706"/>
                      </a:lnTo>
                      <a:lnTo>
                        <a:pt x="822" y="678"/>
                      </a:lnTo>
                      <a:lnTo>
                        <a:pt x="839" y="648"/>
                      </a:lnTo>
                      <a:lnTo>
                        <a:pt x="853" y="617"/>
                      </a:lnTo>
                      <a:lnTo>
                        <a:pt x="866" y="584"/>
                      </a:lnTo>
                      <a:lnTo>
                        <a:pt x="875" y="551"/>
                      </a:lnTo>
                      <a:lnTo>
                        <a:pt x="883" y="516"/>
                      </a:lnTo>
                      <a:lnTo>
                        <a:pt x="887" y="480"/>
                      </a:lnTo>
                      <a:lnTo>
                        <a:pt x="888" y="444"/>
                      </a:lnTo>
                      <a:lnTo>
                        <a:pt x="444" y="444"/>
                      </a:lnTo>
                      <a:lnTo>
                        <a:pt x="292" y="26"/>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16854" y="9167"/>
                  <a:ext cx="889" cy="889"/>
                </a:xfrm>
                <a:custGeom>
                  <a:avLst/>
                  <a:gdLst/>
                  <a:ahLst/>
                  <a:cxnLst>
                    <a:cxn ang="0">
                      <a:pos x="444" y="0"/>
                    </a:cxn>
                    <a:cxn ang="0">
                      <a:pos x="444" y="444"/>
                    </a:cxn>
                    <a:cxn ang="0">
                      <a:pos x="888" y="444"/>
                    </a:cxn>
                    <a:cxn ang="0">
                      <a:pos x="887" y="407"/>
                    </a:cxn>
                    <a:cxn ang="0">
                      <a:pos x="883" y="372"/>
                    </a:cxn>
                    <a:cxn ang="0">
                      <a:pos x="875" y="337"/>
                    </a:cxn>
                    <a:cxn ang="0">
                      <a:pos x="866" y="303"/>
                    </a:cxn>
                    <a:cxn ang="0">
                      <a:pos x="853" y="271"/>
                    </a:cxn>
                    <a:cxn ang="0">
                      <a:pos x="839" y="240"/>
                    </a:cxn>
                    <a:cxn ang="0">
                      <a:pos x="822" y="210"/>
                    </a:cxn>
                    <a:cxn ang="0">
                      <a:pos x="803" y="181"/>
                    </a:cxn>
                    <a:cxn ang="0">
                      <a:pos x="781" y="155"/>
                    </a:cxn>
                    <a:cxn ang="0">
                      <a:pos x="758" y="130"/>
                    </a:cxn>
                    <a:cxn ang="0">
                      <a:pos x="733" y="106"/>
                    </a:cxn>
                    <a:cxn ang="0">
                      <a:pos x="706" y="85"/>
                    </a:cxn>
                    <a:cxn ang="0">
                      <a:pos x="678" y="66"/>
                    </a:cxn>
                    <a:cxn ang="0">
                      <a:pos x="648" y="49"/>
                    </a:cxn>
                    <a:cxn ang="0">
                      <a:pos x="617" y="34"/>
                    </a:cxn>
                    <a:cxn ang="0">
                      <a:pos x="584" y="22"/>
                    </a:cxn>
                    <a:cxn ang="0">
                      <a:pos x="551" y="12"/>
                    </a:cxn>
                    <a:cxn ang="0">
                      <a:pos x="516" y="5"/>
                    </a:cxn>
                    <a:cxn ang="0">
                      <a:pos x="480" y="1"/>
                    </a:cxn>
                    <a:cxn ang="0">
                      <a:pos x="444" y="0"/>
                    </a:cxn>
                  </a:cxnLst>
                  <a:rect l="0" t="0" r="r" b="b"/>
                  <a:pathLst>
                    <a:path w="889" h="889">
                      <a:moveTo>
                        <a:pt x="444" y="0"/>
                      </a:moveTo>
                      <a:lnTo>
                        <a:pt x="444" y="444"/>
                      </a:lnTo>
                      <a:lnTo>
                        <a:pt x="888" y="444"/>
                      </a:lnTo>
                      <a:lnTo>
                        <a:pt x="887" y="407"/>
                      </a:lnTo>
                      <a:lnTo>
                        <a:pt x="883" y="372"/>
                      </a:lnTo>
                      <a:lnTo>
                        <a:pt x="875" y="337"/>
                      </a:lnTo>
                      <a:lnTo>
                        <a:pt x="866" y="303"/>
                      </a:lnTo>
                      <a:lnTo>
                        <a:pt x="853" y="271"/>
                      </a:lnTo>
                      <a:lnTo>
                        <a:pt x="839" y="240"/>
                      </a:lnTo>
                      <a:lnTo>
                        <a:pt x="822" y="210"/>
                      </a:lnTo>
                      <a:lnTo>
                        <a:pt x="803" y="181"/>
                      </a:lnTo>
                      <a:lnTo>
                        <a:pt x="781" y="155"/>
                      </a:lnTo>
                      <a:lnTo>
                        <a:pt x="758" y="130"/>
                      </a:lnTo>
                      <a:lnTo>
                        <a:pt x="733" y="106"/>
                      </a:lnTo>
                      <a:lnTo>
                        <a:pt x="706" y="85"/>
                      </a:lnTo>
                      <a:lnTo>
                        <a:pt x="678" y="66"/>
                      </a:lnTo>
                      <a:lnTo>
                        <a:pt x="648" y="49"/>
                      </a:lnTo>
                      <a:lnTo>
                        <a:pt x="617" y="34"/>
                      </a:lnTo>
                      <a:lnTo>
                        <a:pt x="584" y="22"/>
                      </a:lnTo>
                      <a:lnTo>
                        <a:pt x="551" y="12"/>
                      </a:lnTo>
                      <a:lnTo>
                        <a:pt x="516" y="5"/>
                      </a:lnTo>
                      <a:lnTo>
                        <a:pt x="480" y="1"/>
                      </a:lnTo>
                      <a:lnTo>
                        <a:pt x="444"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68" name="Freeform 20"/>
              <p:cNvSpPr>
                <a:spLocks/>
              </p:cNvSpPr>
              <p:nvPr/>
            </p:nvSpPr>
            <p:spPr bwMode="auto">
              <a:xfrm>
                <a:off x="17147" y="9167"/>
                <a:ext cx="152" cy="444"/>
              </a:xfrm>
              <a:custGeom>
                <a:avLst/>
                <a:gdLst/>
                <a:ahLst/>
                <a:cxnLst>
                  <a:cxn ang="0">
                    <a:pos x="137" y="0"/>
                  </a:cxn>
                  <a:cxn ang="0">
                    <a:pos x="117" y="1"/>
                  </a:cxn>
                  <a:cxn ang="0">
                    <a:pos x="97" y="3"/>
                  </a:cxn>
                  <a:cxn ang="0">
                    <a:pos x="77" y="5"/>
                  </a:cxn>
                  <a:cxn ang="0">
                    <a:pos x="58" y="9"/>
                  </a:cxn>
                  <a:cxn ang="0">
                    <a:pos x="38" y="14"/>
                  </a:cxn>
                  <a:cxn ang="0">
                    <a:pos x="19" y="19"/>
                  </a:cxn>
                  <a:cxn ang="0">
                    <a:pos x="0" y="26"/>
                  </a:cxn>
                  <a:cxn ang="0">
                    <a:pos x="152" y="444"/>
                  </a:cxn>
                  <a:cxn ang="0">
                    <a:pos x="137" y="0"/>
                  </a:cxn>
                </a:cxnLst>
                <a:rect l="0" t="0" r="r" b="b"/>
                <a:pathLst>
                  <a:path w="152" h="444">
                    <a:moveTo>
                      <a:pt x="137" y="0"/>
                    </a:moveTo>
                    <a:lnTo>
                      <a:pt x="117" y="1"/>
                    </a:lnTo>
                    <a:lnTo>
                      <a:pt x="97" y="3"/>
                    </a:lnTo>
                    <a:lnTo>
                      <a:pt x="77" y="5"/>
                    </a:lnTo>
                    <a:lnTo>
                      <a:pt x="58" y="9"/>
                    </a:lnTo>
                    <a:lnTo>
                      <a:pt x="38" y="14"/>
                    </a:lnTo>
                    <a:lnTo>
                      <a:pt x="19" y="19"/>
                    </a:lnTo>
                    <a:lnTo>
                      <a:pt x="0" y="26"/>
                    </a:lnTo>
                    <a:lnTo>
                      <a:pt x="152" y="444"/>
                    </a:lnTo>
                    <a:lnTo>
                      <a:pt x="13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17291" y="9167"/>
                <a:ext cx="20" cy="444"/>
              </a:xfrm>
              <a:custGeom>
                <a:avLst/>
                <a:gdLst/>
                <a:ahLst/>
                <a:cxnLst>
                  <a:cxn ang="0">
                    <a:pos x="7" y="0"/>
                  </a:cxn>
                  <a:cxn ang="0">
                    <a:pos x="0" y="0"/>
                  </a:cxn>
                  <a:cxn ang="0">
                    <a:pos x="7" y="444"/>
                  </a:cxn>
                  <a:cxn ang="0">
                    <a:pos x="7" y="0"/>
                  </a:cxn>
                </a:cxnLst>
                <a:rect l="0" t="0" r="r" b="b"/>
                <a:pathLst>
                  <a:path w="20" h="444">
                    <a:moveTo>
                      <a:pt x="7" y="0"/>
                    </a:moveTo>
                    <a:lnTo>
                      <a:pt x="0" y="0"/>
                    </a:lnTo>
                    <a:lnTo>
                      <a:pt x="7" y="444"/>
                    </a:lnTo>
                    <a:lnTo>
                      <a:pt x="7"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17081"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23"/>
            <p:cNvGrpSpPr>
              <a:grpSpLocks noChangeAspect="1"/>
            </p:cNvGrpSpPr>
            <p:nvPr/>
          </p:nvGrpSpPr>
          <p:grpSpPr bwMode="auto">
            <a:xfrm>
              <a:off x="4756608" y="4419600"/>
              <a:ext cx="502920" cy="502920"/>
              <a:chOff x="17947" y="9157"/>
              <a:chExt cx="909" cy="909"/>
            </a:xfrm>
          </p:grpSpPr>
          <p:sp>
            <p:nvSpPr>
              <p:cNvPr id="2072" name="Freeform 24"/>
              <p:cNvSpPr>
                <a:spLocks/>
              </p:cNvSpPr>
              <p:nvPr/>
            </p:nvSpPr>
            <p:spPr bwMode="auto">
              <a:xfrm>
                <a:off x="18029" y="9167"/>
                <a:ext cx="817" cy="889"/>
              </a:xfrm>
              <a:custGeom>
                <a:avLst/>
                <a:gdLst/>
                <a:ahLst/>
                <a:cxnLst>
                  <a:cxn ang="0">
                    <a:pos x="372" y="0"/>
                  </a:cxn>
                  <a:cxn ang="0">
                    <a:pos x="372" y="444"/>
                  </a:cxn>
                  <a:cxn ang="0">
                    <a:pos x="0" y="686"/>
                  </a:cxn>
                  <a:cxn ang="0">
                    <a:pos x="13" y="705"/>
                  </a:cxn>
                  <a:cxn ang="0">
                    <a:pos x="26" y="723"/>
                  </a:cxn>
                  <a:cxn ang="0">
                    <a:pos x="41" y="741"/>
                  </a:cxn>
                  <a:cxn ang="0">
                    <a:pos x="56" y="757"/>
                  </a:cxn>
                  <a:cxn ang="0">
                    <a:pos x="72" y="773"/>
                  </a:cxn>
                  <a:cxn ang="0">
                    <a:pos x="88" y="787"/>
                  </a:cxn>
                  <a:cxn ang="0">
                    <a:pos x="105" y="801"/>
                  </a:cxn>
                  <a:cxn ang="0">
                    <a:pos x="123" y="813"/>
                  </a:cxn>
                  <a:cxn ang="0">
                    <a:pos x="141" y="825"/>
                  </a:cxn>
                  <a:cxn ang="0">
                    <a:pos x="159" y="836"/>
                  </a:cxn>
                  <a:cxn ang="0">
                    <a:pos x="179" y="846"/>
                  </a:cxn>
                  <a:cxn ang="0">
                    <a:pos x="198" y="855"/>
                  </a:cxn>
                  <a:cxn ang="0">
                    <a:pos x="218" y="862"/>
                  </a:cxn>
                  <a:cxn ang="0">
                    <a:pos x="239" y="869"/>
                  </a:cxn>
                  <a:cxn ang="0">
                    <a:pos x="260" y="875"/>
                  </a:cxn>
                  <a:cxn ang="0">
                    <a:pos x="282" y="880"/>
                  </a:cxn>
                  <a:cxn ang="0">
                    <a:pos x="304" y="884"/>
                  </a:cxn>
                  <a:cxn ang="0">
                    <a:pos x="326" y="886"/>
                  </a:cxn>
                  <a:cxn ang="0">
                    <a:pos x="349" y="888"/>
                  </a:cxn>
                  <a:cxn ang="0">
                    <a:pos x="372" y="888"/>
                  </a:cxn>
                  <a:cxn ang="0">
                    <a:pos x="409" y="887"/>
                  </a:cxn>
                  <a:cxn ang="0">
                    <a:pos x="444" y="883"/>
                  </a:cxn>
                  <a:cxn ang="0">
                    <a:pos x="479" y="875"/>
                  </a:cxn>
                  <a:cxn ang="0">
                    <a:pos x="513" y="866"/>
                  </a:cxn>
                  <a:cxn ang="0">
                    <a:pos x="545" y="853"/>
                  </a:cxn>
                  <a:cxn ang="0">
                    <a:pos x="576" y="839"/>
                  </a:cxn>
                  <a:cxn ang="0">
                    <a:pos x="606" y="822"/>
                  </a:cxn>
                  <a:cxn ang="0">
                    <a:pos x="635" y="803"/>
                  </a:cxn>
                  <a:cxn ang="0">
                    <a:pos x="661" y="781"/>
                  </a:cxn>
                  <a:cxn ang="0">
                    <a:pos x="686" y="758"/>
                  </a:cxn>
                  <a:cxn ang="0">
                    <a:pos x="710" y="733"/>
                  </a:cxn>
                  <a:cxn ang="0">
                    <a:pos x="731" y="706"/>
                  </a:cxn>
                  <a:cxn ang="0">
                    <a:pos x="750" y="678"/>
                  </a:cxn>
                  <a:cxn ang="0">
                    <a:pos x="767" y="648"/>
                  </a:cxn>
                  <a:cxn ang="0">
                    <a:pos x="782" y="617"/>
                  </a:cxn>
                  <a:cxn ang="0">
                    <a:pos x="794" y="584"/>
                  </a:cxn>
                  <a:cxn ang="0">
                    <a:pos x="804" y="551"/>
                  </a:cxn>
                  <a:cxn ang="0">
                    <a:pos x="811" y="516"/>
                  </a:cxn>
                  <a:cxn ang="0">
                    <a:pos x="815" y="480"/>
                  </a:cxn>
                  <a:cxn ang="0">
                    <a:pos x="817" y="444"/>
                  </a:cxn>
                  <a:cxn ang="0">
                    <a:pos x="815" y="407"/>
                  </a:cxn>
                  <a:cxn ang="0">
                    <a:pos x="811" y="372"/>
                  </a:cxn>
                  <a:cxn ang="0">
                    <a:pos x="804" y="337"/>
                  </a:cxn>
                  <a:cxn ang="0">
                    <a:pos x="794" y="303"/>
                  </a:cxn>
                  <a:cxn ang="0">
                    <a:pos x="782" y="271"/>
                  </a:cxn>
                  <a:cxn ang="0">
                    <a:pos x="767" y="240"/>
                  </a:cxn>
                  <a:cxn ang="0">
                    <a:pos x="750" y="210"/>
                  </a:cxn>
                  <a:cxn ang="0">
                    <a:pos x="731" y="181"/>
                  </a:cxn>
                  <a:cxn ang="0">
                    <a:pos x="710" y="155"/>
                  </a:cxn>
                  <a:cxn ang="0">
                    <a:pos x="686" y="130"/>
                  </a:cxn>
                  <a:cxn ang="0">
                    <a:pos x="661" y="106"/>
                  </a:cxn>
                  <a:cxn ang="0">
                    <a:pos x="635" y="85"/>
                  </a:cxn>
                  <a:cxn ang="0">
                    <a:pos x="606" y="66"/>
                  </a:cxn>
                  <a:cxn ang="0">
                    <a:pos x="576" y="49"/>
                  </a:cxn>
                  <a:cxn ang="0">
                    <a:pos x="545" y="34"/>
                  </a:cxn>
                  <a:cxn ang="0">
                    <a:pos x="513" y="22"/>
                  </a:cxn>
                  <a:cxn ang="0">
                    <a:pos x="479" y="12"/>
                  </a:cxn>
                  <a:cxn ang="0">
                    <a:pos x="444" y="5"/>
                  </a:cxn>
                  <a:cxn ang="0">
                    <a:pos x="409" y="1"/>
                  </a:cxn>
                  <a:cxn ang="0">
                    <a:pos x="372" y="0"/>
                  </a:cxn>
                </a:cxnLst>
                <a:rect l="0" t="0" r="r" b="b"/>
                <a:pathLst>
                  <a:path w="817" h="889">
                    <a:moveTo>
                      <a:pt x="372" y="0"/>
                    </a:moveTo>
                    <a:lnTo>
                      <a:pt x="372" y="444"/>
                    </a:lnTo>
                    <a:lnTo>
                      <a:pt x="0" y="686"/>
                    </a:lnTo>
                    <a:lnTo>
                      <a:pt x="13" y="705"/>
                    </a:lnTo>
                    <a:lnTo>
                      <a:pt x="26" y="723"/>
                    </a:lnTo>
                    <a:lnTo>
                      <a:pt x="41" y="741"/>
                    </a:lnTo>
                    <a:lnTo>
                      <a:pt x="56" y="757"/>
                    </a:lnTo>
                    <a:lnTo>
                      <a:pt x="72" y="773"/>
                    </a:lnTo>
                    <a:lnTo>
                      <a:pt x="88" y="787"/>
                    </a:lnTo>
                    <a:lnTo>
                      <a:pt x="105" y="801"/>
                    </a:lnTo>
                    <a:lnTo>
                      <a:pt x="123" y="813"/>
                    </a:lnTo>
                    <a:lnTo>
                      <a:pt x="141" y="825"/>
                    </a:lnTo>
                    <a:lnTo>
                      <a:pt x="159" y="836"/>
                    </a:lnTo>
                    <a:lnTo>
                      <a:pt x="179" y="846"/>
                    </a:lnTo>
                    <a:lnTo>
                      <a:pt x="198" y="855"/>
                    </a:lnTo>
                    <a:lnTo>
                      <a:pt x="218" y="862"/>
                    </a:lnTo>
                    <a:lnTo>
                      <a:pt x="239" y="869"/>
                    </a:lnTo>
                    <a:lnTo>
                      <a:pt x="260" y="875"/>
                    </a:lnTo>
                    <a:lnTo>
                      <a:pt x="282" y="880"/>
                    </a:lnTo>
                    <a:lnTo>
                      <a:pt x="304" y="884"/>
                    </a:lnTo>
                    <a:lnTo>
                      <a:pt x="326" y="886"/>
                    </a:lnTo>
                    <a:lnTo>
                      <a:pt x="349" y="888"/>
                    </a:lnTo>
                    <a:lnTo>
                      <a:pt x="372" y="888"/>
                    </a:lnTo>
                    <a:lnTo>
                      <a:pt x="409" y="887"/>
                    </a:lnTo>
                    <a:lnTo>
                      <a:pt x="444" y="883"/>
                    </a:lnTo>
                    <a:lnTo>
                      <a:pt x="479" y="875"/>
                    </a:lnTo>
                    <a:lnTo>
                      <a:pt x="513" y="866"/>
                    </a:lnTo>
                    <a:lnTo>
                      <a:pt x="545" y="853"/>
                    </a:lnTo>
                    <a:lnTo>
                      <a:pt x="576" y="839"/>
                    </a:lnTo>
                    <a:lnTo>
                      <a:pt x="606" y="822"/>
                    </a:lnTo>
                    <a:lnTo>
                      <a:pt x="635" y="803"/>
                    </a:lnTo>
                    <a:lnTo>
                      <a:pt x="661" y="781"/>
                    </a:lnTo>
                    <a:lnTo>
                      <a:pt x="686" y="758"/>
                    </a:lnTo>
                    <a:lnTo>
                      <a:pt x="710" y="733"/>
                    </a:lnTo>
                    <a:lnTo>
                      <a:pt x="731" y="706"/>
                    </a:lnTo>
                    <a:lnTo>
                      <a:pt x="750" y="678"/>
                    </a:lnTo>
                    <a:lnTo>
                      <a:pt x="767" y="648"/>
                    </a:lnTo>
                    <a:lnTo>
                      <a:pt x="782" y="617"/>
                    </a:lnTo>
                    <a:lnTo>
                      <a:pt x="794" y="584"/>
                    </a:lnTo>
                    <a:lnTo>
                      <a:pt x="804" y="551"/>
                    </a:lnTo>
                    <a:lnTo>
                      <a:pt x="811" y="516"/>
                    </a:lnTo>
                    <a:lnTo>
                      <a:pt x="815" y="480"/>
                    </a:lnTo>
                    <a:lnTo>
                      <a:pt x="817" y="444"/>
                    </a:lnTo>
                    <a:lnTo>
                      <a:pt x="815" y="407"/>
                    </a:lnTo>
                    <a:lnTo>
                      <a:pt x="811" y="372"/>
                    </a:lnTo>
                    <a:lnTo>
                      <a:pt x="804" y="337"/>
                    </a:lnTo>
                    <a:lnTo>
                      <a:pt x="794" y="303"/>
                    </a:lnTo>
                    <a:lnTo>
                      <a:pt x="782" y="271"/>
                    </a:lnTo>
                    <a:lnTo>
                      <a:pt x="767" y="240"/>
                    </a:lnTo>
                    <a:lnTo>
                      <a:pt x="750" y="210"/>
                    </a:lnTo>
                    <a:lnTo>
                      <a:pt x="731" y="181"/>
                    </a:lnTo>
                    <a:lnTo>
                      <a:pt x="710" y="155"/>
                    </a:lnTo>
                    <a:lnTo>
                      <a:pt x="686" y="130"/>
                    </a:lnTo>
                    <a:lnTo>
                      <a:pt x="661" y="106"/>
                    </a:lnTo>
                    <a:lnTo>
                      <a:pt x="635" y="85"/>
                    </a:lnTo>
                    <a:lnTo>
                      <a:pt x="606" y="66"/>
                    </a:lnTo>
                    <a:lnTo>
                      <a:pt x="576" y="49"/>
                    </a:lnTo>
                    <a:lnTo>
                      <a:pt x="545" y="34"/>
                    </a:lnTo>
                    <a:lnTo>
                      <a:pt x="513" y="22"/>
                    </a:lnTo>
                    <a:lnTo>
                      <a:pt x="479" y="12"/>
                    </a:lnTo>
                    <a:lnTo>
                      <a:pt x="444" y="5"/>
                    </a:lnTo>
                    <a:lnTo>
                      <a:pt x="409" y="1"/>
                    </a:lnTo>
                    <a:lnTo>
                      <a:pt x="372"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17957" y="9168"/>
                <a:ext cx="444" cy="685"/>
              </a:xfrm>
              <a:custGeom>
                <a:avLst/>
                <a:gdLst/>
                <a:ahLst/>
                <a:cxnLst>
                  <a:cxn ang="0">
                    <a:pos x="410" y="0"/>
                  </a:cxn>
                  <a:cxn ang="0">
                    <a:pos x="389" y="1"/>
                  </a:cxn>
                  <a:cxn ang="0">
                    <a:pos x="369" y="4"/>
                  </a:cxn>
                  <a:cxn ang="0">
                    <a:pos x="349" y="8"/>
                  </a:cxn>
                  <a:cxn ang="0">
                    <a:pos x="330" y="12"/>
                  </a:cxn>
                  <a:cxn ang="0">
                    <a:pos x="311" y="18"/>
                  </a:cxn>
                  <a:cxn ang="0">
                    <a:pos x="292" y="24"/>
                  </a:cxn>
                  <a:cxn ang="0">
                    <a:pos x="274" y="31"/>
                  </a:cxn>
                  <a:cxn ang="0">
                    <a:pos x="256" y="39"/>
                  </a:cxn>
                  <a:cxn ang="0">
                    <a:pos x="238" y="49"/>
                  </a:cxn>
                  <a:cxn ang="0">
                    <a:pos x="220" y="59"/>
                  </a:cxn>
                  <a:cxn ang="0">
                    <a:pos x="202" y="70"/>
                  </a:cxn>
                  <a:cxn ang="0">
                    <a:pos x="172" y="91"/>
                  </a:cxn>
                  <a:cxn ang="0">
                    <a:pos x="145" y="114"/>
                  </a:cxn>
                  <a:cxn ang="0">
                    <a:pos x="119" y="139"/>
                  </a:cxn>
                  <a:cxn ang="0">
                    <a:pos x="96" y="165"/>
                  </a:cxn>
                  <a:cxn ang="0">
                    <a:pos x="76" y="193"/>
                  </a:cxn>
                  <a:cxn ang="0">
                    <a:pos x="58" y="223"/>
                  </a:cxn>
                  <a:cxn ang="0">
                    <a:pos x="42" y="253"/>
                  </a:cxn>
                  <a:cxn ang="0">
                    <a:pos x="28" y="285"/>
                  </a:cxn>
                  <a:cxn ang="0">
                    <a:pos x="18" y="317"/>
                  </a:cxn>
                  <a:cxn ang="0">
                    <a:pos x="9" y="350"/>
                  </a:cxn>
                  <a:cxn ang="0">
                    <a:pos x="3" y="384"/>
                  </a:cxn>
                  <a:cxn ang="0">
                    <a:pos x="0" y="418"/>
                  </a:cxn>
                  <a:cxn ang="0">
                    <a:pos x="0" y="452"/>
                  </a:cxn>
                  <a:cxn ang="0">
                    <a:pos x="2" y="486"/>
                  </a:cxn>
                  <a:cxn ang="0">
                    <a:pos x="6" y="521"/>
                  </a:cxn>
                  <a:cxn ang="0">
                    <a:pos x="14" y="555"/>
                  </a:cxn>
                  <a:cxn ang="0">
                    <a:pos x="24" y="588"/>
                  </a:cxn>
                  <a:cxn ang="0">
                    <a:pos x="37" y="621"/>
                  </a:cxn>
                  <a:cxn ang="0">
                    <a:pos x="53" y="653"/>
                  </a:cxn>
                  <a:cxn ang="0">
                    <a:pos x="71" y="685"/>
                  </a:cxn>
                  <a:cxn ang="0">
                    <a:pos x="444" y="443"/>
                  </a:cxn>
                  <a:cxn ang="0">
                    <a:pos x="410" y="0"/>
                  </a:cxn>
                </a:cxnLst>
                <a:rect l="0" t="0" r="r" b="b"/>
                <a:pathLst>
                  <a:path w="444" h="685">
                    <a:moveTo>
                      <a:pt x="410" y="0"/>
                    </a:moveTo>
                    <a:lnTo>
                      <a:pt x="389" y="1"/>
                    </a:lnTo>
                    <a:lnTo>
                      <a:pt x="369" y="4"/>
                    </a:lnTo>
                    <a:lnTo>
                      <a:pt x="349" y="8"/>
                    </a:lnTo>
                    <a:lnTo>
                      <a:pt x="330" y="12"/>
                    </a:lnTo>
                    <a:lnTo>
                      <a:pt x="311" y="18"/>
                    </a:lnTo>
                    <a:lnTo>
                      <a:pt x="292" y="24"/>
                    </a:lnTo>
                    <a:lnTo>
                      <a:pt x="274" y="31"/>
                    </a:lnTo>
                    <a:lnTo>
                      <a:pt x="256" y="39"/>
                    </a:lnTo>
                    <a:lnTo>
                      <a:pt x="238" y="49"/>
                    </a:lnTo>
                    <a:lnTo>
                      <a:pt x="220" y="59"/>
                    </a:lnTo>
                    <a:lnTo>
                      <a:pt x="202" y="70"/>
                    </a:lnTo>
                    <a:lnTo>
                      <a:pt x="172" y="91"/>
                    </a:lnTo>
                    <a:lnTo>
                      <a:pt x="145" y="114"/>
                    </a:lnTo>
                    <a:lnTo>
                      <a:pt x="119" y="139"/>
                    </a:lnTo>
                    <a:lnTo>
                      <a:pt x="96" y="165"/>
                    </a:lnTo>
                    <a:lnTo>
                      <a:pt x="76" y="193"/>
                    </a:lnTo>
                    <a:lnTo>
                      <a:pt x="58" y="223"/>
                    </a:lnTo>
                    <a:lnTo>
                      <a:pt x="42" y="253"/>
                    </a:lnTo>
                    <a:lnTo>
                      <a:pt x="28" y="285"/>
                    </a:lnTo>
                    <a:lnTo>
                      <a:pt x="18" y="317"/>
                    </a:lnTo>
                    <a:lnTo>
                      <a:pt x="9" y="350"/>
                    </a:lnTo>
                    <a:lnTo>
                      <a:pt x="3" y="384"/>
                    </a:lnTo>
                    <a:lnTo>
                      <a:pt x="0" y="418"/>
                    </a:lnTo>
                    <a:lnTo>
                      <a:pt x="0" y="452"/>
                    </a:lnTo>
                    <a:lnTo>
                      <a:pt x="2" y="486"/>
                    </a:lnTo>
                    <a:lnTo>
                      <a:pt x="6" y="521"/>
                    </a:lnTo>
                    <a:lnTo>
                      <a:pt x="14" y="555"/>
                    </a:lnTo>
                    <a:lnTo>
                      <a:pt x="24" y="588"/>
                    </a:lnTo>
                    <a:lnTo>
                      <a:pt x="37" y="621"/>
                    </a:lnTo>
                    <a:lnTo>
                      <a:pt x="53" y="653"/>
                    </a:lnTo>
                    <a:lnTo>
                      <a:pt x="71" y="685"/>
                    </a:lnTo>
                    <a:lnTo>
                      <a:pt x="444" y="443"/>
                    </a:lnTo>
                    <a:lnTo>
                      <a:pt x="410"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18370" y="9167"/>
                <a:ext cx="31" cy="444"/>
              </a:xfrm>
              <a:custGeom>
                <a:avLst/>
                <a:gdLst/>
                <a:ahLst/>
                <a:cxnLst>
                  <a:cxn ang="0">
                    <a:pos x="30" y="0"/>
                  </a:cxn>
                  <a:cxn ang="0">
                    <a:pos x="21" y="0"/>
                  </a:cxn>
                  <a:cxn ang="0">
                    <a:pos x="9" y="0"/>
                  </a:cxn>
                  <a:cxn ang="0">
                    <a:pos x="0" y="1"/>
                  </a:cxn>
                  <a:cxn ang="0">
                    <a:pos x="30" y="444"/>
                  </a:cxn>
                  <a:cxn ang="0">
                    <a:pos x="30" y="0"/>
                  </a:cxn>
                </a:cxnLst>
                <a:rect l="0" t="0" r="r" b="b"/>
                <a:pathLst>
                  <a:path w="31" h="444">
                    <a:moveTo>
                      <a:pt x="30" y="0"/>
                    </a:moveTo>
                    <a:lnTo>
                      <a:pt x="21" y="0"/>
                    </a:lnTo>
                    <a:lnTo>
                      <a:pt x="9" y="0"/>
                    </a:lnTo>
                    <a:lnTo>
                      <a:pt x="0" y="1"/>
                    </a:lnTo>
                    <a:lnTo>
                      <a:pt x="30" y="444"/>
                    </a:lnTo>
                    <a:lnTo>
                      <a:pt x="30"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18183" y="9394"/>
                <a:ext cx="436" cy="435"/>
              </a:xfrm>
              <a:custGeom>
                <a:avLst/>
                <a:gdLst/>
                <a:ahLst/>
                <a:cxnLst>
                  <a:cxn ang="0">
                    <a:pos x="235" y="0"/>
                  </a:cxn>
                  <a:cxn ang="0">
                    <a:pos x="210" y="0"/>
                  </a:cxn>
                  <a:cxn ang="0">
                    <a:pos x="186" y="4"/>
                  </a:cxn>
                  <a:cxn ang="0">
                    <a:pos x="163" y="9"/>
                  </a:cxn>
                  <a:cxn ang="0">
                    <a:pos x="141" y="16"/>
                  </a:cxn>
                  <a:cxn ang="0">
                    <a:pos x="120" y="25"/>
                  </a:cxn>
                  <a:cxn ang="0">
                    <a:pos x="101" y="36"/>
                  </a:cxn>
                  <a:cxn ang="0">
                    <a:pos x="83" y="48"/>
                  </a:cxn>
                  <a:cxn ang="0">
                    <a:pos x="66" y="62"/>
                  </a:cxn>
                  <a:cxn ang="0">
                    <a:pos x="51" y="77"/>
                  </a:cxn>
                  <a:cxn ang="0">
                    <a:pos x="38" y="94"/>
                  </a:cxn>
                  <a:cxn ang="0">
                    <a:pos x="27" y="112"/>
                  </a:cxn>
                  <a:cxn ang="0">
                    <a:pos x="17" y="131"/>
                  </a:cxn>
                  <a:cxn ang="0">
                    <a:pos x="10" y="151"/>
                  </a:cxn>
                  <a:cxn ang="0">
                    <a:pos x="4" y="171"/>
                  </a:cxn>
                  <a:cxn ang="0">
                    <a:pos x="1" y="193"/>
                  </a:cxn>
                  <a:cxn ang="0">
                    <a:pos x="0" y="215"/>
                  </a:cxn>
                  <a:cxn ang="0">
                    <a:pos x="1" y="238"/>
                  </a:cxn>
                  <a:cxn ang="0">
                    <a:pos x="4" y="261"/>
                  </a:cxn>
                  <a:cxn ang="0">
                    <a:pos x="10" y="283"/>
                  </a:cxn>
                  <a:cxn ang="0">
                    <a:pos x="18" y="304"/>
                  </a:cxn>
                  <a:cxn ang="0">
                    <a:pos x="27" y="323"/>
                  </a:cxn>
                  <a:cxn ang="0">
                    <a:pos x="39" y="342"/>
                  </a:cxn>
                  <a:cxn ang="0">
                    <a:pos x="52" y="359"/>
                  </a:cxn>
                  <a:cxn ang="0">
                    <a:pos x="67" y="375"/>
                  </a:cxn>
                  <a:cxn ang="0">
                    <a:pos x="84" y="389"/>
                  </a:cxn>
                  <a:cxn ang="0">
                    <a:pos x="101" y="401"/>
                  </a:cxn>
                  <a:cxn ang="0">
                    <a:pos x="120" y="412"/>
                  </a:cxn>
                  <a:cxn ang="0">
                    <a:pos x="140" y="421"/>
                  </a:cxn>
                  <a:cxn ang="0">
                    <a:pos x="162" y="428"/>
                  </a:cxn>
                  <a:cxn ang="0">
                    <a:pos x="183" y="432"/>
                  </a:cxn>
                  <a:cxn ang="0">
                    <a:pos x="206" y="435"/>
                  </a:cxn>
                  <a:cxn ang="0">
                    <a:pos x="218" y="435"/>
                  </a:cxn>
                  <a:cxn ang="0">
                    <a:pos x="241" y="434"/>
                  </a:cxn>
                  <a:cxn ang="0">
                    <a:pos x="263" y="430"/>
                  </a:cxn>
                  <a:cxn ang="0">
                    <a:pos x="285" y="425"/>
                  </a:cxn>
                  <a:cxn ang="0">
                    <a:pos x="305" y="417"/>
                  </a:cxn>
                  <a:cxn ang="0">
                    <a:pos x="325" y="407"/>
                  </a:cxn>
                  <a:cxn ang="0">
                    <a:pos x="343" y="395"/>
                  </a:cxn>
                  <a:cxn ang="0">
                    <a:pos x="361" y="382"/>
                  </a:cxn>
                  <a:cxn ang="0">
                    <a:pos x="376" y="367"/>
                  </a:cxn>
                  <a:cxn ang="0">
                    <a:pos x="390" y="350"/>
                  </a:cxn>
                  <a:cxn ang="0">
                    <a:pos x="403" y="332"/>
                  </a:cxn>
                  <a:cxn ang="0">
                    <a:pos x="413" y="313"/>
                  </a:cxn>
                  <a:cxn ang="0">
                    <a:pos x="422" y="293"/>
                  </a:cxn>
                  <a:cxn ang="0">
                    <a:pos x="429" y="272"/>
                  </a:cxn>
                  <a:cxn ang="0">
                    <a:pos x="433" y="250"/>
                  </a:cxn>
                  <a:cxn ang="0">
                    <a:pos x="436" y="227"/>
                  </a:cxn>
                  <a:cxn ang="0">
                    <a:pos x="434" y="202"/>
                  </a:cxn>
                  <a:cxn ang="0">
                    <a:pos x="431" y="179"/>
                  </a:cxn>
                  <a:cxn ang="0">
                    <a:pos x="426" y="156"/>
                  </a:cxn>
                  <a:cxn ang="0">
                    <a:pos x="418" y="135"/>
                  </a:cxn>
                  <a:cxn ang="0">
                    <a:pos x="409" y="115"/>
                  </a:cxn>
                  <a:cxn ang="0">
                    <a:pos x="397" y="96"/>
                  </a:cxn>
                  <a:cxn ang="0">
                    <a:pos x="385" y="78"/>
                  </a:cxn>
                  <a:cxn ang="0">
                    <a:pos x="370" y="62"/>
                  </a:cxn>
                  <a:cxn ang="0">
                    <a:pos x="354" y="48"/>
                  </a:cxn>
                  <a:cxn ang="0">
                    <a:pos x="337" y="35"/>
                  </a:cxn>
                  <a:cxn ang="0">
                    <a:pos x="319" y="24"/>
                  </a:cxn>
                  <a:cxn ang="0">
                    <a:pos x="299" y="15"/>
                  </a:cxn>
                  <a:cxn ang="0">
                    <a:pos x="279" y="8"/>
                  </a:cxn>
                  <a:cxn ang="0">
                    <a:pos x="257" y="2"/>
                  </a:cxn>
                  <a:cxn ang="0">
                    <a:pos x="235" y="0"/>
                  </a:cxn>
                </a:cxnLst>
                <a:rect l="0" t="0" r="r" b="b"/>
                <a:pathLst>
                  <a:path w="436" h="435">
                    <a:moveTo>
                      <a:pt x="235" y="0"/>
                    </a:moveTo>
                    <a:lnTo>
                      <a:pt x="210" y="0"/>
                    </a:lnTo>
                    <a:lnTo>
                      <a:pt x="186" y="4"/>
                    </a:lnTo>
                    <a:lnTo>
                      <a:pt x="163" y="9"/>
                    </a:lnTo>
                    <a:lnTo>
                      <a:pt x="141" y="16"/>
                    </a:lnTo>
                    <a:lnTo>
                      <a:pt x="120" y="25"/>
                    </a:lnTo>
                    <a:lnTo>
                      <a:pt x="101" y="36"/>
                    </a:lnTo>
                    <a:lnTo>
                      <a:pt x="83" y="48"/>
                    </a:lnTo>
                    <a:lnTo>
                      <a:pt x="66" y="62"/>
                    </a:lnTo>
                    <a:lnTo>
                      <a:pt x="51" y="77"/>
                    </a:lnTo>
                    <a:lnTo>
                      <a:pt x="38" y="94"/>
                    </a:lnTo>
                    <a:lnTo>
                      <a:pt x="27" y="112"/>
                    </a:lnTo>
                    <a:lnTo>
                      <a:pt x="17" y="131"/>
                    </a:lnTo>
                    <a:lnTo>
                      <a:pt x="10" y="151"/>
                    </a:lnTo>
                    <a:lnTo>
                      <a:pt x="4" y="171"/>
                    </a:lnTo>
                    <a:lnTo>
                      <a:pt x="1" y="193"/>
                    </a:lnTo>
                    <a:lnTo>
                      <a:pt x="0" y="215"/>
                    </a:lnTo>
                    <a:lnTo>
                      <a:pt x="1" y="238"/>
                    </a:lnTo>
                    <a:lnTo>
                      <a:pt x="4" y="261"/>
                    </a:lnTo>
                    <a:lnTo>
                      <a:pt x="10" y="283"/>
                    </a:lnTo>
                    <a:lnTo>
                      <a:pt x="18" y="304"/>
                    </a:lnTo>
                    <a:lnTo>
                      <a:pt x="27" y="323"/>
                    </a:lnTo>
                    <a:lnTo>
                      <a:pt x="39" y="342"/>
                    </a:lnTo>
                    <a:lnTo>
                      <a:pt x="52" y="359"/>
                    </a:lnTo>
                    <a:lnTo>
                      <a:pt x="67" y="375"/>
                    </a:lnTo>
                    <a:lnTo>
                      <a:pt x="84" y="389"/>
                    </a:lnTo>
                    <a:lnTo>
                      <a:pt x="101" y="401"/>
                    </a:lnTo>
                    <a:lnTo>
                      <a:pt x="120" y="412"/>
                    </a:lnTo>
                    <a:lnTo>
                      <a:pt x="140" y="421"/>
                    </a:lnTo>
                    <a:lnTo>
                      <a:pt x="162" y="428"/>
                    </a:lnTo>
                    <a:lnTo>
                      <a:pt x="183" y="432"/>
                    </a:lnTo>
                    <a:lnTo>
                      <a:pt x="206" y="435"/>
                    </a:lnTo>
                    <a:lnTo>
                      <a:pt x="218" y="435"/>
                    </a:lnTo>
                    <a:lnTo>
                      <a:pt x="241" y="434"/>
                    </a:lnTo>
                    <a:lnTo>
                      <a:pt x="263" y="430"/>
                    </a:lnTo>
                    <a:lnTo>
                      <a:pt x="285" y="425"/>
                    </a:lnTo>
                    <a:lnTo>
                      <a:pt x="305" y="417"/>
                    </a:lnTo>
                    <a:lnTo>
                      <a:pt x="325" y="407"/>
                    </a:lnTo>
                    <a:lnTo>
                      <a:pt x="343" y="395"/>
                    </a:lnTo>
                    <a:lnTo>
                      <a:pt x="361" y="382"/>
                    </a:lnTo>
                    <a:lnTo>
                      <a:pt x="376" y="367"/>
                    </a:lnTo>
                    <a:lnTo>
                      <a:pt x="390" y="350"/>
                    </a:lnTo>
                    <a:lnTo>
                      <a:pt x="403" y="332"/>
                    </a:lnTo>
                    <a:lnTo>
                      <a:pt x="413" y="313"/>
                    </a:lnTo>
                    <a:lnTo>
                      <a:pt x="422" y="293"/>
                    </a:lnTo>
                    <a:lnTo>
                      <a:pt x="429" y="272"/>
                    </a:lnTo>
                    <a:lnTo>
                      <a:pt x="433" y="250"/>
                    </a:lnTo>
                    <a:lnTo>
                      <a:pt x="436" y="227"/>
                    </a:lnTo>
                    <a:lnTo>
                      <a:pt x="434" y="202"/>
                    </a:lnTo>
                    <a:lnTo>
                      <a:pt x="431" y="179"/>
                    </a:lnTo>
                    <a:lnTo>
                      <a:pt x="426" y="156"/>
                    </a:lnTo>
                    <a:lnTo>
                      <a:pt x="418" y="135"/>
                    </a:lnTo>
                    <a:lnTo>
                      <a:pt x="409" y="115"/>
                    </a:lnTo>
                    <a:lnTo>
                      <a:pt x="397" y="96"/>
                    </a:lnTo>
                    <a:lnTo>
                      <a:pt x="385" y="78"/>
                    </a:lnTo>
                    <a:lnTo>
                      <a:pt x="370" y="62"/>
                    </a:lnTo>
                    <a:lnTo>
                      <a:pt x="354" y="48"/>
                    </a:lnTo>
                    <a:lnTo>
                      <a:pt x="337" y="35"/>
                    </a:lnTo>
                    <a:lnTo>
                      <a:pt x="319" y="24"/>
                    </a:lnTo>
                    <a:lnTo>
                      <a:pt x="299" y="15"/>
                    </a:lnTo>
                    <a:lnTo>
                      <a:pt x="279" y="8"/>
                    </a:lnTo>
                    <a:lnTo>
                      <a:pt x="257" y="2"/>
                    </a:lnTo>
                    <a:lnTo>
                      <a:pt x="235"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7" name="Rectangle 35"/>
            <p:cNvSpPr>
              <a:spLocks noChangeArrowheads="1"/>
            </p:cNvSpPr>
            <p:nvPr/>
          </p:nvSpPr>
          <p:spPr bwMode="auto">
            <a:xfrm>
              <a:off x="3537408" y="5181600"/>
              <a:ext cx="609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385</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.35</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10</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.8</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BCBEC0"/>
                  </a:solidFill>
                  <a:latin typeface="Calibri" pitchFamily="34" charset="0"/>
                  <a:ea typeface="Times New Roman" pitchFamily="18" charset="0"/>
                  <a:cs typeface="EYInterstate" pitchFamily="2" charset="0"/>
                </a:rPr>
                <a:t>4</a:t>
              </a: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.27</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208" name="Rectangle 35"/>
            <p:cNvSpPr>
              <a:spLocks noChangeArrowheads="1"/>
            </p:cNvSpPr>
            <p:nvPr/>
          </p:nvSpPr>
          <p:spPr bwMode="auto">
            <a:xfrm>
              <a:off x="4223208" y="5181600"/>
              <a:ext cx="457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7</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.69</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.42</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BCBEC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.01</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209" name="Rectangle 35"/>
            <p:cNvSpPr>
              <a:spLocks noChangeArrowheads="1"/>
            </p:cNvSpPr>
            <p:nvPr/>
          </p:nvSpPr>
          <p:spPr bwMode="auto">
            <a:xfrm>
              <a:off x="4832808" y="5181600"/>
              <a:ext cx="457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1</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.33</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.67</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BCBEC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.02</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210" name="Rectangle 35"/>
            <p:cNvSpPr>
              <a:spLocks noChangeArrowheads="1"/>
            </p:cNvSpPr>
            <p:nvPr/>
          </p:nvSpPr>
          <p:spPr bwMode="auto">
            <a:xfrm>
              <a:off x="5366208" y="5181600"/>
              <a:ext cx="457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6</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.32</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1</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.37</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BCBEC0"/>
                  </a:solidFill>
                  <a:latin typeface="Calibri" pitchFamily="34" charset="0"/>
                  <a:ea typeface="Times New Roman" pitchFamily="18" charset="0"/>
                  <a:cs typeface="EYInterstate" pitchFamily="2" charset="0"/>
                </a:rPr>
                <a:t>1</a:t>
              </a: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.35</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211" name="Rectangle 35"/>
            <p:cNvSpPr>
              <a:spLocks noChangeArrowheads="1"/>
            </p:cNvSpPr>
            <p:nvPr/>
          </p:nvSpPr>
          <p:spPr bwMode="auto">
            <a:xfrm>
              <a:off x="5975808" y="5181600"/>
              <a:ext cx="457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solidFill>
                    <a:srgbClr val="6D6E71"/>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6D6E71"/>
                  </a:solidFill>
                  <a:effectLst/>
                  <a:latin typeface="Calibri" pitchFamily="34" charset="0"/>
                  <a:ea typeface="Times New Roman" pitchFamily="18" charset="0"/>
                  <a:cs typeface="EYInterstate" pitchFamily="2" charset="0"/>
                </a:rPr>
                <a:t>.60</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FFD400"/>
                  </a:solidFill>
                  <a:latin typeface="Calibri" pitchFamily="34" charset="0"/>
                  <a:ea typeface="Times New Roman" pitchFamily="18" charset="0"/>
                  <a:cs typeface="EYInterstate" pitchFamily="2" charset="0"/>
                </a:rPr>
                <a:t>2</a:t>
              </a:r>
              <a:r>
                <a:rPr kumimoji="0" lang="en-US" sz="1000" b="0" i="0" u="none" strike="noStrike" cap="none" normalizeH="0" baseline="0" dirty="0" smtClean="0">
                  <a:ln>
                    <a:noFill/>
                  </a:ln>
                  <a:solidFill>
                    <a:srgbClr val="FFD400"/>
                  </a:solidFill>
                  <a:effectLst/>
                  <a:latin typeface="Calibri" pitchFamily="34" charset="0"/>
                  <a:ea typeface="Times New Roman" pitchFamily="18" charset="0"/>
                  <a:cs typeface="EYInterstate" pitchFamily="2" charset="0"/>
                </a:rPr>
                <a:t>.24</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BCBEC0"/>
                  </a:solidFill>
                  <a:latin typeface="Calibri" pitchFamily="34" charset="0"/>
                  <a:ea typeface="Times New Roman" pitchFamily="18" charset="0"/>
                  <a:cs typeface="EYInterstate" pitchFamily="2" charset="0"/>
                </a:rPr>
                <a:t>0</a:t>
              </a:r>
              <a:r>
                <a:rPr kumimoji="0" lang="en-US" sz="1000" b="0" i="0" u="none" strike="noStrike" cap="none" normalizeH="0" baseline="0" dirty="0" smtClean="0">
                  <a:ln>
                    <a:noFill/>
                  </a:ln>
                  <a:solidFill>
                    <a:srgbClr val="BCBEC0"/>
                  </a:solidFill>
                  <a:effectLst/>
                  <a:latin typeface="Calibri" pitchFamily="34" charset="0"/>
                  <a:ea typeface="Times New Roman" pitchFamily="18" charset="0"/>
                  <a:cs typeface="EYInterstate" pitchFamily="2" charset="0"/>
                </a:rPr>
                <a:t>.00</a:t>
              </a: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rgbClr val="00B0F0"/>
                  </a:solidFill>
                  <a:latin typeface="Calibri" pitchFamily="34" charset="0"/>
                </a:rPr>
                <a:t>-</a:t>
              </a:r>
              <a:endParaRPr kumimoji="0" lang="en-US" sz="1800" b="0" i="0" u="none" strike="noStrike" cap="none" normalizeH="0" baseline="0" dirty="0" smtClean="0">
                <a:ln>
                  <a:noFill/>
                </a:ln>
                <a:solidFill>
                  <a:srgbClr val="00B0F0"/>
                </a:solidFill>
                <a:effectLst/>
                <a:latin typeface="Arial" pitchFamily="34" charset="0"/>
              </a:endParaRPr>
            </a:p>
          </p:txBody>
        </p:sp>
        <p:sp>
          <p:nvSpPr>
            <p:cNvPr id="176" name="Text Box 203"/>
            <p:cNvSpPr txBox="1">
              <a:spLocks noChangeArrowheads="1"/>
            </p:cNvSpPr>
            <p:nvPr/>
          </p:nvSpPr>
          <p:spPr bwMode="auto">
            <a:xfrm>
              <a:off x="3537408" y="1143000"/>
              <a:ext cx="707136"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lang="en-US" sz="1200" baseline="30000" dirty="0" smtClean="0">
                  <a:solidFill>
                    <a:srgbClr val="6D6E71"/>
                  </a:solidFill>
                  <a:latin typeface="EYInterstate" pitchFamily="2" charset="0"/>
                </a:rPr>
                <a:t>US</a:t>
              </a:r>
              <a:r>
                <a:rPr lang="ru-RU" sz="1200" dirty="0" smtClean="0">
                  <a:solidFill>
                    <a:srgbClr val="6D6E71"/>
                  </a:solidFill>
                  <a:latin typeface="EYInterstate" pitchFamily="2" charset="0"/>
                </a:rPr>
                <a:t> </a:t>
              </a:r>
              <a:r>
                <a:rPr kumimoji="0" lang="en-US" sz="1200" b="0" i="0" u="none" strike="noStrike" cap="none" normalizeH="0" baseline="30000" dirty="0" smtClean="0">
                  <a:ln>
                    <a:noFill/>
                  </a:ln>
                  <a:solidFill>
                    <a:srgbClr val="6D6E71"/>
                  </a:solidFill>
                  <a:effectLst/>
                  <a:latin typeface="EYInterstate" pitchFamily="2" charset="0"/>
                </a:rPr>
                <a:t>$ 400.42b</a:t>
              </a:r>
              <a:endParaRPr kumimoji="0" lang="en-US" sz="1200" b="0" i="0" u="none" strike="noStrike" cap="none" normalizeH="0" baseline="0" dirty="0" smtClean="0">
                <a:ln>
                  <a:noFill/>
                </a:ln>
                <a:solidFill>
                  <a:schemeClr val="tx1"/>
                </a:solidFill>
                <a:effectLst/>
                <a:latin typeface="EYInterstate" pitchFamily="2"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p:cNvSpPr>
          <p:nvPr/>
        </p:nvSpPr>
        <p:spPr bwMode="auto">
          <a:xfrm>
            <a:off x="533400" y="1143000"/>
            <a:ext cx="8056069" cy="4953000"/>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79"/>
          <p:cNvSpPr>
            <a:spLocks/>
          </p:cNvSpPr>
          <p:nvPr/>
        </p:nvSpPr>
        <p:spPr bwMode="auto">
          <a:xfrm>
            <a:off x="1694496" y="4411324"/>
            <a:ext cx="900754" cy="218434"/>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900" dirty="0" smtClean="0">
                <a:solidFill>
                  <a:schemeClr val="bg1"/>
                </a:solidFill>
                <a:latin typeface="EYInterstate Light" pitchFamily="2" charset="0"/>
              </a:rPr>
              <a:t>Seed phase</a:t>
            </a:r>
            <a:endParaRPr lang="en-US" sz="900" dirty="0">
              <a:solidFill>
                <a:schemeClr val="bg1"/>
              </a:solidFill>
              <a:latin typeface="EYInterstate Light" pitchFamily="2" charset="0"/>
            </a:endParaRPr>
          </a:p>
        </p:txBody>
      </p:sp>
      <p:sp>
        <p:nvSpPr>
          <p:cNvPr id="37" name="Rectangle 120"/>
          <p:cNvSpPr>
            <a:spLocks/>
          </p:cNvSpPr>
          <p:nvPr/>
        </p:nvSpPr>
        <p:spPr bwMode="auto">
          <a:xfrm>
            <a:off x="2879327" y="4411324"/>
            <a:ext cx="1115134" cy="218434"/>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900" dirty="0" smtClean="0">
                <a:solidFill>
                  <a:schemeClr val="bg1"/>
                </a:solidFill>
                <a:latin typeface="EYInterstate Light" pitchFamily="2" charset="0"/>
              </a:rPr>
              <a:t>Start-up phase</a:t>
            </a:r>
            <a:endParaRPr lang="en-US" sz="900" dirty="0">
              <a:solidFill>
                <a:schemeClr val="bg1"/>
              </a:solidFill>
              <a:latin typeface="EYInterstate Light" pitchFamily="2" charset="0"/>
            </a:endParaRPr>
          </a:p>
        </p:txBody>
      </p:sp>
      <p:sp>
        <p:nvSpPr>
          <p:cNvPr id="51" name="Rectangle 178"/>
          <p:cNvSpPr>
            <a:spLocks/>
          </p:cNvSpPr>
          <p:nvPr/>
        </p:nvSpPr>
        <p:spPr bwMode="auto">
          <a:xfrm>
            <a:off x="4496448" y="4411324"/>
            <a:ext cx="1303049" cy="218434"/>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900" dirty="0" smtClean="0">
                <a:solidFill>
                  <a:schemeClr val="bg1"/>
                </a:solidFill>
                <a:latin typeface="EYInterstate Light" pitchFamily="2" charset="0"/>
              </a:rPr>
              <a:t>Emerging growth</a:t>
            </a:r>
            <a:endParaRPr lang="en-US" sz="900" dirty="0">
              <a:solidFill>
                <a:schemeClr val="bg1"/>
              </a:solidFill>
            </a:endParaRPr>
          </a:p>
        </p:txBody>
      </p:sp>
      <p:sp>
        <p:nvSpPr>
          <p:cNvPr id="66" name="Rectangle 237"/>
          <p:cNvSpPr>
            <a:spLocks/>
          </p:cNvSpPr>
          <p:nvPr/>
        </p:nvSpPr>
        <p:spPr bwMode="auto">
          <a:xfrm>
            <a:off x="6305014" y="4411324"/>
            <a:ext cx="827528" cy="218434"/>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900" dirty="0" smtClean="0">
                <a:solidFill>
                  <a:schemeClr val="bg1"/>
                </a:solidFill>
                <a:latin typeface="EYInterstate Light" pitchFamily="2" charset="0"/>
              </a:rPr>
              <a:t>Expansion</a:t>
            </a:r>
            <a:endParaRPr lang="en-US" sz="900" dirty="0">
              <a:solidFill>
                <a:schemeClr val="bg1"/>
              </a:solidFill>
              <a:latin typeface="EYInterstate Light" pitchFamily="2" charset="0"/>
            </a:endParaRPr>
          </a:p>
        </p:txBody>
      </p:sp>
      <p:sp>
        <p:nvSpPr>
          <p:cNvPr id="76" name="Freeform 272"/>
          <p:cNvSpPr>
            <a:spLocks/>
          </p:cNvSpPr>
          <p:nvPr/>
        </p:nvSpPr>
        <p:spPr bwMode="auto">
          <a:xfrm>
            <a:off x="1011653" y="4638859"/>
            <a:ext cx="1607418" cy="614347"/>
          </a:xfrm>
          <a:custGeom>
            <a:avLst/>
            <a:gdLst/>
            <a:ahLst/>
            <a:cxnLst>
              <a:cxn ang="0">
                <a:pos x="0" y="0"/>
              </a:cxn>
              <a:cxn ang="0">
                <a:pos x="137" y="112"/>
              </a:cxn>
              <a:cxn ang="0">
                <a:pos x="374" y="310"/>
              </a:cxn>
              <a:cxn ang="0">
                <a:pos x="477" y="395"/>
              </a:cxn>
              <a:cxn ang="0">
                <a:pos x="571" y="470"/>
              </a:cxn>
              <a:cxn ang="0">
                <a:pos x="657" y="534"/>
              </a:cxn>
              <a:cxn ang="0">
                <a:pos x="737" y="587"/>
              </a:cxn>
              <a:cxn ang="0">
                <a:pos x="812" y="627"/>
              </a:cxn>
              <a:cxn ang="0">
                <a:pos x="883" y="656"/>
              </a:cxn>
              <a:cxn ang="0">
                <a:pos x="953" y="672"/>
              </a:cxn>
              <a:cxn ang="0">
                <a:pos x="1021" y="674"/>
              </a:cxn>
              <a:cxn ang="0">
                <a:pos x="1090" y="662"/>
              </a:cxn>
              <a:cxn ang="0">
                <a:pos x="1161" y="636"/>
              </a:cxn>
              <a:cxn ang="0">
                <a:pos x="1235" y="594"/>
              </a:cxn>
              <a:cxn ang="0">
                <a:pos x="1314" y="537"/>
              </a:cxn>
              <a:cxn ang="0">
                <a:pos x="1398" y="464"/>
              </a:cxn>
              <a:cxn ang="0">
                <a:pos x="1490" y="375"/>
              </a:cxn>
              <a:cxn ang="0">
                <a:pos x="1590" y="268"/>
              </a:cxn>
              <a:cxn ang="0">
                <a:pos x="1700" y="143"/>
              </a:cxn>
              <a:cxn ang="0">
                <a:pos x="1822" y="0"/>
              </a:cxn>
              <a:cxn ang="0">
                <a:pos x="0" y="0"/>
              </a:cxn>
            </a:cxnLst>
            <a:rect l="0" t="0" r="r" b="b"/>
            <a:pathLst>
              <a:path w="1822" h="675">
                <a:moveTo>
                  <a:pt x="0" y="0"/>
                </a:moveTo>
                <a:lnTo>
                  <a:pt x="137" y="112"/>
                </a:lnTo>
                <a:lnTo>
                  <a:pt x="374" y="310"/>
                </a:lnTo>
                <a:lnTo>
                  <a:pt x="477" y="395"/>
                </a:lnTo>
                <a:lnTo>
                  <a:pt x="571" y="470"/>
                </a:lnTo>
                <a:lnTo>
                  <a:pt x="657" y="534"/>
                </a:lnTo>
                <a:lnTo>
                  <a:pt x="737" y="587"/>
                </a:lnTo>
                <a:lnTo>
                  <a:pt x="812" y="627"/>
                </a:lnTo>
                <a:lnTo>
                  <a:pt x="883" y="656"/>
                </a:lnTo>
                <a:lnTo>
                  <a:pt x="953" y="672"/>
                </a:lnTo>
                <a:lnTo>
                  <a:pt x="1021" y="674"/>
                </a:lnTo>
                <a:lnTo>
                  <a:pt x="1090" y="662"/>
                </a:lnTo>
                <a:lnTo>
                  <a:pt x="1161" y="636"/>
                </a:lnTo>
                <a:lnTo>
                  <a:pt x="1235" y="594"/>
                </a:lnTo>
                <a:lnTo>
                  <a:pt x="1314" y="537"/>
                </a:lnTo>
                <a:lnTo>
                  <a:pt x="1398" y="464"/>
                </a:lnTo>
                <a:lnTo>
                  <a:pt x="1490" y="375"/>
                </a:lnTo>
                <a:lnTo>
                  <a:pt x="1590" y="268"/>
                </a:lnTo>
                <a:lnTo>
                  <a:pt x="1700" y="143"/>
                </a:lnTo>
                <a:lnTo>
                  <a:pt x="1822" y="0"/>
                </a:lnTo>
                <a:lnTo>
                  <a:pt x="0" y="0"/>
                </a:lnTo>
              </a:path>
            </a:pathLst>
          </a:custGeom>
          <a:solidFill>
            <a:srgbClr val="93959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273"/>
          <p:cNvSpPr>
            <a:spLocks/>
          </p:cNvSpPr>
          <p:nvPr/>
        </p:nvSpPr>
        <p:spPr bwMode="auto">
          <a:xfrm>
            <a:off x="1020475" y="4646140"/>
            <a:ext cx="1606535" cy="589773"/>
          </a:xfrm>
          <a:custGeom>
            <a:avLst/>
            <a:gdLst/>
            <a:ahLst/>
            <a:cxnLst>
              <a:cxn ang="0">
                <a:pos x="0" y="0"/>
              </a:cxn>
              <a:cxn ang="0">
                <a:pos x="135" y="106"/>
              </a:cxn>
              <a:cxn ang="0">
                <a:pos x="258" y="205"/>
              </a:cxn>
              <a:cxn ang="0">
                <a:pos x="370" y="296"/>
              </a:cxn>
              <a:cxn ang="0">
                <a:pos x="473" y="377"/>
              </a:cxn>
              <a:cxn ang="0">
                <a:pos x="566" y="449"/>
              </a:cxn>
              <a:cxn ang="0">
                <a:pos x="653" y="510"/>
              </a:cxn>
              <a:cxn ang="0">
                <a:pos x="733" y="561"/>
              </a:cxn>
              <a:cxn ang="0">
                <a:pos x="809" y="600"/>
              </a:cxn>
              <a:cxn ang="0">
                <a:pos x="881" y="628"/>
              </a:cxn>
              <a:cxn ang="0">
                <a:pos x="951" y="644"/>
              </a:cxn>
              <a:cxn ang="0">
                <a:pos x="1021" y="647"/>
              </a:cxn>
              <a:cxn ang="0">
                <a:pos x="1091" y="636"/>
              </a:cxn>
              <a:cxn ang="0">
                <a:pos x="1162" y="612"/>
              </a:cxn>
              <a:cxn ang="0">
                <a:pos x="1237" y="573"/>
              </a:cxn>
              <a:cxn ang="0">
                <a:pos x="1316" y="520"/>
              </a:cxn>
              <a:cxn ang="0">
                <a:pos x="1401" y="451"/>
              </a:cxn>
              <a:cxn ang="0">
                <a:pos x="1492" y="366"/>
              </a:cxn>
              <a:cxn ang="0">
                <a:pos x="1592" y="265"/>
              </a:cxn>
              <a:cxn ang="0">
                <a:pos x="1701" y="147"/>
              </a:cxn>
              <a:cxn ang="0">
                <a:pos x="1820" y="11"/>
              </a:cxn>
            </a:cxnLst>
            <a:rect l="0" t="0" r="r" b="b"/>
            <a:pathLst>
              <a:path w="1821" h="648">
                <a:moveTo>
                  <a:pt x="0" y="0"/>
                </a:moveTo>
                <a:lnTo>
                  <a:pt x="135" y="106"/>
                </a:lnTo>
                <a:lnTo>
                  <a:pt x="258" y="205"/>
                </a:lnTo>
                <a:lnTo>
                  <a:pt x="370" y="296"/>
                </a:lnTo>
                <a:lnTo>
                  <a:pt x="473" y="377"/>
                </a:lnTo>
                <a:lnTo>
                  <a:pt x="566" y="449"/>
                </a:lnTo>
                <a:lnTo>
                  <a:pt x="653" y="510"/>
                </a:lnTo>
                <a:lnTo>
                  <a:pt x="733" y="561"/>
                </a:lnTo>
                <a:lnTo>
                  <a:pt x="809" y="600"/>
                </a:lnTo>
                <a:lnTo>
                  <a:pt x="881" y="628"/>
                </a:lnTo>
                <a:lnTo>
                  <a:pt x="951" y="644"/>
                </a:lnTo>
                <a:lnTo>
                  <a:pt x="1021" y="647"/>
                </a:lnTo>
                <a:lnTo>
                  <a:pt x="1091" y="636"/>
                </a:lnTo>
                <a:lnTo>
                  <a:pt x="1162" y="612"/>
                </a:lnTo>
                <a:lnTo>
                  <a:pt x="1237" y="573"/>
                </a:lnTo>
                <a:lnTo>
                  <a:pt x="1316" y="520"/>
                </a:lnTo>
                <a:lnTo>
                  <a:pt x="1401" y="451"/>
                </a:lnTo>
                <a:lnTo>
                  <a:pt x="1492" y="366"/>
                </a:lnTo>
                <a:lnTo>
                  <a:pt x="1592" y="265"/>
                </a:lnTo>
                <a:lnTo>
                  <a:pt x="1701" y="147"/>
                </a:lnTo>
                <a:lnTo>
                  <a:pt x="1820" y="11"/>
                </a:lnTo>
              </a:path>
            </a:pathLst>
          </a:custGeom>
          <a:noFill/>
          <a:ln w="22059">
            <a:solidFill>
              <a:srgbClr val="FFD4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74"/>
          <p:cNvSpPr>
            <a:spLocks/>
          </p:cNvSpPr>
          <p:nvPr/>
        </p:nvSpPr>
        <p:spPr bwMode="auto">
          <a:xfrm>
            <a:off x="2614659" y="2115944"/>
            <a:ext cx="5133677" cy="2553860"/>
          </a:xfrm>
          <a:custGeom>
            <a:avLst/>
            <a:gdLst/>
            <a:ahLst/>
            <a:cxnLst>
              <a:cxn ang="0">
                <a:pos x="5819" y="0"/>
              </a:cxn>
              <a:cxn ang="0">
                <a:pos x="5752" y="4"/>
              </a:cxn>
              <a:cxn ang="0">
                <a:pos x="5668" y="21"/>
              </a:cxn>
              <a:cxn ang="0">
                <a:pos x="5567" y="51"/>
              </a:cxn>
              <a:cxn ang="0">
                <a:pos x="5452" y="92"/>
              </a:cxn>
              <a:cxn ang="0">
                <a:pos x="5326" y="142"/>
              </a:cxn>
              <a:cxn ang="0">
                <a:pos x="5191" y="200"/>
              </a:cxn>
              <a:cxn ang="0">
                <a:pos x="5049" y="264"/>
              </a:cxn>
              <a:cxn ang="0">
                <a:pos x="4903" y="333"/>
              </a:cxn>
              <a:cxn ang="0">
                <a:pos x="4754" y="406"/>
              </a:cxn>
              <a:cxn ang="0">
                <a:pos x="4606" y="480"/>
              </a:cxn>
              <a:cxn ang="0">
                <a:pos x="4460" y="554"/>
              </a:cxn>
              <a:cxn ang="0">
                <a:pos x="4319" y="628"/>
              </a:cxn>
              <a:cxn ang="0">
                <a:pos x="4185" y="698"/>
              </a:cxn>
              <a:cxn ang="0">
                <a:pos x="4061" y="765"/>
              </a:cxn>
              <a:cxn ang="0">
                <a:pos x="3948" y="826"/>
              </a:cxn>
              <a:cxn ang="0">
                <a:pos x="3850" y="879"/>
              </a:cxn>
              <a:cxn ang="0">
                <a:pos x="3768" y="924"/>
              </a:cxn>
              <a:cxn ang="0">
                <a:pos x="3705" y="959"/>
              </a:cxn>
              <a:cxn ang="0">
                <a:pos x="3664" y="983"/>
              </a:cxn>
              <a:cxn ang="0">
                <a:pos x="3646" y="993"/>
              </a:cxn>
              <a:cxn ang="0">
                <a:pos x="3625" y="1001"/>
              </a:cxn>
              <a:cxn ang="0">
                <a:pos x="3585" y="1013"/>
              </a:cxn>
              <a:cxn ang="0">
                <a:pos x="3530" y="1028"/>
              </a:cxn>
              <a:cxn ang="0">
                <a:pos x="3460" y="1045"/>
              </a:cxn>
              <a:cxn ang="0">
                <a:pos x="3377" y="1064"/>
              </a:cxn>
              <a:cxn ang="0">
                <a:pos x="3284" y="1086"/>
              </a:cxn>
              <a:cxn ang="0">
                <a:pos x="3182" y="1109"/>
              </a:cxn>
              <a:cxn ang="0">
                <a:pos x="3073" y="1132"/>
              </a:cxn>
              <a:cxn ang="0">
                <a:pos x="2959" y="1157"/>
              </a:cxn>
              <a:cxn ang="0">
                <a:pos x="2841" y="1182"/>
              </a:cxn>
              <a:cxn ang="0">
                <a:pos x="2723" y="1207"/>
              </a:cxn>
              <a:cxn ang="0">
                <a:pos x="2605" y="1231"/>
              </a:cxn>
              <a:cxn ang="0">
                <a:pos x="2490" y="1255"/>
              </a:cxn>
              <a:cxn ang="0">
                <a:pos x="2379" y="1278"/>
              </a:cxn>
              <a:cxn ang="0">
                <a:pos x="2274" y="1298"/>
              </a:cxn>
              <a:cxn ang="0">
                <a:pos x="2177" y="1317"/>
              </a:cxn>
              <a:cxn ang="0">
                <a:pos x="2090" y="1334"/>
              </a:cxn>
              <a:cxn ang="0">
                <a:pos x="2016" y="1348"/>
              </a:cxn>
              <a:cxn ang="0">
                <a:pos x="1955" y="1359"/>
              </a:cxn>
              <a:cxn ang="0">
                <a:pos x="1909" y="1366"/>
              </a:cxn>
              <a:cxn ang="0">
                <a:pos x="1825" y="1385"/>
              </a:cxn>
              <a:cxn ang="0">
                <a:pos x="1736" y="1415"/>
              </a:cxn>
              <a:cxn ang="0">
                <a:pos x="1642" y="1456"/>
              </a:cxn>
              <a:cxn ang="0">
                <a:pos x="1545" y="1507"/>
              </a:cxn>
              <a:cxn ang="0">
                <a:pos x="1444" y="1566"/>
              </a:cxn>
              <a:cxn ang="0">
                <a:pos x="1340" y="1633"/>
              </a:cxn>
              <a:cxn ang="0">
                <a:pos x="1235" y="1707"/>
              </a:cxn>
              <a:cxn ang="0">
                <a:pos x="1128" y="1786"/>
              </a:cxn>
              <a:cxn ang="0">
                <a:pos x="1021" y="1870"/>
              </a:cxn>
              <a:cxn ang="0">
                <a:pos x="914" y="1958"/>
              </a:cxn>
              <a:cxn ang="0">
                <a:pos x="807" y="2048"/>
              </a:cxn>
              <a:cxn ang="0">
                <a:pos x="702" y="2140"/>
              </a:cxn>
              <a:cxn ang="0">
                <a:pos x="600" y="2232"/>
              </a:cxn>
              <a:cxn ang="0">
                <a:pos x="500" y="2324"/>
              </a:cxn>
              <a:cxn ang="0">
                <a:pos x="404" y="2414"/>
              </a:cxn>
              <a:cxn ang="0">
                <a:pos x="312" y="2501"/>
              </a:cxn>
              <a:cxn ang="0">
                <a:pos x="225" y="2585"/>
              </a:cxn>
              <a:cxn ang="0">
                <a:pos x="143" y="2664"/>
              </a:cxn>
              <a:cxn ang="0">
                <a:pos x="68" y="2738"/>
              </a:cxn>
              <a:cxn ang="0">
                <a:pos x="0" y="2805"/>
              </a:cxn>
            </a:cxnLst>
            <a:rect l="0" t="0" r="r" b="b"/>
            <a:pathLst>
              <a:path w="5819" h="2806">
                <a:moveTo>
                  <a:pt x="5819" y="0"/>
                </a:moveTo>
                <a:lnTo>
                  <a:pt x="5752" y="4"/>
                </a:lnTo>
                <a:lnTo>
                  <a:pt x="5668" y="21"/>
                </a:lnTo>
                <a:lnTo>
                  <a:pt x="5567" y="51"/>
                </a:lnTo>
                <a:lnTo>
                  <a:pt x="5452" y="92"/>
                </a:lnTo>
                <a:lnTo>
                  <a:pt x="5326" y="142"/>
                </a:lnTo>
                <a:lnTo>
                  <a:pt x="5191" y="200"/>
                </a:lnTo>
                <a:lnTo>
                  <a:pt x="5049" y="264"/>
                </a:lnTo>
                <a:lnTo>
                  <a:pt x="4903" y="333"/>
                </a:lnTo>
                <a:lnTo>
                  <a:pt x="4754" y="406"/>
                </a:lnTo>
                <a:lnTo>
                  <a:pt x="4606" y="480"/>
                </a:lnTo>
                <a:lnTo>
                  <a:pt x="4460" y="554"/>
                </a:lnTo>
                <a:lnTo>
                  <a:pt x="4319" y="628"/>
                </a:lnTo>
                <a:lnTo>
                  <a:pt x="4185" y="698"/>
                </a:lnTo>
                <a:lnTo>
                  <a:pt x="4061" y="765"/>
                </a:lnTo>
                <a:lnTo>
                  <a:pt x="3948" y="826"/>
                </a:lnTo>
                <a:lnTo>
                  <a:pt x="3850" y="879"/>
                </a:lnTo>
                <a:lnTo>
                  <a:pt x="3768" y="924"/>
                </a:lnTo>
                <a:lnTo>
                  <a:pt x="3705" y="959"/>
                </a:lnTo>
                <a:lnTo>
                  <a:pt x="3664" y="983"/>
                </a:lnTo>
                <a:lnTo>
                  <a:pt x="3646" y="993"/>
                </a:lnTo>
                <a:lnTo>
                  <a:pt x="3625" y="1001"/>
                </a:lnTo>
                <a:lnTo>
                  <a:pt x="3585" y="1013"/>
                </a:lnTo>
                <a:lnTo>
                  <a:pt x="3530" y="1028"/>
                </a:lnTo>
                <a:lnTo>
                  <a:pt x="3460" y="1045"/>
                </a:lnTo>
                <a:lnTo>
                  <a:pt x="3377" y="1064"/>
                </a:lnTo>
                <a:lnTo>
                  <a:pt x="3284" y="1086"/>
                </a:lnTo>
                <a:lnTo>
                  <a:pt x="3182" y="1109"/>
                </a:lnTo>
                <a:lnTo>
                  <a:pt x="3073" y="1132"/>
                </a:lnTo>
                <a:lnTo>
                  <a:pt x="2959" y="1157"/>
                </a:lnTo>
                <a:lnTo>
                  <a:pt x="2841" y="1182"/>
                </a:lnTo>
                <a:lnTo>
                  <a:pt x="2723" y="1207"/>
                </a:lnTo>
                <a:lnTo>
                  <a:pt x="2605" y="1231"/>
                </a:lnTo>
                <a:lnTo>
                  <a:pt x="2490" y="1255"/>
                </a:lnTo>
                <a:lnTo>
                  <a:pt x="2379" y="1278"/>
                </a:lnTo>
                <a:lnTo>
                  <a:pt x="2274" y="1298"/>
                </a:lnTo>
                <a:lnTo>
                  <a:pt x="2177" y="1317"/>
                </a:lnTo>
                <a:lnTo>
                  <a:pt x="2090" y="1334"/>
                </a:lnTo>
                <a:lnTo>
                  <a:pt x="2016" y="1348"/>
                </a:lnTo>
                <a:lnTo>
                  <a:pt x="1955" y="1359"/>
                </a:lnTo>
                <a:lnTo>
                  <a:pt x="1909" y="1366"/>
                </a:lnTo>
                <a:lnTo>
                  <a:pt x="1825" y="1385"/>
                </a:lnTo>
                <a:lnTo>
                  <a:pt x="1736" y="1415"/>
                </a:lnTo>
                <a:lnTo>
                  <a:pt x="1642" y="1456"/>
                </a:lnTo>
                <a:lnTo>
                  <a:pt x="1545" y="1507"/>
                </a:lnTo>
                <a:lnTo>
                  <a:pt x="1444" y="1566"/>
                </a:lnTo>
                <a:lnTo>
                  <a:pt x="1340" y="1633"/>
                </a:lnTo>
                <a:lnTo>
                  <a:pt x="1235" y="1707"/>
                </a:lnTo>
                <a:lnTo>
                  <a:pt x="1128" y="1786"/>
                </a:lnTo>
                <a:lnTo>
                  <a:pt x="1021" y="1870"/>
                </a:lnTo>
                <a:lnTo>
                  <a:pt x="914" y="1958"/>
                </a:lnTo>
                <a:lnTo>
                  <a:pt x="807" y="2048"/>
                </a:lnTo>
                <a:lnTo>
                  <a:pt x="702" y="2140"/>
                </a:lnTo>
                <a:lnTo>
                  <a:pt x="600" y="2232"/>
                </a:lnTo>
                <a:lnTo>
                  <a:pt x="500" y="2324"/>
                </a:lnTo>
                <a:lnTo>
                  <a:pt x="404" y="2414"/>
                </a:lnTo>
                <a:lnTo>
                  <a:pt x="312" y="2501"/>
                </a:lnTo>
                <a:lnTo>
                  <a:pt x="225" y="2585"/>
                </a:lnTo>
                <a:lnTo>
                  <a:pt x="143" y="2664"/>
                </a:lnTo>
                <a:lnTo>
                  <a:pt x="68" y="2738"/>
                </a:lnTo>
                <a:lnTo>
                  <a:pt x="0" y="2805"/>
                </a:lnTo>
              </a:path>
            </a:pathLst>
          </a:custGeom>
          <a:noFill/>
          <a:ln w="22059">
            <a:solidFill>
              <a:srgbClr val="FFD4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75"/>
          <p:cNvSpPr>
            <a:spLocks/>
          </p:cNvSpPr>
          <p:nvPr/>
        </p:nvSpPr>
        <p:spPr bwMode="auto">
          <a:xfrm>
            <a:off x="1011653" y="1871114"/>
            <a:ext cx="17645" cy="2540209"/>
          </a:xfrm>
          <a:custGeom>
            <a:avLst/>
            <a:gdLst/>
            <a:ahLst/>
            <a:cxnLst>
              <a:cxn ang="0">
                <a:pos x="0" y="0"/>
              </a:cxn>
              <a:cxn ang="0">
                <a:pos x="0" y="2790"/>
              </a:cxn>
            </a:cxnLst>
            <a:rect l="0" t="0" r="r" b="b"/>
            <a:pathLst>
              <a:path w="20" h="2791">
                <a:moveTo>
                  <a:pt x="0" y="0"/>
                </a:moveTo>
                <a:lnTo>
                  <a:pt x="0" y="2790"/>
                </a:lnTo>
              </a:path>
            </a:pathLst>
          </a:custGeom>
          <a:noFill/>
          <a:ln w="11036">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76"/>
          <p:cNvSpPr>
            <a:spLocks/>
          </p:cNvSpPr>
          <p:nvPr/>
        </p:nvSpPr>
        <p:spPr bwMode="auto">
          <a:xfrm>
            <a:off x="1011653" y="4629758"/>
            <a:ext cx="17645" cy="101026"/>
          </a:xfrm>
          <a:custGeom>
            <a:avLst/>
            <a:gdLst/>
            <a:ahLst/>
            <a:cxnLst>
              <a:cxn ang="0">
                <a:pos x="0" y="0"/>
              </a:cxn>
              <a:cxn ang="0">
                <a:pos x="0" y="110"/>
              </a:cxn>
            </a:cxnLst>
            <a:rect l="0" t="0" r="r" b="b"/>
            <a:pathLst>
              <a:path w="20" h="111">
                <a:moveTo>
                  <a:pt x="0" y="0"/>
                </a:moveTo>
                <a:lnTo>
                  <a:pt x="0" y="110"/>
                </a:lnTo>
              </a:path>
            </a:pathLst>
          </a:custGeom>
          <a:noFill/>
          <a:ln w="11036">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77"/>
          <p:cNvSpPr>
            <a:spLocks/>
          </p:cNvSpPr>
          <p:nvPr/>
        </p:nvSpPr>
        <p:spPr bwMode="auto">
          <a:xfrm>
            <a:off x="946368" y="1813776"/>
            <a:ext cx="130569" cy="71902"/>
          </a:xfrm>
          <a:custGeom>
            <a:avLst/>
            <a:gdLst/>
            <a:ahLst/>
            <a:cxnLst>
              <a:cxn ang="0">
                <a:pos x="73" y="0"/>
              </a:cxn>
              <a:cxn ang="0">
                <a:pos x="0" y="79"/>
              </a:cxn>
              <a:cxn ang="0">
                <a:pos x="147" y="79"/>
              </a:cxn>
              <a:cxn ang="0">
                <a:pos x="73" y="0"/>
              </a:cxn>
            </a:cxnLst>
            <a:rect l="0" t="0" r="r" b="b"/>
            <a:pathLst>
              <a:path w="148" h="79">
                <a:moveTo>
                  <a:pt x="73" y="0"/>
                </a:moveTo>
                <a:lnTo>
                  <a:pt x="0" y="79"/>
                </a:lnTo>
                <a:lnTo>
                  <a:pt x="147" y="79"/>
                </a:lnTo>
                <a:lnTo>
                  <a:pt x="73"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78"/>
          <p:cNvSpPr>
            <a:spLocks/>
          </p:cNvSpPr>
          <p:nvPr/>
        </p:nvSpPr>
        <p:spPr bwMode="auto">
          <a:xfrm>
            <a:off x="7772400" y="4626864"/>
            <a:ext cx="69696" cy="134700"/>
          </a:xfrm>
          <a:custGeom>
            <a:avLst/>
            <a:gdLst/>
            <a:ahLst/>
            <a:cxnLst>
              <a:cxn ang="0">
                <a:pos x="0" y="0"/>
              </a:cxn>
              <a:cxn ang="0">
                <a:pos x="0" y="147"/>
              </a:cxn>
              <a:cxn ang="0">
                <a:pos x="79" y="73"/>
              </a:cxn>
              <a:cxn ang="0">
                <a:pos x="0" y="0"/>
              </a:cxn>
            </a:cxnLst>
            <a:rect l="0" t="0" r="r" b="b"/>
            <a:pathLst>
              <a:path w="79" h="148">
                <a:moveTo>
                  <a:pt x="0" y="0"/>
                </a:moveTo>
                <a:lnTo>
                  <a:pt x="0" y="147"/>
                </a:lnTo>
                <a:lnTo>
                  <a:pt x="79" y="73"/>
                </a:lnTo>
                <a:lnTo>
                  <a:pt x="0"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457"/>
          <p:cNvSpPr>
            <a:spLocks/>
          </p:cNvSpPr>
          <p:nvPr/>
        </p:nvSpPr>
        <p:spPr bwMode="auto">
          <a:xfrm>
            <a:off x="2079147" y="5500764"/>
            <a:ext cx="17645" cy="63711"/>
          </a:xfrm>
          <a:custGeom>
            <a:avLst/>
            <a:gdLst/>
            <a:ahLst/>
            <a:cxnLst>
              <a:cxn ang="0">
                <a:pos x="0" y="0"/>
              </a:cxn>
              <a:cxn ang="0">
                <a:pos x="0" y="69"/>
              </a:cxn>
            </a:cxnLst>
            <a:rect l="0" t="0" r="r" b="b"/>
            <a:pathLst>
              <a:path w="20" h="70">
                <a:moveTo>
                  <a:pt x="0" y="0"/>
                </a:moveTo>
                <a:lnTo>
                  <a:pt x="0" y="69"/>
                </a:lnTo>
              </a:path>
            </a:pathLst>
          </a:custGeom>
          <a:noFill/>
          <a:ln w="22059">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458"/>
          <p:cNvSpPr>
            <a:spLocks/>
          </p:cNvSpPr>
          <p:nvPr/>
        </p:nvSpPr>
        <p:spPr bwMode="auto">
          <a:xfrm>
            <a:off x="2125023" y="5532619"/>
            <a:ext cx="4368787" cy="18204"/>
          </a:xfrm>
          <a:custGeom>
            <a:avLst/>
            <a:gdLst/>
            <a:ahLst/>
            <a:cxnLst>
              <a:cxn ang="0">
                <a:pos x="0" y="0"/>
              </a:cxn>
              <a:cxn ang="0">
                <a:pos x="4951" y="0"/>
              </a:cxn>
            </a:cxnLst>
            <a:rect l="0" t="0" r="r" b="b"/>
            <a:pathLst>
              <a:path w="4952" h="20">
                <a:moveTo>
                  <a:pt x="0" y="0"/>
                </a:moveTo>
                <a:lnTo>
                  <a:pt x="4951" y="0"/>
                </a:lnTo>
              </a:path>
            </a:pathLst>
          </a:custGeom>
          <a:noFill/>
          <a:ln w="44132">
            <a:solidFill>
              <a:srgbClr val="FFFFFF"/>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459"/>
          <p:cNvSpPr>
            <a:spLocks/>
          </p:cNvSpPr>
          <p:nvPr/>
        </p:nvSpPr>
        <p:spPr bwMode="auto">
          <a:xfrm>
            <a:off x="6524688" y="5500764"/>
            <a:ext cx="17645" cy="63711"/>
          </a:xfrm>
          <a:custGeom>
            <a:avLst/>
            <a:gdLst/>
            <a:ahLst/>
            <a:cxnLst>
              <a:cxn ang="0">
                <a:pos x="0" y="0"/>
              </a:cxn>
              <a:cxn ang="0">
                <a:pos x="0" y="69"/>
              </a:cxn>
            </a:cxnLst>
            <a:rect l="0" t="0" r="r" b="b"/>
            <a:pathLst>
              <a:path w="20" h="70">
                <a:moveTo>
                  <a:pt x="0" y="0"/>
                </a:moveTo>
                <a:lnTo>
                  <a:pt x="0" y="69"/>
                </a:lnTo>
              </a:path>
            </a:pathLst>
          </a:custGeom>
          <a:noFill/>
          <a:ln w="22059">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460"/>
          <p:cNvSpPr>
            <a:spLocks/>
          </p:cNvSpPr>
          <p:nvPr/>
        </p:nvSpPr>
        <p:spPr bwMode="auto">
          <a:xfrm>
            <a:off x="6563507" y="5470730"/>
            <a:ext cx="64403" cy="123781"/>
          </a:xfrm>
          <a:custGeom>
            <a:avLst/>
            <a:gdLst/>
            <a:ahLst/>
            <a:cxnLst>
              <a:cxn ang="0">
                <a:pos x="0" y="0"/>
              </a:cxn>
              <a:cxn ang="0">
                <a:pos x="0" y="135"/>
              </a:cxn>
              <a:cxn ang="0">
                <a:pos x="72" y="67"/>
              </a:cxn>
              <a:cxn ang="0">
                <a:pos x="0" y="0"/>
              </a:cxn>
            </a:cxnLst>
            <a:rect l="0" t="0" r="r" b="b"/>
            <a:pathLst>
              <a:path w="73" h="136">
                <a:moveTo>
                  <a:pt x="0" y="0"/>
                </a:moveTo>
                <a:lnTo>
                  <a:pt x="0" y="135"/>
                </a:lnTo>
                <a:lnTo>
                  <a:pt x="72" y="67"/>
                </a:lnTo>
                <a:lnTo>
                  <a:pt x="0"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Rectangle 461"/>
          <p:cNvSpPr>
            <a:spLocks/>
          </p:cNvSpPr>
          <p:nvPr/>
        </p:nvSpPr>
        <p:spPr bwMode="auto">
          <a:xfrm>
            <a:off x="533400" y="4419600"/>
            <a:ext cx="1103526" cy="168906"/>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r>
              <a:rPr lang="en-US" sz="900" dirty="0" smtClean="0">
                <a:solidFill>
                  <a:schemeClr val="bg1"/>
                </a:solidFill>
                <a:latin typeface="EYInterstate Light" pitchFamily="2" charset="0"/>
              </a:rPr>
              <a:t>Pre-seed phase</a:t>
            </a:r>
            <a:endParaRPr lang="en-US" sz="900" dirty="0">
              <a:solidFill>
                <a:schemeClr val="bg1"/>
              </a:solidFill>
              <a:latin typeface="EYInterstate Light" pitchFamily="2" charset="0"/>
            </a:endParaRPr>
          </a:p>
        </p:txBody>
      </p:sp>
      <p:sp>
        <p:nvSpPr>
          <p:cNvPr id="164" name="Rectangle 570"/>
          <p:cNvSpPr>
            <a:spLocks/>
          </p:cNvSpPr>
          <p:nvPr/>
        </p:nvSpPr>
        <p:spPr bwMode="auto">
          <a:xfrm>
            <a:off x="1072527" y="3953522"/>
            <a:ext cx="2508873" cy="245739"/>
          </a:xfrm>
          <a:prstGeom prst="rect">
            <a:avLst/>
          </a:prstGeom>
          <a:solidFill>
            <a:srgbClr val="BCBEC0"/>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ru-RU" sz="1000" b="1" dirty="0" smtClean="0">
                <a:solidFill>
                  <a:schemeClr val="tx1">
                    <a:lumMod val="75000"/>
                  </a:schemeClr>
                </a:solidFill>
                <a:latin typeface="EYInterstate Light" pitchFamily="2" charset="0"/>
              </a:rPr>
              <a:t>Собственные средства, семья, друзья</a:t>
            </a:r>
            <a:endParaRPr lang="en-US" sz="1000" b="1" dirty="0">
              <a:solidFill>
                <a:schemeClr val="tx1">
                  <a:lumMod val="75000"/>
                </a:schemeClr>
              </a:solidFill>
              <a:latin typeface="EYInterstate Light" pitchFamily="2" charset="0"/>
            </a:endParaRPr>
          </a:p>
        </p:txBody>
      </p:sp>
      <p:sp>
        <p:nvSpPr>
          <p:cNvPr id="192" name="Rectangle 673"/>
          <p:cNvSpPr>
            <a:spLocks/>
          </p:cNvSpPr>
          <p:nvPr/>
        </p:nvSpPr>
        <p:spPr bwMode="auto">
          <a:xfrm>
            <a:off x="2064149" y="3534855"/>
            <a:ext cx="2237327" cy="245739"/>
          </a:xfrm>
          <a:prstGeom prst="rect">
            <a:avLst/>
          </a:prstGeom>
          <a:solidFill>
            <a:srgbClr val="BCBEC0"/>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ru-RU" sz="1000" b="1" dirty="0" smtClean="0">
                <a:solidFill>
                  <a:schemeClr val="tx1">
                    <a:lumMod val="75000"/>
                  </a:schemeClr>
                </a:solidFill>
                <a:latin typeface="EYInterstate Light" pitchFamily="2" charset="0"/>
              </a:rPr>
              <a:t>Бизнес ангелы</a:t>
            </a:r>
            <a:endParaRPr lang="en-US" sz="1000" b="1" dirty="0">
              <a:solidFill>
                <a:schemeClr val="tx1">
                  <a:lumMod val="75000"/>
                </a:schemeClr>
              </a:solidFill>
              <a:latin typeface="EYInterstate Light" pitchFamily="2" charset="0"/>
            </a:endParaRPr>
          </a:p>
        </p:txBody>
      </p:sp>
      <p:sp>
        <p:nvSpPr>
          <p:cNvPr id="207" name="Rectangle 729"/>
          <p:cNvSpPr>
            <a:spLocks/>
          </p:cNvSpPr>
          <p:nvPr/>
        </p:nvSpPr>
        <p:spPr bwMode="auto">
          <a:xfrm>
            <a:off x="2105614" y="3186271"/>
            <a:ext cx="2869002" cy="245739"/>
          </a:xfrm>
          <a:prstGeom prst="rect">
            <a:avLst/>
          </a:prstGeom>
          <a:solidFill>
            <a:srgbClr val="BCBEC0"/>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ru-RU" sz="1000" b="1" dirty="0" smtClean="0">
                <a:solidFill>
                  <a:schemeClr val="tx1">
                    <a:lumMod val="75000"/>
                  </a:schemeClr>
                </a:solidFill>
                <a:latin typeface="EYInterstate Light" pitchFamily="2" charset="0"/>
              </a:rPr>
              <a:t>Венчурные фонды – ранний этап</a:t>
            </a:r>
            <a:endParaRPr lang="en-US" sz="1000" b="1" dirty="0">
              <a:solidFill>
                <a:schemeClr val="tx1">
                  <a:lumMod val="75000"/>
                </a:schemeClr>
              </a:solidFill>
              <a:latin typeface="EYInterstate Light" pitchFamily="2" charset="0"/>
            </a:endParaRPr>
          </a:p>
        </p:txBody>
      </p:sp>
      <p:sp>
        <p:nvSpPr>
          <p:cNvPr id="230" name="Rectangle 819"/>
          <p:cNvSpPr>
            <a:spLocks/>
          </p:cNvSpPr>
          <p:nvPr/>
        </p:nvSpPr>
        <p:spPr bwMode="auto">
          <a:xfrm>
            <a:off x="3375138" y="2865901"/>
            <a:ext cx="4275270" cy="218434"/>
          </a:xfrm>
          <a:prstGeom prst="rect">
            <a:avLst/>
          </a:prstGeom>
          <a:solidFill>
            <a:srgbClr val="BCBEC0"/>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ru-RU" sz="1000" b="1" dirty="0" smtClean="0">
                <a:solidFill>
                  <a:schemeClr val="tx1">
                    <a:lumMod val="75000"/>
                  </a:schemeClr>
                </a:solidFill>
                <a:latin typeface="EYInterstate Light" pitchFamily="2" charset="0"/>
              </a:rPr>
              <a:t>Банковские кредиты и гарантии</a:t>
            </a:r>
            <a:endParaRPr lang="en-US" sz="1000" b="1" dirty="0">
              <a:solidFill>
                <a:schemeClr val="tx1">
                  <a:lumMod val="75000"/>
                </a:schemeClr>
              </a:solidFill>
              <a:latin typeface="EYInterstate Light" pitchFamily="2" charset="0"/>
            </a:endParaRPr>
          </a:p>
        </p:txBody>
      </p:sp>
      <p:sp>
        <p:nvSpPr>
          <p:cNvPr id="253" name="Rectangle 917"/>
          <p:cNvSpPr>
            <a:spLocks/>
          </p:cNvSpPr>
          <p:nvPr/>
        </p:nvSpPr>
        <p:spPr bwMode="auto">
          <a:xfrm>
            <a:off x="4051806" y="2468169"/>
            <a:ext cx="3598602" cy="245739"/>
          </a:xfrm>
          <a:prstGeom prst="rect">
            <a:avLst/>
          </a:prstGeom>
          <a:solidFill>
            <a:srgbClr val="BCBEC0"/>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ru-RU" sz="1000" b="1" dirty="0" smtClean="0">
                <a:solidFill>
                  <a:schemeClr val="tx1">
                    <a:lumMod val="75000"/>
                  </a:schemeClr>
                </a:solidFill>
                <a:latin typeface="EYInterstate Light" pitchFamily="2" charset="0"/>
              </a:rPr>
              <a:t>Венчурные фонды</a:t>
            </a:r>
            <a:endParaRPr lang="en-US" sz="1000" b="1" dirty="0">
              <a:solidFill>
                <a:schemeClr val="tx1">
                  <a:lumMod val="75000"/>
                </a:schemeClr>
              </a:solidFill>
              <a:latin typeface="EYInterstate Light" pitchFamily="2" charset="0"/>
            </a:endParaRPr>
          </a:p>
        </p:txBody>
      </p:sp>
      <p:sp>
        <p:nvSpPr>
          <p:cNvPr id="279" name="Rectangle 1019"/>
          <p:cNvSpPr>
            <a:spLocks/>
          </p:cNvSpPr>
          <p:nvPr/>
        </p:nvSpPr>
        <p:spPr bwMode="auto">
          <a:xfrm>
            <a:off x="6466461" y="2114122"/>
            <a:ext cx="1332163" cy="245739"/>
          </a:xfrm>
          <a:prstGeom prst="rect">
            <a:avLst/>
          </a:prstGeom>
          <a:solidFill>
            <a:srgbClr val="BCBEC0"/>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ru-RU" sz="1000" b="1" dirty="0" smtClean="0">
                <a:solidFill>
                  <a:schemeClr val="tx1">
                    <a:lumMod val="75000"/>
                  </a:schemeClr>
                </a:solidFill>
                <a:latin typeface="EYInterstate Light" pitchFamily="2" charset="0"/>
              </a:rPr>
              <a:t>Публичные рынки</a:t>
            </a:r>
            <a:endParaRPr lang="en-US" sz="1000" b="1" dirty="0">
              <a:solidFill>
                <a:schemeClr val="tx1">
                  <a:lumMod val="75000"/>
                </a:schemeClr>
              </a:solidFill>
              <a:latin typeface="EYInterstate Light" pitchFamily="2" charset="0"/>
            </a:endParaRPr>
          </a:p>
        </p:txBody>
      </p:sp>
      <p:sp>
        <p:nvSpPr>
          <p:cNvPr id="298" name="Freeform 1093"/>
          <p:cNvSpPr>
            <a:spLocks/>
          </p:cNvSpPr>
          <p:nvPr/>
        </p:nvSpPr>
        <p:spPr bwMode="auto">
          <a:xfrm>
            <a:off x="2032389" y="5470730"/>
            <a:ext cx="64403" cy="123781"/>
          </a:xfrm>
          <a:custGeom>
            <a:avLst/>
            <a:gdLst/>
            <a:ahLst/>
            <a:cxnLst>
              <a:cxn ang="0">
                <a:pos x="72" y="0"/>
              </a:cxn>
              <a:cxn ang="0">
                <a:pos x="0" y="67"/>
              </a:cxn>
              <a:cxn ang="0">
                <a:pos x="72" y="135"/>
              </a:cxn>
              <a:cxn ang="0">
                <a:pos x="72" y="0"/>
              </a:cxn>
            </a:cxnLst>
            <a:rect l="0" t="0" r="r" b="b"/>
            <a:pathLst>
              <a:path w="73" h="136">
                <a:moveTo>
                  <a:pt x="72" y="0"/>
                </a:moveTo>
                <a:lnTo>
                  <a:pt x="0" y="67"/>
                </a:lnTo>
                <a:lnTo>
                  <a:pt x="72" y="135"/>
                </a:lnTo>
                <a:lnTo>
                  <a:pt x="72"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094"/>
          <p:cNvSpPr>
            <a:spLocks/>
          </p:cNvSpPr>
          <p:nvPr/>
        </p:nvSpPr>
        <p:spPr bwMode="auto">
          <a:xfrm>
            <a:off x="575662" y="4689570"/>
            <a:ext cx="7210439" cy="18204"/>
          </a:xfrm>
          <a:custGeom>
            <a:avLst/>
            <a:gdLst/>
            <a:ahLst/>
            <a:cxnLst>
              <a:cxn ang="0">
                <a:pos x="0" y="0"/>
              </a:cxn>
              <a:cxn ang="0">
                <a:pos x="8172" y="0"/>
              </a:cxn>
            </a:cxnLst>
            <a:rect l="0" t="0" r="r" b="b"/>
            <a:pathLst>
              <a:path w="8173" h="20">
                <a:moveTo>
                  <a:pt x="0" y="0"/>
                </a:moveTo>
                <a:lnTo>
                  <a:pt x="8172" y="0"/>
                </a:lnTo>
              </a:path>
            </a:pathLst>
          </a:custGeom>
          <a:noFill/>
          <a:ln w="11036">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8" name="TextBox 2187"/>
          <p:cNvSpPr txBox="1"/>
          <p:nvPr/>
        </p:nvSpPr>
        <p:spPr>
          <a:xfrm>
            <a:off x="3886200" y="4724400"/>
            <a:ext cx="2140330" cy="246221"/>
          </a:xfrm>
          <a:prstGeom prst="rect">
            <a:avLst/>
          </a:prstGeom>
          <a:noFill/>
        </p:spPr>
        <p:txBody>
          <a:bodyPr wrap="none" rtlCol="0">
            <a:spAutoFit/>
          </a:bodyPr>
          <a:lstStyle/>
          <a:p>
            <a:r>
              <a:rPr lang="ru-RU" sz="1000" b="1" dirty="0" smtClean="0">
                <a:solidFill>
                  <a:schemeClr val="bg1"/>
                </a:solidFill>
                <a:latin typeface="Arial" pitchFamily="34" charset="0"/>
                <a:cs typeface="Arial" pitchFamily="34" charset="0"/>
              </a:rPr>
              <a:t>Стадии развития предприятия</a:t>
            </a:r>
            <a:endParaRPr lang="en-US" sz="1000" b="1" dirty="0">
              <a:solidFill>
                <a:schemeClr val="bg1"/>
              </a:solidFill>
              <a:latin typeface="Arial" pitchFamily="34" charset="0"/>
              <a:cs typeface="Arial" pitchFamily="34" charset="0"/>
            </a:endParaRPr>
          </a:p>
        </p:txBody>
      </p:sp>
      <p:sp>
        <p:nvSpPr>
          <p:cNvPr id="2189" name="TextBox 2188"/>
          <p:cNvSpPr txBox="1"/>
          <p:nvPr/>
        </p:nvSpPr>
        <p:spPr>
          <a:xfrm>
            <a:off x="1295400" y="4724400"/>
            <a:ext cx="1080745" cy="230832"/>
          </a:xfrm>
          <a:prstGeom prst="rect">
            <a:avLst/>
          </a:prstGeom>
          <a:noFill/>
        </p:spPr>
        <p:txBody>
          <a:bodyPr wrap="square" rtlCol="0">
            <a:spAutoFit/>
          </a:bodyPr>
          <a:lstStyle/>
          <a:p>
            <a:pPr algn="ctr"/>
            <a:r>
              <a:rPr lang="en-US" sz="900" dirty="0" smtClean="0">
                <a:solidFill>
                  <a:schemeClr val="bg1"/>
                </a:solidFill>
                <a:latin typeface="EYInterstate Light" pitchFamily="2" charset="0"/>
              </a:rPr>
              <a:t>“</a:t>
            </a:r>
            <a:r>
              <a:rPr lang="ru-RU" sz="900" dirty="0" smtClean="0">
                <a:solidFill>
                  <a:schemeClr val="bg1"/>
                </a:solidFill>
                <a:latin typeface="EYInterstate Light" pitchFamily="2" charset="0"/>
              </a:rPr>
              <a:t>долина смерти</a:t>
            </a:r>
            <a:r>
              <a:rPr lang="en-US" sz="900" dirty="0" smtClean="0">
                <a:solidFill>
                  <a:schemeClr val="bg1"/>
                </a:solidFill>
                <a:latin typeface="EYInterstate Light" pitchFamily="2" charset="0"/>
              </a:rPr>
              <a:t>”</a:t>
            </a:r>
            <a:endParaRPr lang="en-US" sz="900" dirty="0">
              <a:solidFill>
                <a:schemeClr val="bg1"/>
              </a:solidFill>
              <a:latin typeface="EYInterstate Light" pitchFamily="2" charset="0"/>
            </a:endParaRPr>
          </a:p>
        </p:txBody>
      </p:sp>
      <p:sp>
        <p:nvSpPr>
          <p:cNvPr id="2190" name="TextBox 2189"/>
          <p:cNvSpPr txBox="1"/>
          <p:nvPr/>
        </p:nvSpPr>
        <p:spPr>
          <a:xfrm>
            <a:off x="990600" y="5410200"/>
            <a:ext cx="1011815" cy="246221"/>
          </a:xfrm>
          <a:prstGeom prst="rect">
            <a:avLst/>
          </a:prstGeom>
          <a:noFill/>
        </p:spPr>
        <p:txBody>
          <a:bodyPr wrap="none" rtlCol="0">
            <a:spAutoFit/>
          </a:bodyPr>
          <a:lstStyle/>
          <a:p>
            <a:r>
              <a:rPr lang="ru-RU" sz="1000" dirty="0" smtClean="0">
                <a:solidFill>
                  <a:schemeClr val="bg1"/>
                </a:solidFill>
                <a:latin typeface="EYInterstate Light" pitchFamily="2" charset="0"/>
              </a:rPr>
              <a:t>Высокий риск</a:t>
            </a:r>
            <a:endParaRPr lang="en-US" sz="1000" dirty="0">
              <a:solidFill>
                <a:schemeClr val="bg1"/>
              </a:solidFill>
              <a:latin typeface="EYInterstate Light" pitchFamily="2" charset="0"/>
            </a:endParaRPr>
          </a:p>
        </p:txBody>
      </p:sp>
      <p:sp>
        <p:nvSpPr>
          <p:cNvPr id="2191" name="TextBox 2190"/>
          <p:cNvSpPr txBox="1"/>
          <p:nvPr/>
        </p:nvSpPr>
        <p:spPr>
          <a:xfrm>
            <a:off x="6705600" y="5410200"/>
            <a:ext cx="917239" cy="246221"/>
          </a:xfrm>
          <a:prstGeom prst="rect">
            <a:avLst/>
          </a:prstGeom>
          <a:noFill/>
        </p:spPr>
        <p:txBody>
          <a:bodyPr wrap="none" rtlCol="0">
            <a:spAutoFit/>
          </a:bodyPr>
          <a:lstStyle/>
          <a:p>
            <a:r>
              <a:rPr lang="ru-RU" sz="1000" dirty="0" smtClean="0">
                <a:solidFill>
                  <a:schemeClr val="bg1"/>
                </a:solidFill>
                <a:latin typeface="EYInterstate Light" pitchFamily="2" charset="0"/>
              </a:rPr>
              <a:t>Низкий риск</a:t>
            </a:r>
            <a:endParaRPr lang="en-US" sz="1000" dirty="0">
              <a:solidFill>
                <a:schemeClr val="bg1"/>
              </a:solidFill>
              <a:latin typeface="EYInterstate Light" pitchFamily="2" charset="0"/>
            </a:endParaRPr>
          </a:p>
        </p:txBody>
      </p:sp>
      <p:sp>
        <p:nvSpPr>
          <p:cNvPr id="2192" name="TextBox 2191"/>
          <p:cNvSpPr txBox="1"/>
          <p:nvPr/>
        </p:nvSpPr>
        <p:spPr>
          <a:xfrm>
            <a:off x="1406054" y="381000"/>
            <a:ext cx="6082948" cy="400110"/>
          </a:xfrm>
          <a:prstGeom prst="rect">
            <a:avLst/>
          </a:prstGeom>
          <a:noFill/>
        </p:spPr>
        <p:txBody>
          <a:bodyPr wrap="none" rtlCol="0">
            <a:spAutoFit/>
          </a:bodyPr>
          <a:lstStyle/>
          <a:p>
            <a:pPr algn="ctr"/>
            <a:r>
              <a:rPr lang="ru-RU" sz="2000" b="1" dirty="0" smtClean="0">
                <a:latin typeface="+mj-lt"/>
              </a:rPr>
              <a:t>Этапы роста и инструменты финансирования</a:t>
            </a:r>
            <a:endParaRPr lang="en-US" sz="2000" b="1" dirty="0">
              <a:latin typeface="+mj-lt"/>
            </a:endParaRPr>
          </a:p>
        </p:txBody>
      </p:sp>
      <p:sp>
        <p:nvSpPr>
          <p:cNvPr id="100" name="TextBox 99"/>
          <p:cNvSpPr txBox="1"/>
          <p:nvPr/>
        </p:nvSpPr>
        <p:spPr>
          <a:xfrm rot="16200000">
            <a:off x="2441" y="2740761"/>
            <a:ext cx="1612942" cy="246221"/>
          </a:xfrm>
          <a:prstGeom prst="rect">
            <a:avLst/>
          </a:prstGeom>
          <a:noFill/>
        </p:spPr>
        <p:txBody>
          <a:bodyPr wrap="none" rtlCol="0">
            <a:spAutoFit/>
          </a:bodyPr>
          <a:lstStyle/>
          <a:p>
            <a:r>
              <a:rPr lang="ru-RU" sz="1000" b="1" dirty="0" smtClean="0">
                <a:solidFill>
                  <a:schemeClr val="bg1"/>
                </a:solidFill>
                <a:latin typeface="Arial" pitchFamily="34" charset="0"/>
                <a:cs typeface="Arial" pitchFamily="34" charset="0"/>
              </a:rPr>
              <a:t>Выручка предприятия</a:t>
            </a:r>
            <a:endParaRPr lang="en-US" sz="1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chor="ctr"/>
          <a:lstStyle/>
          <a:p>
            <a:pPr algn="ctr"/>
            <a:r>
              <a:rPr lang="ru-RU" sz="2000" dirty="0" smtClean="0">
                <a:latin typeface="+mn-lt"/>
              </a:rPr>
              <a:t>Банковское кредитование (страны </a:t>
            </a:r>
            <a:r>
              <a:rPr lang="en-US" sz="2000" dirty="0" smtClean="0">
                <a:latin typeface="+mn-lt"/>
              </a:rPr>
              <a:t>G20)</a:t>
            </a:r>
            <a:r>
              <a:rPr lang="en-GB" sz="2000" b="0" dirty="0" smtClean="0">
                <a:latin typeface="+mn-lt"/>
              </a:rPr>
              <a:t> </a:t>
            </a:r>
            <a:endParaRPr lang="en-US" sz="2000" b="0" dirty="0">
              <a:latin typeface="+mn-lt"/>
            </a:endParaRPr>
          </a:p>
        </p:txBody>
      </p:sp>
      <p:grpSp>
        <p:nvGrpSpPr>
          <p:cNvPr id="68" name="Group 171"/>
          <p:cNvGrpSpPr>
            <a:grpSpLocks/>
          </p:cNvGrpSpPr>
          <p:nvPr/>
        </p:nvGrpSpPr>
        <p:grpSpPr bwMode="auto">
          <a:xfrm>
            <a:off x="977980" y="1290739"/>
            <a:ext cx="6827565" cy="3436935"/>
            <a:chOff x="18312" y="11178"/>
            <a:chExt cx="4355" cy="3205"/>
          </a:xfrm>
        </p:grpSpPr>
        <p:sp>
          <p:nvSpPr>
            <p:cNvPr id="99" name="Freeform 172"/>
            <p:cNvSpPr>
              <a:spLocks/>
            </p:cNvSpPr>
            <p:nvPr/>
          </p:nvSpPr>
          <p:spPr bwMode="auto">
            <a:xfrm>
              <a:off x="19043" y="14227"/>
              <a:ext cx="20" cy="151"/>
            </a:xfrm>
            <a:custGeom>
              <a:avLst/>
              <a:gdLst/>
              <a:ahLst/>
              <a:cxnLst>
                <a:cxn ang="0">
                  <a:pos x="0" y="150"/>
                </a:cxn>
                <a:cxn ang="0">
                  <a:pos x="0" y="0"/>
                </a:cxn>
              </a:cxnLst>
              <a:rect l="0" t="0" r="r" b="b"/>
              <a:pathLst>
                <a:path w="20" h="151">
                  <a:moveTo>
                    <a:pt x="0" y="150"/>
                  </a:moveTo>
                  <a:lnTo>
                    <a:pt x="0" y="0"/>
                  </a:lnTo>
                </a:path>
              </a:pathLst>
            </a:custGeom>
            <a:noFill/>
            <a:ln w="5969">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73"/>
            <p:cNvSpPr>
              <a:spLocks/>
            </p:cNvSpPr>
            <p:nvPr/>
          </p:nvSpPr>
          <p:spPr bwMode="auto">
            <a:xfrm>
              <a:off x="19620" y="14227"/>
              <a:ext cx="20" cy="151"/>
            </a:xfrm>
            <a:custGeom>
              <a:avLst/>
              <a:gdLst/>
              <a:ahLst/>
              <a:cxnLst>
                <a:cxn ang="0">
                  <a:pos x="0" y="150"/>
                </a:cxn>
                <a:cxn ang="0">
                  <a:pos x="0" y="0"/>
                </a:cxn>
              </a:cxnLst>
              <a:rect l="0" t="0" r="r" b="b"/>
              <a:pathLst>
                <a:path w="20" h="151">
                  <a:moveTo>
                    <a:pt x="0" y="150"/>
                  </a:moveTo>
                  <a:lnTo>
                    <a:pt x="0" y="0"/>
                  </a:lnTo>
                </a:path>
              </a:pathLst>
            </a:custGeom>
            <a:noFill/>
            <a:ln w="5969">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74"/>
            <p:cNvSpPr>
              <a:spLocks/>
            </p:cNvSpPr>
            <p:nvPr/>
          </p:nvSpPr>
          <p:spPr bwMode="auto">
            <a:xfrm>
              <a:off x="20209" y="14227"/>
              <a:ext cx="20" cy="151"/>
            </a:xfrm>
            <a:custGeom>
              <a:avLst/>
              <a:gdLst/>
              <a:ahLst/>
              <a:cxnLst>
                <a:cxn ang="0">
                  <a:pos x="0" y="150"/>
                </a:cxn>
                <a:cxn ang="0">
                  <a:pos x="0" y="0"/>
                </a:cxn>
              </a:cxnLst>
              <a:rect l="0" t="0" r="r" b="b"/>
              <a:pathLst>
                <a:path w="20" h="151">
                  <a:moveTo>
                    <a:pt x="0" y="150"/>
                  </a:moveTo>
                  <a:lnTo>
                    <a:pt x="0" y="0"/>
                  </a:lnTo>
                </a:path>
              </a:pathLst>
            </a:custGeom>
            <a:noFill/>
            <a:ln w="5969">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75"/>
            <p:cNvSpPr>
              <a:spLocks/>
            </p:cNvSpPr>
            <p:nvPr/>
          </p:nvSpPr>
          <p:spPr bwMode="auto">
            <a:xfrm>
              <a:off x="20812" y="14227"/>
              <a:ext cx="20" cy="151"/>
            </a:xfrm>
            <a:custGeom>
              <a:avLst/>
              <a:gdLst/>
              <a:ahLst/>
              <a:cxnLst>
                <a:cxn ang="0">
                  <a:pos x="0" y="150"/>
                </a:cxn>
                <a:cxn ang="0">
                  <a:pos x="0" y="0"/>
                </a:cxn>
              </a:cxnLst>
              <a:rect l="0" t="0" r="r" b="b"/>
              <a:pathLst>
                <a:path w="20" h="151">
                  <a:moveTo>
                    <a:pt x="0" y="150"/>
                  </a:moveTo>
                  <a:lnTo>
                    <a:pt x="0" y="0"/>
                  </a:lnTo>
                </a:path>
              </a:pathLst>
            </a:custGeom>
            <a:noFill/>
            <a:ln w="5969">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76"/>
            <p:cNvSpPr>
              <a:spLocks/>
            </p:cNvSpPr>
            <p:nvPr/>
          </p:nvSpPr>
          <p:spPr bwMode="auto">
            <a:xfrm>
              <a:off x="21409" y="14227"/>
              <a:ext cx="20" cy="151"/>
            </a:xfrm>
            <a:custGeom>
              <a:avLst/>
              <a:gdLst/>
              <a:ahLst/>
              <a:cxnLst>
                <a:cxn ang="0">
                  <a:pos x="0" y="150"/>
                </a:cxn>
                <a:cxn ang="0">
                  <a:pos x="0" y="0"/>
                </a:cxn>
              </a:cxnLst>
              <a:rect l="0" t="0" r="r" b="b"/>
              <a:pathLst>
                <a:path w="20" h="151">
                  <a:moveTo>
                    <a:pt x="0" y="150"/>
                  </a:moveTo>
                  <a:lnTo>
                    <a:pt x="0" y="0"/>
                  </a:lnTo>
                </a:path>
              </a:pathLst>
            </a:custGeom>
            <a:noFill/>
            <a:ln w="5969">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77"/>
            <p:cNvSpPr>
              <a:spLocks/>
            </p:cNvSpPr>
            <p:nvPr/>
          </p:nvSpPr>
          <p:spPr bwMode="auto">
            <a:xfrm>
              <a:off x="18377" y="12194"/>
              <a:ext cx="813" cy="20"/>
            </a:xfrm>
            <a:custGeom>
              <a:avLst/>
              <a:gdLst/>
              <a:ahLst/>
              <a:cxnLst>
                <a:cxn ang="0">
                  <a:pos x="0" y="0"/>
                </a:cxn>
                <a:cxn ang="0">
                  <a:pos x="813" y="0"/>
                </a:cxn>
              </a:cxnLst>
              <a:rect l="0" t="0" r="r" b="b"/>
              <a:pathLst>
                <a:path w="813" h="20">
                  <a:moveTo>
                    <a:pt x="0" y="0"/>
                  </a:moveTo>
                  <a:lnTo>
                    <a:pt x="813" y="0"/>
                  </a:lnTo>
                </a:path>
              </a:pathLst>
            </a:custGeom>
            <a:noFill/>
            <a:ln w="5969">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78"/>
            <p:cNvSpPr>
              <a:spLocks/>
            </p:cNvSpPr>
            <p:nvPr/>
          </p:nvSpPr>
          <p:spPr bwMode="auto">
            <a:xfrm>
              <a:off x="18377" y="11192"/>
              <a:ext cx="4281" cy="20"/>
            </a:xfrm>
            <a:custGeom>
              <a:avLst/>
              <a:gdLst/>
              <a:ahLst/>
              <a:cxnLst>
                <a:cxn ang="0">
                  <a:pos x="0" y="0"/>
                </a:cxn>
                <a:cxn ang="0">
                  <a:pos x="4281" y="0"/>
                </a:cxn>
              </a:cxnLst>
              <a:rect l="0" t="0" r="r" b="b"/>
              <a:pathLst>
                <a:path w="4281" h="20">
                  <a:moveTo>
                    <a:pt x="0" y="0"/>
                  </a:moveTo>
                  <a:lnTo>
                    <a:pt x="4281" y="0"/>
                  </a:lnTo>
                </a:path>
              </a:pathLst>
            </a:custGeom>
            <a:noFill/>
            <a:ln w="5969">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79"/>
            <p:cNvSpPr>
              <a:spLocks/>
            </p:cNvSpPr>
            <p:nvPr/>
          </p:nvSpPr>
          <p:spPr bwMode="auto">
            <a:xfrm>
              <a:off x="18377" y="13209"/>
              <a:ext cx="246" cy="20"/>
            </a:xfrm>
            <a:custGeom>
              <a:avLst/>
              <a:gdLst/>
              <a:ahLst/>
              <a:cxnLst>
                <a:cxn ang="0">
                  <a:pos x="0" y="0"/>
                </a:cxn>
                <a:cxn ang="0">
                  <a:pos x="246" y="0"/>
                </a:cxn>
              </a:cxnLst>
              <a:rect l="0" t="0" r="r" b="b"/>
              <a:pathLst>
                <a:path w="246" h="20">
                  <a:moveTo>
                    <a:pt x="0" y="0"/>
                  </a:moveTo>
                  <a:lnTo>
                    <a:pt x="246" y="0"/>
                  </a:lnTo>
                </a:path>
              </a:pathLst>
            </a:custGeom>
            <a:noFill/>
            <a:ln w="5969">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80"/>
            <p:cNvSpPr>
              <a:spLocks/>
            </p:cNvSpPr>
            <p:nvPr/>
          </p:nvSpPr>
          <p:spPr bwMode="auto">
            <a:xfrm>
              <a:off x="18370" y="11188"/>
              <a:ext cx="20" cy="3087"/>
            </a:xfrm>
            <a:custGeom>
              <a:avLst/>
              <a:gdLst/>
              <a:ahLst/>
              <a:cxnLst>
                <a:cxn ang="0">
                  <a:pos x="0" y="3087"/>
                </a:cxn>
                <a:cxn ang="0">
                  <a:pos x="0" y="3087"/>
                </a:cxn>
              </a:cxnLst>
              <a:rect l="0" t="0" r="r" b="b"/>
              <a:pathLst>
                <a:path w="20" h="3087">
                  <a:moveTo>
                    <a:pt x="0" y="3087"/>
                  </a:moveTo>
                  <a:lnTo>
                    <a:pt x="0" y="3087"/>
                  </a:lnTo>
                </a:path>
              </a:pathLst>
            </a:custGeom>
            <a:noFill/>
            <a:ln w="1270">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81"/>
            <p:cNvSpPr>
              <a:spLocks/>
            </p:cNvSpPr>
            <p:nvPr/>
          </p:nvSpPr>
          <p:spPr bwMode="auto">
            <a:xfrm>
              <a:off x="18370" y="11188"/>
              <a:ext cx="20" cy="3087"/>
            </a:xfrm>
            <a:custGeom>
              <a:avLst/>
              <a:gdLst/>
              <a:ahLst/>
              <a:cxnLst>
                <a:cxn ang="0">
                  <a:pos x="0" y="3087"/>
                </a:cxn>
                <a:cxn ang="0">
                  <a:pos x="0" y="0"/>
                </a:cxn>
              </a:cxnLst>
              <a:rect l="0" t="0" r="r" b="b"/>
              <a:pathLst>
                <a:path w="20" h="3087">
                  <a:moveTo>
                    <a:pt x="0" y="3087"/>
                  </a:moveTo>
                  <a:lnTo>
                    <a:pt x="0" y="0"/>
                  </a:lnTo>
                </a:path>
              </a:pathLst>
            </a:custGeom>
            <a:noFill/>
            <a:ln w="11938">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82"/>
            <p:cNvSpPr>
              <a:spLocks/>
            </p:cNvSpPr>
            <p:nvPr/>
          </p:nvSpPr>
          <p:spPr bwMode="auto">
            <a:xfrm>
              <a:off x="18322" y="14225"/>
              <a:ext cx="4335" cy="20"/>
            </a:xfrm>
            <a:custGeom>
              <a:avLst/>
              <a:gdLst/>
              <a:ahLst/>
              <a:cxnLst>
                <a:cxn ang="0">
                  <a:pos x="0" y="0"/>
                </a:cxn>
                <a:cxn ang="0">
                  <a:pos x="4335" y="0"/>
                </a:cxn>
              </a:cxnLst>
              <a:rect l="0" t="0" r="r" b="b"/>
              <a:pathLst>
                <a:path w="4335" h="20">
                  <a:moveTo>
                    <a:pt x="0" y="0"/>
                  </a:moveTo>
                  <a:lnTo>
                    <a:pt x="4335" y="0"/>
                  </a:lnTo>
                </a:path>
              </a:pathLst>
            </a:custGeom>
            <a:noFill/>
            <a:ln w="11938">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83"/>
            <p:cNvSpPr>
              <a:spLocks/>
            </p:cNvSpPr>
            <p:nvPr/>
          </p:nvSpPr>
          <p:spPr bwMode="auto">
            <a:xfrm>
              <a:off x="18889" y="13209"/>
              <a:ext cx="301" cy="20"/>
            </a:xfrm>
            <a:custGeom>
              <a:avLst/>
              <a:gdLst/>
              <a:ahLst/>
              <a:cxnLst>
                <a:cxn ang="0">
                  <a:pos x="0" y="0"/>
                </a:cxn>
                <a:cxn ang="0">
                  <a:pos x="300" y="0"/>
                </a:cxn>
              </a:cxnLst>
              <a:rect l="0" t="0" r="r" b="b"/>
              <a:pathLst>
                <a:path w="301" h="20">
                  <a:moveTo>
                    <a:pt x="0" y="0"/>
                  </a:moveTo>
                  <a:lnTo>
                    <a:pt x="300" y="0"/>
                  </a:lnTo>
                </a:path>
              </a:pathLst>
            </a:custGeom>
            <a:noFill/>
            <a:ln w="5969">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Rectangle 184"/>
            <p:cNvSpPr>
              <a:spLocks/>
            </p:cNvSpPr>
            <p:nvPr/>
          </p:nvSpPr>
          <p:spPr bwMode="auto">
            <a:xfrm>
              <a:off x="18623" y="12191"/>
              <a:ext cx="266" cy="2027"/>
            </a:xfrm>
            <a:prstGeom prst="rect">
              <a:avLst/>
            </a:prstGeom>
            <a:solidFill>
              <a:srgbClr val="6D6E7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85"/>
            <p:cNvSpPr>
              <a:spLocks/>
            </p:cNvSpPr>
            <p:nvPr/>
          </p:nvSpPr>
          <p:spPr bwMode="auto">
            <a:xfrm>
              <a:off x="19457" y="12194"/>
              <a:ext cx="319" cy="20"/>
            </a:xfrm>
            <a:custGeom>
              <a:avLst/>
              <a:gdLst/>
              <a:ahLst/>
              <a:cxnLst>
                <a:cxn ang="0">
                  <a:pos x="0" y="0"/>
                </a:cxn>
                <a:cxn ang="0">
                  <a:pos x="319" y="0"/>
                </a:cxn>
              </a:cxnLst>
              <a:rect l="0" t="0" r="r" b="b"/>
              <a:pathLst>
                <a:path w="319" h="20">
                  <a:moveTo>
                    <a:pt x="0" y="0"/>
                  </a:moveTo>
                  <a:lnTo>
                    <a:pt x="319" y="0"/>
                  </a:lnTo>
                </a:path>
              </a:pathLst>
            </a:custGeom>
            <a:noFill/>
            <a:ln w="5969">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86"/>
            <p:cNvSpPr>
              <a:spLocks/>
            </p:cNvSpPr>
            <p:nvPr/>
          </p:nvSpPr>
          <p:spPr bwMode="auto">
            <a:xfrm>
              <a:off x="19457" y="13209"/>
              <a:ext cx="319" cy="20"/>
            </a:xfrm>
            <a:custGeom>
              <a:avLst/>
              <a:gdLst/>
              <a:ahLst/>
              <a:cxnLst>
                <a:cxn ang="0">
                  <a:pos x="0" y="0"/>
                </a:cxn>
                <a:cxn ang="0">
                  <a:pos x="319" y="0"/>
                </a:cxn>
              </a:cxnLst>
              <a:rect l="0" t="0" r="r" b="b"/>
              <a:pathLst>
                <a:path w="319" h="20">
                  <a:moveTo>
                    <a:pt x="0" y="0"/>
                  </a:moveTo>
                  <a:lnTo>
                    <a:pt x="319" y="0"/>
                  </a:lnTo>
                </a:path>
              </a:pathLst>
            </a:custGeom>
            <a:noFill/>
            <a:ln w="5969">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87"/>
            <p:cNvSpPr>
              <a:spLocks/>
            </p:cNvSpPr>
            <p:nvPr/>
          </p:nvSpPr>
          <p:spPr bwMode="auto">
            <a:xfrm>
              <a:off x="19190" y="11790"/>
              <a:ext cx="266" cy="2428"/>
            </a:xfrm>
            <a:prstGeom prst="rect">
              <a:avLst/>
            </a:prstGeom>
            <a:solidFill>
              <a:srgbClr val="6D6E7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88"/>
            <p:cNvSpPr>
              <a:spLocks/>
            </p:cNvSpPr>
            <p:nvPr/>
          </p:nvSpPr>
          <p:spPr bwMode="auto">
            <a:xfrm>
              <a:off x="20043" y="12194"/>
              <a:ext cx="2123" cy="20"/>
            </a:xfrm>
            <a:custGeom>
              <a:avLst/>
              <a:gdLst/>
              <a:ahLst/>
              <a:cxnLst>
                <a:cxn ang="0">
                  <a:pos x="0" y="0"/>
                </a:cxn>
                <a:cxn ang="0">
                  <a:pos x="2123" y="0"/>
                </a:cxn>
              </a:cxnLst>
              <a:rect l="0" t="0" r="r" b="b"/>
              <a:pathLst>
                <a:path w="2123" h="20">
                  <a:moveTo>
                    <a:pt x="0" y="0"/>
                  </a:moveTo>
                  <a:lnTo>
                    <a:pt x="2123" y="0"/>
                  </a:lnTo>
                </a:path>
              </a:pathLst>
            </a:custGeom>
            <a:noFill/>
            <a:ln w="5969">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89"/>
            <p:cNvSpPr>
              <a:spLocks/>
            </p:cNvSpPr>
            <p:nvPr/>
          </p:nvSpPr>
          <p:spPr bwMode="auto">
            <a:xfrm>
              <a:off x="20043" y="13209"/>
              <a:ext cx="1522" cy="20"/>
            </a:xfrm>
            <a:custGeom>
              <a:avLst/>
              <a:gdLst/>
              <a:ahLst/>
              <a:cxnLst>
                <a:cxn ang="0">
                  <a:pos x="0" y="0"/>
                </a:cxn>
                <a:cxn ang="0">
                  <a:pos x="1522" y="0"/>
                </a:cxn>
              </a:cxnLst>
              <a:rect l="0" t="0" r="r" b="b"/>
              <a:pathLst>
                <a:path w="1522" h="20">
                  <a:moveTo>
                    <a:pt x="0" y="0"/>
                  </a:moveTo>
                  <a:lnTo>
                    <a:pt x="1522" y="0"/>
                  </a:lnTo>
                </a:path>
              </a:pathLst>
            </a:custGeom>
            <a:noFill/>
            <a:ln w="5969">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Rectangle 190"/>
            <p:cNvSpPr>
              <a:spLocks/>
            </p:cNvSpPr>
            <p:nvPr/>
          </p:nvSpPr>
          <p:spPr bwMode="auto">
            <a:xfrm>
              <a:off x="19776" y="11348"/>
              <a:ext cx="266" cy="2870"/>
            </a:xfrm>
            <a:prstGeom prst="rect">
              <a:avLst/>
            </a:prstGeom>
            <a:solidFill>
              <a:srgbClr val="6D6E7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91"/>
            <p:cNvSpPr>
              <a:spLocks/>
            </p:cNvSpPr>
            <p:nvPr/>
          </p:nvSpPr>
          <p:spPr bwMode="auto">
            <a:xfrm>
              <a:off x="20366" y="13499"/>
              <a:ext cx="266" cy="719"/>
            </a:xfrm>
            <a:prstGeom prst="rect">
              <a:avLst/>
            </a:prstGeom>
            <a:solidFill>
              <a:srgbClr val="6D6E7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Rectangle 192"/>
            <p:cNvSpPr>
              <a:spLocks/>
            </p:cNvSpPr>
            <p:nvPr/>
          </p:nvSpPr>
          <p:spPr bwMode="auto">
            <a:xfrm>
              <a:off x="20975" y="13238"/>
              <a:ext cx="266" cy="980"/>
            </a:xfrm>
            <a:prstGeom prst="rect">
              <a:avLst/>
            </a:prstGeom>
            <a:solidFill>
              <a:srgbClr val="6D6E7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93"/>
            <p:cNvSpPr>
              <a:spLocks/>
            </p:cNvSpPr>
            <p:nvPr/>
          </p:nvSpPr>
          <p:spPr bwMode="auto">
            <a:xfrm>
              <a:off x="21831" y="13209"/>
              <a:ext cx="335" cy="20"/>
            </a:xfrm>
            <a:custGeom>
              <a:avLst/>
              <a:gdLst/>
              <a:ahLst/>
              <a:cxnLst>
                <a:cxn ang="0">
                  <a:pos x="0" y="0"/>
                </a:cxn>
                <a:cxn ang="0">
                  <a:pos x="335" y="0"/>
                </a:cxn>
              </a:cxnLst>
              <a:rect l="0" t="0" r="r" b="b"/>
              <a:pathLst>
                <a:path w="335" h="20">
                  <a:moveTo>
                    <a:pt x="0" y="0"/>
                  </a:moveTo>
                  <a:lnTo>
                    <a:pt x="335" y="0"/>
                  </a:lnTo>
                </a:path>
              </a:pathLst>
            </a:custGeom>
            <a:noFill/>
            <a:ln w="5969">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Rectangle 194"/>
            <p:cNvSpPr>
              <a:spLocks/>
            </p:cNvSpPr>
            <p:nvPr/>
          </p:nvSpPr>
          <p:spPr bwMode="auto">
            <a:xfrm>
              <a:off x="21565" y="12285"/>
              <a:ext cx="266" cy="1933"/>
            </a:xfrm>
            <a:prstGeom prst="rect">
              <a:avLst/>
            </a:prstGeom>
            <a:solidFill>
              <a:srgbClr val="6D6E7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95"/>
            <p:cNvSpPr>
              <a:spLocks/>
            </p:cNvSpPr>
            <p:nvPr/>
          </p:nvSpPr>
          <p:spPr bwMode="auto">
            <a:xfrm>
              <a:off x="22433" y="12194"/>
              <a:ext cx="225" cy="20"/>
            </a:xfrm>
            <a:custGeom>
              <a:avLst/>
              <a:gdLst/>
              <a:ahLst/>
              <a:cxnLst>
                <a:cxn ang="0">
                  <a:pos x="0" y="0"/>
                </a:cxn>
                <a:cxn ang="0">
                  <a:pos x="224" y="0"/>
                </a:cxn>
              </a:cxnLst>
              <a:rect l="0" t="0" r="r" b="b"/>
              <a:pathLst>
                <a:path w="225" h="20">
                  <a:moveTo>
                    <a:pt x="0" y="0"/>
                  </a:moveTo>
                  <a:lnTo>
                    <a:pt x="224" y="0"/>
                  </a:lnTo>
                </a:path>
              </a:pathLst>
            </a:custGeom>
            <a:noFill/>
            <a:ln w="5969">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96"/>
            <p:cNvSpPr>
              <a:spLocks/>
            </p:cNvSpPr>
            <p:nvPr/>
          </p:nvSpPr>
          <p:spPr bwMode="auto">
            <a:xfrm>
              <a:off x="22433" y="13209"/>
              <a:ext cx="225" cy="20"/>
            </a:xfrm>
            <a:custGeom>
              <a:avLst/>
              <a:gdLst/>
              <a:ahLst/>
              <a:cxnLst>
                <a:cxn ang="0">
                  <a:pos x="0" y="0"/>
                </a:cxn>
                <a:cxn ang="0">
                  <a:pos x="224" y="0"/>
                </a:cxn>
              </a:cxnLst>
              <a:rect l="0" t="0" r="r" b="b"/>
              <a:pathLst>
                <a:path w="225" h="20">
                  <a:moveTo>
                    <a:pt x="0" y="0"/>
                  </a:moveTo>
                  <a:lnTo>
                    <a:pt x="224" y="0"/>
                  </a:lnTo>
                </a:path>
              </a:pathLst>
            </a:custGeom>
            <a:noFill/>
            <a:ln w="5969">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97"/>
            <p:cNvSpPr>
              <a:spLocks/>
            </p:cNvSpPr>
            <p:nvPr/>
          </p:nvSpPr>
          <p:spPr bwMode="auto">
            <a:xfrm>
              <a:off x="22657" y="11188"/>
              <a:ext cx="20" cy="3087"/>
            </a:xfrm>
            <a:custGeom>
              <a:avLst/>
              <a:gdLst/>
              <a:ahLst/>
              <a:cxnLst>
                <a:cxn ang="0">
                  <a:pos x="0" y="3087"/>
                </a:cxn>
                <a:cxn ang="0">
                  <a:pos x="0" y="3087"/>
                </a:cxn>
              </a:cxnLst>
              <a:rect l="0" t="0" r="r" b="b"/>
              <a:pathLst>
                <a:path w="20" h="3087">
                  <a:moveTo>
                    <a:pt x="0" y="3087"/>
                  </a:moveTo>
                  <a:lnTo>
                    <a:pt x="0" y="3087"/>
                  </a:lnTo>
                </a:path>
              </a:pathLst>
            </a:custGeom>
            <a:noFill/>
            <a:ln w="1270">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98"/>
            <p:cNvSpPr>
              <a:spLocks/>
            </p:cNvSpPr>
            <p:nvPr/>
          </p:nvSpPr>
          <p:spPr bwMode="auto">
            <a:xfrm>
              <a:off x="22657" y="11188"/>
              <a:ext cx="20" cy="3087"/>
            </a:xfrm>
            <a:custGeom>
              <a:avLst/>
              <a:gdLst/>
              <a:ahLst/>
              <a:cxnLst>
                <a:cxn ang="0">
                  <a:pos x="0" y="3087"/>
                </a:cxn>
                <a:cxn ang="0">
                  <a:pos x="0" y="0"/>
                </a:cxn>
              </a:cxnLst>
              <a:rect l="0" t="0" r="r" b="b"/>
              <a:pathLst>
                <a:path w="20" h="3087">
                  <a:moveTo>
                    <a:pt x="0" y="3087"/>
                  </a:moveTo>
                  <a:lnTo>
                    <a:pt x="0" y="0"/>
                  </a:lnTo>
                </a:path>
              </a:pathLst>
            </a:custGeom>
            <a:noFill/>
            <a:ln w="11938">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99"/>
            <p:cNvSpPr>
              <a:spLocks/>
            </p:cNvSpPr>
            <p:nvPr/>
          </p:nvSpPr>
          <p:spPr bwMode="auto">
            <a:xfrm>
              <a:off x="22010" y="14227"/>
              <a:ext cx="20" cy="151"/>
            </a:xfrm>
            <a:custGeom>
              <a:avLst/>
              <a:gdLst/>
              <a:ahLst/>
              <a:cxnLst>
                <a:cxn ang="0">
                  <a:pos x="0" y="150"/>
                </a:cxn>
                <a:cxn ang="0">
                  <a:pos x="0" y="0"/>
                </a:cxn>
              </a:cxnLst>
              <a:rect l="0" t="0" r="r" b="b"/>
              <a:pathLst>
                <a:path w="20" h="151">
                  <a:moveTo>
                    <a:pt x="0" y="150"/>
                  </a:moveTo>
                  <a:lnTo>
                    <a:pt x="0" y="0"/>
                  </a:lnTo>
                </a:path>
              </a:pathLst>
            </a:custGeom>
            <a:noFill/>
            <a:ln w="5969">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Rectangle 200"/>
            <p:cNvSpPr>
              <a:spLocks/>
            </p:cNvSpPr>
            <p:nvPr/>
          </p:nvSpPr>
          <p:spPr bwMode="auto">
            <a:xfrm>
              <a:off x="22166" y="11984"/>
              <a:ext cx="266" cy="2233"/>
            </a:xfrm>
            <a:prstGeom prst="rect">
              <a:avLst/>
            </a:prstGeom>
            <a:solidFill>
              <a:srgbClr val="6D6E7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01"/>
            <p:cNvSpPr>
              <a:spLocks/>
            </p:cNvSpPr>
            <p:nvPr/>
          </p:nvSpPr>
          <p:spPr bwMode="auto">
            <a:xfrm>
              <a:off x="18762" y="11565"/>
              <a:ext cx="3548" cy="2038"/>
            </a:xfrm>
            <a:custGeom>
              <a:avLst/>
              <a:gdLst/>
              <a:ahLst/>
              <a:cxnLst>
                <a:cxn ang="0">
                  <a:pos x="0" y="487"/>
                </a:cxn>
                <a:cxn ang="0">
                  <a:pos x="573" y="177"/>
                </a:cxn>
                <a:cxn ang="0">
                  <a:pos x="1155" y="0"/>
                </a:cxn>
                <a:cxn ang="0">
                  <a:pos x="1752" y="2038"/>
                </a:cxn>
                <a:cxn ang="0">
                  <a:pos x="2373" y="1765"/>
                </a:cxn>
                <a:cxn ang="0">
                  <a:pos x="2946" y="985"/>
                </a:cxn>
                <a:cxn ang="0">
                  <a:pos x="3547" y="797"/>
                </a:cxn>
              </a:cxnLst>
              <a:rect l="0" t="0" r="r" b="b"/>
              <a:pathLst>
                <a:path w="3548" h="2038">
                  <a:moveTo>
                    <a:pt x="0" y="487"/>
                  </a:moveTo>
                  <a:lnTo>
                    <a:pt x="573" y="177"/>
                  </a:lnTo>
                  <a:lnTo>
                    <a:pt x="1155" y="0"/>
                  </a:lnTo>
                  <a:lnTo>
                    <a:pt x="1752" y="2038"/>
                  </a:lnTo>
                  <a:lnTo>
                    <a:pt x="2373" y="1765"/>
                  </a:lnTo>
                  <a:lnTo>
                    <a:pt x="2946" y="985"/>
                  </a:lnTo>
                  <a:lnTo>
                    <a:pt x="3547" y="797"/>
                  </a:lnTo>
                </a:path>
              </a:pathLst>
            </a:custGeom>
            <a:noFill/>
            <a:ln w="23876">
              <a:solidFill>
                <a:srgbClr val="FFD4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9" name="Freeform 202"/>
          <p:cNvSpPr>
            <a:spLocks/>
          </p:cNvSpPr>
          <p:nvPr/>
        </p:nvSpPr>
        <p:spPr bwMode="auto">
          <a:xfrm>
            <a:off x="1353312" y="5628853"/>
            <a:ext cx="402336" cy="45719"/>
          </a:xfrm>
          <a:custGeom>
            <a:avLst/>
            <a:gdLst/>
            <a:ahLst/>
            <a:cxnLst>
              <a:cxn ang="0">
                <a:pos x="0" y="0"/>
              </a:cxn>
              <a:cxn ang="0">
                <a:pos x="296" y="0"/>
              </a:cxn>
            </a:cxnLst>
            <a:rect l="0" t="0" r="r" b="b"/>
            <a:pathLst>
              <a:path w="296" h="20">
                <a:moveTo>
                  <a:pt x="0" y="0"/>
                </a:moveTo>
                <a:lnTo>
                  <a:pt x="296" y="0"/>
                </a:lnTo>
              </a:path>
            </a:pathLst>
          </a:custGeom>
          <a:noFill/>
          <a:ln w="20067">
            <a:solidFill>
              <a:srgbClr val="FFD4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Text Box 203"/>
          <p:cNvSpPr txBox="1">
            <a:spLocks noChangeArrowheads="1"/>
          </p:cNvSpPr>
          <p:nvPr/>
        </p:nvSpPr>
        <p:spPr bwMode="auto">
          <a:xfrm>
            <a:off x="914400" y="1143000"/>
            <a:ext cx="638075" cy="2048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lang="ru-RU" sz="1050" baseline="30000" dirty="0" smtClean="0">
                <a:solidFill>
                  <a:srgbClr val="6D6E71"/>
                </a:solidFill>
                <a:latin typeface="EYInterstate" pitchFamily="2" charset="0"/>
              </a:rPr>
              <a:t>млрд.</a:t>
            </a:r>
            <a:r>
              <a:rPr kumimoji="0" lang="en-US" sz="1050" b="0" i="0" u="none" strike="noStrike" cap="none" normalizeH="0" baseline="30000" dirty="0" smtClean="0">
                <a:ln>
                  <a:noFill/>
                </a:ln>
                <a:solidFill>
                  <a:srgbClr val="6D6E71"/>
                </a:solidFill>
                <a:effectLst/>
                <a:latin typeface="EYInterstate" pitchFamily="2" charset="0"/>
              </a:rPr>
              <a:t>$</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71" name="Text Box 204"/>
          <p:cNvSpPr txBox="1">
            <a:spLocks noChangeArrowheads="1"/>
          </p:cNvSpPr>
          <p:nvPr/>
        </p:nvSpPr>
        <p:spPr bwMode="auto">
          <a:xfrm>
            <a:off x="609600" y="1356153"/>
            <a:ext cx="696082" cy="203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kumimoji="0" lang="en-US" sz="1050" b="0" i="0" u="none" strike="noStrike" cap="none" normalizeH="0" baseline="30000" dirty="0" smtClean="0">
                <a:ln>
                  <a:noFill/>
                </a:ln>
                <a:solidFill>
                  <a:srgbClr val="6D6E71"/>
                </a:solidFill>
                <a:effectLst/>
                <a:latin typeface="EYInterstate" pitchFamily="2" charset="0"/>
              </a:rPr>
              <a:t>6,000</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72" name="Text Box 205"/>
          <p:cNvSpPr txBox="1">
            <a:spLocks noChangeArrowheads="1"/>
          </p:cNvSpPr>
          <p:nvPr/>
        </p:nvSpPr>
        <p:spPr bwMode="auto">
          <a:xfrm>
            <a:off x="7884695" y="1270363"/>
            <a:ext cx="344905" cy="203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kumimoji="0" lang="en-US" sz="1050" b="0" i="0" u="none" strike="noStrike" cap="none" normalizeH="0" baseline="30000" dirty="0" smtClean="0">
                <a:ln>
                  <a:noFill/>
                </a:ln>
                <a:solidFill>
                  <a:srgbClr val="6D6E71"/>
                </a:solidFill>
                <a:effectLst/>
                <a:latin typeface="STIXGeneral" charset="0"/>
              </a:rPr>
              <a:t>12</a:t>
            </a:r>
            <a:endParaRPr kumimoji="0" lang="en-US" sz="1050" b="0" i="0" u="none" strike="noStrike" cap="none" normalizeH="0" baseline="0" dirty="0" smtClean="0">
              <a:ln>
                <a:noFill/>
              </a:ln>
              <a:solidFill>
                <a:schemeClr val="tx1"/>
              </a:solidFill>
              <a:effectLst/>
              <a:latin typeface="Arial" pitchFamily="34" charset="0"/>
            </a:endParaRPr>
          </a:p>
        </p:txBody>
      </p:sp>
      <p:sp>
        <p:nvSpPr>
          <p:cNvPr id="73" name="Text Box 206"/>
          <p:cNvSpPr txBox="1">
            <a:spLocks noChangeArrowheads="1"/>
          </p:cNvSpPr>
          <p:nvPr/>
        </p:nvSpPr>
        <p:spPr bwMode="auto">
          <a:xfrm>
            <a:off x="609600" y="2385625"/>
            <a:ext cx="696082" cy="2048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kumimoji="0" lang="en-US" sz="1050" b="0" i="0" u="none" strike="noStrike" cap="none" normalizeH="0" baseline="30000" dirty="0" smtClean="0">
                <a:ln>
                  <a:noFill/>
                </a:ln>
                <a:solidFill>
                  <a:srgbClr val="6D6E71"/>
                </a:solidFill>
                <a:effectLst/>
                <a:latin typeface="EYInterstate" pitchFamily="2" charset="0"/>
              </a:rPr>
              <a:t>4,000</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74" name="Text Box 207"/>
          <p:cNvSpPr txBox="1">
            <a:spLocks noChangeArrowheads="1"/>
          </p:cNvSpPr>
          <p:nvPr/>
        </p:nvSpPr>
        <p:spPr bwMode="auto">
          <a:xfrm>
            <a:off x="7884695" y="2385625"/>
            <a:ext cx="208511" cy="2048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kumimoji="0" lang="en-US" sz="1050" b="0" i="0" u="none" strike="noStrike" cap="none" normalizeH="0" baseline="30000" dirty="0" smtClean="0">
                <a:ln>
                  <a:noFill/>
                </a:ln>
                <a:solidFill>
                  <a:srgbClr val="6D6E71"/>
                </a:solidFill>
                <a:effectLst/>
                <a:latin typeface="STIXGeneral" charset="0"/>
              </a:rPr>
              <a:t>8</a:t>
            </a:r>
            <a:endParaRPr kumimoji="0" lang="en-US" sz="1050" b="0" i="0" u="none" strike="noStrike" cap="none" normalizeH="0" baseline="0" dirty="0" smtClean="0">
              <a:ln>
                <a:noFill/>
              </a:ln>
              <a:solidFill>
                <a:schemeClr val="tx1"/>
              </a:solidFill>
              <a:effectLst/>
              <a:latin typeface="Arial" pitchFamily="34" charset="0"/>
            </a:endParaRPr>
          </a:p>
        </p:txBody>
      </p:sp>
      <p:sp>
        <p:nvSpPr>
          <p:cNvPr id="75" name="Text Box 208"/>
          <p:cNvSpPr txBox="1">
            <a:spLocks noChangeArrowheads="1"/>
          </p:cNvSpPr>
          <p:nvPr/>
        </p:nvSpPr>
        <p:spPr bwMode="auto">
          <a:xfrm>
            <a:off x="609600" y="3415096"/>
            <a:ext cx="696082" cy="2048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kumimoji="0" lang="en-US" sz="1050" b="0" i="0" u="none" strike="noStrike" cap="none" normalizeH="0" baseline="30000" dirty="0" smtClean="0">
                <a:ln>
                  <a:noFill/>
                </a:ln>
                <a:solidFill>
                  <a:srgbClr val="6D6E71"/>
                </a:solidFill>
                <a:effectLst/>
                <a:latin typeface="EYInterstate" pitchFamily="2" charset="0"/>
              </a:rPr>
              <a:t>2,000</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76" name="Text Box 209"/>
          <p:cNvSpPr txBox="1">
            <a:spLocks noChangeArrowheads="1"/>
          </p:cNvSpPr>
          <p:nvPr/>
        </p:nvSpPr>
        <p:spPr bwMode="auto">
          <a:xfrm>
            <a:off x="7884695" y="3415096"/>
            <a:ext cx="208511" cy="2048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kumimoji="0" lang="en-US" sz="1050" b="0" i="0" u="none" strike="noStrike" cap="none" normalizeH="0" baseline="30000" dirty="0" smtClean="0">
                <a:ln>
                  <a:noFill/>
                </a:ln>
                <a:solidFill>
                  <a:srgbClr val="6D6E71"/>
                </a:solidFill>
                <a:effectLst/>
                <a:latin typeface="STIXGeneral" charset="0"/>
              </a:rPr>
              <a:t>4</a:t>
            </a:r>
            <a:endParaRPr kumimoji="0" lang="en-US" sz="1050" b="0" i="0" u="none" strike="noStrike" cap="none" normalizeH="0" baseline="0" dirty="0" smtClean="0">
              <a:ln>
                <a:noFill/>
              </a:ln>
              <a:solidFill>
                <a:schemeClr val="tx1"/>
              </a:solidFill>
              <a:effectLst/>
              <a:latin typeface="Arial" pitchFamily="34" charset="0"/>
            </a:endParaRPr>
          </a:p>
        </p:txBody>
      </p:sp>
      <p:sp>
        <p:nvSpPr>
          <p:cNvPr id="77" name="Text Box 210"/>
          <p:cNvSpPr txBox="1">
            <a:spLocks noChangeArrowheads="1"/>
          </p:cNvSpPr>
          <p:nvPr/>
        </p:nvSpPr>
        <p:spPr bwMode="auto">
          <a:xfrm>
            <a:off x="860465" y="4444568"/>
            <a:ext cx="208511" cy="203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kumimoji="0" lang="en-US" sz="1050" b="0" i="0" u="none" strike="noStrike" cap="none" normalizeH="0" baseline="30000" dirty="0" smtClean="0">
                <a:ln>
                  <a:noFill/>
                </a:ln>
                <a:solidFill>
                  <a:srgbClr val="6D6E71"/>
                </a:solidFill>
                <a:effectLst/>
                <a:latin typeface="EYInterstate" pitchFamily="2" charset="0"/>
              </a:rPr>
              <a:t>0</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78" name="Text Box 211"/>
          <p:cNvSpPr txBox="1">
            <a:spLocks noChangeArrowheads="1"/>
          </p:cNvSpPr>
          <p:nvPr/>
        </p:nvSpPr>
        <p:spPr bwMode="auto">
          <a:xfrm>
            <a:off x="7884695" y="4530358"/>
            <a:ext cx="208511" cy="203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kumimoji="0" lang="en-US" sz="1050" b="0" i="0" u="none" strike="noStrike" cap="none" normalizeH="0" baseline="30000" dirty="0" smtClean="0">
                <a:ln>
                  <a:noFill/>
                </a:ln>
                <a:solidFill>
                  <a:srgbClr val="6D6E71"/>
                </a:solidFill>
                <a:effectLst/>
                <a:latin typeface="STIXGeneral" charset="0"/>
              </a:rPr>
              <a:t>0</a:t>
            </a:r>
            <a:endParaRPr kumimoji="0" lang="en-US" sz="1050" b="0" i="0" u="none" strike="noStrike" cap="none" normalizeH="0" baseline="0" dirty="0" smtClean="0">
              <a:ln>
                <a:noFill/>
              </a:ln>
              <a:solidFill>
                <a:schemeClr val="tx1"/>
              </a:solidFill>
              <a:effectLst/>
              <a:latin typeface="Arial" pitchFamily="34" charset="0"/>
            </a:endParaRPr>
          </a:p>
        </p:txBody>
      </p:sp>
      <p:sp>
        <p:nvSpPr>
          <p:cNvPr id="79" name="Text Box 212"/>
          <p:cNvSpPr txBox="1">
            <a:spLocks noChangeArrowheads="1"/>
          </p:cNvSpPr>
          <p:nvPr/>
        </p:nvSpPr>
        <p:spPr bwMode="auto">
          <a:xfrm>
            <a:off x="1362196" y="4701936"/>
            <a:ext cx="628670" cy="2048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kumimoji="0" lang="en-US" sz="1050" b="0" i="0" u="none" strike="noStrike" cap="none" normalizeH="0" baseline="30000" dirty="0" smtClean="0">
                <a:ln>
                  <a:noFill/>
                </a:ln>
                <a:solidFill>
                  <a:srgbClr val="6D6E71"/>
                </a:solidFill>
                <a:effectLst/>
                <a:latin typeface="EYInterstate" pitchFamily="2" charset="0"/>
              </a:rPr>
              <a:t>         2005</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80" name="Text Box 213"/>
          <p:cNvSpPr txBox="1">
            <a:spLocks noChangeArrowheads="1"/>
          </p:cNvSpPr>
          <p:nvPr/>
        </p:nvSpPr>
        <p:spPr bwMode="auto">
          <a:xfrm>
            <a:off x="2365657" y="4701936"/>
            <a:ext cx="4891874" cy="2573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kumimoji="0" lang="en-US" sz="1050" b="0" i="0" u="none" strike="noStrike" cap="none" normalizeH="0" baseline="30000" dirty="0" smtClean="0">
                <a:ln>
                  <a:noFill/>
                </a:ln>
                <a:solidFill>
                  <a:srgbClr val="6D6E71"/>
                </a:solidFill>
                <a:effectLst/>
                <a:latin typeface="EYInterstate" pitchFamily="2" charset="0"/>
              </a:rPr>
              <a:t>    2006	                        2007	     2008</a:t>
            </a:r>
            <a:r>
              <a:rPr kumimoji="0" lang="en-US" sz="1050" b="0" i="0" u="none" strike="noStrike" cap="none" normalizeH="0" dirty="0" smtClean="0">
                <a:ln>
                  <a:noFill/>
                </a:ln>
                <a:solidFill>
                  <a:srgbClr val="6D6E71"/>
                </a:solidFill>
                <a:effectLst/>
                <a:latin typeface="EYInterstate" pitchFamily="2" charset="0"/>
              </a:rPr>
              <a:t>         	     </a:t>
            </a:r>
            <a:r>
              <a:rPr kumimoji="0" lang="en-US" sz="1050" b="0" i="0" u="none" strike="noStrike" cap="none" normalizeH="0" baseline="30000" dirty="0" smtClean="0">
                <a:ln>
                  <a:noFill/>
                </a:ln>
                <a:solidFill>
                  <a:srgbClr val="6D6E71"/>
                </a:solidFill>
                <a:effectLst/>
                <a:latin typeface="EYInterstate" pitchFamily="2" charset="0"/>
              </a:rPr>
              <a:t>2009</a:t>
            </a:r>
            <a:r>
              <a:rPr kumimoji="0" lang="en-US" sz="1050" b="0" i="0" u="none" strike="noStrike" cap="none" normalizeH="0" dirty="0" smtClean="0">
                <a:ln>
                  <a:noFill/>
                </a:ln>
                <a:solidFill>
                  <a:srgbClr val="6D6E71"/>
                </a:solidFill>
                <a:effectLst/>
                <a:latin typeface="EYInterstate" pitchFamily="2" charset="0"/>
              </a:rPr>
              <a:t>  	     </a:t>
            </a:r>
            <a:r>
              <a:rPr kumimoji="0" lang="en-US" sz="1050" b="0" i="0" u="none" strike="noStrike" cap="none" normalizeH="0" baseline="30000" dirty="0" smtClean="0">
                <a:ln>
                  <a:noFill/>
                </a:ln>
                <a:solidFill>
                  <a:srgbClr val="6D6E71"/>
                </a:solidFill>
                <a:effectLst/>
                <a:latin typeface="EYInterstate" pitchFamily="2" charset="0"/>
              </a:rPr>
              <a:t>2010</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81" name="Text Box 214"/>
          <p:cNvSpPr txBox="1">
            <a:spLocks noChangeArrowheads="1"/>
          </p:cNvSpPr>
          <p:nvPr/>
        </p:nvSpPr>
        <p:spPr bwMode="auto">
          <a:xfrm>
            <a:off x="7006666" y="4701936"/>
            <a:ext cx="628670" cy="2048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76000"/>
              </a:lnSpc>
              <a:spcBef>
                <a:spcPct val="0"/>
              </a:spcBef>
              <a:spcAft>
                <a:spcPct val="0"/>
              </a:spcAft>
              <a:tabLst/>
            </a:pPr>
            <a:r>
              <a:rPr kumimoji="0" lang="en-US" sz="1050" b="0" i="0" u="none" strike="noStrike" cap="none" normalizeH="0" baseline="30000" dirty="0" smtClean="0">
                <a:ln>
                  <a:noFill/>
                </a:ln>
                <a:solidFill>
                  <a:srgbClr val="6D6E71"/>
                </a:solidFill>
                <a:effectLst/>
                <a:latin typeface="EYInterstate" pitchFamily="2" charset="0"/>
              </a:rPr>
              <a:t>     2011</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82" name="Text Box 215"/>
          <p:cNvSpPr txBox="1">
            <a:spLocks noChangeArrowheads="1"/>
          </p:cNvSpPr>
          <p:nvPr/>
        </p:nvSpPr>
        <p:spPr bwMode="auto">
          <a:xfrm>
            <a:off x="1874735" y="5244554"/>
            <a:ext cx="3516470" cy="519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spcBef>
                <a:spcPct val="0"/>
              </a:spcBef>
              <a:spcAft>
                <a:spcPct val="0"/>
              </a:spcAft>
              <a:tabLst/>
            </a:pPr>
            <a:r>
              <a:rPr lang="ru-RU" sz="1050" dirty="0" smtClean="0">
                <a:solidFill>
                  <a:srgbClr val="6D6E71"/>
                </a:solidFill>
                <a:latin typeface="EYInterstate" pitchFamily="2" charset="0"/>
              </a:rPr>
              <a:t>новые кредиты</a:t>
            </a:r>
            <a:r>
              <a:rPr kumimoji="0" lang="en-US" sz="1050" b="0" i="0" u="none" strike="noStrike" cap="none" normalizeH="0" baseline="0" dirty="0" smtClean="0">
                <a:ln>
                  <a:noFill/>
                </a:ln>
                <a:solidFill>
                  <a:srgbClr val="6D6E71"/>
                </a:solidFill>
                <a:effectLst/>
                <a:latin typeface="EYInterstate" pitchFamily="2" charset="0"/>
              </a:rPr>
              <a:t> (</a:t>
            </a:r>
            <a:r>
              <a:rPr lang="ru-RU" sz="1050" dirty="0" smtClean="0">
                <a:solidFill>
                  <a:srgbClr val="6D6E71"/>
                </a:solidFill>
                <a:latin typeface="EYInterstate" pitchFamily="2" charset="0"/>
              </a:rPr>
              <a:t>млрд. </a:t>
            </a:r>
            <a:r>
              <a:rPr kumimoji="0" lang="en-US" sz="1050" b="0" i="0" u="none" strike="noStrike" cap="none" normalizeH="0" baseline="0" dirty="0" smtClean="0">
                <a:ln>
                  <a:noFill/>
                </a:ln>
                <a:solidFill>
                  <a:srgbClr val="6D6E71"/>
                </a:solidFill>
                <a:effectLst/>
                <a:latin typeface="EYInterstate" pitchFamily="2" charset="0"/>
              </a:rPr>
              <a:t>$)</a:t>
            </a:r>
            <a:endParaRPr kumimoji="0" lang="en-US" sz="1050" b="0" i="0" u="none" strike="noStrike" cap="none" normalizeH="0" baseline="0" dirty="0" smtClean="0">
              <a:ln>
                <a:noFill/>
              </a:ln>
              <a:solidFill>
                <a:srgbClr val="000000"/>
              </a:solidFill>
              <a:effectLst/>
              <a:latin typeface="EYInterstate" pitchFamily="2" charset="0"/>
            </a:endParaRPr>
          </a:p>
          <a:p>
            <a:pPr marL="0" marR="0" lvl="0" indent="0" algn="l" defTabSz="914400" rtl="0" eaLnBrk="1" fontAlgn="base" latinLnBrk="0" hangingPunct="1">
              <a:spcBef>
                <a:spcPts val="38"/>
              </a:spcBef>
              <a:spcAft>
                <a:spcPct val="0"/>
              </a:spcAft>
              <a:buClrTx/>
              <a:buSzTx/>
              <a:buFontTx/>
              <a:buNone/>
              <a:tabLst/>
            </a:pPr>
            <a:endParaRPr kumimoji="0" lang="en-US" sz="1050" b="0" i="0" u="none" strike="noStrike" cap="none" normalizeH="0" baseline="0" dirty="0" smtClean="0">
              <a:ln>
                <a:noFill/>
              </a:ln>
              <a:solidFill>
                <a:srgbClr val="000000"/>
              </a:solidFill>
              <a:effectLst/>
              <a:latin typeface="EYInterstate" pitchFamily="2" charset="0"/>
            </a:endParaRPr>
          </a:p>
          <a:p>
            <a:pPr marL="457200" lvl="1" indent="-457200" eaLnBrk="1" fontAlgn="base" latinLnBrk="0" hangingPunct="1">
              <a:spcBef>
                <a:spcPct val="0"/>
              </a:spcBef>
              <a:spcAft>
                <a:spcPct val="0"/>
              </a:spcAft>
              <a:tabLst/>
            </a:pPr>
            <a:r>
              <a:rPr lang="ru-RU" sz="1050" dirty="0" smtClean="0">
                <a:solidFill>
                  <a:srgbClr val="6D6E71"/>
                </a:solidFill>
                <a:latin typeface="EYInterstate" pitchFamily="2" charset="0"/>
              </a:rPr>
              <a:t>новые</a:t>
            </a:r>
            <a:r>
              <a:rPr kumimoji="0" lang="en-US" sz="1050" b="0" i="0" u="none" strike="noStrike" cap="none" normalizeH="0" baseline="0" dirty="0" smtClean="0">
                <a:ln>
                  <a:noFill/>
                </a:ln>
                <a:solidFill>
                  <a:srgbClr val="6D6E71"/>
                </a:solidFill>
                <a:effectLst/>
                <a:latin typeface="EYInterstate" pitchFamily="2" charset="0"/>
              </a:rPr>
              <a:t> </a:t>
            </a:r>
            <a:r>
              <a:rPr kumimoji="0" lang="ru-RU" sz="1050" b="0" i="0" u="none" strike="noStrike" cap="none" normalizeH="0" baseline="0" dirty="0" smtClean="0">
                <a:ln>
                  <a:noFill/>
                </a:ln>
                <a:solidFill>
                  <a:srgbClr val="6D6E71"/>
                </a:solidFill>
                <a:effectLst/>
                <a:latin typeface="EYInterstate" pitchFamily="2" charset="0"/>
              </a:rPr>
              <a:t>кредиты </a:t>
            </a:r>
            <a:r>
              <a:rPr kumimoji="0" lang="en-US" sz="1050" b="0" i="0" u="none" strike="noStrike" cap="none" normalizeH="0" baseline="0" dirty="0" smtClean="0">
                <a:ln>
                  <a:noFill/>
                </a:ln>
                <a:solidFill>
                  <a:srgbClr val="6D6E71"/>
                </a:solidFill>
                <a:effectLst/>
                <a:latin typeface="EYInterstate" pitchFamily="2" charset="0"/>
              </a:rPr>
              <a:t>(</a:t>
            </a:r>
            <a:r>
              <a:rPr kumimoji="0" lang="ru-RU" sz="1050" b="0" i="0" u="none" strike="noStrike" cap="none" normalizeH="0" baseline="0" dirty="0" smtClean="0">
                <a:ln>
                  <a:noFill/>
                </a:ln>
                <a:solidFill>
                  <a:srgbClr val="6D6E71"/>
                </a:solidFill>
                <a:effectLst/>
                <a:latin typeface="EYInterstate" pitchFamily="2" charset="0"/>
              </a:rPr>
              <a:t>как</a:t>
            </a:r>
            <a:r>
              <a:rPr kumimoji="0" lang="ru-RU" sz="1050" b="0" i="0" u="none" strike="noStrike" cap="none" normalizeH="0" dirty="0" smtClean="0">
                <a:ln>
                  <a:noFill/>
                </a:ln>
                <a:solidFill>
                  <a:srgbClr val="6D6E71"/>
                </a:solidFill>
                <a:effectLst/>
                <a:latin typeface="EYInterstate" pitchFamily="2" charset="0"/>
              </a:rPr>
              <a:t> % мирового ВВП</a:t>
            </a:r>
            <a:r>
              <a:rPr kumimoji="0" lang="en-US" sz="1050" b="0" i="0" u="none" strike="noStrike" cap="none" normalizeH="0" baseline="0" dirty="0" smtClean="0">
                <a:ln>
                  <a:noFill/>
                </a:ln>
                <a:solidFill>
                  <a:srgbClr val="6D6E71"/>
                </a:solidFill>
                <a:effectLst/>
                <a:latin typeface="EYInterstate" pitchFamily="2" charset="0"/>
              </a:rPr>
              <a:t>)</a:t>
            </a:r>
            <a:endParaRPr kumimoji="0" lang="en-US" sz="1050" b="0" i="0" u="none" strike="noStrike" cap="none" normalizeH="0" baseline="0" dirty="0" smtClean="0">
              <a:ln>
                <a:noFill/>
              </a:ln>
              <a:solidFill>
                <a:schemeClr val="tx1"/>
              </a:solidFill>
              <a:effectLst/>
              <a:latin typeface="EYInterstate" pitchFamily="2" charset="0"/>
            </a:endParaRPr>
          </a:p>
        </p:txBody>
      </p:sp>
      <p:sp>
        <p:nvSpPr>
          <p:cNvPr id="83" name="Text Box 216"/>
          <p:cNvSpPr txBox="1">
            <a:spLocks noChangeArrowheads="1"/>
          </p:cNvSpPr>
          <p:nvPr/>
        </p:nvSpPr>
        <p:spPr bwMode="auto">
          <a:xfrm>
            <a:off x="1288395" y="5234903"/>
            <a:ext cx="465624" cy="2123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4" name="Text Box 217"/>
          <p:cNvSpPr txBox="1">
            <a:spLocks noChangeArrowheads="1"/>
          </p:cNvSpPr>
          <p:nvPr/>
        </p:nvSpPr>
        <p:spPr bwMode="auto">
          <a:xfrm>
            <a:off x="1070478" y="1473041"/>
            <a:ext cx="2204262" cy="4750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5" name="Text Box 218"/>
          <p:cNvSpPr txBox="1">
            <a:spLocks noChangeArrowheads="1"/>
          </p:cNvSpPr>
          <p:nvPr/>
        </p:nvSpPr>
        <p:spPr bwMode="auto">
          <a:xfrm>
            <a:off x="3274738" y="1473041"/>
            <a:ext cx="417022" cy="30862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6" name="Text Box 219"/>
          <p:cNvSpPr txBox="1">
            <a:spLocks noChangeArrowheads="1"/>
          </p:cNvSpPr>
          <p:nvPr/>
        </p:nvSpPr>
        <p:spPr bwMode="auto">
          <a:xfrm>
            <a:off x="1070478" y="1948099"/>
            <a:ext cx="1285558" cy="4321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7" name="Text Box 220"/>
          <p:cNvSpPr txBox="1">
            <a:spLocks noChangeArrowheads="1"/>
          </p:cNvSpPr>
          <p:nvPr/>
        </p:nvSpPr>
        <p:spPr bwMode="auto">
          <a:xfrm>
            <a:off x="2356034" y="1948099"/>
            <a:ext cx="417022" cy="26112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8" name="Text Box 221"/>
          <p:cNvSpPr txBox="1">
            <a:spLocks noChangeArrowheads="1"/>
          </p:cNvSpPr>
          <p:nvPr/>
        </p:nvSpPr>
        <p:spPr bwMode="auto">
          <a:xfrm>
            <a:off x="7021669" y="2156138"/>
            <a:ext cx="417022" cy="24031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9" name="Text Box 222"/>
          <p:cNvSpPr txBox="1">
            <a:spLocks noChangeArrowheads="1"/>
          </p:cNvSpPr>
          <p:nvPr/>
        </p:nvSpPr>
        <p:spPr bwMode="auto">
          <a:xfrm>
            <a:off x="1465551" y="2380263"/>
            <a:ext cx="418590" cy="21790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0" name="Text Box 223"/>
          <p:cNvSpPr txBox="1">
            <a:spLocks noChangeArrowheads="1"/>
          </p:cNvSpPr>
          <p:nvPr/>
        </p:nvSpPr>
        <p:spPr bwMode="auto">
          <a:xfrm>
            <a:off x="3691760" y="2380263"/>
            <a:ext cx="3329908" cy="986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1" name="Text Box 224"/>
          <p:cNvSpPr txBox="1">
            <a:spLocks noChangeArrowheads="1"/>
          </p:cNvSpPr>
          <p:nvPr/>
        </p:nvSpPr>
        <p:spPr bwMode="auto">
          <a:xfrm>
            <a:off x="3691760" y="2478921"/>
            <a:ext cx="2387688" cy="9908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2" name="Text Box 225"/>
          <p:cNvSpPr txBox="1">
            <a:spLocks noChangeArrowheads="1"/>
          </p:cNvSpPr>
          <p:nvPr/>
        </p:nvSpPr>
        <p:spPr bwMode="auto">
          <a:xfrm>
            <a:off x="6079449" y="2478921"/>
            <a:ext cx="417022" cy="20803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3" name="Text Box 226"/>
          <p:cNvSpPr txBox="1">
            <a:spLocks noChangeArrowheads="1"/>
          </p:cNvSpPr>
          <p:nvPr/>
        </p:nvSpPr>
        <p:spPr bwMode="auto">
          <a:xfrm>
            <a:off x="6496471" y="2478921"/>
            <a:ext cx="525197" cy="9908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4" name="Text Box 227"/>
          <p:cNvSpPr txBox="1">
            <a:spLocks noChangeArrowheads="1"/>
          </p:cNvSpPr>
          <p:nvPr/>
        </p:nvSpPr>
        <p:spPr bwMode="auto">
          <a:xfrm>
            <a:off x="5152906" y="3469788"/>
            <a:ext cx="418590" cy="10895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5" name="Text Box 228"/>
          <p:cNvSpPr txBox="1">
            <a:spLocks noChangeArrowheads="1"/>
          </p:cNvSpPr>
          <p:nvPr/>
        </p:nvSpPr>
        <p:spPr bwMode="auto">
          <a:xfrm>
            <a:off x="4198145" y="3779701"/>
            <a:ext cx="418590" cy="7796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6" name="Text Box 229"/>
          <p:cNvSpPr txBox="1">
            <a:spLocks noChangeArrowheads="1"/>
          </p:cNvSpPr>
          <p:nvPr/>
        </p:nvSpPr>
        <p:spPr bwMode="auto">
          <a:xfrm>
            <a:off x="3953576" y="4559312"/>
            <a:ext cx="945356" cy="16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7" name="Text Box 230"/>
          <p:cNvSpPr txBox="1">
            <a:spLocks noChangeArrowheads="1"/>
          </p:cNvSpPr>
          <p:nvPr/>
        </p:nvSpPr>
        <p:spPr bwMode="auto">
          <a:xfrm>
            <a:off x="4898931" y="4559312"/>
            <a:ext cx="934381" cy="16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8" name="Text Box 232"/>
          <p:cNvSpPr txBox="1">
            <a:spLocks noChangeAspect="1" noChangeArrowheads="1"/>
          </p:cNvSpPr>
          <p:nvPr/>
        </p:nvSpPr>
        <p:spPr bwMode="auto">
          <a:xfrm>
            <a:off x="1362196" y="5216672"/>
            <a:ext cx="401385" cy="205894"/>
          </a:xfrm>
          <a:prstGeom prst="rect">
            <a:avLst/>
          </a:prstGeom>
          <a:solidFill>
            <a:srgbClr val="6D6E71"/>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228600"/>
            <a:ext cx="8232775" cy="863600"/>
          </a:xfrm>
        </p:spPr>
        <p:txBody>
          <a:bodyPr/>
          <a:lstStyle/>
          <a:p>
            <a:pPr lvl="1" algn="ctr"/>
            <a:r>
              <a:rPr lang="ru-RU" sz="2000" dirty="0" smtClean="0"/>
              <a:t/>
            </a:r>
            <a:br>
              <a:rPr lang="ru-RU" sz="2000" dirty="0" smtClean="0"/>
            </a:br>
            <a:r>
              <a:rPr lang="ru-RU" sz="2000" dirty="0" smtClean="0"/>
              <a:t>Доступ к венчурному капиталу: изменения за пять лет</a:t>
            </a:r>
            <a:r>
              <a:rPr kumimoji="0" lang="en-US" sz="1050" b="0" i="0" u="none" strike="noStrike" cap="none" normalizeH="0" baseline="0" dirty="0" smtClean="0">
                <a:ln>
                  <a:noFill/>
                </a:ln>
                <a:solidFill>
                  <a:schemeClr val="tx1"/>
                </a:solidFill>
                <a:effectLst/>
                <a:latin typeface="EYInterstate" pitchFamily="2" charset="0"/>
              </a:rPr>
              <a:t/>
            </a:r>
            <a:br>
              <a:rPr kumimoji="0" lang="en-US" sz="1050" b="0" i="0" u="none" strike="noStrike" cap="none" normalizeH="0" baseline="0" dirty="0" smtClean="0">
                <a:ln>
                  <a:noFill/>
                </a:ln>
                <a:solidFill>
                  <a:schemeClr val="tx1"/>
                </a:solidFill>
                <a:effectLst/>
                <a:latin typeface="EYInterstate" pitchFamily="2" charset="0"/>
              </a:rPr>
            </a:br>
            <a:r>
              <a:rPr lang="en-GB" dirty="0" smtClean="0"/>
              <a:t> </a:t>
            </a:r>
            <a:endParaRPr lang="en-US" dirty="0"/>
          </a:p>
        </p:txBody>
      </p:sp>
      <p:grpSp>
        <p:nvGrpSpPr>
          <p:cNvPr id="47" name="Group 46"/>
          <p:cNvGrpSpPr/>
          <p:nvPr/>
        </p:nvGrpSpPr>
        <p:grpSpPr>
          <a:xfrm>
            <a:off x="1438274" y="2160998"/>
            <a:ext cx="6562726" cy="3328379"/>
            <a:chOff x="1438274" y="2160998"/>
            <a:chExt cx="6562726" cy="3328379"/>
          </a:xfrm>
        </p:grpSpPr>
        <p:sp>
          <p:nvSpPr>
            <p:cNvPr id="160" name="Freeform 46"/>
            <p:cNvSpPr>
              <a:spLocks/>
            </p:cNvSpPr>
            <p:nvPr/>
          </p:nvSpPr>
          <p:spPr bwMode="auto">
            <a:xfrm>
              <a:off x="1957354" y="3037026"/>
              <a:ext cx="2654870" cy="2105194"/>
            </a:xfrm>
            <a:custGeom>
              <a:avLst/>
              <a:gdLst/>
              <a:ahLst/>
              <a:cxnLst>
                <a:cxn ang="0">
                  <a:pos x="328" y="0"/>
                </a:cxn>
                <a:cxn ang="0">
                  <a:pos x="310" y="17"/>
                </a:cxn>
                <a:cxn ang="0">
                  <a:pos x="292" y="34"/>
                </a:cxn>
                <a:cxn ang="0">
                  <a:pos x="274" y="52"/>
                </a:cxn>
                <a:cxn ang="0">
                  <a:pos x="256" y="70"/>
                </a:cxn>
                <a:cxn ang="0">
                  <a:pos x="238" y="88"/>
                </a:cxn>
                <a:cxn ang="0">
                  <a:pos x="221" y="106"/>
                </a:cxn>
                <a:cxn ang="0">
                  <a:pos x="204" y="125"/>
                </a:cxn>
                <a:cxn ang="0">
                  <a:pos x="187" y="143"/>
                </a:cxn>
                <a:cxn ang="0">
                  <a:pos x="170" y="162"/>
                </a:cxn>
                <a:cxn ang="0">
                  <a:pos x="154" y="181"/>
                </a:cxn>
                <a:cxn ang="0">
                  <a:pos x="137" y="200"/>
                </a:cxn>
                <a:cxn ang="0">
                  <a:pos x="121" y="219"/>
                </a:cxn>
                <a:cxn ang="0">
                  <a:pos x="105" y="239"/>
                </a:cxn>
                <a:cxn ang="0">
                  <a:pos x="90" y="258"/>
                </a:cxn>
                <a:cxn ang="0">
                  <a:pos x="74" y="278"/>
                </a:cxn>
                <a:cxn ang="0">
                  <a:pos x="59" y="298"/>
                </a:cxn>
                <a:cxn ang="0">
                  <a:pos x="44" y="318"/>
                </a:cxn>
                <a:cxn ang="0">
                  <a:pos x="29" y="338"/>
                </a:cxn>
                <a:cxn ang="0">
                  <a:pos x="14" y="358"/>
                </a:cxn>
                <a:cxn ang="0">
                  <a:pos x="0" y="379"/>
                </a:cxn>
                <a:cxn ang="0">
                  <a:pos x="2143" y="1699"/>
                </a:cxn>
                <a:cxn ang="0">
                  <a:pos x="639" y="295"/>
                </a:cxn>
                <a:cxn ang="0">
                  <a:pos x="328" y="0"/>
                </a:cxn>
              </a:cxnLst>
              <a:rect l="0" t="0" r="r" b="b"/>
              <a:pathLst>
                <a:path w="2143" h="1699">
                  <a:moveTo>
                    <a:pt x="328" y="0"/>
                  </a:moveTo>
                  <a:lnTo>
                    <a:pt x="310" y="17"/>
                  </a:lnTo>
                  <a:lnTo>
                    <a:pt x="292" y="34"/>
                  </a:lnTo>
                  <a:lnTo>
                    <a:pt x="274" y="52"/>
                  </a:lnTo>
                  <a:lnTo>
                    <a:pt x="256" y="70"/>
                  </a:lnTo>
                  <a:lnTo>
                    <a:pt x="238" y="88"/>
                  </a:lnTo>
                  <a:lnTo>
                    <a:pt x="221" y="106"/>
                  </a:lnTo>
                  <a:lnTo>
                    <a:pt x="204" y="125"/>
                  </a:lnTo>
                  <a:lnTo>
                    <a:pt x="187" y="143"/>
                  </a:lnTo>
                  <a:lnTo>
                    <a:pt x="170" y="162"/>
                  </a:lnTo>
                  <a:lnTo>
                    <a:pt x="154" y="181"/>
                  </a:lnTo>
                  <a:lnTo>
                    <a:pt x="137" y="200"/>
                  </a:lnTo>
                  <a:lnTo>
                    <a:pt x="121" y="219"/>
                  </a:lnTo>
                  <a:lnTo>
                    <a:pt x="105" y="239"/>
                  </a:lnTo>
                  <a:lnTo>
                    <a:pt x="90" y="258"/>
                  </a:lnTo>
                  <a:lnTo>
                    <a:pt x="74" y="278"/>
                  </a:lnTo>
                  <a:lnTo>
                    <a:pt x="59" y="298"/>
                  </a:lnTo>
                  <a:lnTo>
                    <a:pt x="44" y="318"/>
                  </a:lnTo>
                  <a:lnTo>
                    <a:pt x="29" y="338"/>
                  </a:lnTo>
                  <a:lnTo>
                    <a:pt x="14" y="358"/>
                  </a:lnTo>
                  <a:lnTo>
                    <a:pt x="0" y="379"/>
                  </a:lnTo>
                  <a:lnTo>
                    <a:pt x="2143" y="1699"/>
                  </a:lnTo>
                  <a:lnTo>
                    <a:pt x="639" y="295"/>
                  </a:lnTo>
                  <a:lnTo>
                    <a:pt x="328"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47"/>
            <p:cNvSpPr>
              <a:spLocks/>
            </p:cNvSpPr>
            <p:nvPr/>
          </p:nvSpPr>
          <p:spPr bwMode="auto">
            <a:xfrm>
              <a:off x="1667462" y="3506637"/>
              <a:ext cx="2944762" cy="1635583"/>
            </a:xfrm>
            <a:custGeom>
              <a:avLst/>
              <a:gdLst/>
              <a:ahLst/>
              <a:cxnLst>
                <a:cxn ang="0">
                  <a:pos x="234" y="0"/>
                </a:cxn>
                <a:cxn ang="0">
                  <a:pos x="220" y="19"/>
                </a:cxn>
                <a:cxn ang="0">
                  <a:pos x="206" y="39"/>
                </a:cxn>
                <a:cxn ang="0">
                  <a:pos x="193" y="59"/>
                </a:cxn>
                <a:cxn ang="0">
                  <a:pos x="180" y="79"/>
                </a:cxn>
                <a:cxn ang="0">
                  <a:pos x="167" y="100"/>
                </a:cxn>
                <a:cxn ang="0">
                  <a:pos x="154" y="120"/>
                </a:cxn>
                <a:cxn ang="0">
                  <a:pos x="142" y="141"/>
                </a:cxn>
                <a:cxn ang="0">
                  <a:pos x="130" y="161"/>
                </a:cxn>
                <a:cxn ang="0">
                  <a:pos x="118" y="182"/>
                </a:cxn>
                <a:cxn ang="0">
                  <a:pos x="106" y="203"/>
                </a:cxn>
                <a:cxn ang="0">
                  <a:pos x="94" y="224"/>
                </a:cxn>
                <a:cxn ang="0">
                  <a:pos x="83" y="245"/>
                </a:cxn>
                <a:cxn ang="0">
                  <a:pos x="72" y="266"/>
                </a:cxn>
                <a:cxn ang="0">
                  <a:pos x="61" y="288"/>
                </a:cxn>
                <a:cxn ang="0">
                  <a:pos x="50" y="309"/>
                </a:cxn>
                <a:cxn ang="0">
                  <a:pos x="39" y="331"/>
                </a:cxn>
                <a:cxn ang="0">
                  <a:pos x="29" y="353"/>
                </a:cxn>
                <a:cxn ang="0">
                  <a:pos x="19" y="375"/>
                </a:cxn>
                <a:cxn ang="0">
                  <a:pos x="9" y="397"/>
                </a:cxn>
                <a:cxn ang="0">
                  <a:pos x="0" y="419"/>
                </a:cxn>
                <a:cxn ang="0">
                  <a:pos x="2377" y="1319"/>
                </a:cxn>
                <a:cxn ang="0">
                  <a:pos x="332" y="62"/>
                </a:cxn>
                <a:cxn ang="0">
                  <a:pos x="234" y="0"/>
                </a:cxn>
              </a:cxnLst>
              <a:rect l="0" t="0" r="r" b="b"/>
              <a:pathLst>
                <a:path w="2377" h="1320">
                  <a:moveTo>
                    <a:pt x="234" y="0"/>
                  </a:moveTo>
                  <a:lnTo>
                    <a:pt x="220" y="19"/>
                  </a:lnTo>
                  <a:lnTo>
                    <a:pt x="206" y="39"/>
                  </a:lnTo>
                  <a:lnTo>
                    <a:pt x="193" y="59"/>
                  </a:lnTo>
                  <a:lnTo>
                    <a:pt x="180" y="79"/>
                  </a:lnTo>
                  <a:lnTo>
                    <a:pt x="167" y="100"/>
                  </a:lnTo>
                  <a:lnTo>
                    <a:pt x="154" y="120"/>
                  </a:lnTo>
                  <a:lnTo>
                    <a:pt x="142" y="141"/>
                  </a:lnTo>
                  <a:lnTo>
                    <a:pt x="130" y="161"/>
                  </a:lnTo>
                  <a:lnTo>
                    <a:pt x="118" y="182"/>
                  </a:lnTo>
                  <a:lnTo>
                    <a:pt x="106" y="203"/>
                  </a:lnTo>
                  <a:lnTo>
                    <a:pt x="94" y="224"/>
                  </a:lnTo>
                  <a:lnTo>
                    <a:pt x="83" y="245"/>
                  </a:lnTo>
                  <a:lnTo>
                    <a:pt x="72" y="266"/>
                  </a:lnTo>
                  <a:lnTo>
                    <a:pt x="61" y="288"/>
                  </a:lnTo>
                  <a:lnTo>
                    <a:pt x="50" y="309"/>
                  </a:lnTo>
                  <a:lnTo>
                    <a:pt x="39" y="331"/>
                  </a:lnTo>
                  <a:lnTo>
                    <a:pt x="29" y="353"/>
                  </a:lnTo>
                  <a:lnTo>
                    <a:pt x="19" y="375"/>
                  </a:lnTo>
                  <a:lnTo>
                    <a:pt x="9" y="397"/>
                  </a:lnTo>
                  <a:lnTo>
                    <a:pt x="0" y="419"/>
                  </a:lnTo>
                  <a:lnTo>
                    <a:pt x="2377" y="1319"/>
                  </a:lnTo>
                  <a:lnTo>
                    <a:pt x="332" y="62"/>
                  </a:lnTo>
                  <a:lnTo>
                    <a:pt x="234"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48"/>
            <p:cNvSpPr>
              <a:spLocks/>
            </p:cNvSpPr>
            <p:nvPr/>
          </p:nvSpPr>
          <p:spPr bwMode="auto">
            <a:xfrm>
              <a:off x="3987841" y="2160998"/>
              <a:ext cx="625623" cy="2981222"/>
            </a:xfrm>
            <a:custGeom>
              <a:avLst/>
              <a:gdLst/>
              <a:ahLst/>
              <a:cxnLst>
                <a:cxn ang="0">
                  <a:pos x="504" y="0"/>
                </a:cxn>
                <a:cxn ang="0">
                  <a:pos x="452" y="0"/>
                </a:cxn>
                <a:cxn ang="0">
                  <a:pos x="401" y="1"/>
                </a:cxn>
                <a:cxn ang="0">
                  <a:pos x="350" y="4"/>
                </a:cxn>
                <a:cxn ang="0">
                  <a:pos x="299" y="7"/>
                </a:cxn>
                <a:cxn ang="0">
                  <a:pos x="248" y="11"/>
                </a:cxn>
                <a:cxn ang="0">
                  <a:pos x="198" y="16"/>
                </a:cxn>
                <a:cxn ang="0">
                  <a:pos x="148" y="23"/>
                </a:cxn>
                <a:cxn ang="0">
                  <a:pos x="98" y="29"/>
                </a:cxn>
                <a:cxn ang="0">
                  <a:pos x="49" y="37"/>
                </a:cxn>
                <a:cxn ang="0">
                  <a:pos x="0" y="46"/>
                </a:cxn>
                <a:cxn ang="0">
                  <a:pos x="504" y="2405"/>
                </a:cxn>
                <a:cxn ang="0">
                  <a:pos x="504" y="0"/>
                </a:cxn>
              </a:cxnLst>
              <a:rect l="0" t="0" r="r" b="b"/>
              <a:pathLst>
                <a:path w="505" h="2406">
                  <a:moveTo>
                    <a:pt x="504" y="0"/>
                  </a:moveTo>
                  <a:lnTo>
                    <a:pt x="452" y="0"/>
                  </a:lnTo>
                  <a:lnTo>
                    <a:pt x="401" y="1"/>
                  </a:lnTo>
                  <a:lnTo>
                    <a:pt x="350" y="4"/>
                  </a:lnTo>
                  <a:lnTo>
                    <a:pt x="299" y="7"/>
                  </a:lnTo>
                  <a:lnTo>
                    <a:pt x="248" y="11"/>
                  </a:lnTo>
                  <a:lnTo>
                    <a:pt x="198" y="16"/>
                  </a:lnTo>
                  <a:lnTo>
                    <a:pt x="148" y="23"/>
                  </a:lnTo>
                  <a:lnTo>
                    <a:pt x="98" y="29"/>
                  </a:lnTo>
                  <a:lnTo>
                    <a:pt x="49" y="37"/>
                  </a:lnTo>
                  <a:lnTo>
                    <a:pt x="0" y="46"/>
                  </a:lnTo>
                  <a:lnTo>
                    <a:pt x="504" y="2405"/>
                  </a:lnTo>
                  <a:lnTo>
                    <a:pt x="504" y="0"/>
                  </a:lnTo>
                </a:path>
              </a:pathLst>
            </a:custGeom>
            <a:solidFill>
              <a:srgbClr val="FFE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49"/>
            <p:cNvSpPr>
              <a:spLocks/>
            </p:cNvSpPr>
            <p:nvPr/>
          </p:nvSpPr>
          <p:spPr bwMode="auto">
            <a:xfrm>
              <a:off x="3363457" y="2217996"/>
              <a:ext cx="1248768" cy="2924224"/>
            </a:xfrm>
            <a:custGeom>
              <a:avLst/>
              <a:gdLst/>
              <a:ahLst/>
              <a:cxnLst>
                <a:cxn ang="0">
                  <a:pos x="504" y="0"/>
                </a:cxn>
                <a:cxn ang="0">
                  <a:pos x="478" y="5"/>
                </a:cxn>
                <a:cxn ang="0">
                  <a:pos x="451" y="10"/>
                </a:cxn>
                <a:cxn ang="0">
                  <a:pos x="425" y="15"/>
                </a:cxn>
                <a:cxn ang="0">
                  <a:pos x="399" y="21"/>
                </a:cxn>
                <a:cxn ang="0">
                  <a:pos x="374" y="27"/>
                </a:cxn>
                <a:cxn ang="0">
                  <a:pos x="348" y="34"/>
                </a:cxn>
                <a:cxn ang="0">
                  <a:pos x="322" y="40"/>
                </a:cxn>
                <a:cxn ang="0">
                  <a:pos x="297" y="47"/>
                </a:cxn>
                <a:cxn ang="0">
                  <a:pos x="271" y="54"/>
                </a:cxn>
                <a:cxn ang="0">
                  <a:pos x="246" y="61"/>
                </a:cxn>
                <a:cxn ang="0">
                  <a:pos x="221" y="69"/>
                </a:cxn>
                <a:cxn ang="0">
                  <a:pos x="196" y="76"/>
                </a:cxn>
                <a:cxn ang="0">
                  <a:pos x="171" y="84"/>
                </a:cxn>
                <a:cxn ang="0">
                  <a:pos x="146" y="92"/>
                </a:cxn>
                <a:cxn ang="0">
                  <a:pos x="121" y="101"/>
                </a:cxn>
                <a:cxn ang="0">
                  <a:pos x="97" y="109"/>
                </a:cxn>
                <a:cxn ang="0">
                  <a:pos x="72" y="118"/>
                </a:cxn>
                <a:cxn ang="0">
                  <a:pos x="48" y="127"/>
                </a:cxn>
                <a:cxn ang="0">
                  <a:pos x="24" y="137"/>
                </a:cxn>
                <a:cxn ang="0">
                  <a:pos x="0" y="146"/>
                </a:cxn>
                <a:cxn ang="0">
                  <a:pos x="187" y="560"/>
                </a:cxn>
                <a:cxn ang="0">
                  <a:pos x="1008" y="2359"/>
                </a:cxn>
                <a:cxn ang="0">
                  <a:pos x="504" y="0"/>
                </a:cxn>
              </a:cxnLst>
              <a:rect l="0" t="0" r="r" b="b"/>
              <a:pathLst>
                <a:path w="1008" h="2360">
                  <a:moveTo>
                    <a:pt x="504" y="0"/>
                  </a:moveTo>
                  <a:lnTo>
                    <a:pt x="478" y="5"/>
                  </a:lnTo>
                  <a:lnTo>
                    <a:pt x="451" y="10"/>
                  </a:lnTo>
                  <a:lnTo>
                    <a:pt x="425" y="15"/>
                  </a:lnTo>
                  <a:lnTo>
                    <a:pt x="399" y="21"/>
                  </a:lnTo>
                  <a:lnTo>
                    <a:pt x="374" y="27"/>
                  </a:lnTo>
                  <a:lnTo>
                    <a:pt x="348" y="34"/>
                  </a:lnTo>
                  <a:lnTo>
                    <a:pt x="322" y="40"/>
                  </a:lnTo>
                  <a:lnTo>
                    <a:pt x="297" y="47"/>
                  </a:lnTo>
                  <a:lnTo>
                    <a:pt x="271" y="54"/>
                  </a:lnTo>
                  <a:lnTo>
                    <a:pt x="246" y="61"/>
                  </a:lnTo>
                  <a:lnTo>
                    <a:pt x="221" y="69"/>
                  </a:lnTo>
                  <a:lnTo>
                    <a:pt x="196" y="76"/>
                  </a:lnTo>
                  <a:lnTo>
                    <a:pt x="171" y="84"/>
                  </a:lnTo>
                  <a:lnTo>
                    <a:pt x="146" y="92"/>
                  </a:lnTo>
                  <a:lnTo>
                    <a:pt x="121" y="101"/>
                  </a:lnTo>
                  <a:lnTo>
                    <a:pt x="97" y="109"/>
                  </a:lnTo>
                  <a:lnTo>
                    <a:pt x="72" y="118"/>
                  </a:lnTo>
                  <a:lnTo>
                    <a:pt x="48" y="127"/>
                  </a:lnTo>
                  <a:lnTo>
                    <a:pt x="24" y="137"/>
                  </a:lnTo>
                  <a:lnTo>
                    <a:pt x="0" y="146"/>
                  </a:lnTo>
                  <a:lnTo>
                    <a:pt x="187" y="560"/>
                  </a:lnTo>
                  <a:lnTo>
                    <a:pt x="1008" y="2359"/>
                  </a:lnTo>
                  <a:lnTo>
                    <a:pt x="504"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50"/>
            <p:cNvSpPr>
              <a:spLocks/>
            </p:cNvSpPr>
            <p:nvPr/>
          </p:nvSpPr>
          <p:spPr bwMode="auto">
            <a:xfrm>
              <a:off x="1438274" y="4584635"/>
              <a:ext cx="3173951" cy="557585"/>
            </a:xfrm>
            <a:custGeom>
              <a:avLst/>
              <a:gdLst/>
              <a:ahLst/>
              <a:cxnLst>
                <a:cxn ang="0">
                  <a:pos x="44" y="0"/>
                </a:cxn>
                <a:cxn ang="0">
                  <a:pos x="40" y="21"/>
                </a:cxn>
                <a:cxn ang="0">
                  <a:pos x="36" y="43"/>
                </a:cxn>
                <a:cxn ang="0">
                  <a:pos x="32" y="65"/>
                </a:cxn>
                <a:cxn ang="0">
                  <a:pos x="28" y="87"/>
                </a:cxn>
                <a:cxn ang="0">
                  <a:pos x="25" y="110"/>
                </a:cxn>
                <a:cxn ang="0">
                  <a:pos x="22" y="132"/>
                </a:cxn>
                <a:cxn ang="0">
                  <a:pos x="19" y="154"/>
                </a:cxn>
                <a:cxn ang="0">
                  <a:pos x="16" y="176"/>
                </a:cxn>
                <a:cxn ang="0">
                  <a:pos x="13" y="199"/>
                </a:cxn>
                <a:cxn ang="0">
                  <a:pos x="11" y="221"/>
                </a:cxn>
                <a:cxn ang="0">
                  <a:pos x="9" y="244"/>
                </a:cxn>
                <a:cxn ang="0">
                  <a:pos x="7" y="266"/>
                </a:cxn>
                <a:cxn ang="0">
                  <a:pos x="5" y="289"/>
                </a:cxn>
                <a:cxn ang="0">
                  <a:pos x="4" y="312"/>
                </a:cxn>
                <a:cxn ang="0">
                  <a:pos x="2" y="334"/>
                </a:cxn>
                <a:cxn ang="0">
                  <a:pos x="1" y="357"/>
                </a:cxn>
                <a:cxn ang="0">
                  <a:pos x="1" y="380"/>
                </a:cxn>
                <a:cxn ang="0">
                  <a:pos x="0" y="403"/>
                </a:cxn>
                <a:cxn ang="0">
                  <a:pos x="0" y="426"/>
                </a:cxn>
                <a:cxn ang="0">
                  <a:pos x="0" y="449"/>
                </a:cxn>
                <a:cxn ang="0">
                  <a:pos x="2562" y="449"/>
                </a:cxn>
                <a:cxn ang="0">
                  <a:pos x="44" y="0"/>
                </a:cxn>
              </a:cxnLst>
              <a:rect l="0" t="0" r="r" b="b"/>
              <a:pathLst>
                <a:path w="2562" h="450">
                  <a:moveTo>
                    <a:pt x="44" y="0"/>
                  </a:moveTo>
                  <a:lnTo>
                    <a:pt x="40" y="21"/>
                  </a:lnTo>
                  <a:lnTo>
                    <a:pt x="36" y="43"/>
                  </a:lnTo>
                  <a:lnTo>
                    <a:pt x="32" y="65"/>
                  </a:lnTo>
                  <a:lnTo>
                    <a:pt x="28" y="87"/>
                  </a:lnTo>
                  <a:lnTo>
                    <a:pt x="25" y="110"/>
                  </a:lnTo>
                  <a:lnTo>
                    <a:pt x="22" y="132"/>
                  </a:lnTo>
                  <a:lnTo>
                    <a:pt x="19" y="154"/>
                  </a:lnTo>
                  <a:lnTo>
                    <a:pt x="16" y="176"/>
                  </a:lnTo>
                  <a:lnTo>
                    <a:pt x="13" y="199"/>
                  </a:lnTo>
                  <a:lnTo>
                    <a:pt x="11" y="221"/>
                  </a:lnTo>
                  <a:lnTo>
                    <a:pt x="9" y="244"/>
                  </a:lnTo>
                  <a:lnTo>
                    <a:pt x="7" y="266"/>
                  </a:lnTo>
                  <a:lnTo>
                    <a:pt x="5" y="289"/>
                  </a:lnTo>
                  <a:lnTo>
                    <a:pt x="4" y="312"/>
                  </a:lnTo>
                  <a:lnTo>
                    <a:pt x="2" y="334"/>
                  </a:lnTo>
                  <a:lnTo>
                    <a:pt x="1" y="357"/>
                  </a:lnTo>
                  <a:lnTo>
                    <a:pt x="1" y="380"/>
                  </a:lnTo>
                  <a:lnTo>
                    <a:pt x="0" y="403"/>
                  </a:lnTo>
                  <a:lnTo>
                    <a:pt x="0" y="426"/>
                  </a:lnTo>
                  <a:lnTo>
                    <a:pt x="0" y="449"/>
                  </a:lnTo>
                  <a:lnTo>
                    <a:pt x="2562" y="449"/>
                  </a:lnTo>
                  <a:lnTo>
                    <a:pt x="44" y="0"/>
                  </a:lnTo>
                </a:path>
              </a:pathLst>
            </a:custGeom>
            <a:solidFill>
              <a:srgbClr val="939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51"/>
            <p:cNvSpPr>
              <a:spLocks/>
            </p:cNvSpPr>
            <p:nvPr/>
          </p:nvSpPr>
          <p:spPr bwMode="auto">
            <a:xfrm>
              <a:off x="1492783" y="4025811"/>
              <a:ext cx="3119441" cy="1116409"/>
            </a:xfrm>
            <a:custGeom>
              <a:avLst/>
              <a:gdLst/>
              <a:ahLst/>
              <a:cxnLst>
                <a:cxn ang="0">
                  <a:pos x="140" y="0"/>
                </a:cxn>
                <a:cxn ang="0">
                  <a:pos x="131" y="21"/>
                </a:cxn>
                <a:cxn ang="0">
                  <a:pos x="122" y="43"/>
                </a:cxn>
                <a:cxn ang="0">
                  <a:pos x="114" y="65"/>
                </a:cxn>
                <a:cxn ang="0">
                  <a:pos x="105" y="87"/>
                </a:cxn>
                <a:cxn ang="0">
                  <a:pos x="97" y="109"/>
                </a:cxn>
                <a:cxn ang="0">
                  <a:pos x="89" y="131"/>
                </a:cxn>
                <a:cxn ang="0">
                  <a:pos x="81" y="153"/>
                </a:cxn>
                <a:cxn ang="0">
                  <a:pos x="73" y="176"/>
                </a:cxn>
                <a:cxn ang="0">
                  <a:pos x="66" y="198"/>
                </a:cxn>
                <a:cxn ang="0">
                  <a:pos x="59" y="221"/>
                </a:cxn>
                <a:cxn ang="0">
                  <a:pos x="52" y="243"/>
                </a:cxn>
                <a:cxn ang="0">
                  <a:pos x="45" y="266"/>
                </a:cxn>
                <a:cxn ang="0">
                  <a:pos x="38" y="289"/>
                </a:cxn>
                <a:cxn ang="0">
                  <a:pos x="32" y="312"/>
                </a:cxn>
                <a:cxn ang="0">
                  <a:pos x="26" y="335"/>
                </a:cxn>
                <a:cxn ang="0">
                  <a:pos x="20" y="358"/>
                </a:cxn>
                <a:cxn ang="0">
                  <a:pos x="15" y="381"/>
                </a:cxn>
                <a:cxn ang="0">
                  <a:pos x="9" y="404"/>
                </a:cxn>
                <a:cxn ang="0">
                  <a:pos x="4" y="427"/>
                </a:cxn>
                <a:cxn ang="0">
                  <a:pos x="0" y="451"/>
                </a:cxn>
                <a:cxn ang="0">
                  <a:pos x="2518" y="900"/>
                </a:cxn>
                <a:cxn ang="0">
                  <a:pos x="782" y="243"/>
                </a:cxn>
                <a:cxn ang="0">
                  <a:pos x="140" y="0"/>
                </a:cxn>
              </a:cxnLst>
              <a:rect l="0" t="0" r="r" b="b"/>
              <a:pathLst>
                <a:path w="2518" h="901">
                  <a:moveTo>
                    <a:pt x="140" y="0"/>
                  </a:moveTo>
                  <a:lnTo>
                    <a:pt x="131" y="21"/>
                  </a:lnTo>
                  <a:lnTo>
                    <a:pt x="122" y="43"/>
                  </a:lnTo>
                  <a:lnTo>
                    <a:pt x="114" y="65"/>
                  </a:lnTo>
                  <a:lnTo>
                    <a:pt x="105" y="87"/>
                  </a:lnTo>
                  <a:lnTo>
                    <a:pt x="97" y="109"/>
                  </a:lnTo>
                  <a:lnTo>
                    <a:pt x="89" y="131"/>
                  </a:lnTo>
                  <a:lnTo>
                    <a:pt x="81" y="153"/>
                  </a:lnTo>
                  <a:lnTo>
                    <a:pt x="73" y="176"/>
                  </a:lnTo>
                  <a:lnTo>
                    <a:pt x="66" y="198"/>
                  </a:lnTo>
                  <a:lnTo>
                    <a:pt x="59" y="221"/>
                  </a:lnTo>
                  <a:lnTo>
                    <a:pt x="52" y="243"/>
                  </a:lnTo>
                  <a:lnTo>
                    <a:pt x="45" y="266"/>
                  </a:lnTo>
                  <a:lnTo>
                    <a:pt x="38" y="289"/>
                  </a:lnTo>
                  <a:lnTo>
                    <a:pt x="32" y="312"/>
                  </a:lnTo>
                  <a:lnTo>
                    <a:pt x="26" y="335"/>
                  </a:lnTo>
                  <a:lnTo>
                    <a:pt x="20" y="358"/>
                  </a:lnTo>
                  <a:lnTo>
                    <a:pt x="15" y="381"/>
                  </a:lnTo>
                  <a:lnTo>
                    <a:pt x="9" y="404"/>
                  </a:lnTo>
                  <a:lnTo>
                    <a:pt x="4" y="427"/>
                  </a:lnTo>
                  <a:lnTo>
                    <a:pt x="0" y="451"/>
                  </a:lnTo>
                  <a:lnTo>
                    <a:pt x="2518" y="900"/>
                  </a:lnTo>
                  <a:lnTo>
                    <a:pt x="782" y="243"/>
                  </a:lnTo>
                  <a:lnTo>
                    <a:pt x="140"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52"/>
            <p:cNvSpPr>
              <a:spLocks/>
            </p:cNvSpPr>
            <p:nvPr/>
          </p:nvSpPr>
          <p:spPr bwMode="auto">
            <a:xfrm>
              <a:off x="2829510" y="2402618"/>
              <a:ext cx="1782715" cy="2739601"/>
            </a:xfrm>
            <a:custGeom>
              <a:avLst/>
              <a:gdLst/>
              <a:ahLst/>
              <a:cxnLst>
                <a:cxn ang="0">
                  <a:pos x="426" y="0"/>
                </a:cxn>
                <a:cxn ang="0">
                  <a:pos x="390" y="14"/>
                </a:cxn>
                <a:cxn ang="0">
                  <a:pos x="355" y="30"/>
                </a:cxn>
                <a:cxn ang="0">
                  <a:pos x="319" y="46"/>
                </a:cxn>
                <a:cxn ang="0">
                  <a:pos x="282" y="63"/>
                </a:cxn>
                <a:cxn ang="0">
                  <a:pos x="243" y="82"/>
                </a:cxn>
                <a:cxn ang="0">
                  <a:pos x="207" y="100"/>
                </a:cxn>
                <a:cxn ang="0">
                  <a:pos x="172" y="118"/>
                </a:cxn>
                <a:cxn ang="0">
                  <a:pos x="137" y="138"/>
                </a:cxn>
                <a:cxn ang="0">
                  <a:pos x="119" y="147"/>
                </a:cxn>
                <a:cxn ang="0">
                  <a:pos x="102" y="157"/>
                </a:cxn>
                <a:cxn ang="0">
                  <a:pos x="85" y="167"/>
                </a:cxn>
                <a:cxn ang="0">
                  <a:pos x="67" y="177"/>
                </a:cxn>
                <a:cxn ang="0">
                  <a:pos x="50" y="188"/>
                </a:cxn>
                <a:cxn ang="0">
                  <a:pos x="33" y="198"/>
                </a:cxn>
                <a:cxn ang="0">
                  <a:pos x="16" y="209"/>
                </a:cxn>
                <a:cxn ang="0">
                  <a:pos x="0" y="219"/>
                </a:cxn>
                <a:cxn ang="0">
                  <a:pos x="1439" y="2210"/>
                </a:cxn>
                <a:cxn ang="0">
                  <a:pos x="1405" y="2137"/>
                </a:cxn>
                <a:cxn ang="0">
                  <a:pos x="1173" y="1631"/>
                </a:cxn>
                <a:cxn ang="0">
                  <a:pos x="553" y="274"/>
                </a:cxn>
                <a:cxn ang="0">
                  <a:pos x="464" y="82"/>
                </a:cxn>
                <a:cxn ang="0">
                  <a:pos x="426" y="0"/>
                </a:cxn>
              </a:cxnLst>
              <a:rect l="0" t="0" r="r" b="b"/>
              <a:pathLst>
                <a:path w="1439" h="2211">
                  <a:moveTo>
                    <a:pt x="426" y="0"/>
                  </a:moveTo>
                  <a:lnTo>
                    <a:pt x="390" y="14"/>
                  </a:lnTo>
                  <a:lnTo>
                    <a:pt x="355" y="30"/>
                  </a:lnTo>
                  <a:lnTo>
                    <a:pt x="319" y="46"/>
                  </a:lnTo>
                  <a:lnTo>
                    <a:pt x="282" y="63"/>
                  </a:lnTo>
                  <a:lnTo>
                    <a:pt x="243" y="82"/>
                  </a:lnTo>
                  <a:lnTo>
                    <a:pt x="207" y="100"/>
                  </a:lnTo>
                  <a:lnTo>
                    <a:pt x="172" y="118"/>
                  </a:lnTo>
                  <a:lnTo>
                    <a:pt x="137" y="138"/>
                  </a:lnTo>
                  <a:lnTo>
                    <a:pt x="119" y="147"/>
                  </a:lnTo>
                  <a:lnTo>
                    <a:pt x="102" y="157"/>
                  </a:lnTo>
                  <a:lnTo>
                    <a:pt x="85" y="167"/>
                  </a:lnTo>
                  <a:lnTo>
                    <a:pt x="67" y="177"/>
                  </a:lnTo>
                  <a:lnTo>
                    <a:pt x="50" y="188"/>
                  </a:lnTo>
                  <a:lnTo>
                    <a:pt x="33" y="198"/>
                  </a:lnTo>
                  <a:lnTo>
                    <a:pt x="16" y="209"/>
                  </a:lnTo>
                  <a:lnTo>
                    <a:pt x="0" y="219"/>
                  </a:lnTo>
                  <a:lnTo>
                    <a:pt x="1439" y="2210"/>
                  </a:lnTo>
                  <a:lnTo>
                    <a:pt x="1405" y="2137"/>
                  </a:lnTo>
                  <a:lnTo>
                    <a:pt x="1173" y="1631"/>
                  </a:lnTo>
                  <a:lnTo>
                    <a:pt x="553" y="274"/>
                  </a:lnTo>
                  <a:lnTo>
                    <a:pt x="464" y="82"/>
                  </a:lnTo>
                  <a:lnTo>
                    <a:pt x="426"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53"/>
            <p:cNvSpPr>
              <a:spLocks/>
            </p:cNvSpPr>
            <p:nvPr/>
          </p:nvSpPr>
          <p:spPr bwMode="auto">
            <a:xfrm>
              <a:off x="2364938" y="2675216"/>
              <a:ext cx="2247286" cy="2467004"/>
            </a:xfrm>
            <a:custGeom>
              <a:avLst/>
              <a:gdLst/>
              <a:ahLst/>
              <a:cxnLst>
                <a:cxn ang="0">
                  <a:pos x="374" y="0"/>
                </a:cxn>
                <a:cxn ang="0">
                  <a:pos x="354" y="12"/>
                </a:cxn>
                <a:cxn ang="0">
                  <a:pos x="334" y="26"/>
                </a:cxn>
                <a:cxn ang="0">
                  <a:pos x="314" y="39"/>
                </a:cxn>
                <a:cxn ang="0">
                  <a:pos x="295" y="53"/>
                </a:cxn>
                <a:cxn ang="0">
                  <a:pos x="275" y="66"/>
                </a:cxn>
                <a:cxn ang="0">
                  <a:pos x="256" y="80"/>
                </a:cxn>
                <a:cxn ang="0">
                  <a:pos x="236" y="94"/>
                </a:cxn>
                <a:cxn ang="0">
                  <a:pos x="217" y="108"/>
                </a:cxn>
                <a:cxn ang="0">
                  <a:pos x="198" y="123"/>
                </a:cxn>
                <a:cxn ang="0">
                  <a:pos x="179" y="137"/>
                </a:cxn>
                <a:cxn ang="0">
                  <a:pos x="161" y="152"/>
                </a:cxn>
                <a:cxn ang="0">
                  <a:pos x="142" y="167"/>
                </a:cxn>
                <a:cxn ang="0">
                  <a:pos x="124" y="182"/>
                </a:cxn>
                <a:cxn ang="0">
                  <a:pos x="106" y="197"/>
                </a:cxn>
                <a:cxn ang="0">
                  <a:pos x="88" y="212"/>
                </a:cxn>
                <a:cxn ang="0">
                  <a:pos x="70" y="228"/>
                </a:cxn>
                <a:cxn ang="0">
                  <a:pos x="52" y="243"/>
                </a:cxn>
                <a:cxn ang="0">
                  <a:pos x="34" y="259"/>
                </a:cxn>
                <a:cxn ang="0">
                  <a:pos x="17" y="275"/>
                </a:cxn>
                <a:cxn ang="0">
                  <a:pos x="0" y="291"/>
                </a:cxn>
                <a:cxn ang="0">
                  <a:pos x="1814" y="1990"/>
                </a:cxn>
                <a:cxn ang="0">
                  <a:pos x="374" y="0"/>
                </a:cxn>
              </a:cxnLst>
              <a:rect l="0" t="0" r="r" b="b"/>
              <a:pathLst>
                <a:path w="1814" h="1991">
                  <a:moveTo>
                    <a:pt x="374" y="0"/>
                  </a:moveTo>
                  <a:lnTo>
                    <a:pt x="354" y="12"/>
                  </a:lnTo>
                  <a:lnTo>
                    <a:pt x="334" y="26"/>
                  </a:lnTo>
                  <a:lnTo>
                    <a:pt x="314" y="39"/>
                  </a:lnTo>
                  <a:lnTo>
                    <a:pt x="295" y="53"/>
                  </a:lnTo>
                  <a:lnTo>
                    <a:pt x="275" y="66"/>
                  </a:lnTo>
                  <a:lnTo>
                    <a:pt x="256" y="80"/>
                  </a:lnTo>
                  <a:lnTo>
                    <a:pt x="236" y="94"/>
                  </a:lnTo>
                  <a:lnTo>
                    <a:pt x="217" y="108"/>
                  </a:lnTo>
                  <a:lnTo>
                    <a:pt x="198" y="123"/>
                  </a:lnTo>
                  <a:lnTo>
                    <a:pt x="179" y="137"/>
                  </a:lnTo>
                  <a:lnTo>
                    <a:pt x="161" y="152"/>
                  </a:lnTo>
                  <a:lnTo>
                    <a:pt x="142" y="167"/>
                  </a:lnTo>
                  <a:lnTo>
                    <a:pt x="124" y="182"/>
                  </a:lnTo>
                  <a:lnTo>
                    <a:pt x="106" y="197"/>
                  </a:lnTo>
                  <a:lnTo>
                    <a:pt x="88" y="212"/>
                  </a:lnTo>
                  <a:lnTo>
                    <a:pt x="70" y="228"/>
                  </a:lnTo>
                  <a:lnTo>
                    <a:pt x="52" y="243"/>
                  </a:lnTo>
                  <a:lnTo>
                    <a:pt x="34" y="259"/>
                  </a:lnTo>
                  <a:lnTo>
                    <a:pt x="17" y="275"/>
                  </a:lnTo>
                  <a:lnTo>
                    <a:pt x="0" y="291"/>
                  </a:lnTo>
                  <a:lnTo>
                    <a:pt x="1814" y="1990"/>
                  </a:lnTo>
                  <a:lnTo>
                    <a:pt x="374"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54"/>
            <p:cNvSpPr>
              <a:spLocks/>
            </p:cNvSpPr>
            <p:nvPr/>
          </p:nvSpPr>
          <p:spPr bwMode="auto">
            <a:xfrm>
              <a:off x="4612224" y="3037026"/>
              <a:ext cx="2656109" cy="2105194"/>
            </a:xfrm>
            <a:custGeom>
              <a:avLst/>
              <a:gdLst/>
              <a:ahLst/>
              <a:cxnLst>
                <a:cxn ang="0">
                  <a:pos x="1814" y="0"/>
                </a:cxn>
                <a:cxn ang="0">
                  <a:pos x="1503" y="295"/>
                </a:cxn>
                <a:cxn ang="0">
                  <a:pos x="0" y="1699"/>
                </a:cxn>
                <a:cxn ang="0">
                  <a:pos x="2143" y="379"/>
                </a:cxn>
                <a:cxn ang="0">
                  <a:pos x="2128" y="358"/>
                </a:cxn>
                <a:cxn ang="0">
                  <a:pos x="2114" y="338"/>
                </a:cxn>
                <a:cxn ang="0">
                  <a:pos x="2099" y="318"/>
                </a:cxn>
                <a:cxn ang="0">
                  <a:pos x="2084" y="298"/>
                </a:cxn>
                <a:cxn ang="0">
                  <a:pos x="2068" y="278"/>
                </a:cxn>
                <a:cxn ang="0">
                  <a:pos x="2053" y="258"/>
                </a:cxn>
                <a:cxn ang="0">
                  <a:pos x="2037" y="239"/>
                </a:cxn>
                <a:cxn ang="0">
                  <a:pos x="2021" y="219"/>
                </a:cxn>
                <a:cxn ang="0">
                  <a:pos x="2005" y="200"/>
                </a:cxn>
                <a:cxn ang="0">
                  <a:pos x="1988" y="181"/>
                </a:cxn>
                <a:cxn ang="0">
                  <a:pos x="1972" y="162"/>
                </a:cxn>
                <a:cxn ang="0">
                  <a:pos x="1955" y="143"/>
                </a:cxn>
                <a:cxn ang="0">
                  <a:pos x="1938" y="125"/>
                </a:cxn>
                <a:cxn ang="0">
                  <a:pos x="1921" y="106"/>
                </a:cxn>
                <a:cxn ang="0">
                  <a:pos x="1904" y="88"/>
                </a:cxn>
                <a:cxn ang="0">
                  <a:pos x="1886" y="70"/>
                </a:cxn>
                <a:cxn ang="0">
                  <a:pos x="1868" y="52"/>
                </a:cxn>
                <a:cxn ang="0">
                  <a:pos x="1851" y="34"/>
                </a:cxn>
                <a:cxn ang="0">
                  <a:pos x="1832" y="17"/>
                </a:cxn>
                <a:cxn ang="0">
                  <a:pos x="1814" y="0"/>
                </a:cxn>
              </a:cxnLst>
              <a:rect l="0" t="0" r="r" b="b"/>
              <a:pathLst>
                <a:path w="2144" h="1699">
                  <a:moveTo>
                    <a:pt x="1814" y="0"/>
                  </a:moveTo>
                  <a:lnTo>
                    <a:pt x="1503" y="295"/>
                  </a:lnTo>
                  <a:lnTo>
                    <a:pt x="0" y="1699"/>
                  </a:lnTo>
                  <a:lnTo>
                    <a:pt x="2143" y="379"/>
                  </a:lnTo>
                  <a:lnTo>
                    <a:pt x="2128" y="358"/>
                  </a:lnTo>
                  <a:lnTo>
                    <a:pt x="2114" y="338"/>
                  </a:lnTo>
                  <a:lnTo>
                    <a:pt x="2099" y="318"/>
                  </a:lnTo>
                  <a:lnTo>
                    <a:pt x="2084" y="298"/>
                  </a:lnTo>
                  <a:lnTo>
                    <a:pt x="2068" y="278"/>
                  </a:lnTo>
                  <a:lnTo>
                    <a:pt x="2053" y="258"/>
                  </a:lnTo>
                  <a:lnTo>
                    <a:pt x="2037" y="239"/>
                  </a:lnTo>
                  <a:lnTo>
                    <a:pt x="2021" y="219"/>
                  </a:lnTo>
                  <a:lnTo>
                    <a:pt x="2005" y="200"/>
                  </a:lnTo>
                  <a:lnTo>
                    <a:pt x="1988" y="181"/>
                  </a:lnTo>
                  <a:lnTo>
                    <a:pt x="1972" y="162"/>
                  </a:lnTo>
                  <a:lnTo>
                    <a:pt x="1955" y="143"/>
                  </a:lnTo>
                  <a:lnTo>
                    <a:pt x="1938" y="125"/>
                  </a:lnTo>
                  <a:lnTo>
                    <a:pt x="1921" y="106"/>
                  </a:lnTo>
                  <a:lnTo>
                    <a:pt x="1904" y="88"/>
                  </a:lnTo>
                  <a:lnTo>
                    <a:pt x="1886" y="70"/>
                  </a:lnTo>
                  <a:lnTo>
                    <a:pt x="1868" y="52"/>
                  </a:lnTo>
                  <a:lnTo>
                    <a:pt x="1851" y="34"/>
                  </a:lnTo>
                  <a:lnTo>
                    <a:pt x="1832" y="17"/>
                  </a:lnTo>
                  <a:lnTo>
                    <a:pt x="1814" y="0"/>
                  </a:lnTo>
                </a:path>
              </a:pathLst>
            </a:custGeom>
            <a:solidFill>
              <a:srgbClr val="FFE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55"/>
            <p:cNvSpPr>
              <a:spLocks/>
            </p:cNvSpPr>
            <p:nvPr/>
          </p:nvSpPr>
          <p:spPr bwMode="auto">
            <a:xfrm>
              <a:off x="4612224" y="3506637"/>
              <a:ext cx="2946001" cy="1635583"/>
            </a:xfrm>
            <a:custGeom>
              <a:avLst/>
              <a:gdLst/>
              <a:ahLst/>
              <a:cxnLst>
                <a:cxn ang="0">
                  <a:pos x="2143" y="0"/>
                </a:cxn>
                <a:cxn ang="0">
                  <a:pos x="2044" y="62"/>
                </a:cxn>
                <a:cxn ang="0">
                  <a:pos x="0" y="1319"/>
                </a:cxn>
                <a:cxn ang="0">
                  <a:pos x="2377" y="419"/>
                </a:cxn>
                <a:cxn ang="0">
                  <a:pos x="2367" y="397"/>
                </a:cxn>
                <a:cxn ang="0">
                  <a:pos x="2357" y="375"/>
                </a:cxn>
                <a:cxn ang="0">
                  <a:pos x="2347" y="353"/>
                </a:cxn>
                <a:cxn ang="0">
                  <a:pos x="2337" y="331"/>
                </a:cxn>
                <a:cxn ang="0">
                  <a:pos x="2326" y="309"/>
                </a:cxn>
                <a:cxn ang="0">
                  <a:pos x="2316" y="288"/>
                </a:cxn>
                <a:cxn ang="0">
                  <a:pos x="2305" y="266"/>
                </a:cxn>
                <a:cxn ang="0">
                  <a:pos x="2293" y="245"/>
                </a:cxn>
                <a:cxn ang="0">
                  <a:pos x="2282" y="224"/>
                </a:cxn>
                <a:cxn ang="0">
                  <a:pos x="2270" y="203"/>
                </a:cxn>
                <a:cxn ang="0">
                  <a:pos x="2259" y="182"/>
                </a:cxn>
                <a:cxn ang="0">
                  <a:pos x="2247" y="161"/>
                </a:cxn>
                <a:cxn ang="0">
                  <a:pos x="2234" y="141"/>
                </a:cxn>
                <a:cxn ang="0">
                  <a:pos x="2222" y="120"/>
                </a:cxn>
                <a:cxn ang="0">
                  <a:pos x="2209" y="100"/>
                </a:cxn>
                <a:cxn ang="0">
                  <a:pos x="2196" y="79"/>
                </a:cxn>
                <a:cxn ang="0">
                  <a:pos x="2183" y="59"/>
                </a:cxn>
                <a:cxn ang="0">
                  <a:pos x="2170" y="39"/>
                </a:cxn>
                <a:cxn ang="0">
                  <a:pos x="2156" y="19"/>
                </a:cxn>
                <a:cxn ang="0">
                  <a:pos x="2143" y="0"/>
                </a:cxn>
              </a:cxnLst>
              <a:rect l="0" t="0" r="r" b="b"/>
              <a:pathLst>
                <a:path w="2378" h="1320">
                  <a:moveTo>
                    <a:pt x="2143" y="0"/>
                  </a:moveTo>
                  <a:lnTo>
                    <a:pt x="2044" y="62"/>
                  </a:lnTo>
                  <a:lnTo>
                    <a:pt x="0" y="1319"/>
                  </a:lnTo>
                  <a:lnTo>
                    <a:pt x="2377" y="419"/>
                  </a:lnTo>
                  <a:lnTo>
                    <a:pt x="2367" y="397"/>
                  </a:lnTo>
                  <a:lnTo>
                    <a:pt x="2357" y="375"/>
                  </a:lnTo>
                  <a:lnTo>
                    <a:pt x="2347" y="353"/>
                  </a:lnTo>
                  <a:lnTo>
                    <a:pt x="2337" y="331"/>
                  </a:lnTo>
                  <a:lnTo>
                    <a:pt x="2326" y="309"/>
                  </a:lnTo>
                  <a:lnTo>
                    <a:pt x="2316" y="288"/>
                  </a:lnTo>
                  <a:lnTo>
                    <a:pt x="2305" y="266"/>
                  </a:lnTo>
                  <a:lnTo>
                    <a:pt x="2293" y="245"/>
                  </a:lnTo>
                  <a:lnTo>
                    <a:pt x="2282" y="224"/>
                  </a:lnTo>
                  <a:lnTo>
                    <a:pt x="2270" y="203"/>
                  </a:lnTo>
                  <a:lnTo>
                    <a:pt x="2259" y="182"/>
                  </a:lnTo>
                  <a:lnTo>
                    <a:pt x="2247" y="161"/>
                  </a:lnTo>
                  <a:lnTo>
                    <a:pt x="2234" y="141"/>
                  </a:lnTo>
                  <a:lnTo>
                    <a:pt x="2222" y="120"/>
                  </a:lnTo>
                  <a:lnTo>
                    <a:pt x="2209" y="100"/>
                  </a:lnTo>
                  <a:lnTo>
                    <a:pt x="2196" y="79"/>
                  </a:lnTo>
                  <a:lnTo>
                    <a:pt x="2183" y="59"/>
                  </a:lnTo>
                  <a:lnTo>
                    <a:pt x="2170" y="39"/>
                  </a:lnTo>
                  <a:lnTo>
                    <a:pt x="2156" y="19"/>
                  </a:lnTo>
                  <a:lnTo>
                    <a:pt x="2143"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56"/>
            <p:cNvSpPr>
              <a:spLocks/>
            </p:cNvSpPr>
            <p:nvPr/>
          </p:nvSpPr>
          <p:spPr bwMode="auto">
            <a:xfrm>
              <a:off x="4612224" y="2160998"/>
              <a:ext cx="625623" cy="2981222"/>
            </a:xfrm>
            <a:custGeom>
              <a:avLst/>
              <a:gdLst/>
              <a:ahLst/>
              <a:cxnLst>
                <a:cxn ang="0">
                  <a:pos x="0" y="0"/>
                </a:cxn>
                <a:cxn ang="0">
                  <a:pos x="0" y="2405"/>
                </a:cxn>
                <a:cxn ang="0">
                  <a:pos x="504" y="46"/>
                </a:cxn>
                <a:cxn ang="0">
                  <a:pos x="455" y="37"/>
                </a:cxn>
                <a:cxn ang="0">
                  <a:pos x="405" y="29"/>
                </a:cxn>
                <a:cxn ang="0">
                  <a:pos x="356" y="23"/>
                </a:cxn>
                <a:cxn ang="0">
                  <a:pos x="306" y="16"/>
                </a:cxn>
                <a:cxn ang="0">
                  <a:pos x="255" y="11"/>
                </a:cxn>
                <a:cxn ang="0">
                  <a:pos x="205" y="7"/>
                </a:cxn>
                <a:cxn ang="0">
                  <a:pos x="154" y="4"/>
                </a:cxn>
                <a:cxn ang="0">
                  <a:pos x="103" y="1"/>
                </a:cxn>
                <a:cxn ang="0">
                  <a:pos x="51" y="0"/>
                </a:cxn>
                <a:cxn ang="0">
                  <a:pos x="0" y="0"/>
                </a:cxn>
              </a:cxnLst>
              <a:rect l="0" t="0" r="r" b="b"/>
              <a:pathLst>
                <a:path w="505" h="2406">
                  <a:moveTo>
                    <a:pt x="0" y="0"/>
                  </a:moveTo>
                  <a:lnTo>
                    <a:pt x="0" y="2405"/>
                  </a:lnTo>
                  <a:lnTo>
                    <a:pt x="504" y="46"/>
                  </a:lnTo>
                  <a:lnTo>
                    <a:pt x="455" y="37"/>
                  </a:lnTo>
                  <a:lnTo>
                    <a:pt x="405" y="29"/>
                  </a:lnTo>
                  <a:lnTo>
                    <a:pt x="356" y="23"/>
                  </a:lnTo>
                  <a:lnTo>
                    <a:pt x="306" y="16"/>
                  </a:lnTo>
                  <a:lnTo>
                    <a:pt x="255" y="11"/>
                  </a:lnTo>
                  <a:lnTo>
                    <a:pt x="205" y="7"/>
                  </a:lnTo>
                  <a:lnTo>
                    <a:pt x="154" y="4"/>
                  </a:lnTo>
                  <a:lnTo>
                    <a:pt x="103" y="1"/>
                  </a:lnTo>
                  <a:lnTo>
                    <a:pt x="51" y="0"/>
                  </a:lnTo>
                  <a:lnTo>
                    <a:pt x="0" y="0"/>
                  </a:lnTo>
                </a:path>
              </a:pathLst>
            </a:custGeom>
            <a:solidFill>
              <a:srgbClr val="FFE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57"/>
            <p:cNvSpPr>
              <a:spLocks/>
            </p:cNvSpPr>
            <p:nvPr/>
          </p:nvSpPr>
          <p:spPr bwMode="auto">
            <a:xfrm>
              <a:off x="4612224" y="2217996"/>
              <a:ext cx="1250006" cy="2924224"/>
            </a:xfrm>
            <a:custGeom>
              <a:avLst/>
              <a:gdLst/>
              <a:ahLst/>
              <a:cxnLst>
                <a:cxn ang="0">
                  <a:pos x="504" y="0"/>
                </a:cxn>
                <a:cxn ang="0">
                  <a:pos x="0" y="2359"/>
                </a:cxn>
                <a:cxn ang="0">
                  <a:pos x="941" y="293"/>
                </a:cxn>
                <a:cxn ang="0">
                  <a:pos x="1008" y="146"/>
                </a:cxn>
                <a:cxn ang="0">
                  <a:pos x="984" y="137"/>
                </a:cxn>
                <a:cxn ang="0">
                  <a:pos x="960" y="127"/>
                </a:cxn>
                <a:cxn ang="0">
                  <a:pos x="935" y="118"/>
                </a:cxn>
                <a:cxn ang="0">
                  <a:pos x="911" y="109"/>
                </a:cxn>
                <a:cxn ang="0">
                  <a:pos x="886" y="101"/>
                </a:cxn>
                <a:cxn ang="0">
                  <a:pos x="861" y="92"/>
                </a:cxn>
                <a:cxn ang="0">
                  <a:pos x="837" y="84"/>
                </a:cxn>
                <a:cxn ang="0">
                  <a:pos x="812" y="76"/>
                </a:cxn>
                <a:cxn ang="0">
                  <a:pos x="787" y="69"/>
                </a:cxn>
                <a:cxn ang="0">
                  <a:pos x="761" y="61"/>
                </a:cxn>
                <a:cxn ang="0">
                  <a:pos x="736" y="54"/>
                </a:cxn>
                <a:cxn ang="0">
                  <a:pos x="711" y="47"/>
                </a:cxn>
                <a:cxn ang="0">
                  <a:pos x="685" y="40"/>
                </a:cxn>
                <a:cxn ang="0">
                  <a:pos x="660" y="34"/>
                </a:cxn>
                <a:cxn ang="0">
                  <a:pos x="634" y="27"/>
                </a:cxn>
                <a:cxn ang="0">
                  <a:pos x="608" y="21"/>
                </a:cxn>
                <a:cxn ang="0">
                  <a:pos x="582" y="15"/>
                </a:cxn>
                <a:cxn ang="0">
                  <a:pos x="556" y="10"/>
                </a:cxn>
                <a:cxn ang="0">
                  <a:pos x="530" y="5"/>
                </a:cxn>
                <a:cxn ang="0">
                  <a:pos x="504" y="0"/>
                </a:cxn>
              </a:cxnLst>
              <a:rect l="0" t="0" r="r" b="b"/>
              <a:pathLst>
                <a:path w="1009" h="2360">
                  <a:moveTo>
                    <a:pt x="504" y="0"/>
                  </a:moveTo>
                  <a:lnTo>
                    <a:pt x="0" y="2359"/>
                  </a:lnTo>
                  <a:lnTo>
                    <a:pt x="941" y="293"/>
                  </a:lnTo>
                  <a:lnTo>
                    <a:pt x="1008" y="146"/>
                  </a:lnTo>
                  <a:lnTo>
                    <a:pt x="984" y="137"/>
                  </a:lnTo>
                  <a:lnTo>
                    <a:pt x="960" y="127"/>
                  </a:lnTo>
                  <a:lnTo>
                    <a:pt x="935" y="118"/>
                  </a:lnTo>
                  <a:lnTo>
                    <a:pt x="911" y="109"/>
                  </a:lnTo>
                  <a:lnTo>
                    <a:pt x="886" y="101"/>
                  </a:lnTo>
                  <a:lnTo>
                    <a:pt x="861" y="92"/>
                  </a:lnTo>
                  <a:lnTo>
                    <a:pt x="837" y="84"/>
                  </a:lnTo>
                  <a:lnTo>
                    <a:pt x="812" y="76"/>
                  </a:lnTo>
                  <a:lnTo>
                    <a:pt x="787" y="69"/>
                  </a:lnTo>
                  <a:lnTo>
                    <a:pt x="761" y="61"/>
                  </a:lnTo>
                  <a:lnTo>
                    <a:pt x="736" y="54"/>
                  </a:lnTo>
                  <a:lnTo>
                    <a:pt x="711" y="47"/>
                  </a:lnTo>
                  <a:lnTo>
                    <a:pt x="685" y="40"/>
                  </a:lnTo>
                  <a:lnTo>
                    <a:pt x="660" y="34"/>
                  </a:lnTo>
                  <a:lnTo>
                    <a:pt x="634" y="27"/>
                  </a:lnTo>
                  <a:lnTo>
                    <a:pt x="608" y="21"/>
                  </a:lnTo>
                  <a:lnTo>
                    <a:pt x="582" y="15"/>
                  </a:lnTo>
                  <a:lnTo>
                    <a:pt x="556" y="10"/>
                  </a:lnTo>
                  <a:lnTo>
                    <a:pt x="530" y="5"/>
                  </a:lnTo>
                  <a:lnTo>
                    <a:pt x="504" y="0"/>
                  </a:lnTo>
                </a:path>
              </a:pathLst>
            </a:custGeom>
            <a:solidFill>
              <a:srgbClr val="FFE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58"/>
            <p:cNvSpPr>
              <a:spLocks/>
            </p:cNvSpPr>
            <p:nvPr/>
          </p:nvSpPr>
          <p:spPr bwMode="auto">
            <a:xfrm>
              <a:off x="4612224" y="4584635"/>
              <a:ext cx="3175190" cy="557585"/>
            </a:xfrm>
            <a:custGeom>
              <a:avLst/>
              <a:gdLst/>
              <a:ahLst/>
              <a:cxnLst>
                <a:cxn ang="0">
                  <a:pos x="2518" y="0"/>
                </a:cxn>
                <a:cxn ang="0">
                  <a:pos x="0" y="449"/>
                </a:cxn>
                <a:cxn ang="0">
                  <a:pos x="2562" y="449"/>
                </a:cxn>
                <a:cxn ang="0">
                  <a:pos x="2562" y="426"/>
                </a:cxn>
                <a:cxn ang="0">
                  <a:pos x="2562" y="403"/>
                </a:cxn>
                <a:cxn ang="0">
                  <a:pos x="2561" y="380"/>
                </a:cxn>
                <a:cxn ang="0">
                  <a:pos x="2560" y="357"/>
                </a:cxn>
                <a:cxn ang="0">
                  <a:pos x="2559" y="334"/>
                </a:cxn>
                <a:cxn ang="0">
                  <a:pos x="2558" y="312"/>
                </a:cxn>
                <a:cxn ang="0">
                  <a:pos x="2557" y="289"/>
                </a:cxn>
                <a:cxn ang="0">
                  <a:pos x="2555" y="266"/>
                </a:cxn>
                <a:cxn ang="0">
                  <a:pos x="2553" y="244"/>
                </a:cxn>
                <a:cxn ang="0">
                  <a:pos x="2551" y="221"/>
                </a:cxn>
                <a:cxn ang="0">
                  <a:pos x="2549" y="199"/>
                </a:cxn>
                <a:cxn ang="0">
                  <a:pos x="2546" y="176"/>
                </a:cxn>
                <a:cxn ang="0">
                  <a:pos x="2543" y="154"/>
                </a:cxn>
                <a:cxn ang="0">
                  <a:pos x="2540" y="132"/>
                </a:cxn>
                <a:cxn ang="0">
                  <a:pos x="2537" y="110"/>
                </a:cxn>
                <a:cxn ang="0">
                  <a:pos x="2534" y="87"/>
                </a:cxn>
                <a:cxn ang="0">
                  <a:pos x="2530" y="65"/>
                </a:cxn>
                <a:cxn ang="0">
                  <a:pos x="2526" y="43"/>
                </a:cxn>
                <a:cxn ang="0">
                  <a:pos x="2522" y="21"/>
                </a:cxn>
                <a:cxn ang="0">
                  <a:pos x="2518" y="0"/>
                </a:cxn>
              </a:cxnLst>
              <a:rect l="0" t="0" r="r" b="b"/>
              <a:pathLst>
                <a:path w="2563" h="450">
                  <a:moveTo>
                    <a:pt x="2518" y="0"/>
                  </a:moveTo>
                  <a:lnTo>
                    <a:pt x="0" y="449"/>
                  </a:lnTo>
                  <a:lnTo>
                    <a:pt x="2562" y="449"/>
                  </a:lnTo>
                  <a:lnTo>
                    <a:pt x="2562" y="426"/>
                  </a:lnTo>
                  <a:lnTo>
                    <a:pt x="2562" y="403"/>
                  </a:lnTo>
                  <a:lnTo>
                    <a:pt x="2561" y="380"/>
                  </a:lnTo>
                  <a:lnTo>
                    <a:pt x="2560" y="357"/>
                  </a:lnTo>
                  <a:lnTo>
                    <a:pt x="2559" y="334"/>
                  </a:lnTo>
                  <a:lnTo>
                    <a:pt x="2558" y="312"/>
                  </a:lnTo>
                  <a:lnTo>
                    <a:pt x="2557" y="289"/>
                  </a:lnTo>
                  <a:lnTo>
                    <a:pt x="2555" y="266"/>
                  </a:lnTo>
                  <a:lnTo>
                    <a:pt x="2553" y="244"/>
                  </a:lnTo>
                  <a:lnTo>
                    <a:pt x="2551" y="221"/>
                  </a:lnTo>
                  <a:lnTo>
                    <a:pt x="2549" y="199"/>
                  </a:lnTo>
                  <a:lnTo>
                    <a:pt x="2546" y="176"/>
                  </a:lnTo>
                  <a:lnTo>
                    <a:pt x="2543" y="154"/>
                  </a:lnTo>
                  <a:lnTo>
                    <a:pt x="2540" y="132"/>
                  </a:lnTo>
                  <a:lnTo>
                    <a:pt x="2537" y="110"/>
                  </a:lnTo>
                  <a:lnTo>
                    <a:pt x="2534" y="87"/>
                  </a:lnTo>
                  <a:lnTo>
                    <a:pt x="2530" y="65"/>
                  </a:lnTo>
                  <a:lnTo>
                    <a:pt x="2526" y="43"/>
                  </a:lnTo>
                  <a:lnTo>
                    <a:pt x="2522" y="21"/>
                  </a:lnTo>
                  <a:lnTo>
                    <a:pt x="2518"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59"/>
            <p:cNvSpPr>
              <a:spLocks/>
            </p:cNvSpPr>
            <p:nvPr/>
          </p:nvSpPr>
          <p:spPr bwMode="auto">
            <a:xfrm>
              <a:off x="4612224" y="4025811"/>
              <a:ext cx="3120680" cy="1116409"/>
            </a:xfrm>
            <a:custGeom>
              <a:avLst/>
              <a:gdLst/>
              <a:ahLst/>
              <a:cxnLst>
                <a:cxn ang="0">
                  <a:pos x="2377" y="0"/>
                </a:cxn>
                <a:cxn ang="0">
                  <a:pos x="1736" y="243"/>
                </a:cxn>
                <a:cxn ang="0">
                  <a:pos x="0" y="900"/>
                </a:cxn>
                <a:cxn ang="0">
                  <a:pos x="2518" y="451"/>
                </a:cxn>
                <a:cxn ang="0">
                  <a:pos x="2513" y="427"/>
                </a:cxn>
                <a:cxn ang="0">
                  <a:pos x="2508" y="404"/>
                </a:cxn>
                <a:cxn ang="0">
                  <a:pos x="2502" y="381"/>
                </a:cxn>
                <a:cxn ang="0">
                  <a:pos x="2497" y="358"/>
                </a:cxn>
                <a:cxn ang="0">
                  <a:pos x="2491" y="335"/>
                </a:cxn>
                <a:cxn ang="0">
                  <a:pos x="2485" y="312"/>
                </a:cxn>
                <a:cxn ang="0">
                  <a:pos x="2479" y="289"/>
                </a:cxn>
                <a:cxn ang="0">
                  <a:pos x="2472" y="266"/>
                </a:cxn>
                <a:cxn ang="0">
                  <a:pos x="2466" y="243"/>
                </a:cxn>
                <a:cxn ang="0">
                  <a:pos x="2459" y="221"/>
                </a:cxn>
                <a:cxn ang="0">
                  <a:pos x="2452" y="198"/>
                </a:cxn>
                <a:cxn ang="0">
                  <a:pos x="2444" y="176"/>
                </a:cxn>
                <a:cxn ang="0">
                  <a:pos x="2436" y="153"/>
                </a:cxn>
                <a:cxn ang="0">
                  <a:pos x="2429" y="131"/>
                </a:cxn>
                <a:cxn ang="0">
                  <a:pos x="2421" y="109"/>
                </a:cxn>
                <a:cxn ang="0">
                  <a:pos x="2412" y="87"/>
                </a:cxn>
                <a:cxn ang="0">
                  <a:pos x="2404" y="65"/>
                </a:cxn>
                <a:cxn ang="0">
                  <a:pos x="2395" y="43"/>
                </a:cxn>
                <a:cxn ang="0">
                  <a:pos x="2386" y="21"/>
                </a:cxn>
                <a:cxn ang="0">
                  <a:pos x="2377" y="0"/>
                </a:cxn>
              </a:cxnLst>
              <a:rect l="0" t="0" r="r" b="b"/>
              <a:pathLst>
                <a:path w="2519" h="901">
                  <a:moveTo>
                    <a:pt x="2377" y="0"/>
                  </a:moveTo>
                  <a:lnTo>
                    <a:pt x="1736" y="243"/>
                  </a:lnTo>
                  <a:lnTo>
                    <a:pt x="0" y="900"/>
                  </a:lnTo>
                  <a:lnTo>
                    <a:pt x="2518" y="451"/>
                  </a:lnTo>
                  <a:lnTo>
                    <a:pt x="2513" y="427"/>
                  </a:lnTo>
                  <a:lnTo>
                    <a:pt x="2508" y="404"/>
                  </a:lnTo>
                  <a:lnTo>
                    <a:pt x="2502" y="381"/>
                  </a:lnTo>
                  <a:lnTo>
                    <a:pt x="2497" y="358"/>
                  </a:lnTo>
                  <a:lnTo>
                    <a:pt x="2491" y="335"/>
                  </a:lnTo>
                  <a:lnTo>
                    <a:pt x="2485" y="312"/>
                  </a:lnTo>
                  <a:lnTo>
                    <a:pt x="2479" y="289"/>
                  </a:lnTo>
                  <a:lnTo>
                    <a:pt x="2472" y="266"/>
                  </a:lnTo>
                  <a:lnTo>
                    <a:pt x="2466" y="243"/>
                  </a:lnTo>
                  <a:lnTo>
                    <a:pt x="2459" y="221"/>
                  </a:lnTo>
                  <a:lnTo>
                    <a:pt x="2452" y="198"/>
                  </a:lnTo>
                  <a:lnTo>
                    <a:pt x="2444" y="176"/>
                  </a:lnTo>
                  <a:lnTo>
                    <a:pt x="2436" y="153"/>
                  </a:lnTo>
                  <a:lnTo>
                    <a:pt x="2429" y="131"/>
                  </a:lnTo>
                  <a:lnTo>
                    <a:pt x="2421" y="109"/>
                  </a:lnTo>
                  <a:lnTo>
                    <a:pt x="2412" y="87"/>
                  </a:lnTo>
                  <a:lnTo>
                    <a:pt x="2404" y="65"/>
                  </a:lnTo>
                  <a:lnTo>
                    <a:pt x="2395" y="43"/>
                  </a:lnTo>
                  <a:lnTo>
                    <a:pt x="2386" y="21"/>
                  </a:lnTo>
                  <a:lnTo>
                    <a:pt x="237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60"/>
            <p:cNvSpPr>
              <a:spLocks/>
            </p:cNvSpPr>
            <p:nvPr/>
          </p:nvSpPr>
          <p:spPr bwMode="auto">
            <a:xfrm>
              <a:off x="4612224" y="2402618"/>
              <a:ext cx="1783954" cy="2739601"/>
            </a:xfrm>
            <a:custGeom>
              <a:avLst/>
              <a:gdLst/>
              <a:ahLst/>
              <a:cxnLst>
                <a:cxn ang="0">
                  <a:pos x="1013" y="0"/>
                </a:cxn>
                <a:cxn ang="0">
                  <a:pos x="975" y="82"/>
                </a:cxn>
                <a:cxn ang="0">
                  <a:pos x="886" y="274"/>
                </a:cxn>
                <a:cxn ang="0">
                  <a:pos x="266" y="1631"/>
                </a:cxn>
                <a:cxn ang="0">
                  <a:pos x="34" y="2137"/>
                </a:cxn>
                <a:cxn ang="0">
                  <a:pos x="0" y="2210"/>
                </a:cxn>
                <a:cxn ang="0">
                  <a:pos x="1439" y="219"/>
                </a:cxn>
                <a:cxn ang="0">
                  <a:pos x="1422" y="209"/>
                </a:cxn>
                <a:cxn ang="0">
                  <a:pos x="1405" y="198"/>
                </a:cxn>
                <a:cxn ang="0">
                  <a:pos x="1388" y="188"/>
                </a:cxn>
                <a:cxn ang="0">
                  <a:pos x="1371" y="177"/>
                </a:cxn>
                <a:cxn ang="0">
                  <a:pos x="1354" y="167"/>
                </a:cxn>
                <a:cxn ang="0">
                  <a:pos x="1337" y="157"/>
                </a:cxn>
                <a:cxn ang="0">
                  <a:pos x="1319" y="147"/>
                </a:cxn>
                <a:cxn ang="0">
                  <a:pos x="1302" y="138"/>
                </a:cxn>
                <a:cxn ang="0">
                  <a:pos x="1267" y="118"/>
                </a:cxn>
                <a:cxn ang="0">
                  <a:pos x="1231" y="100"/>
                </a:cxn>
                <a:cxn ang="0">
                  <a:pos x="1195" y="82"/>
                </a:cxn>
                <a:cxn ang="0">
                  <a:pos x="1157" y="63"/>
                </a:cxn>
                <a:cxn ang="0">
                  <a:pos x="1120" y="46"/>
                </a:cxn>
                <a:cxn ang="0">
                  <a:pos x="1084" y="30"/>
                </a:cxn>
                <a:cxn ang="0">
                  <a:pos x="1048" y="14"/>
                </a:cxn>
                <a:cxn ang="0">
                  <a:pos x="1013" y="0"/>
                </a:cxn>
              </a:cxnLst>
              <a:rect l="0" t="0" r="r" b="b"/>
              <a:pathLst>
                <a:path w="1440" h="2211">
                  <a:moveTo>
                    <a:pt x="1013" y="0"/>
                  </a:moveTo>
                  <a:lnTo>
                    <a:pt x="975" y="82"/>
                  </a:lnTo>
                  <a:lnTo>
                    <a:pt x="886" y="274"/>
                  </a:lnTo>
                  <a:lnTo>
                    <a:pt x="266" y="1631"/>
                  </a:lnTo>
                  <a:lnTo>
                    <a:pt x="34" y="2137"/>
                  </a:lnTo>
                  <a:lnTo>
                    <a:pt x="0" y="2210"/>
                  </a:lnTo>
                  <a:lnTo>
                    <a:pt x="1439" y="219"/>
                  </a:lnTo>
                  <a:lnTo>
                    <a:pt x="1422" y="209"/>
                  </a:lnTo>
                  <a:lnTo>
                    <a:pt x="1405" y="198"/>
                  </a:lnTo>
                  <a:lnTo>
                    <a:pt x="1388" y="188"/>
                  </a:lnTo>
                  <a:lnTo>
                    <a:pt x="1371" y="177"/>
                  </a:lnTo>
                  <a:lnTo>
                    <a:pt x="1354" y="167"/>
                  </a:lnTo>
                  <a:lnTo>
                    <a:pt x="1337" y="157"/>
                  </a:lnTo>
                  <a:lnTo>
                    <a:pt x="1319" y="147"/>
                  </a:lnTo>
                  <a:lnTo>
                    <a:pt x="1302" y="138"/>
                  </a:lnTo>
                  <a:lnTo>
                    <a:pt x="1267" y="118"/>
                  </a:lnTo>
                  <a:lnTo>
                    <a:pt x="1231" y="100"/>
                  </a:lnTo>
                  <a:lnTo>
                    <a:pt x="1195" y="82"/>
                  </a:lnTo>
                  <a:lnTo>
                    <a:pt x="1157" y="63"/>
                  </a:lnTo>
                  <a:lnTo>
                    <a:pt x="1120" y="46"/>
                  </a:lnTo>
                  <a:lnTo>
                    <a:pt x="1084" y="30"/>
                  </a:lnTo>
                  <a:lnTo>
                    <a:pt x="1048" y="14"/>
                  </a:lnTo>
                  <a:lnTo>
                    <a:pt x="1013" y="0"/>
                  </a:lnTo>
                </a:path>
              </a:pathLst>
            </a:custGeom>
            <a:solidFill>
              <a:srgbClr val="FFE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61"/>
            <p:cNvSpPr>
              <a:spLocks/>
            </p:cNvSpPr>
            <p:nvPr/>
          </p:nvSpPr>
          <p:spPr bwMode="auto">
            <a:xfrm>
              <a:off x="4612224" y="2675216"/>
              <a:ext cx="2248525" cy="2467004"/>
            </a:xfrm>
            <a:custGeom>
              <a:avLst/>
              <a:gdLst/>
              <a:ahLst/>
              <a:cxnLst>
                <a:cxn ang="0">
                  <a:pos x="1439" y="0"/>
                </a:cxn>
                <a:cxn ang="0">
                  <a:pos x="0" y="1990"/>
                </a:cxn>
                <a:cxn ang="0">
                  <a:pos x="1814" y="291"/>
                </a:cxn>
                <a:cxn ang="0">
                  <a:pos x="1797" y="275"/>
                </a:cxn>
                <a:cxn ang="0">
                  <a:pos x="1779" y="259"/>
                </a:cxn>
                <a:cxn ang="0">
                  <a:pos x="1762" y="243"/>
                </a:cxn>
                <a:cxn ang="0">
                  <a:pos x="1744" y="228"/>
                </a:cxn>
                <a:cxn ang="0">
                  <a:pos x="1726" y="212"/>
                </a:cxn>
                <a:cxn ang="0">
                  <a:pos x="1708" y="197"/>
                </a:cxn>
                <a:cxn ang="0">
                  <a:pos x="1690" y="182"/>
                </a:cxn>
                <a:cxn ang="0">
                  <a:pos x="1671" y="167"/>
                </a:cxn>
                <a:cxn ang="0">
                  <a:pos x="1653" y="152"/>
                </a:cxn>
                <a:cxn ang="0">
                  <a:pos x="1634" y="137"/>
                </a:cxn>
                <a:cxn ang="0">
                  <a:pos x="1615" y="123"/>
                </a:cxn>
                <a:cxn ang="0">
                  <a:pos x="1596" y="108"/>
                </a:cxn>
                <a:cxn ang="0">
                  <a:pos x="1577" y="94"/>
                </a:cxn>
                <a:cxn ang="0">
                  <a:pos x="1558" y="80"/>
                </a:cxn>
                <a:cxn ang="0">
                  <a:pos x="1538" y="66"/>
                </a:cxn>
                <a:cxn ang="0">
                  <a:pos x="1519" y="53"/>
                </a:cxn>
                <a:cxn ang="0">
                  <a:pos x="1499" y="39"/>
                </a:cxn>
                <a:cxn ang="0">
                  <a:pos x="1479" y="26"/>
                </a:cxn>
                <a:cxn ang="0">
                  <a:pos x="1459" y="12"/>
                </a:cxn>
                <a:cxn ang="0">
                  <a:pos x="1439" y="0"/>
                </a:cxn>
              </a:cxnLst>
              <a:rect l="0" t="0" r="r" b="b"/>
              <a:pathLst>
                <a:path w="1815" h="1991">
                  <a:moveTo>
                    <a:pt x="1439" y="0"/>
                  </a:moveTo>
                  <a:lnTo>
                    <a:pt x="0" y="1990"/>
                  </a:lnTo>
                  <a:lnTo>
                    <a:pt x="1814" y="291"/>
                  </a:lnTo>
                  <a:lnTo>
                    <a:pt x="1797" y="275"/>
                  </a:lnTo>
                  <a:lnTo>
                    <a:pt x="1779" y="259"/>
                  </a:lnTo>
                  <a:lnTo>
                    <a:pt x="1762" y="243"/>
                  </a:lnTo>
                  <a:lnTo>
                    <a:pt x="1744" y="228"/>
                  </a:lnTo>
                  <a:lnTo>
                    <a:pt x="1726" y="212"/>
                  </a:lnTo>
                  <a:lnTo>
                    <a:pt x="1708" y="197"/>
                  </a:lnTo>
                  <a:lnTo>
                    <a:pt x="1690" y="182"/>
                  </a:lnTo>
                  <a:lnTo>
                    <a:pt x="1671" y="167"/>
                  </a:lnTo>
                  <a:lnTo>
                    <a:pt x="1653" y="152"/>
                  </a:lnTo>
                  <a:lnTo>
                    <a:pt x="1634" y="137"/>
                  </a:lnTo>
                  <a:lnTo>
                    <a:pt x="1615" y="123"/>
                  </a:lnTo>
                  <a:lnTo>
                    <a:pt x="1596" y="108"/>
                  </a:lnTo>
                  <a:lnTo>
                    <a:pt x="1577" y="94"/>
                  </a:lnTo>
                  <a:lnTo>
                    <a:pt x="1558" y="80"/>
                  </a:lnTo>
                  <a:lnTo>
                    <a:pt x="1538" y="66"/>
                  </a:lnTo>
                  <a:lnTo>
                    <a:pt x="1519" y="53"/>
                  </a:lnTo>
                  <a:lnTo>
                    <a:pt x="1499" y="39"/>
                  </a:lnTo>
                  <a:lnTo>
                    <a:pt x="1479" y="26"/>
                  </a:lnTo>
                  <a:lnTo>
                    <a:pt x="1459" y="12"/>
                  </a:lnTo>
                  <a:lnTo>
                    <a:pt x="1439" y="0"/>
                  </a:lnTo>
                </a:path>
              </a:pathLst>
            </a:custGeom>
            <a:solidFill>
              <a:srgbClr val="FFE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62"/>
            <p:cNvSpPr>
              <a:spLocks/>
            </p:cNvSpPr>
            <p:nvPr/>
          </p:nvSpPr>
          <p:spPr bwMode="auto">
            <a:xfrm>
              <a:off x="1438274" y="5139742"/>
              <a:ext cx="6349140" cy="24782"/>
            </a:xfrm>
            <a:custGeom>
              <a:avLst/>
              <a:gdLst/>
              <a:ahLst/>
              <a:cxnLst>
                <a:cxn ang="0">
                  <a:pos x="0" y="0"/>
                </a:cxn>
                <a:cxn ang="0">
                  <a:pos x="5125" y="0"/>
                </a:cxn>
              </a:cxnLst>
              <a:rect l="0" t="0" r="r" b="b"/>
              <a:pathLst>
                <a:path w="5125" h="20">
                  <a:moveTo>
                    <a:pt x="0" y="0"/>
                  </a:moveTo>
                  <a:lnTo>
                    <a:pt x="5125" y="0"/>
                  </a:lnTo>
                </a:path>
              </a:pathLst>
            </a:custGeom>
            <a:noFill/>
            <a:ln w="14274">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63"/>
            <p:cNvSpPr>
              <a:spLocks/>
            </p:cNvSpPr>
            <p:nvPr/>
          </p:nvSpPr>
          <p:spPr bwMode="auto">
            <a:xfrm>
              <a:off x="1492783" y="4584635"/>
              <a:ext cx="3119441" cy="557585"/>
            </a:xfrm>
            <a:custGeom>
              <a:avLst/>
              <a:gdLst/>
              <a:ahLst/>
              <a:cxnLst>
                <a:cxn ang="0">
                  <a:pos x="2518" y="449"/>
                </a:cxn>
                <a:cxn ang="0">
                  <a:pos x="0" y="0"/>
                </a:cxn>
              </a:cxnLst>
              <a:rect l="0" t="0" r="r" b="b"/>
              <a:pathLst>
                <a:path w="2518" h="450">
                  <a:moveTo>
                    <a:pt x="2518" y="449"/>
                  </a:moveTo>
                  <a:lnTo>
                    <a:pt x="0" y="0"/>
                  </a:lnTo>
                </a:path>
              </a:pathLst>
            </a:custGeom>
            <a:noFill/>
            <a:ln w="4762">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64"/>
            <p:cNvSpPr>
              <a:spLocks/>
            </p:cNvSpPr>
            <p:nvPr/>
          </p:nvSpPr>
          <p:spPr bwMode="auto">
            <a:xfrm>
              <a:off x="3987841" y="2217996"/>
              <a:ext cx="624384" cy="2924224"/>
            </a:xfrm>
            <a:custGeom>
              <a:avLst/>
              <a:gdLst/>
              <a:ahLst/>
              <a:cxnLst>
                <a:cxn ang="0">
                  <a:pos x="504" y="2359"/>
                </a:cxn>
                <a:cxn ang="0">
                  <a:pos x="0" y="0"/>
                </a:cxn>
              </a:cxnLst>
              <a:rect l="0" t="0" r="r" b="b"/>
              <a:pathLst>
                <a:path w="504" h="2360">
                  <a:moveTo>
                    <a:pt x="504" y="2359"/>
                  </a:moveTo>
                  <a:lnTo>
                    <a:pt x="0" y="0"/>
                  </a:lnTo>
                </a:path>
              </a:pathLst>
            </a:custGeom>
            <a:noFill/>
            <a:ln w="4762">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65"/>
            <p:cNvSpPr>
              <a:spLocks/>
            </p:cNvSpPr>
            <p:nvPr/>
          </p:nvSpPr>
          <p:spPr bwMode="auto">
            <a:xfrm>
              <a:off x="4612224" y="3506637"/>
              <a:ext cx="2656109" cy="1635583"/>
            </a:xfrm>
            <a:custGeom>
              <a:avLst/>
              <a:gdLst/>
              <a:ahLst/>
              <a:cxnLst>
                <a:cxn ang="0">
                  <a:pos x="0" y="1319"/>
                </a:cxn>
                <a:cxn ang="0">
                  <a:pos x="2143" y="0"/>
                </a:cxn>
              </a:cxnLst>
              <a:rect l="0" t="0" r="r" b="b"/>
              <a:pathLst>
                <a:path w="2144" h="1320">
                  <a:moveTo>
                    <a:pt x="0" y="1319"/>
                  </a:moveTo>
                  <a:lnTo>
                    <a:pt x="2143" y="0"/>
                  </a:lnTo>
                </a:path>
              </a:pathLst>
            </a:custGeom>
            <a:noFill/>
            <a:ln w="4762">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66"/>
            <p:cNvGrpSpPr>
              <a:grpSpLocks/>
            </p:cNvGrpSpPr>
            <p:nvPr/>
          </p:nvGrpSpPr>
          <p:grpSpPr bwMode="auto">
            <a:xfrm>
              <a:off x="2833226" y="3849861"/>
              <a:ext cx="3545608" cy="1327053"/>
              <a:chOff x="17295" y="3968"/>
              <a:chExt cx="2862" cy="1071"/>
            </a:xfrm>
          </p:grpSpPr>
          <p:sp>
            <p:nvSpPr>
              <p:cNvPr id="197" name="Freeform 67"/>
              <p:cNvSpPr>
                <a:spLocks/>
              </p:cNvSpPr>
              <p:nvPr/>
            </p:nvSpPr>
            <p:spPr bwMode="auto">
              <a:xfrm>
                <a:off x="17295" y="3968"/>
                <a:ext cx="2862" cy="1071"/>
              </a:xfrm>
              <a:custGeom>
                <a:avLst/>
                <a:gdLst/>
                <a:ahLst/>
                <a:cxnLst>
                  <a:cxn ang="0">
                    <a:pos x="1431" y="0"/>
                  </a:cxn>
                  <a:cxn ang="0">
                    <a:pos x="1324" y="3"/>
                  </a:cxn>
                  <a:cxn ang="0">
                    <a:pos x="1218" y="13"/>
                  </a:cxn>
                  <a:cxn ang="0">
                    <a:pos x="1114" y="30"/>
                  </a:cxn>
                  <a:cxn ang="0">
                    <a:pos x="1011" y="53"/>
                  </a:cxn>
                  <a:cxn ang="0">
                    <a:pos x="911" y="83"/>
                  </a:cxn>
                  <a:cxn ang="0">
                    <a:pos x="814" y="118"/>
                  </a:cxn>
                  <a:cxn ang="0">
                    <a:pos x="720" y="158"/>
                  </a:cxn>
                  <a:cxn ang="0">
                    <a:pos x="629" y="204"/>
                  </a:cxn>
                  <a:cxn ang="0">
                    <a:pos x="543" y="255"/>
                  </a:cxn>
                  <a:cxn ang="0">
                    <a:pos x="461" y="310"/>
                  </a:cxn>
                  <a:cxn ang="0">
                    <a:pos x="385" y="370"/>
                  </a:cxn>
                  <a:cxn ang="0">
                    <a:pos x="314" y="435"/>
                  </a:cxn>
                  <a:cxn ang="0">
                    <a:pos x="249" y="503"/>
                  </a:cxn>
                  <a:cxn ang="0">
                    <a:pos x="190" y="575"/>
                  </a:cxn>
                  <a:cxn ang="0">
                    <a:pos x="139" y="650"/>
                  </a:cxn>
                  <a:cxn ang="0">
                    <a:pos x="94" y="729"/>
                  </a:cxn>
                  <a:cxn ang="0">
                    <a:pos x="58" y="810"/>
                  </a:cxn>
                  <a:cxn ang="0">
                    <a:pos x="30" y="895"/>
                  </a:cxn>
                  <a:cxn ang="0">
                    <a:pos x="10" y="981"/>
                  </a:cxn>
                  <a:cxn ang="0">
                    <a:pos x="0" y="1070"/>
                  </a:cxn>
                  <a:cxn ang="0">
                    <a:pos x="276" y="1070"/>
                  </a:cxn>
                  <a:cxn ang="0">
                    <a:pos x="280" y="1004"/>
                  </a:cxn>
                  <a:cxn ang="0">
                    <a:pos x="293" y="938"/>
                  </a:cxn>
                  <a:cxn ang="0">
                    <a:pos x="313" y="875"/>
                  </a:cxn>
                  <a:cxn ang="0">
                    <a:pos x="341" y="813"/>
                  </a:cxn>
                  <a:cxn ang="0">
                    <a:pos x="375" y="753"/>
                  </a:cxn>
                  <a:cxn ang="0">
                    <a:pos x="416" y="696"/>
                  </a:cxn>
                  <a:cxn ang="0">
                    <a:pos x="463" y="641"/>
                  </a:cxn>
                  <a:cxn ang="0">
                    <a:pos x="516" y="589"/>
                  </a:cxn>
                  <a:cxn ang="0">
                    <a:pos x="574" y="540"/>
                  </a:cxn>
                  <a:cxn ang="0">
                    <a:pos x="636" y="495"/>
                  </a:cxn>
                  <a:cxn ang="0">
                    <a:pos x="703" y="452"/>
                  </a:cxn>
                  <a:cxn ang="0">
                    <a:pos x="774" y="413"/>
                  </a:cxn>
                  <a:cxn ang="0">
                    <a:pos x="849" y="378"/>
                  </a:cxn>
                  <a:cxn ang="0">
                    <a:pos x="926" y="347"/>
                  </a:cxn>
                  <a:cxn ang="0">
                    <a:pos x="1006" y="320"/>
                  </a:cxn>
                  <a:cxn ang="0">
                    <a:pos x="1088" y="298"/>
                  </a:cxn>
                  <a:cxn ang="0">
                    <a:pos x="1172" y="280"/>
                  </a:cxn>
                  <a:cxn ang="0">
                    <a:pos x="1258" y="267"/>
                  </a:cxn>
                  <a:cxn ang="0">
                    <a:pos x="1344" y="259"/>
                  </a:cxn>
                  <a:cxn ang="0">
                    <a:pos x="1431" y="256"/>
                  </a:cxn>
                  <a:cxn ang="0">
                    <a:pos x="2307" y="256"/>
                  </a:cxn>
                  <a:cxn ang="0">
                    <a:pos x="2305" y="255"/>
                  </a:cxn>
                  <a:cxn ang="0">
                    <a:pos x="2217" y="204"/>
                  </a:cxn>
                  <a:cxn ang="0">
                    <a:pos x="2124" y="158"/>
                  </a:cxn>
                  <a:cxn ang="0">
                    <a:pos x="2029" y="118"/>
                  </a:cxn>
                  <a:cxn ang="0">
                    <a:pos x="1932" y="83"/>
                  </a:cxn>
                  <a:cxn ang="0">
                    <a:pos x="1833" y="53"/>
                  </a:cxn>
                  <a:cxn ang="0">
                    <a:pos x="1732" y="30"/>
                  </a:cxn>
                  <a:cxn ang="0">
                    <a:pos x="1631" y="13"/>
                  </a:cxn>
                  <a:cxn ang="0">
                    <a:pos x="1531" y="3"/>
                  </a:cxn>
                  <a:cxn ang="0">
                    <a:pos x="1431" y="0"/>
                  </a:cxn>
                </a:cxnLst>
                <a:rect l="0" t="0" r="r" b="b"/>
                <a:pathLst>
                  <a:path w="2862" h="1071">
                    <a:moveTo>
                      <a:pt x="1431" y="0"/>
                    </a:moveTo>
                    <a:lnTo>
                      <a:pt x="1324" y="3"/>
                    </a:lnTo>
                    <a:lnTo>
                      <a:pt x="1218" y="13"/>
                    </a:lnTo>
                    <a:lnTo>
                      <a:pt x="1114" y="30"/>
                    </a:lnTo>
                    <a:lnTo>
                      <a:pt x="1011" y="53"/>
                    </a:lnTo>
                    <a:lnTo>
                      <a:pt x="911" y="83"/>
                    </a:lnTo>
                    <a:lnTo>
                      <a:pt x="814" y="118"/>
                    </a:lnTo>
                    <a:lnTo>
                      <a:pt x="720" y="158"/>
                    </a:lnTo>
                    <a:lnTo>
                      <a:pt x="629" y="204"/>
                    </a:lnTo>
                    <a:lnTo>
                      <a:pt x="543" y="255"/>
                    </a:lnTo>
                    <a:lnTo>
                      <a:pt x="461" y="310"/>
                    </a:lnTo>
                    <a:lnTo>
                      <a:pt x="385" y="370"/>
                    </a:lnTo>
                    <a:lnTo>
                      <a:pt x="314" y="435"/>
                    </a:lnTo>
                    <a:lnTo>
                      <a:pt x="249" y="503"/>
                    </a:lnTo>
                    <a:lnTo>
                      <a:pt x="190" y="575"/>
                    </a:lnTo>
                    <a:lnTo>
                      <a:pt x="139" y="650"/>
                    </a:lnTo>
                    <a:lnTo>
                      <a:pt x="94" y="729"/>
                    </a:lnTo>
                    <a:lnTo>
                      <a:pt x="58" y="810"/>
                    </a:lnTo>
                    <a:lnTo>
                      <a:pt x="30" y="895"/>
                    </a:lnTo>
                    <a:lnTo>
                      <a:pt x="10" y="981"/>
                    </a:lnTo>
                    <a:lnTo>
                      <a:pt x="0" y="1070"/>
                    </a:lnTo>
                    <a:lnTo>
                      <a:pt x="276" y="1070"/>
                    </a:lnTo>
                    <a:lnTo>
                      <a:pt x="280" y="1004"/>
                    </a:lnTo>
                    <a:lnTo>
                      <a:pt x="293" y="938"/>
                    </a:lnTo>
                    <a:lnTo>
                      <a:pt x="313" y="875"/>
                    </a:lnTo>
                    <a:lnTo>
                      <a:pt x="341" y="813"/>
                    </a:lnTo>
                    <a:lnTo>
                      <a:pt x="375" y="753"/>
                    </a:lnTo>
                    <a:lnTo>
                      <a:pt x="416" y="696"/>
                    </a:lnTo>
                    <a:lnTo>
                      <a:pt x="463" y="641"/>
                    </a:lnTo>
                    <a:lnTo>
                      <a:pt x="516" y="589"/>
                    </a:lnTo>
                    <a:lnTo>
                      <a:pt x="574" y="540"/>
                    </a:lnTo>
                    <a:lnTo>
                      <a:pt x="636" y="495"/>
                    </a:lnTo>
                    <a:lnTo>
                      <a:pt x="703" y="452"/>
                    </a:lnTo>
                    <a:lnTo>
                      <a:pt x="774" y="413"/>
                    </a:lnTo>
                    <a:lnTo>
                      <a:pt x="849" y="378"/>
                    </a:lnTo>
                    <a:lnTo>
                      <a:pt x="926" y="347"/>
                    </a:lnTo>
                    <a:lnTo>
                      <a:pt x="1006" y="320"/>
                    </a:lnTo>
                    <a:lnTo>
                      <a:pt x="1088" y="298"/>
                    </a:lnTo>
                    <a:lnTo>
                      <a:pt x="1172" y="280"/>
                    </a:lnTo>
                    <a:lnTo>
                      <a:pt x="1258" y="267"/>
                    </a:lnTo>
                    <a:lnTo>
                      <a:pt x="1344" y="259"/>
                    </a:lnTo>
                    <a:lnTo>
                      <a:pt x="1431" y="256"/>
                    </a:lnTo>
                    <a:lnTo>
                      <a:pt x="2307" y="256"/>
                    </a:lnTo>
                    <a:lnTo>
                      <a:pt x="2305" y="255"/>
                    </a:lnTo>
                    <a:lnTo>
                      <a:pt x="2217" y="204"/>
                    </a:lnTo>
                    <a:lnTo>
                      <a:pt x="2124" y="158"/>
                    </a:lnTo>
                    <a:lnTo>
                      <a:pt x="2029" y="118"/>
                    </a:lnTo>
                    <a:lnTo>
                      <a:pt x="1932" y="83"/>
                    </a:lnTo>
                    <a:lnTo>
                      <a:pt x="1833" y="53"/>
                    </a:lnTo>
                    <a:lnTo>
                      <a:pt x="1732" y="30"/>
                    </a:lnTo>
                    <a:lnTo>
                      <a:pt x="1631" y="13"/>
                    </a:lnTo>
                    <a:lnTo>
                      <a:pt x="1531" y="3"/>
                    </a:lnTo>
                    <a:lnTo>
                      <a:pt x="1431"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68"/>
              <p:cNvSpPr>
                <a:spLocks/>
              </p:cNvSpPr>
              <p:nvPr/>
            </p:nvSpPr>
            <p:spPr bwMode="auto">
              <a:xfrm>
                <a:off x="17295" y="3968"/>
                <a:ext cx="2862" cy="1071"/>
              </a:xfrm>
              <a:custGeom>
                <a:avLst/>
                <a:gdLst/>
                <a:ahLst/>
                <a:cxnLst>
                  <a:cxn ang="0">
                    <a:pos x="839" y="1070"/>
                  </a:cxn>
                  <a:cxn ang="0">
                    <a:pos x="276" y="1070"/>
                  </a:cxn>
                  <a:cxn ang="0">
                    <a:pos x="276" y="1070"/>
                  </a:cxn>
                  <a:cxn ang="0">
                    <a:pos x="839" y="1070"/>
                  </a:cxn>
                </a:cxnLst>
                <a:rect l="0" t="0" r="r" b="b"/>
                <a:pathLst>
                  <a:path w="2862" h="1071">
                    <a:moveTo>
                      <a:pt x="839" y="1070"/>
                    </a:moveTo>
                    <a:lnTo>
                      <a:pt x="276" y="1070"/>
                    </a:lnTo>
                    <a:lnTo>
                      <a:pt x="276" y="1070"/>
                    </a:lnTo>
                    <a:lnTo>
                      <a:pt x="839" y="107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69"/>
              <p:cNvSpPr>
                <a:spLocks/>
              </p:cNvSpPr>
              <p:nvPr/>
            </p:nvSpPr>
            <p:spPr bwMode="auto">
              <a:xfrm>
                <a:off x="17295" y="3968"/>
                <a:ext cx="2862" cy="1071"/>
              </a:xfrm>
              <a:custGeom>
                <a:avLst/>
                <a:gdLst/>
                <a:ahLst/>
                <a:cxnLst>
                  <a:cxn ang="0">
                    <a:pos x="2477" y="1070"/>
                  </a:cxn>
                  <a:cxn ang="0">
                    <a:pos x="2527" y="1070"/>
                  </a:cxn>
                  <a:cxn ang="0">
                    <a:pos x="2599" y="1070"/>
                  </a:cxn>
                  <a:cxn ang="0">
                    <a:pos x="2599" y="1070"/>
                  </a:cxn>
                  <a:cxn ang="0">
                    <a:pos x="2477" y="1070"/>
                  </a:cxn>
                </a:cxnLst>
                <a:rect l="0" t="0" r="r" b="b"/>
                <a:pathLst>
                  <a:path w="2862" h="1071">
                    <a:moveTo>
                      <a:pt x="2477" y="1070"/>
                    </a:moveTo>
                    <a:lnTo>
                      <a:pt x="2527" y="1070"/>
                    </a:lnTo>
                    <a:lnTo>
                      <a:pt x="2599" y="1070"/>
                    </a:lnTo>
                    <a:lnTo>
                      <a:pt x="2599" y="1070"/>
                    </a:lnTo>
                    <a:lnTo>
                      <a:pt x="2477" y="107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70"/>
              <p:cNvSpPr>
                <a:spLocks/>
              </p:cNvSpPr>
              <p:nvPr/>
            </p:nvSpPr>
            <p:spPr bwMode="auto">
              <a:xfrm>
                <a:off x="17295" y="3968"/>
                <a:ext cx="2862" cy="1071"/>
              </a:xfrm>
              <a:custGeom>
                <a:avLst/>
                <a:gdLst/>
                <a:ahLst/>
                <a:cxnLst>
                  <a:cxn ang="0">
                    <a:pos x="2307" y="256"/>
                  </a:cxn>
                  <a:cxn ang="0">
                    <a:pos x="1431" y="256"/>
                  </a:cxn>
                  <a:cxn ang="0">
                    <a:pos x="1517" y="259"/>
                  </a:cxn>
                  <a:cxn ang="0">
                    <a:pos x="1604" y="267"/>
                  </a:cxn>
                  <a:cxn ang="0">
                    <a:pos x="1690" y="280"/>
                  </a:cxn>
                  <a:cxn ang="0">
                    <a:pos x="1774" y="298"/>
                  </a:cxn>
                  <a:cxn ang="0">
                    <a:pos x="1857" y="320"/>
                  </a:cxn>
                  <a:cxn ang="0">
                    <a:pos x="1938" y="347"/>
                  </a:cxn>
                  <a:cxn ang="0">
                    <a:pos x="2017" y="378"/>
                  </a:cxn>
                  <a:cxn ang="0">
                    <a:pos x="2092" y="413"/>
                  </a:cxn>
                  <a:cxn ang="0">
                    <a:pos x="2164" y="452"/>
                  </a:cxn>
                  <a:cxn ang="0">
                    <a:pos x="2232" y="495"/>
                  </a:cxn>
                  <a:cxn ang="0">
                    <a:pos x="2296" y="540"/>
                  </a:cxn>
                  <a:cxn ang="0">
                    <a:pos x="2355" y="589"/>
                  </a:cxn>
                  <a:cxn ang="0">
                    <a:pos x="2408" y="641"/>
                  </a:cxn>
                  <a:cxn ang="0">
                    <a:pos x="2456" y="696"/>
                  </a:cxn>
                  <a:cxn ang="0">
                    <a:pos x="2498" y="753"/>
                  </a:cxn>
                  <a:cxn ang="0">
                    <a:pos x="2533" y="813"/>
                  </a:cxn>
                  <a:cxn ang="0">
                    <a:pos x="2561" y="875"/>
                  </a:cxn>
                  <a:cxn ang="0">
                    <a:pos x="2582" y="938"/>
                  </a:cxn>
                  <a:cxn ang="0">
                    <a:pos x="2595" y="1004"/>
                  </a:cxn>
                  <a:cxn ang="0">
                    <a:pos x="2599" y="1070"/>
                  </a:cxn>
                  <a:cxn ang="0">
                    <a:pos x="2862" y="1070"/>
                  </a:cxn>
                  <a:cxn ang="0">
                    <a:pos x="2854" y="981"/>
                  </a:cxn>
                  <a:cxn ang="0">
                    <a:pos x="2836" y="895"/>
                  </a:cxn>
                  <a:cxn ang="0">
                    <a:pos x="2808" y="810"/>
                  </a:cxn>
                  <a:cxn ang="0">
                    <a:pos x="2771" y="729"/>
                  </a:cxn>
                  <a:cxn ang="0">
                    <a:pos x="2725" y="650"/>
                  </a:cxn>
                  <a:cxn ang="0">
                    <a:pos x="2671" y="575"/>
                  </a:cxn>
                  <a:cxn ang="0">
                    <a:pos x="2610" y="503"/>
                  </a:cxn>
                  <a:cxn ang="0">
                    <a:pos x="2543" y="435"/>
                  </a:cxn>
                  <a:cxn ang="0">
                    <a:pos x="2469" y="370"/>
                  </a:cxn>
                  <a:cxn ang="0">
                    <a:pos x="2389" y="310"/>
                  </a:cxn>
                  <a:cxn ang="0">
                    <a:pos x="2307" y="256"/>
                  </a:cxn>
                </a:cxnLst>
                <a:rect l="0" t="0" r="r" b="b"/>
                <a:pathLst>
                  <a:path w="2862" h="1071">
                    <a:moveTo>
                      <a:pt x="2307" y="256"/>
                    </a:moveTo>
                    <a:lnTo>
                      <a:pt x="1431" y="256"/>
                    </a:lnTo>
                    <a:lnTo>
                      <a:pt x="1517" y="259"/>
                    </a:lnTo>
                    <a:lnTo>
                      <a:pt x="1604" y="267"/>
                    </a:lnTo>
                    <a:lnTo>
                      <a:pt x="1690" y="280"/>
                    </a:lnTo>
                    <a:lnTo>
                      <a:pt x="1774" y="298"/>
                    </a:lnTo>
                    <a:lnTo>
                      <a:pt x="1857" y="320"/>
                    </a:lnTo>
                    <a:lnTo>
                      <a:pt x="1938" y="347"/>
                    </a:lnTo>
                    <a:lnTo>
                      <a:pt x="2017" y="378"/>
                    </a:lnTo>
                    <a:lnTo>
                      <a:pt x="2092" y="413"/>
                    </a:lnTo>
                    <a:lnTo>
                      <a:pt x="2164" y="452"/>
                    </a:lnTo>
                    <a:lnTo>
                      <a:pt x="2232" y="495"/>
                    </a:lnTo>
                    <a:lnTo>
                      <a:pt x="2296" y="540"/>
                    </a:lnTo>
                    <a:lnTo>
                      <a:pt x="2355" y="589"/>
                    </a:lnTo>
                    <a:lnTo>
                      <a:pt x="2408" y="641"/>
                    </a:lnTo>
                    <a:lnTo>
                      <a:pt x="2456" y="696"/>
                    </a:lnTo>
                    <a:lnTo>
                      <a:pt x="2498" y="753"/>
                    </a:lnTo>
                    <a:lnTo>
                      <a:pt x="2533" y="813"/>
                    </a:lnTo>
                    <a:lnTo>
                      <a:pt x="2561" y="875"/>
                    </a:lnTo>
                    <a:lnTo>
                      <a:pt x="2582" y="938"/>
                    </a:lnTo>
                    <a:lnTo>
                      <a:pt x="2595" y="1004"/>
                    </a:lnTo>
                    <a:lnTo>
                      <a:pt x="2599" y="1070"/>
                    </a:lnTo>
                    <a:lnTo>
                      <a:pt x="2862" y="1070"/>
                    </a:lnTo>
                    <a:lnTo>
                      <a:pt x="2854" y="981"/>
                    </a:lnTo>
                    <a:lnTo>
                      <a:pt x="2836" y="895"/>
                    </a:lnTo>
                    <a:lnTo>
                      <a:pt x="2808" y="810"/>
                    </a:lnTo>
                    <a:lnTo>
                      <a:pt x="2771" y="729"/>
                    </a:lnTo>
                    <a:lnTo>
                      <a:pt x="2725" y="650"/>
                    </a:lnTo>
                    <a:lnTo>
                      <a:pt x="2671" y="575"/>
                    </a:lnTo>
                    <a:lnTo>
                      <a:pt x="2610" y="503"/>
                    </a:lnTo>
                    <a:lnTo>
                      <a:pt x="2543" y="435"/>
                    </a:lnTo>
                    <a:lnTo>
                      <a:pt x="2469" y="370"/>
                    </a:lnTo>
                    <a:lnTo>
                      <a:pt x="2389" y="310"/>
                    </a:lnTo>
                    <a:lnTo>
                      <a:pt x="2307" y="256"/>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71"/>
              <p:cNvSpPr>
                <a:spLocks/>
              </p:cNvSpPr>
              <p:nvPr/>
            </p:nvSpPr>
            <p:spPr bwMode="auto">
              <a:xfrm>
                <a:off x="17295" y="3968"/>
                <a:ext cx="2862" cy="1071"/>
              </a:xfrm>
              <a:custGeom>
                <a:avLst/>
                <a:gdLst/>
                <a:ahLst/>
                <a:cxnLst>
                  <a:cxn ang="0">
                    <a:pos x="2421" y="1070"/>
                  </a:cxn>
                  <a:cxn ang="0">
                    <a:pos x="1306" y="1070"/>
                  </a:cxn>
                  <a:cxn ang="0">
                    <a:pos x="2477" y="1070"/>
                  </a:cxn>
                  <a:cxn ang="0">
                    <a:pos x="2421" y="1070"/>
                  </a:cxn>
                </a:cxnLst>
                <a:rect l="0" t="0" r="r" b="b"/>
                <a:pathLst>
                  <a:path w="2862" h="1071">
                    <a:moveTo>
                      <a:pt x="2421" y="1070"/>
                    </a:moveTo>
                    <a:lnTo>
                      <a:pt x="1306" y="1070"/>
                    </a:lnTo>
                    <a:lnTo>
                      <a:pt x="2477" y="1070"/>
                    </a:lnTo>
                    <a:lnTo>
                      <a:pt x="2421" y="107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72"/>
              <p:cNvSpPr>
                <a:spLocks/>
              </p:cNvSpPr>
              <p:nvPr/>
            </p:nvSpPr>
            <p:spPr bwMode="auto">
              <a:xfrm>
                <a:off x="17295" y="3968"/>
                <a:ext cx="2862" cy="1071"/>
              </a:xfrm>
              <a:custGeom>
                <a:avLst/>
                <a:gdLst/>
                <a:ahLst/>
                <a:cxnLst>
                  <a:cxn ang="0">
                    <a:pos x="1988" y="1069"/>
                  </a:cxn>
                  <a:cxn ang="0">
                    <a:pos x="839" y="1070"/>
                  </a:cxn>
                  <a:cxn ang="0">
                    <a:pos x="2421" y="1070"/>
                  </a:cxn>
                  <a:cxn ang="0">
                    <a:pos x="1988" y="1069"/>
                  </a:cxn>
                </a:cxnLst>
                <a:rect l="0" t="0" r="r" b="b"/>
                <a:pathLst>
                  <a:path w="2862" h="1071">
                    <a:moveTo>
                      <a:pt x="1988" y="1069"/>
                    </a:moveTo>
                    <a:lnTo>
                      <a:pt x="839" y="1070"/>
                    </a:lnTo>
                    <a:lnTo>
                      <a:pt x="2421" y="1070"/>
                    </a:lnTo>
                    <a:lnTo>
                      <a:pt x="1988" y="1069"/>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1" name="Freeform 73"/>
            <p:cNvSpPr>
              <a:spLocks/>
            </p:cNvSpPr>
            <p:nvPr/>
          </p:nvSpPr>
          <p:spPr bwMode="auto">
            <a:xfrm>
              <a:off x="3962400" y="4038600"/>
              <a:ext cx="74331" cy="122669"/>
            </a:xfrm>
            <a:custGeom>
              <a:avLst/>
              <a:gdLst/>
              <a:ahLst/>
              <a:cxnLst>
                <a:cxn ang="0">
                  <a:pos x="39" y="0"/>
                </a:cxn>
                <a:cxn ang="0">
                  <a:pos x="0" y="59"/>
                </a:cxn>
                <a:cxn ang="0">
                  <a:pos x="59" y="98"/>
                </a:cxn>
                <a:cxn ang="0">
                  <a:pos x="39" y="0"/>
                </a:cxn>
              </a:cxnLst>
              <a:rect l="0" t="0" r="r" b="b"/>
              <a:pathLst>
                <a:path w="60" h="99">
                  <a:moveTo>
                    <a:pt x="39" y="0"/>
                  </a:moveTo>
                  <a:lnTo>
                    <a:pt x="0" y="59"/>
                  </a:lnTo>
                  <a:lnTo>
                    <a:pt x="59" y="98"/>
                  </a:lnTo>
                  <a:lnTo>
                    <a:pt x="39"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74"/>
            <p:cNvSpPr>
              <a:spLocks/>
            </p:cNvSpPr>
            <p:nvPr/>
          </p:nvSpPr>
          <p:spPr bwMode="auto">
            <a:xfrm>
              <a:off x="5179752" y="4038600"/>
              <a:ext cx="78048" cy="121430"/>
            </a:xfrm>
            <a:custGeom>
              <a:avLst/>
              <a:gdLst/>
              <a:ahLst/>
              <a:cxnLst>
                <a:cxn ang="0">
                  <a:pos x="27" y="0"/>
                </a:cxn>
                <a:cxn ang="0">
                  <a:pos x="0" y="97"/>
                </a:cxn>
                <a:cxn ang="0">
                  <a:pos x="62" y="62"/>
                </a:cxn>
                <a:cxn ang="0">
                  <a:pos x="27" y="0"/>
                </a:cxn>
              </a:cxnLst>
              <a:rect l="0" t="0" r="r" b="b"/>
              <a:pathLst>
                <a:path w="63" h="98">
                  <a:moveTo>
                    <a:pt x="27" y="0"/>
                  </a:moveTo>
                  <a:lnTo>
                    <a:pt x="0" y="97"/>
                  </a:lnTo>
                  <a:lnTo>
                    <a:pt x="62" y="62"/>
                  </a:lnTo>
                  <a:lnTo>
                    <a:pt x="27"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Text Box 75"/>
            <p:cNvSpPr txBox="1">
              <a:spLocks noChangeArrowheads="1"/>
            </p:cNvSpPr>
            <p:nvPr/>
          </p:nvSpPr>
          <p:spPr bwMode="auto">
            <a:xfrm>
              <a:off x="4487574" y="2400210"/>
              <a:ext cx="890236" cy="11132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spcBef>
                  <a:spcPts val="100"/>
                </a:spcBef>
                <a:spcAft>
                  <a:spcPct val="0"/>
                </a:spcAft>
                <a:tabLst/>
              </a:pPr>
              <a:r>
                <a:rPr kumimoji="0" lang="en-US" sz="1200" b="1" i="0" u="none" strike="noStrike" cap="none" normalizeH="0" baseline="0" dirty="0" smtClean="0">
                  <a:ln>
                    <a:noFill/>
                  </a:ln>
                  <a:solidFill>
                    <a:srgbClr val="6D6E71"/>
                  </a:solidFill>
                  <a:effectLst/>
                  <a:latin typeface="EYInterstate" pitchFamily="2" charset="0"/>
                </a:rPr>
                <a:t>Argentina</a:t>
              </a:r>
            </a:p>
            <a:p>
              <a:pPr marL="457200" lvl="1" indent="-457200" eaLnBrk="1" fontAlgn="base" latinLnBrk="0" hangingPunct="1">
                <a:spcBef>
                  <a:spcPts val="100"/>
                </a:spcBef>
                <a:spcAft>
                  <a:spcPct val="0"/>
                </a:spcAft>
                <a:tabLst/>
              </a:pPr>
              <a:r>
                <a:rPr kumimoji="0" lang="en-US" sz="1200" b="1" i="0" u="none" strike="noStrike" cap="none" normalizeH="0" baseline="0" dirty="0" smtClean="0">
                  <a:ln>
                    <a:noFill/>
                  </a:ln>
                  <a:solidFill>
                    <a:srgbClr val="6D6E71"/>
                  </a:solidFill>
                  <a:effectLst/>
                  <a:latin typeface="EYInterstate" pitchFamily="2" charset="0"/>
                </a:rPr>
                <a:t>Canada</a:t>
              </a:r>
            </a:p>
            <a:p>
              <a:pPr marL="457200" lvl="1" indent="-457200" eaLnBrk="1" fontAlgn="base" latinLnBrk="0" hangingPunct="1">
                <a:spcBef>
                  <a:spcPts val="100"/>
                </a:spcBef>
                <a:spcAft>
                  <a:spcPct val="0"/>
                </a:spcAft>
                <a:tabLst/>
              </a:pPr>
              <a:r>
                <a:rPr kumimoji="0" lang="en-US" sz="1200" b="1" i="0" u="none" strike="noStrike" cap="none" normalizeH="0" baseline="0" dirty="0" smtClean="0">
                  <a:ln>
                    <a:noFill/>
                  </a:ln>
                  <a:solidFill>
                    <a:srgbClr val="6D6E71"/>
                  </a:solidFill>
                  <a:effectLst/>
                  <a:latin typeface="EYInterstate" pitchFamily="2" charset="0"/>
                </a:rPr>
                <a:t>Germany</a:t>
              </a:r>
              <a:endParaRPr kumimoji="0" lang="en-US" sz="1200" b="1" i="0" u="none" strike="noStrike" cap="none" normalizeH="0" baseline="0" dirty="0" smtClean="0">
                <a:ln>
                  <a:noFill/>
                </a:ln>
                <a:solidFill>
                  <a:srgbClr val="000000"/>
                </a:solidFill>
                <a:effectLst/>
                <a:latin typeface="EYInterstate" pitchFamily="2" charset="0"/>
              </a:endParaRPr>
            </a:p>
            <a:p>
              <a:pPr marL="457200" lvl="1" indent="-457200" eaLnBrk="1" fontAlgn="base" latinLnBrk="0" hangingPunct="1">
                <a:spcBef>
                  <a:spcPct val="0"/>
                </a:spcBef>
                <a:spcAft>
                  <a:spcPct val="0"/>
                </a:spcAft>
                <a:tabLst/>
              </a:pPr>
              <a:r>
                <a:rPr lang="en-US" sz="1200" b="1" dirty="0" smtClean="0">
                  <a:solidFill>
                    <a:srgbClr val="6D6E71"/>
                  </a:solidFill>
                  <a:latin typeface="EYInterstate" pitchFamily="2" charset="0"/>
                </a:rPr>
                <a:t>Japan</a:t>
              </a:r>
            </a:p>
            <a:p>
              <a:pPr marL="457200" lvl="1" indent="-457200" eaLnBrk="1" fontAlgn="base" latinLnBrk="0" hangingPunct="1">
                <a:spcBef>
                  <a:spcPct val="0"/>
                </a:spcBef>
                <a:spcAft>
                  <a:spcPct val="0"/>
                </a:spcAft>
                <a:tabLst/>
              </a:pPr>
              <a:r>
                <a:rPr lang="en-US" sz="1200" b="1" dirty="0" smtClean="0">
                  <a:solidFill>
                    <a:srgbClr val="6D6E71"/>
                  </a:solidFill>
                  <a:latin typeface="EYInterstate" pitchFamily="2" charset="0"/>
                </a:rPr>
                <a:t>Mexico</a:t>
              </a:r>
            </a:p>
            <a:p>
              <a:pPr marL="457200" lvl="1" indent="-457200" eaLnBrk="1" fontAlgn="base" latinLnBrk="0" hangingPunct="1">
                <a:spcBef>
                  <a:spcPct val="0"/>
                </a:spcBef>
                <a:spcAft>
                  <a:spcPct val="0"/>
                </a:spcAft>
                <a:tabLst/>
              </a:pPr>
              <a:endParaRPr lang="en-US" sz="1200" b="1" dirty="0">
                <a:solidFill>
                  <a:srgbClr val="6D6E71"/>
                </a:solidFill>
                <a:latin typeface="EYInterstate" pitchFamily="2" charset="0"/>
              </a:endParaRPr>
            </a:p>
          </p:txBody>
        </p:sp>
        <p:sp>
          <p:nvSpPr>
            <p:cNvPr id="184" name="Text Box 76"/>
            <p:cNvSpPr txBox="1">
              <a:spLocks noChangeArrowheads="1"/>
            </p:cNvSpPr>
            <p:nvPr/>
          </p:nvSpPr>
          <p:spPr bwMode="auto">
            <a:xfrm>
              <a:off x="2743200" y="2895600"/>
              <a:ext cx="2112299" cy="9905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indent="-457200">
                <a:spcBef>
                  <a:spcPts val="100"/>
                </a:spcBef>
              </a:pPr>
              <a:r>
                <a:rPr lang="en-US" sz="1200" b="1" dirty="0" smtClean="0">
                  <a:solidFill>
                    <a:srgbClr val="6D6E71"/>
                  </a:solidFill>
                  <a:latin typeface="EYInterstate" pitchFamily="2" charset="0"/>
                </a:rPr>
                <a:t>South Africa </a:t>
              </a:r>
            </a:p>
            <a:p>
              <a:pPr marL="457200" lvl="1" indent="-457200" eaLnBrk="1" fontAlgn="base" latinLnBrk="0" hangingPunct="1">
                <a:spcBef>
                  <a:spcPts val="100"/>
                </a:spcBef>
                <a:spcAft>
                  <a:spcPct val="0"/>
                </a:spcAft>
                <a:tabLst/>
              </a:pPr>
              <a:r>
                <a:rPr lang="en-US" sz="1200" b="1" dirty="0" smtClean="0">
                  <a:solidFill>
                    <a:srgbClr val="6D6E71"/>
                  </a:solidFill>
                  <a:latin typeface="EYInterstate" pitchFamily="2" charset="0"/>
                </a:rPr>
                <a:t>United Kingdom</a:t>
              </a:r>
            </a:p>
            <a:p>
              <a:pPr marL="457200" lvl="1" indent="-457200" eaLnBrk="1" fontAlgn="base" latinLnBrk="0" hangingPunct="1">
                <a:spcBef>
                  <a:spcPts val="100"/>
                </a:spcBef>
                <a:spcAft>
                  <a:spcPct val="0"/>
                </a:spcAft>
                <a:tabLst/>
              </a:pPr>
              <a:r>
                <a:rPr lang="en-US" sz="1200" b="1" dirty="0" smtClean="0">
                  <a:solidFill>
                    <a:srgbClr val="6D6E71"/>
                  </a:solidFill>
                  <a:latin typeface="EYInterstate" pitchFamily="2" charset="0"/>
                </a:rPr>
                <a:t>United States</a:t>
              </a:r>
            </a:p>
            <a:p>
              <a:pPr marL="457200" lvl="1" indent="-457200" eaLnBrk="1" fontAlgn="base" latinLnBrk="0" hangingPunct="1">
                <a:spcBef>
                  <a:spcPts val="100"/>
                </a:spcBef>
                <a:spcAft>
                  <a:spcPct val="0"/>
                </a:spcAft>
                <a:tabLst/>
              </a:pPr>
              <a:r>
                <a:rPr lang="en-US" sz="1200" b="1" dirty="0" smtClean="0">
                  <a:solidFill>
                    <a:srgbClr val="6D6E71"/>
                  </a:solidFill>
                  <a:latin typeface="EYInterstate" pitchFamily="2" charset="0"/>
                </a:rPr>
                <a:t>European Union</a:t>
              </a:r>
            </a:p>
          </p:txBody>
        </p:sp>
        <p:sp>
          <p:nvSpPr>
            <p:cNvPr id="185" name="Text Box 77"/>
            <p:cNvSpPr txBox="1">
              <a:spLocks noChangeArrowheads="1"/>
            </p:cNvSpPr>
            <p:nvPr/>
          </p:nvSpPr>
          <p:spPr bwMode="auto">
            <a:xfrm>
              <a:off x="5715000" y="3124200"/>
              <a:ext cx="1125487" cy="6773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spcBef>
                  <a:spcPct val="0"/>
                </a:spcBef>
                <a:spcAft>
                  <a:spcPct val="0"/>
                </a:spcAft>
                <a:tabLst/>
              </a:pPr>
              <a:r>
                <a:rPr lang="en-US" sz="1200" b="1" dirty="0" smtClean="0">
                  <a:solidFill>
                    <a:srgbClr val="6D6E71"/>
                  </a:solidFill>
                  <a:latin typeface="EYInterstate" pitchFamily="2" charset="0"/>
                </a:rPr>
                <a:t>Russia</a:t>
              </a:r>
            </a:p>
            <a:p>
              <a:pPr marL="457200" lvl="1" indent="-457200" eaLnBrk="1" fontAlgn="base" latinLnBrk="0" hangingPunct="1">
                <a:spcBef>
                  <a:spcPct val="0"/>
                </a:spcBef>
                <a:spcAft>
                  <a:spcPct val="0"/>
                </a:spcAft>
                <a:tabLst/>
              </a:pPr>
              <a:r>
                <a:rPr lang="en-US" sz="1200" b="1" dirty="0" smtClean="0">
                  <a:solidFill>
                    <a:srgbClr val="6D6E71"/>
                  </a:solidFill>
                  <a:latin typeface="EYInterstate" pitchFamily="2" charset="0"/>
                </a:rPr>
                <a:t>Saudi Arabia</a:t>
              </a:r>
            </a:p>
            <a:p>
              <a:pPr marL="457200" lvl="1" indent="-457200" eaLnBrk="1" fontAlgn="base" latinLnBrk="0" hangingPunct="1">
                <a:spcBef>
                  <a:spcPct val="0"/>
                </a:spcBef>
                <a:spcAft>
                  <a:spcPct val="0"/>
                </a:spcAft>
                <a:tabLst/>
              </a:pPr>
              <a:r>
                <a:rPr lang="en-US" sz="1200" b="1" dirty="0" smtClean="0">
                  <a:solidFill>
                    <a:srgbClr val="6D6E71"/>
                  </a:solidFill>
                  <a:latin typeface="EYInterstate" pitchFamily="2" charset="0"/>
                </a:rPr>
                <a:t>South Korea</a:t>
              </a:r>
            </a:p>
            <a:p>
              <a:pPr lvl="1" indent="-457200"/>
              <a:endParaRPr lang="en-US" sz="1200" b="1" dirty="0" smtClean="0">
                <a:solidFill>
                  <a:srgbClr val="6D6E71"/>
                </a:solidFill>
                <a:latin typeface="EYInterstate" pitchFamily="2" charset="0"/>
              </a:endParaRPr>
            </a:p>
            <a:p>
              <a:pPr marL="457200" lvl="1" indent="-457200" eaLnBrk="1" fontAlgn="base" latinLnBrk="0" hangingPunct="1">
                <a:spcBef>
                  <a:spcPct val="0"/>
                </a:spcBef>
                <a:spcAft>
                  <a:spcPct val="0"/>
                </a:spcAft>
                <a:tabLst/>
              </a:pPr>
              <a:endParaRPr lang="en-US" sz="1200" b="1" dirty="0">
                <a:solidFill>
                  <a:srgbClr val="6D6E71"/>
                </a:solidFill>
                <a:latin typeface="EYInterstate" pitchFamily="2" charset="0"/>
              </a:endParaRPr>
            </a:p>
          </p:txBody>
        </p:sp>
        <p:sp>
          <p:nvSpPr>
            <p:cNvPr id="186" name="Text Box 78"/>
            <p:cNvSpPr txBox="1">
              <a:spLocks noChangeArrowheads="1"/>
            </p:cNvSpPr>
            <p:nvPr/>
          </p:nvSpPr>
          <p:spPr bwMode="auto">
            <a:xfrm>
              <a:off x="6705600" y="3886200"/>
              <a:ext cx="1295400" cy="11145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spcBef>
                  <a:spcPts val="100"/>
                </a:spcBef>
                <a:spcAft>
                  <a:spcPct val="0"/>
                </a:spcAft>
                <a:tabLst/>
              </a:pPr>
              <a:r>
                <a:rPr kumimoji="0" lang="en-US" sz="1200" b="1" i="0" u="none" strike="noStrike" cap="none" normalizeH="0" baseline="0" dirty="0" smtClean="0">
                  <a:ln>
                    <a:noFill/>
                  </a:ln>
                  <a:solidFill>
                    <a:srgbClr val="6D6E71"/>
                  </a:solidFill>
                  <a:effectLst/>
                  <a:latin typeface="EYInterstate" pitchFamily="2" charset="0"/>
                </a:rPr>
                <a:t>Brazil</a:t>
              </a:r>
            </a:p>
            <a:p>
              <a:pPr marL="457200" lvl="1" indent="-457200" eaLnBrk="1" fontAlgn="base" latinLnBrk="0" hangingPunct="1">
                <a:spcBef>
                  <a:spcPts val="100"/>
                </a:spcBef>
                <a:spcAft>
                  <a:spcPct val="0"/>
                </a:spcAft>
                <a:tabLst/>
              </a:pPr>
              <a:r>
                <a:rPr kumimoji="0" lang="en-US" sz="1200" b="1" i="0" u="none" strike="noStrike" cap="none" normalizeH="0" baseline="0" dirty="0" smtClean="0">
                  <a:ln>
                    <a:noFill/>
                  </a:ln>
                  <a:solidFill>
                    <a:srgbClr val="6D6E71"/>
                  </a:solidFill>
                  <a:effectLst/>
                  <a:latin typeface="EYInterstate" pitchFamily="2" charset="0"/>
                </a:rPr>
                <a:t>China</a:t>
              </a:r>
            </a:p>
            <a:p>
              <a:pPr marL="457200" lvl="1" indent="-457200" eaLnBrk="1" fontAlgn="base" latinLnBrk="0" hangingPunct="1">
                <a:spcBef>
                  <a:spcPts val="100"/>
                </a:spcBef>
                <a:spcAft>
                  <a:spcPct val="0"/>
                </a:spcAft>
                <a:tabLst/>
              </a:pPr>
              <a:r>
                <a:rPr lang="en-US" sz="1200" b="1" dirty="0">
                  <a:solidFill>
                    <a:srgbClr val="6D6E71"/>
                  </a:solidFill>
                  <a:latin typeface="EYInterstate" pitchFamily="2" charset="0"/>
                </a:rPr>
                <a:t>I</a:t>
              </a:r>
              <a:r>
                <a:rPr kumimoji="0" lang="en-US" sz="1200" b="1" i="0" u="none" strike="noStrike" cap="none" normalizeH="0" baseline="0" dirty="0" smtClean="0">
                  <a:ln>
                    <a:noFill/>
                  </a:ln>
                  <a:solidFill>
                    <a:srgbClr val="6D6E71"/>
                  </a:solidFill>
                  <a:effectLst/>
                  <a:latin typeface="EYInterstate" pitchFamily="2" charset="0"/>
                </a:rPr>
                <a:t>ndia</a:t>
              </a:r>
              <a:endParaRPr lang="en-US" sz="1200" b="1" dirty="0">
                <a:solidFill>
                  <a:srgbClr val="6D6E71"/>
                </a:solidFill>
                <a:latin typeface="EYInterstate" pitchFamily="2" charset="0"/>
              </a:endParaRPr>
            </a:p>
            <a:p>
              <a:pPr lvl="1" indent="-457200">
                <a:spcBef>
                  <a:spcPts val="100"/>
                </a:spcBef>
              </a:pPr>
              <a:r>
                <a:rPr lang="en-US" sz="1200" b="1" dirty="0" smtClean="0">
                  <a:solidFill>
                    <a:srgbClr val="6D6E71"/>
                  </a:solidFill>
                  <a:latin typeface="EYInterstate" pitchFamily="2" charset="0"/>
                </a:rPr>
                <a:t>Indonesia</a:t>
              </a:r>
              <a:endParaRPr kumimoji="0" lang="en-US" sz="1200" b="1" i="0" u="none" strike="noStrike" cap="none" normalizeH="0" baseline="0" dirty="0" smtClean="0">
                <a:ln>
                  <a:noFill/>
                </a:ln>
                <a:solidFill>
                  <a:srgbClr val="6D6E71"/>
                </a:solidFill>
                <a:effectLst/>
                <a:latin typeface="EYInterstate" pitchFamily="2" charset="0"/>
              </a:endParaRPr>
            </a:p>
            <a:p>
              <a:pPr marL="457200" lvl="1" indent="-457200" eaLnBrk="1" fontAlgn="base" latinLnBrk="0" hangingPunct="1">
                <a:spcBef>
                  <a:spcPts val="100"/>
                </a:spcBef>
                <a:spcAft>
                  <a:spcPct val="0"/>
                </a:spcAft>
                <a:tabLst/>
              </a:pPr>
              <a:r>
                <a:rPr kumimoji="0" lang="en-US" sz="1200" b="1" i="0" u="none" strike="noStrike" cap="none" normalizeH="0" baseline="0" dirty="0" smtClean="0">
                  <a:ln>
                    <a:noFill/>
                  </a:ln>
                  <a:solidFill>
                    <a:srgbClr val="6D6E71"/>
                  </a:solidFill>
                  <a:effectLst/>
                  <a:latin typeface="EYInterstate" pitchFamily="2" charset="0"/>
                </a:rPr>
                <a:t>Turkey</a:t>
              </a:r>
              <a:endParaRPr kumimoji="0" lang="en-US" sz="1200" b="1" i="0" u="none" strike="noStrike" cap="none" normalizeH="0" baseline="0" dirty="0" smtClean="0">
                <a:ln>
                  <a:noFill/>
                </a:ln>
                <a:solidFill>
                  <a:schemeClr val="tx1"/>
                </a:solidFill>
                <a:effectLst/>
                <a:latin typeface="EYInterstate" pitchFamily="2" charset="0"/>
              </a:endParaRPr>
            </a:p>
          </p:txBody>
        </p:sp>
        <p:sp>
          <p:nvSpPr>
            <p:cNvPr id="187" name="WordArt 82"/>
            <p:cNvSpPr>
              <a:spLocks noChangeAspect="1" noChangeArrowheads="1" noChangeShapeType="1" noTextEdit="1"/>
            </p:cNvSpPr>
            <p:nvPr/>
          </p:nvSpPr>
          <p:spPr bwMode="auto">
            <a:xfrm rot="10800000">
              <a:off x="5424480" y="4839557"/>
              <a:ext cx="408458" cy="185915"/>
            </a:xfrm>
            <a:prstGeom prst="rect">
              <a:avLst/>
            </a:prstGeom>
          </p:spPr>
          <p:txBody>
            <a:bodyPr wrap="none" fromWordArt="1">
              <a:prstTxWarp prst="textPlain">
                <a:avLst>
                  <a:gd name="adj" fmla="val 50000"/>
                </a:avLst>
              </a:prstTxWarp>
            </a:bodyPr>
            <a:lstStyle/>
            <a:p>
              <a:pPr algn="ctr" rtl="0"/>
              <a:r>
                <a:rPr lang="en-US" sz="1150" kern="10" spc="0" dirty="0" smtClean="0">
                  <a:ln w="9525">
                    <a:noFill/>
                    <a:round/>
                    <a:headEnd/>
                    <a:tailEnd/>
                  </a:ln>
                  <a:solidFill>
                    <a:srgbClr val="6D6E71"/>
                  </a:solidFill>
                  <a:effectLst/>
                  <a:latin typeface="EYInterstate"/>
                </a:rPr>
                <a:t>++</a:t>
              </a:r>
              <a:endParaRPr lang="en-US" sz="1150" kern="10" spc="0" dirty="0">
                <a:ln w="9525">
                  <a:noFill/>
                  <a:round/>
                  <a:headEnd/>
                  <a:tailEnd/>
                </a:ln>
                <a:solidFill>
                  <a:srgbClr val="6D6E71"/>
                </a:solidFill>
                <a:effectLst/>
                <a:latin typeface="EYInterstate"/>
              </a:endParaRPr>
            </a:p>
          </p:txBody>
        </p:sp>
        <p:sp>
          <p:nvSpPr>
            <p:cNvPr id="188" name="WordArt 84"/>
            <p:cNvSpPr>
              <a:spLocks noChangeArrowheads="1" noChangeShapeType="1" noTextEdit="1"/>
            </p:cNvSpPr>
            <p:nvPr/>
          </p:nvSpPr>
          <p:spPr bwMode="auto">
            <a:xfrm rot="17460000">
              <a:off x="3044020" y="4779419"/>
              <a:ext cx="99068" cy="178296"/>
            </a:xfrm>
            <a:prstGeom prst="rect">
              <a:avLst/>
            </a:prstGeom>
          </p:spPr>
          <p:txBody>
            <a:bodyPr wrap="none" fromWordArt="1">
              <a:prstTxWarp prst="textPlain">
                <a:avLst>
                  <a:gd name="adj" fmla="val 50000"/>
                </a:avLst>
              </a:prstTxWarp>
            </a:bodyPr>
            <a:lstStyle/>
            <a:p>
              <a:pPr algn="ctr" rtl="0"/>
              <a:endParaRPr lang="en-US" sz="700" kern="10" spc="0" dirty="0">
                <a:ln w="9525">
                  <a:noFill/>
                  <a:round/>
                  <a:headEnd/>
                  <a:tailEnd/>
                </a:ln>
                <a:solidFill>
                  <a:srgbClr val="6D6E71"/>
                </a:solidFill>
                <a:effectLst/>
                <a:latin typeface="STIXGeneral"/>
              </a:endParaRPr>
            </a:p>
          </p:txBody>
        </p:sp>
        <p:sp>
          <p:nvSpPr>
            <p:cNvPr id="189" name="WordArt 82"/>
            <p:cNvSpPr>
              <a:spLocks noChangeAspect="1" noChangeArrowheads="1" noChangeShapeType="1" noTextEdit="1"/>
            </p:cNvSpPr>
            <p:nvPr/>
          </p:nvSpPr>
          <p:spPr bwMode="auto">
            <a:xfrm rot="10800000">
              <a:off x="4784746" y="4381358"/>
              <a:ext cx="183811" cy="178303"/>
            </a:xfrm>
            <a:prstGeom prst="rect">
              <a:avLst/>
            </a:prstGeom>
          </p:spPr>
          <p:txBody>
            <a:bodyPr wrap="none" fromWordArt="1">
              <a:prstTxWarp prst="textPlain">
                <a:avLst>
                  <a:gd name="adj" fmla="val 50000"/>
                </a:avLst>
              </a:prstTxWarp>
            </a:bodyPr>
            <a:lstStyle/>
            <a:p>
              <a:pPr algn="ctr" rtl="0"/>
              <a:r>
                <a:rPr lang="en-US" sz="1150" kern="10" spc="0" dirty="0" smtClean="0">
                  <a:ln w="9525">
                    <a:noFill/>
                    <a:round/>
                    <a:headEnd/>
                    <a:tailEnd/>
                  </a:ln>
                  <a:solidFill>
                    <a:srgbClr val="6D6E71"/>
                  </a:solidFill>
                  <a:effectLst/>
                  <a:latin typeface="EYInterstate"/>
                </a:rPr>
                <a:t>+</a:t>
              </a:r>
              <a:endParaRPr lang="en-US" sz="1150" kern="10" spc="0" dirty="0">
                <a:ln w="9525">
                  <a:noFill/>
                  <a:round/>
                  <a:headEnd/>
                  <a:tailEnd/>
                </a:ln>
                <a:solidFill>
                  <a:srgbClr val="6D6E71"/>
                </a:solidFill>
                <a:effectLst/>
                <a:latin typeface="EYInterstate"/>
              </a:endParaRPr>
            </a:p>
          </p:txBody>
        </p:sp>
        <p:sp>
          <p:nvSpPr>
            <p:cNvPr id="190" name="Rectangle 189"/>
            <p:cNvSpPr/>
            <p:nvPr/>
          </p:nvSpPr>
          <p:spPr>
            <a:xfrm>
              <a:off x="1905000" y="3810000"/>
              <a:ext cx="1089631" cy="646331"/>
            </a:xfrm>
            <a:prstGeom prst="rect">
              <a:avLst/>
            </a:prstGeom>
          </p:spPr>
          <p:txBody>
            <a:bodyPr wrap="square">
              <a:spAutoFit/>
            </a:bodyPr>
            <a:lstStyle/>
            <a:p>
              <a:pPr lvl="1" indent="-457200" fontAlgn="base">
                <a:spcBef>
                  <a:spcPct val="0"/>
                </a:spcBef>
                <a:spcAft>
                  <a:spcPct val="0"/>
                </a:spcAft>
              </a:pPr>
              <a:r>
                <a:rPr lang="en-US" sz="1200" b="1" dirty="0" smtClean="0">
                  <a:solidFill>
                    <a:srgbClr val="6D6E71"/>
                  </a:solidFill>
                  <a:latin typeface="EYInterstate" pitchFamily="2" charset="0"/>
                </a:rPr>
                <a:t>Australia</a:t>
              </a:r>
            </a:p>
            <a:p>
              <a:pPr lvl="1" indent="-457200" fontAlgn="base">
                <a:spcBef>
                  <a:spcPct val="0"/>
                </a:spcBef>
                <a:spcAft>
                  <a:spcPct val="0"/>
                </a:spcAft>
              </a:pPr>
              <a:r>
                <a:rPr lang="en-US" sz="1200" b="1" dirty="0" smtClean="0">
                  <a:solidFill>
                    <a:srgbClr val="6D6E71"/>
                  </a:solidFill>
                  <a:latin typeface="EYInterstate" pitchFamily="2" charset="0"/>
                </a:rPr>
                <a:t>France</a:t>
              </a:r>
            </a:p>
            <a:p>
              <a:pPr lvl="1" indent="-457200" fontAlgn="base">
                <a:spcBef>
                  <a:spcPct val="0"/>
                </a:spcBef>
                <a:spcAft>
                  <a:spcPct val="0"/>
                </a:spcAft>
              </a:pPr>
              <a:r>
                <a:rPr lang="en-US" sz="1200" b="1" dirty="0" smtClean="0">
                  <a:solidFill>
                    <a:srgbClr val="6D6E71"/>
                  </a:solidFill>
                  <a:latin typeface="EYInterstate" pitchFamily="2" charset="0"/>
                </a:rPr>
                <a:t>Italy</a:t>
              </a:r>
              <a:endParaRPr lang="en-US" sz="1200" b="1" dirty="0">
                <a:solidFill>
                  <a:srgbClr val="6D6E71"/>
                </a:solidFill>
                <a:latin typeface="EYInterstate" pitchFamily="2" charset="0"/>
              </a:endParaRPr>
            </a:p>
          </p:txBody>
        </p:sp>
        <p:sp>
          <p:nvSpPr>
            <p:cNvPr id="191" name="Text Box 134"/>
            <p:cNvSpPr txBox="1">
              <a:spLocks noChangeArrowheads="1"/>
            </p:cNvSpPr>
            <p:nvPr/>
          </p:nvSpPr>
          <p:spPr bwMode="auto">
            <a:xfrm>
              <a:off x="3733800" y="4419600"/>
              <a:ext cx="198115" cy="3198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106000"/>
                </a:lnSpc>
                <a:spcBef>
                  <a:spcPct val="0"/>
                </a:spcBef>
                <a:spcAft>
                  <a:spcPct val="0"/>
                </a:spcAft>
                <a:tabLst/>
              </a:pPr>
              <a:r>
                <a:rPr kumimoji="0" lang="en-US" b="1" i="0" u="none" strike="noStrike" cap="none" normalizeH="0" baseline="0" dirty="0" smtClean="0">
                  <a:ln>
                    <a:noFill/>
                  </a:ln>
                  <a:solidFill>
                    <a:srgbClr val="6D6E71"/>
                  </a:solidFill>
                  <a:effectLst/>
                  <a:latin typeface="EYInterstate" pitchFamily="2" charset="0"/>
                </a:rPr>
                <a:t>_</a:t>
              </a:r>
              <a:endParaRPr kumimoji="0" lang="en-US" b="1" i="0" u="none" strike="noStrike" cap="none" normalizeH="0" baseline="0" dirty="0" smtClean="0">
                <a:ln>
                  <a:noFill/>
                </a:ln>
                <a:solidFill>
                  <a:schemeClr val="tx1"/>
                </a:solidFill>
                <a:effectLst/>
                <a:latin typeface="Arial" pitchFamily="34" charset="0"/>
              </a:endParaRPr>
            </a:p>
          </p:txBody>
        </p:sp>
        <p:sp>
          <p:nvSpPr>
            <p:cNvPr id="192" name="Text Box 134"/>
            <p:cNvSpPr txBox="1">
              <a:spLocks noChangeArrowheads="1"/>
            </p:cNvSpPr>
            <p:nvPr/>
          </p:nvSpPr>
          <p:spPr bwMode="auto">
            <a:xfrm>
              <a:off x="3276600" y="4800600"/>
              <a:ext cx="495287" cy="396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106000"/>
                </a:lnSpc>
                <a:spcBef>
                  <a:spcPct val="0"/>
                </a:spcBef>
                <a:spcAft>
                  <a:spcPct val="0"/>
                </a:spcAft>
                <a:tabLst/>
              </a:pPr>
              <a:r>
                <a:rPr kumimoji="0" lang="en-US" b="1" i="0" u="none" strike="noStrike" cap="none" normalizeH="0" baseline="0" dirty="0" smtClean="0">
                  <a:ln>
                    <a:noFill/>
                  </a:ln>
                  <a:solidFill>
                    <a:schemeClr val="bg1"/>
                  </a:solidFill>
                  <a:effectLst/>
                  <a:latin typeface="EYInterstate" pitchFamily="2" charset="0"/>
                </a:rPr>
                <a:t>_ _</a:t>
              </a:r>
              <a:endParaRPr kumimoji="0" lang="en-US" b="1" i="0" u="none" strike="noStrike" cap="none" normalizeH="0" baseline="0" dirty="0" smtClean="0">
                <a:ln>
                  <a:noFill/>
                </a:ln>
                <a:solidFill>
                  <a:schemeClr val="bg1"/>
                </a:solidFill>
                <a:effectLst/>
                <a:latin typeface="Arial" pitchFamily="34" charset="0"/>
              </a:endParaRPr>
            </a:p>
          </p:txBody>
        </p:sp>
        <p:sp>
          <p:nvSpPr>
            <p:cNvPr id="194" name="WordArt 48"/>
            <p:cNvSpPr>
              <a:spLocks noChangeArrowheads="1" noChangeShapeType="1" noTextEdit="1"/>
            </p:cNvSpPr>
            <p:nvPr/>
          </p:nvSpPr>
          <p:spPr bwMode="auto">
            <a:xfrm rot="4080000">
              <a:off x="6136559" y="4869297"/>
              <a:ext cx="78581" cy="140493"/>
            </a:xfrm>
            <a:prstGeom prst="rect">
              <a:avLst/>
            </a:prstGeom>
          </p:spPr>
          <p:txBody>
            <a:bodyPr wrap="none" fromWordArt="1">
              <a:prstTxWarp prst="textPlain">
                <a:avLst>
                  <a:gd name="adj" fmla="val 50000"/>
                </a:avLst>
              </a:prstTxWarp>
            </a:bodyPr>
            <a:lstStyle/>
            <a:p>
              <a:pPr algn="ctr" rtl="0"/>
              <a:endParaRPr lang="en-US" sz="700" kern="10" spc="0" dirty="0">
                <a:ln w="9525">
                  <a:noFill/>
                  <a:round/>
                  <a:headEnd/>
                  <a:tailEnd/>
                </a:ln>
                <a:solidFill>
                  <a:srgbClr val="6D6E71"/>
                </a:solidFill>
                <a:effectLst/>
                <a:latin typeface="EYInterstate" pitchFamily="2" charset="0"/>
              </a:endParaRPr>
            </a:p>
          </p:txBody>
        </p:sp>
        <p:sp>
          <p:nvSpPr>
            <p:cNvPr id="195" name="TextBox 194"/>
            <p:cNvSpPr txBox="1"/>
            <p:nvPr/>
          </p:nvSpPr>
          <p:spPr>
            <a:xfrm>
              <a:off x="2362200" y="5181600"/>
              <a:ext cx="1162498" cy="307777"/>
            </a:xfrm>
            <a:prstGeom prst="rect">
              <a:avLst/>
            </a:prstGeom>
            <a:noFill/>
          </p:spPr>
          <p:txBody>
            <a:bodyPr wrap="none" rtlCol="0">
              <a:spAutoFit/>
            </a:bodyPr>
            <a:lstStyle/>
            <a:p>
              <a:r>
                <a:rPr lang="ru-RU" sz="1400" b="1" dirty="0" smtClean="0">
                  <a:latin typeface="EYInterstate" pitchFamily="2" charset="0"/>
                </a:rPr>
                <a:t>ухудшение</a:t>
              </a:r>
              <a:endParaRPr lang="en-US" sz="1400" b="1" dirty="0" smtClean="0">
                <a:latin typeface="EYInterstate" pitchFamily="2" charset="0"/>
              </a:endParaRPr>
            </a:p>
          </p:txBody>
        </p:sp>
        <p:sp>
          <p:nvSpPr>
            <p:cNvPr id="196" name="TextBox 195"/>
            <p:cNvSpPr txBox="1"/>
            <p:nvPr/>
          </p:nvSpPr>
          <p:spPr>
            <a:xfrm>
              <a:off x="5715000" y="5181600"/>
              <a:ext cx="1165704" cy="307777"/>
            </a:xfrm>
            <a:prstGeom prst="rect">
              <a:avLst/>
            </a:prstGeom>
            <a:noFill/>
          </p:spPr>
          <p:txBody>
            <a:bodyPr wrap="none" rtlCol="0">
              <a:spAutoFit/>
            </a:bodyPr>
            <a:lstStyle/>
            <a:p>
              <a:r>
                <a:rPr lang="ru-RU" sz="1400" b="1" dirty="0" smtClean="0">
                  <a:latin typeface="EYInterstate" pitchFamily="2" charset="0"/>
                </a:rPr>
                <a:t>улучшение</a:t>
              </a:r>
              <a:endParaRPr lang="en-US" sz="1400" b="1" dirty="0" smtClean="0">
                <a:latin typeface="EYInterstate" pitchFamily="2" charset="0"/>
              </a:endParaRPr>
            </a:p>
          </p:txBody>
        </p:sp>
        <p:sp>
          <p:nvSpPr>
            <p:cNvPr id="46" name="TextBox 45"/>
            <p:cNvSpPr txBox="1"/>
            <p:nvPr/>
          </p:nvSpPr>
          <p:spPr>
            <a:xfrm>
              <a:off x="4041648" y="3867912"/>
              <a:ext cx="1091966" cy="307777"/>
            </a:xfrm>
            <a:prstGeom prst="rect">
              <a:avLst/>
            </a:prstGeom>
            <a:noFill/>
          </p:spPr>
          <p:txBody>
            <a:bodyPr wrap="none" rtlCol="0">
              <a:spAutoFit/>
            </a:bodyPr>
            <a:lstStyle/>
            <a:p>
              <a:r>
                <a:rPr lang="ru-RU" sz="1400" b="1" dirty="0" smtClean="0">
                  <a:latin typeface="EYInterstate" pitchFamily="2" charset="0"/>
                </a:rPr>
                <a:t>тенденция</a:t>
              </a:r>
              <a:endParaRPr lang="en-US" sz="1400" b="1" dirty="0" smtClean="0">
                <a:latin typeface="EYInterstate" pitchFamily="2"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304800"/>
            <a:ext cx="8232775" cy="914400"/>
          </a:xfrm>
        </p:spPr>
        <p:txBody>
          <a:bodyPr anchor="ctr"/>
          <a:lstStyle/>
          <a:p>
            <a:pPr lvl="1" algn="ctr"/>
            <a:r>
              <a:rPr lang="ru-RU" sz="2000" dirty="0" smtClean="0">
                <a:latin typeface="+mj-lt"/>
              </a:rPr>
              <a:t>Инвестиции венчурных фондов в 2010 году</a:t>
            </a:r>
            <a:r>
              <a:rPr kumimoji="0" lang="en-US" sz="2000" b="0" i="0" u="none" strike="noStrike" cap="none" normalizeH="0" baseline="0" dirty="0" smtClean="0">
                <a:ln>
                  <a:noFill/>
                </a:ln>
                <a:solidFill>
                  <a:schemeClr val="tx1"/>
                </a:solidFill>
                <a:effectLst/>
                <a:latin typeface="+mj-lt"/>
              </a:rPr>
              <a:t/>
            </a:r>
            <a:br>
              <a:rPr kumimoji="0" lang="en-US" sz="2000" b="0" i="0" u="none" strike="noStrike" cap="none" normalizeH="0" baseline="0" dirty="0" smtClean="0">
                <a:ln>
                  <a:noFill/>
                </a:ln>
                <a:solidFill>
                  <a:schemeClr val="tx1"/>
                </a:solidFill>
                <a:effectLst/>
                <a:latin typeface="+mj-lt"/>
              </a:rPr>
            </a:br>
            <a:r>
              <a:rPr lang="en-GB" dirty="0" smtClean="0"/>
              <a:t> </a:t>
            </a:r>
            <a:endParaRPr lang="en-US" dirty="0"/>
          </a:p>
        </p:txBody>
      </p:sp>
      <p:sp>
        <p:nvSpPr>
          <p:cNvPr id="131" name="Freeform 39"/>
          <p:cNvSpPr>
            <a:spLocks/>
          </p:cNvSpPr>
          <p:nvPr/>
        </p:nvSpPr>
        <p:spPr bwMode="auto">
          <a:xfrm>
            <a:off x="5029200" y="5715000"/>
            <a:ext cx="247663" cy="19048"/>
          </a:xfrm>
          <a:custGeom>
            <a:avLst/>
            <a:gdLst/>
            <a:ahLst/>
            <a:cxnLst>
              <a:cxn ang="0">
                <a:pos x="0" y="0"/>
              </a:cxn>
              <a:cxn ang="0">
                <a:pos x="259" y="0"/>
              </a:cxn>
            </a:cxnLst>
            <a:rect l="0" t="0" r="r" b="b"/>
            <a:pathLst>
              <a:path w="260" h="20">
                <a:moveTo>
                  <a:pt x="0" y="0"/>
                </a:moveTo>
                <a:lnTo>
                  <a:pt x="259" y="0"/>
                </a:lnTo>
              </a:path>
            </a:pathLst>
          </a:custGeom>
          <a:noFill/>
          <a:ln w="20599">
            <a:solidFill>
              <a:srgbClr val="FFD4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Text Box 53"/>
          <p:cNvSpPr txBox="1">
            <a:spLocks noChangeArrowheads="1"/>
          </p:cNvSpPr>
          <p:nvPr/>
        </p:nvSpPr>
        <p:spPr bwMode="auto">
          <a:xfrm>
            <a:off x="5410200" y="5410200"/>
            <a:ext cx="2819400" cy="7066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12763" lvl="1" indent="-512763" eaLnBrk="1" fontAlgn="base" latinLnBrk="0" hangingPunct="1">
              <a:lnSpc>
                <a:spcPct val="70000"/>
              </a:lnSpc>
              <a:spcBef>
                <a:spcPct val="0"/>
              </a:spcBef>
              <a:spcAft>
                <a:spcPct val="0"/>
              </a:spcAft>
              <a:tabLst/>
            </a:pPr>
            <a:r>
              <a:rPr lang="ru-RU" sz="900" dirty="0" smtClean="0">
                <a:solidFill>
                  <a:srgbClr val="6D6E71"/>
                </a:solidFill>
                <a:latin typeface="EYInterstate" pitchFamily="2" charset="0"/>
              </a:rPr>
              <a:t>Справа –  доля венчурных инвестиций в общей  сумме инвестиций в экономику</a:t>
            </a:r>
            <a:r>
              <a:rPr lang="en-US" sz="900" dirty="0" smtClean="0">
                <a:solidFill>
                  <a:srgbClr val="6D6E71"/>
                </a:solidFill>
                <a:latin typeface="EYInterstate" pitchFamily="2" charset="0"/>
              </a:rPr>
              <a:t> </a:t>
            </a:r>
            <a:endParaRPr lang="ru-RU" sz="900" dirty="0" smtClean="0">
              <a:solidFill>
                <a:srgbClr val="6D6E71"/>
              </a:solidFill>
              <a:latin typeface="EYInterstate" pitchFamily="2" charset="0"/>
            </a:endParaRPr>
          </a:p>
          <a:p>
            <a:pPr marL="457200" lvl="1" indent="-457200" eaLnBrk="1" fontAlgn="base" latinLnBrk="0" hangingPunct="1">
              <a:lnSpc>
                <a:spcPct val="70000"/>
              </a:lnSpc>
              <a:spcBef>
                <a:spcPct val="0"/>
              </a:spcBef>
              <a:spcAft>
                <a:spcPct val="0"/>
              </a:spcAft>
              <a:tabLst/>
            </a:pPr>
            <a:endParaRPr lang="ru-RU" sz="1050" baseline="30000" dirty="0" smtClean="0">
              <a:solidFill>
                <a:srgbClr val="6D6E71"/>
              </a:solidFill>
              <a:latin typeface="EYInterstate" pitchFamily="2" charset="0"/>
            </a:endParaRPr>
          </a:p>
          <a:p>
            <a:pPr marL="457200" lvl="1" indent="-457200" eaLnBrk="1" fontAlgn="base" latinLnBrk="0" hangingPunct="1">
              <a:lnSpc>
                <a:spcPct val="70000"/>
              </a:lnSpc>
              <a:spcBef>
                <a:spcPct val="0"/>
              </a:spcBef>
              <a:spcAft>
                <a:spcPct val="0"/>
              </a:spcAft>
              <a:tabLst/>
            </a:pPr>
            <a:endParaRPr kumimoji="0" lang="ru-RU" sz="800" b="0" i="0" u="none" strike="noStrike" cap="none" normalizeH="0" baseline="30000" dirty="0" smtClean="0">
              <a:ln>
                <a:noFill/>
              </a:ln>
              <a:solidFill>
                <a:srgbClr val="6D6E71"/>
              </a:solidFill>
              <a:effectLst/>
              <a:latin typeface="EYInterstate" pitchFamily="2" charset="0"/>
            </a:endParaRPr>
          </a:p>
          <a:p>
            <a:pPr marL="512763" lvl="1" indent="-512763">
              <a:lnSpc>
                <a:spcPct val="70000"/>
              </a:lnSpc>
            </a:pPr>
            <a:r>
              <a:rPr lang="ru-RU" sz="900" dirty="0" smtClean="0">
                <a:solidFill>
                  <a:srgbClr val="6D6E71"/>
                </a:solidFill>
                <a:latin typeface="EYInterstate" pitchFamily="2" charset="0"/>
              </a:rPr>
              <a:t>Слева   –  доля венчурных инвестиций как % от инвестиций в малый и средний бизнес</a:t>
            </a:r>
          </a:p>
        </p:txBody>
      </p:sp>
      <p:sp>
        <p:nvSpPr>
          <p:cNvPr id="169" name="Text Box 77"/>
          <p:cNvSpPr txBox="1">
            <a:spLocks noChangeArrowheads="1"/>
          </p:cNvSpPr>
          <p:nvPr/>
        </p:nvSpPr>
        <p:spPr bwMode="auto">
          <a:xfrm>
            <a:off x="5029200" y="5410200"/>
            <a:ext cx="232422" cy="134287"/>
          </a:xfrm>
          <a:prstGeom prst="rect">
            <a:avLst/>
          </a:prstGeom>
          <a:solidFill>
            <a:srgbClr val="6D6E71"/>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93" name="Group 92"/>
          <p:cNvGrpSpPr/>
          <p:nvPr/>
        </p:nvGrpSpPr>
        <p:grpSpPr>
          <a:xfrm>
            <a:off x="1366838" y="1676400"/>
            <a:ext cx="6704659" cy="3497579"/>
            <a:chOff x="1366838" y="1676400"/>
            <a:chExt cx="6704659" cy="3497579"/>
          </a:xfrm>
        </p:grpSpPr>
        <p:sp>
          <p:nvSpPr>
            <p:cNvPr id="133" name="Text Box 41"/>
            <p:cNvSpPr txBox="1">
              <a:spLocks noChangeArrowheads="1"/>
            </p:cNvSpPr>
            <p:nvPr/>
          </p:nvSpPr>
          <p:spPr bwMode="auto">
            <a:xfrm>
              <a:off x="1600200" y="1676400"/>
              <a:ext cx="112401"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dirty="0" smtClean="0">
                  <a:ln>
                    <a:noFill/>
                  </a:ln>
                  <a:solidFill>
                    <a:srgbClr val="6D6E71"/>
                  </a:solidFill>
                  <a:effectLst/>
                  <a:latin typeface="EYInterstate" pitchFamily="2" charset="0"/>
                </a:rPr>
                <a:t>%</a:t>
              </a:r>
              <a:endParaRPr kumimoji="0" lang="en-US" sz="1200" b="0" i="0" u="none" strike="noStrike" cap="none" normalizeH="0" baseline="0" dirty="0" smtClean="0">
                <a:ln>
                  <a:noFill/>
                </a:ln>
                <a:solidFill>
                  <a:schemeClr val="tx1"/>
                </a:solidFill>
                <a:effectLst/>
                <a:latin typeface="EYInterstate" pitchFamily="2" charset="0"/>
              </a:endParaRPr>
            </a:p>
          </p:txBody>
        </p:sp>
        <p:sp>
          <p:nvSpPr>
            <p:cNvPr id="134" name="Text Box 42"/>
            <p:cNvSpPr txBox="1">
              <a:spLocks noChangeArrowheads="1"/>
            </p:cNvSpPr>
            <p:nvPr/>
          </p:nvSpPr>
          <p:spPr bwMode="auto">
            <a:xfrm>
              <a:off x="7762870" y="1701190"/>
              <a:ext cx="112401"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smtClean="0">
                  <a:ln>
                    <a:noFill/>
                  </a:ln>
                  <a:solidFill>
                    <a:srgbClr val="6D6E71"/>
                  </a:solidFill>
                  <a:effectLst/>
                  <a:latin typeface="EYInterstate" pitchFamily="2" charset="0"/>
                </a:rPr>
                <a:t>%</a:t>
              </a:r>
              <a:endParaRPr kumimoji="0" lang="en-US" sz="1200" b="0" i="0" u="none" strike="noStrike" cap="none" normalizeH="0" baseline="0" smtClean="0">
                <a:ln>
                  <a:noFill/>
                </a:ln>
                <a:solidFill>
                  <a:schemeClr val="tx1"/>
                </a:solidFill>
                <a:effectLst/>
                <a:latin typeface="EYInterstate" pitchFamily="2" charset="0"/>
              </a:endParaRPr>
            </a:p>
          </p:txBody>
        </p:sp>
        <p:grpSp>
          <p:nvGrpSpPr>
            <p:cNvPr id="92" name="Group 91"/>
            <p:cNvGrpSpPr/>
            <p:nvPr/>
          </p:nvGrpSpPr>
          <p:grpSpPr>
            <a:xfrm>
              <a:off x="1366838" y="1828800"/>
              <a:ext cx="6704659" cy="3345179"/>
              <a:chOff x="1366838" y="1828800"/>
              <a:chExt cx="6704659" cy="3345179"/>
            </a:xfrm>
          </p:grpSpPr>
          <p:grpSp>
            <p:nvGrpSpPr>
              <p:cNvPr id="130" name="Group 3"/>
              <p:cNvGrpSpPr>
                <a:grpSpLocks/>
              </p:cNvGrpSpPr>
              <p:nvPr/>
            </p:nvGrpSpPr>
            <p:grpSpPr bwMode="auto">
              <a:xfrm>
                <a:off x="1555569" y="1852529"/>
                <a:ext cx="6237294" cy="2674304"/>
                <a:chOff x="4511" y="11498"/>
                <a:chExt cx="6548" cy="2808"/>
              </a:xfrm>
            </p:grpSpPr>
            <p:sp>
              <p:nvSpPr>
                <p:cNvPr id="184" name="Freeform 4"/>
                <p:cNvSpPr>
                  <a:spLocks/>
                </p:cNvSpPr>
                <p:nvPr/>
              </p:nvSpPr>
              <p:spPr bwMode="auto">
                <a:xfrm>
                  <a:off x="10859" y="13842"/>
                  <a:ext cx="197" cy="20"/>
                </a:xfrm>
                <a:custGeom>
                  <a:avLst/>
                  <a:gdLst/>
                  <a:ahLst/>
                  <a:cxnLst>
                    <a:cxn ang="0">
                      <a:pos x="0" y="0"/>
                    </a:cxn>
                    <a:cxn ang="0">
                      <a:pos x="197" y="0"/>
                    </a:cxn>
                  </a:cxnLst>
                  <a:rect l="0" t="0" r="r" b="b"/>
                  <a:pathLst>
                    <a:path w="197" h="20">
                      <a:moveTo>
                        <a:pt x="0" y="0"/>
                      </a:moveTo>
                      <a:lnTo>
                        <a:pt x="197"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5"/>
                <p:cNvSpPr>
                  <a:spLocks/>
                </p:cNvSpPr>
                <p:nvPr/>
              </p:nvSpPr>
              <p:spPr bwMode="auto">
                <a:xfrm>
                  <a:off x="10542" y="13842"/>
                  <a:ext cx="106" cy="20"/>
                </a:xfrm>
                <a:custGeom>
                  <a:avLst/>
                  <a:gdLst/>
                  <a:ahLst/>
                  <a:cxnLst>
                    <a:cxn ang="0">
                      <a:pos x="0" y="0"/>
                    </a:cxn>
                    <a:cxn ang="0">
                      <a:pos x="105" y="0"/>
                    </a:cxn>
                  </a:cxnLst>
                  <a:rect l="0" t="0" r="r" b="b"/>
                  <a:pathLst>
                    <a:path w="106" h="20">
                      <a:moveTo>
                        <a:pt x="0" y="0"/>
                      </a:moveTo>
                      <a:lnTo>
                        <a:pt x="105"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6"/>
                <p:cNvSpPr>
                  <a:spLocks/>
                </p:cNvSpPr>
                <p:nvPr/>
              </p:nvSpPr>
              <p:spPr bwMode="auto">
                <a:xfrm>
                  <a:off x="4583" y="13842"/>
                  <a:ext cx="4771" cy="20"/>
                </a:xfrm>
                <a:custGeom>
                  <a:avLst/>
                  <a:gdLst/>
                  <a:ahLst/>
                  <a:cxnLst>
                    <a:cxn ang="0">
                      <a:pos x="0" y="0"/>
                    </a:cxn>
                    <a:cxn ang="0">
                      <a:pos x="4771" y="0"/>
                    </a:cxn>
                  </a:cxnLst>
                  <a:rect l="0" t="0" r="r" b="b"/>
                  <a:pathLst>
                    <a:path w="4771" h="20">
                      <a:moveTo>
                        <a:pt x="0" y="0"/>
                      </a:moveTo>
                      <a:lnTo>
                        <a:pt x="4771"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7"/>
                <p:cNvSpPr>
                  <a:spLocks/>
                </p:cNvSpPr>
                <p:nvPr/>
              </p:nvSpPr>
              <p:spPr bwMode="auto">
                <a:xfrm>
                  <a:off x="4583" y="13378"/>
                  <a:ext cx="5747" cy="20"/>
                </a:xfrm>
                <a:custGeom>
                  <a:avLst/>
                  <a:gdLst/>
                  <a:ahLst/>
                  <a:cxnLst>
                    <a:cxn ang="0">
                      <a:pos x="0" y="0"/>
                    </a:cxn>
                    <a:cxn ang="0">
                      <a:pos x="5747" y="0"/>
                    </a:cxn>
                  </a:cxnLst>
                  <a:rect l="0" t="0" r="r" b="b"/>
                  <a:pathLst>
                    <a:path w="5747" h="20">
                      <a:moveTo>
                        <a:pt x="0" y="0"/>
                      </a:moveTo>
                      <a:lnTo>
                        <a:pt x="5747"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
                <p:cNvSpPr>
                  <a:spLocks/>
                </p:cNvSpPr>
                <p:nvPr/>
              </p:nvSpPr>
              <p:spPr bwMode="auto">
                <a:xfrm>
                  <a:off x="4583" y="12913"/>
                  <a:ext cx="5747" cy="20"/>
                </a:xfrm>
                <a:custGeom>
                  <a:avLst/>
                  <a:gdLst/>
                  <a:ahLst/>
                  <a:cxnLst>
                    <a:cxn ang="0">
                      <a:pos x="0" y="0"/>
                    </a:cxn>
                    <a:cxn ang="0">
                      <a:pos x="5747" y="0"/>
                    </a:cxn>
                  </a:cxnLst>
                  <a:rect l="0" t="0" r="r" b="b"/>
                  <a:pathLst>
                    <a:path w="5747" h="20">
                      <a:moveTo>
                        <a:pt x="0" y="0"/>
                      </a:moveTo>
                      <a:lnTo>
                        <a:pt x="5747"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9"/>
                <p:cNvSpPr>
                  <a:spLocks/>
                </p:cNvSpPr>
                <p:nvPr/>
              </p:nvSpPr>
              <p:spPr bwMode="auto">
                <a:xfrm>
                  <a:off x="4583" y="12449"/>
                  <a:ext cx="6065" cy="20"/>
                </a:xfrm>
                <a:custGeom>
                  <a:avLst/>
                  <a:gdLst/>
                  <a:ahLst/>
                  <a:cxnLst>
                    <a:cxn ang="0">
                      <a:pos x="0" y="0"/>
                    </a:cxn>
                    <a:cxn ang="0">
                      <a:pos x="6064" y="0"/>
                    </a:cxn>
                  </a:cxnLst>
                  <a:rect l="0" t="0" r="r" b="b"/>
                  <a:pathLst>
                    <a:path w="6065" h="20">
                      <a:moveTo>
                        <a:pt x="0" y="0"/>
                      </a:moveTo>
                      <a:lnTo>
                        <a:pt x="6064"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0"/>
                <p:cNvSpPr>
                  <a:spLocks/>
                </p:cNvSpPr>
                <p:nvPr/>
              </p:nvSpPr>
              <p:spPr bwMode="auto">
                <a:xfrm>
                  <a:off x="4583" y="11984"/>
                  <a:ext cx="6065" cy="20"/>
                </a:xfrm>
                <a:custGeom>
                  <a:avLst/>
                  <a:gdLst/>
                  <a:ahLst/>
                  <a:cxnLst>
                    <a:cxn ang="0">
                      <a:pos x="0" y="0"/>
                    </a:cxn>
                    <a:cxn ang="0">
                      <a:pos x="6064" y="0"/>
                    </a:cxn>
                  </a:cxnLst>
                  <a:rect l="0" t="0" r="r" b="b"/>
                  <a:pathLst>
                    <a:path w="6065" h="20">
                      <a:moveTo>
                        <a:pt x="0" y="0"/>
                      </a:moveTo>
                      <a:lnTo>
                        <a:pt x="6064"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1"/>
                <p:cNvSpPr>
                  <a:spLocks/>
                </p:cNvSpPr>
                <p:nvPr/>
              </p:nvSpPr>
              <p:spPr bwMode="auto">
                <a:xfrm>
                  <a:off x="4593" y="11515"/>
                  <a:ext cx="20" cy="2775"/>
                </a:xfrm>
                <a:custGeom>
                  <a:avLst/>
                  <a:gdLst/>
                  <a:ahLst/>
                  <a:cxnLst>
                    <a:cxn ang="0">
                      <a:pos x="0" y="2774"/>
                    </a:cxn>
                    <a:cxn ang="0">
                      <a:pos x="0" y="0"/>
                    </a:cxn>
                  </a:cxnLst>
                  <a:rect l="0" t="0" r="r" b="b"/>
                  <a:pathLst>
                    <a:path w="20" h="2775">
                      <a:moveTo>
                        <a:pt x="0" y="2774"/>
                      </a:moveTo>
                      <a:lnTo>
                        <a:pt x="0" y="0"/>
                      </a:lnTo>
                    </a:path>
                  </a:pathLst>
                </a:custGeom>
                <a:noFill/>
                <a:ln w="20599">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2"/>
                <p:cNvSpPr>
                  <a:spLocks/>
                </p:cNvSpPr>
                <p:nvPr/>
              </p:nvSpPr>
              <p:spPr bwMode="auto">
                <a:xfrm>
                  <a:off x="10859" y="13378"/>
                  <a:ext cx="197" cy="20"/>
                </a:xfrm>
                <a:custGeom>
                  <a:avLst/>
                  <a:gdLst/>
                  <a:ahLst/>
                  <a:cxnLst>
                    <a:cxn ang="0">
                      <a:pos x="0" y="0"/>
                    </a:cxn>
                    <a:cxn ang="0">
                      <a:pos x="197" y="0"/>
                    </a:cxn>
                  </a:cxnLst>
                  <a:rect l="0" t="0" r="r" b="b"/>
                  <a:pathLst>
                    <a:path w="197" h="20">
                      <a:moveTo>
                        <a:pt x="0" y="0"/>
                      </a:moveTo>
                      <a:lnTo>
                        <a:pt x="197"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3"/>
                <p:cNvSpPr>
                  <a:spLocks/>
                </p:cNvSpPr>
                <p:nvPr/>
              </p:nvSpPr>
              <p:spPr bwMode="auto">
                <a:xfrm>
                  <a:off x="10542" y="13378"/>
                  <a:ext cx="106" cy="20"/>
                </a:xfrm>
                <a:custGeom>
                  <a:avLst/>
                  <a:gdLst/>
                  <a:ahLst/>
                  <a:cxnLst>
                    <a:cxn ang="0">
                      <a:pos x="0" y="0"/>
                    </a:cxn>
                    <a:cxn ang="0">
                      <a:pos x="105" y="0"/>
                    </a:cxn>
                  </a:cxnLst>
                  <a:rect l="0" t="0" r="r" b="b"/>
                  <a:pathLst>
                    <a:path w="106" h="20">
                      <a:moveTo>
                        <a:pt x="0" y="0"/>
                      </a:moveTo>
                      <a:lnTo>
                        <a:pt x="105"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4"/>
                <p:cNvSpPr>
                  <a:spLocks/>
                </p:cNvSpPr>
                <p:nvPr/>
              </p:nvSpPr>
              <p:spPr bwMode="auto">
                <a:xfrm>
                  <a:off x="10859" y="12913"/>
                  <a:ext cx="197" cy="20"/>
                </a:xfrm>
                <a:custGeom>
                  <a:avLst/>
                  <a:gdLst/>
                  <a:ahLst/>
                  <a:cxnLst>
                    <a:cxn ang="0">
                      <a:pos x="0" y="0"/>
                    </a:cxn>
                    <a:cxn ang="0">
                      <a:pos x="197" y="0"/>
                    </a:cxn>
                  </a:cxnLst>
                  <a:rect l="0" t="0" r="r" b="b"/>
                  <a:pathLst>
                    <a:path w="197" h="20">
                      <a:moveTo>
                        <a:pt x="0" y="0"/>
                      </a:moveTo>
                      <a:lnTo>
                        <a:pt x="197"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5"/>
                <p:cNvSpPr>
                  <a:spLocks/>
                </p:cNvSpPr>
                <p:nvPr/>
              </p:nvSpPr>
              <p:spPr bwMode="auto">
                <a:xfrm>
                  <a:off x="10542" y="12913"/>
                  <a:ext cx="106" cy="20"/>
                </a:xfrm>
                <a:custGeom>
                  <a:avLst/>
                  <a:gdLst/>
                  <a:ahLst/>
                  <a:cxnLst>
                    <a:cxn ang="0">
                      <a:pos x="0" y="0"/>
                    </a:cxn>
                    <a:cxn ang="0">
                      <a:pos x="105" y="0"/>
                    </a:cxn>
                  </a:cxnLst>
                  <a:rect l="0" t="0" r="r" b="b"/>
                  <a:pathLst>
                    <a:path w="106" h="20">
                      <a:moveTo>
                        <a:pt x="0" y="0"/>
                      </a:moveTo>
                      <a:lnTo>
                        <a:pt x="105"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6"/>
                <p:cNvSpPr>
                  <a:spLocks/>
                </p:cNvSpPr>
                <p:nvPr/>
              </p:nvSpPr>
              <p:spPr bwMode="auto">
                <a:xfrm>
                  <a:off x="10859" y="12449"/>
                  <a:ext cx="197" cy="20"/>
                </a:xfrm>
                <a:custGeom>
                  <a:avLst/>
                  <a:gdLst/>
                  <a:ahLst/>
                  <a:cxnLst>
                    <a:cxn ang="0">
                      <a:pos x="0" y="0"/>
                    </a:cxn>
                    <a:cxn ang="0">
                      <a:pos x="197" y="0"/>
                    </a:cxn>
                  </a:cxnLst>
                  <a:rect l="0" t="0" r="r" b="b"/>
                  <a:pathLst>
                    <a:path w="197" h="20">
                      <a:moveTo>
                        <a:pt x="0" y="0"/>
                      </a:moveTo>
                      <a:lnTo>
                        <a:pt x="197"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7"/>
                <p:cNvSpPr>
                  <a:spLocks/>
                </p:cNvSpPr>
                <p:nvPr/>
              </p:nvSpPr>
              <p:spPr bwMode="auto">
                <a:xfrm>
                  <a:off x="10859" y="11984"/>
                  <a:ext cx="197" cy="20"/>
                </a:xfrm>
                <a:custGeom>
                  <a:avLst/>
                  <a:gdLst/>
                  <a:ahLst/>
                  <a:cxnLst>
                    <a:cxn ang="0">
                      <a:pos x="0" y="0"/>
                    </a:cxn>
                    <a:cxn ang="0">
                      <a:pos x="197" y="0"/>
                    </a:cxn>
                  </a:cxnLst>
                  <a:rect l="0" t="0" r="r" b="b"/>
                  <a:pathLst>
                    <a:path w="197" h="20">
                      <a:moveTo>
                        <a:pt x="0" y="0"/>
                      </a:moveTo>
                      <a:lnTo>
                        <a:pt x="197"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Rectangle 18"/>
                <p:cNvSpPr>
                  <a:spLocks/>
                </p:cNvSpPr>
                <p:nvPr/>
              </p:nvSpPr>
              <p:spPr bwMode="auto">
                <a:xfrm>
                  <a:off x="10648" y="11893"/>
                  <a:ext cx="211" cy="2321"/>
                </a:xfrm>
                <a:prstGeom prst="rect">
                  <a:avLst/>
                </a:prstGeom>
                <a:solidFill>
                  <a:srgbClr val="5859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19"/>
                <p:cNvSpPr>
                  <a:spLocks/>
                </p:cNvSpPr>
                <p:nvPr/>
              </p:nvSpPr>
              <p:spPr bwMode="auto">
                <a:xfrm>
                  <a:off x="7773" y="14103"/>
                  <a:ext cx="211" cy="114"/>
                </a:xfrm>
                <a:prstGeom prst="rect">
                  <a:avLst/>
                </a:prstGeom>
                <a:solidFill>
                  <a:srgbClr val="5859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20"/>
                <p:cNvSpPr>
                  <a:spLocks/>
                </p:cNvSpPr>
                <p:nvPr/>
              </p:nvSpPr>
              <p:spPr bwMode="auto">
                <a:xfrm>
                  <a:off x="9565" y="13842"/>
                  <a:ext cx="124" cy="20"/>
                </a:xfrm>
                <a:custGeom>
                  <a:avLst/>
                  <a:gdLst/>
                  <a:ahLst/>
                  <a:cxnLst>
                    <a:cxn ang="0">
                      <a:pos x="0" y="0"/>
                    </a:cxn>
                    <a:cxn ang="0">
                      <a:pos x="123" y="0"/>
                    </a:cxn>
                  </a:cxnLst>
                  <a:rect l="0" t="0" r="r" b="b"/>
                  <a:pathLst>
                    <a:path w="124" h="20">
                      <a:moveTo>
                        <a:pt x="0" y="0"/>
                      </a:moveTo>
                      <a:lnTo>
                        <a:pt x="123"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Rectangle 21"/>
                <p:cNvSpPr>
                  <a:spLocks/>
                </p:cNvSpPr>
                <p:nvPr/>
              </p:nvSpPr>
              <p:spPr bwMode="auto">
                <a:xfrm>
                  <a:off x="9354" y="13790"/>
                  <a:ext cx="211" cy="425"/>
                </a:xfrm>
                <a:prstGeom prst="rect">
                  <a:avLst/>
                </a:prstGeom>
                <a:solidFill>
                  <a:srgbClr val="5859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22"/>
                <p:cNvSpPr>
                  <a:spLocks/>
                </p:cNvSpPr>
                <p:nvPr/>
              </p:nvSpPr>
              <p:spPr bwMode="auto">
                <a:xfrm>
                  <a:off x="10218" y="13842"/>
                  <a:ext cx="112" cy="20"/>
                </a:xfrm>
                <a:custGeom>
                  <a:avLst/>
                  <a:gdLst/>
                  <a:ahLst/>
                  <a:cxnLst>
                    <a:cxn ang="0">
                      <a:pos x="0" y="0"/>
                    </a:cxn>
                    <a:cxn ang="0">
                      <a:pos x="112" y="0"/>
                    </a:cxn>
                  </a:cxnLst>
                  <a:rect l="0" t="0" r="r" b="b"/>
                  <a:pathLst>
                    <a:path w="112" h="20">
                      <a:moveTo>
                        <a:pt x="0" y="0"/>
                      </a:moveTo>
                      <a:lnTo>
                        <a:pt x="112"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23"/>
                <p:cNvSpPr>
                  <a:spLocks/>
                </p:cNvSpPr>
                <p:nvPr/>
              </p:nvSpPr>
              <p:spPr bwMode="auto">
                <a:xfrm>
                  <a:off x="9901" y="13842"/>
                  <a:ext cx="105" cy="20"/>
                </a:xfrm>
                <a:custGeom>
                  <a:avLst/>
                  <a:gdLst/>
                  <a:ahLst/>
                  <a:cxnLst>
                    <a:cxn ang="0">
                      <a:pos x="0" y="0"/>
                    </a:cxn>
                    <a:cxn ang="0">
                      <a:pos x="105" y="0"/>
                    </a:cxn>
                  </a:cxnLst>
                  <a:rect l="0" t="0" r="r" b="b"/>
                  <a:pathLst>
                    <a:path w="105" h="20">
                      <a:moveTo>
                        <a:pt x="0" y="0"/>
                      </a:moveTo>
                      <a:lnTo>
                        <a:pt x="105"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Rectangle 24"/>
                <p:cNvSpPr>
                  <a:spLocks/>
                </p:cNvSpPr>
                <p:nvPr/>
              </p:nvSpPr>
              <p:spPr bwMode="auto">
                <a:xfrm>
                  <a:off x="10006" y="13490"/>
                  <a:ext cx="211" cy="724"/>
                </a:xfrm>
                <a:prstGeom prst="rect">
                  <a:avLst/>
                </a:prstGeom>
                <a:solidFill>
                  <a:srgbClr val="5859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25"/>
                <p:cNvSpPr>
                  <a:spLocks/>
                </p:cNvSpPr>
                <p:nvPr/>
              </p:nvSpPr>
              <p:spPr bwMode="auto">
                <a:xfrm>
                  <a:off x="7138" y="14171"/>
                  <a:ext cx="212" cy="20"/>
                </a:xfrm>
                <a:custGeom>
                  <a:avLst/>
                  <a:gdLst/>
                  <a:ahLst/>
                  <a:cxnLst>
                    <a:cxn ang="0">
                      <a:pos x="0" y="0"/>
                    </a:cxn>
                    <a:cxn ang="0">
                      <a:pos x="211" y="0"/>
                    </a:cxn>
                  </a:cxnLst>
                  <a:rect l="0" t="0" r="r" b="b"/>
                  <a:pathLst>
                    <a:path w="212" h="20">
                      <a:moveTo>
                        <a:pt x="0" y="0"/>
                      </a:moveTo>
                      <a:lnTo>
                        <a:pt x="211" y="0"/>
                      </a:lnTo>
                    </a:path>
                  </a:pathLst>
                </a:custGeom>
                <a:noFill/>
                <a:ln w="58064">
                  <a:solidFill>
                    <a:srgbClr val="58595B"/>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26"/>
                <p:cNvSpPr>
                  <a:spLocks/>
                </p:cNvSpPr>
                <p:nvPr/>
              </p:nvSpPr>
              <p:spPr bwMode="auto">
                <a:xfrm>
                  <a:off x="6811" y="14184"/>
                  <a:ext cx="212" cy="20"/>
                </a:xfrm>
                <a:custGeom>
                  <a:avLst/>
                  <a:gdLst/>
                  <a:ahLst/>
                  <a:cxnLst>
                    <a:cxn ang="0">
                      <a:pos x="0" y="0"/>
                    </a:cxn>
                    <a:cxn ang="0">
                      <a:pos x="211" y="0"/>
                    </a:cxn>
                  </a:cxnLst>
                  <a:rect l="0" t="0" r="r" b="b"/>
                  <a:pathLst>
                    <a:path w="212" h="20">
                      <a:moveTo>
                        <a:pt x="0" y="0"/>
                      </a:moveTo>
                      <a:lnTo>
                        <a:pt x="211" y="0"/>
                      </a:lnTo>
                    </a:path>
                  </a:pathLst>
                </a:custGeom>
                <a:noFill/>
                <a:ln w="40195">
                  <a:solidFill>
                    <a:srgbClr val="58595B"/>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27"/>
                <p:cNvSpPr>
                  <a:spLocks/>
                </p:cNvSpPr>
                <p:nvPr/>
              </p:nvSpPr>
              <p:spPr bwMode="auto">
                <a:xfrm>
                  <a:off x="6489" y="14200"/>
                  <a:ext cx="212" cy="20"/>
                </a:xfrm>
                <a:custGeom>
                  <a:avLst/>
                  <a:gdLst/>
                  <a:ahLst/>
                  <a:cxnLst>
                    <a:cxn ang="0">
                      <a:pos x="0" y="0"/>
                    </a:cxn>
                    <a:cxn ang="0">
                      <a:pos x="211" y="0"/>
                    </a:cxn>
                  </a:cxnLst>
                  <a:rect l="0" t="0" r="r" b="b"/>
                  <a:pathLst>
                    <a:path w="212" h="20">
                      <a:moveTo>
                        <a:pt x="0" y="0"/>
                      </a:moveTo>
                      <a:lnTo>
                        <a:pt x="211" y="0"/>
                      </a:lnTo>
                    </a:path>
                  </a:pathLst>
                </a:custGeom>
                <a:noFill/>
                <a:ln w="20713">
                  <a:solidFill>
                    <a:srgbClr val="58595B"/>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28"/>
                <p:cNvSpPr>
                  <a:spLocks/>
                </p:cNvSpPr>
                <p:nvPr/>
              </p:nvSpPr>
              <p:spPr bwMode="auto">
                <a:xfrm>
                  <a:off x="6173" y="14200"/>
                  <a:ext cx="212" cy="20"/>
                </a:xfrm>
                <a:custGeom>
                  <a:avLst/>
                  <a:gdLst/>
                  <a:ahLst/>
                  <a:cxnLst>
                    <a:cxn ang="0">
                      <a:pos x="0" y="0"/>
                    </a:cxn>
                    <a:cxn ang="0">
                      <a:pos x="211" y="0"/>
                    </a:cxn>
                  </a:cxnLst>
                  <a:rect l="0" t="0" r="r" b="b"/>
                  <a:pathLst>
                    <a:path w="212" h="20">
                      <a:moveTo>
                        <a:pt x="0" y="0"/>
                      </a:moveTo>
                      <a:lnTo>
                        <a:pt x="211" y="0"/>
                      </a:lnTo>
                    </a:path>
                  </a:pathLst>
                </a:custGeom>
                <a:noFill/>
                <a:ln w="20713">
                  <a:solidFill>
                    <a:srgbClr val="58595B"/>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29"/>
                <p:cNvSpPr>
                  <a:spLocks/>
                </p:cNvSpPr>
                <p:nvPr/>
              </p:nvSpPr>
              <p:spPr bwMode="auto">
                <a:xfrm>
                  <a:off x="8725" y="13951"/>
                  <a:ext cx="211" cy="264"/>
                </a:xfrm>
                <a:prstGeom prst="rect">
                  <a:avLst/>
                </a:prstGeom>
                <a:solidFill>
                  <a:srgbClr val="5859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Rectangle 30"/>
                <p:cNvSpPr>
                  <a:spLocks/>
                </p:cNvSpPr>
                <p:nvPr/>
              </p:nvSpPr>
              <p:spPr bwMode="auto">
                <a:xfrm>
                  <a:off x="10330" y="12855"/>
                  <a:ext cx="211" cy="1359"/>
                </a:xfrm>
                <a:prstGeom prst="rect">
                  <a:avLst/>
                </a:prstGeom>
                <a:solidFill>
                  <a:srgbClr val="5859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Rectangle 31"/>
                <p:cNvSpPr>
                  <a:spLocks/>
                </p:cNvSpPr>
                <p:nvPr/>
              </p:nvSpPr>
              <p:spPr bwMode="auto">
                <a:xfrm>
                  <a:off x="7456" y="14127"/>
                  <a:ext cx="211" cy="91"/>
                </a:xfrm>
                <a:prstGeom prst="rect">
                  <a:avLst/>
                </a:prstGeom>
                <a:solidFill>
                  <a:srgbClr val="5859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Rectangle 32"/>
                <p:cNvSpPr>
                  <a:spLocks/>
                </p:cNvSpPr>
                <p:nvPr/>
              </p:nvSpPr>
              <p:spPr bwMode="auto">
                <a:xfrm>
                  <a:off x="9036" y="13855"/>
                  <a:ext cx="211" cy="359"/>
                </a:xfrm>
                <a:prstGeom prst="rect">
                  <a:avLst/>
                </a:prstGeom>
                <a:solidFill>
                  <a:srgbClr val="5859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Rectangle 33"/>
                <p:cNvSpPr>
                  <a:spLocks/>
                </p:cNvSpPr>
                <p:nvPr/>
              </p:nvSpPr>
              <p:spPr bwMode="auto">
                <a:xfrm>
                  <a:off x="9689" y="13702"/>
                  <a:ext cx="211" cy="513"/>
                </a:xfrm>
                <a:prstGeom prst="rect">
                  <a:avLst/>
                </a:prstGeom>
                <a:solidFill>
                  <a:srgbClr val="5859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Rectangle 34"/>
                <p:cNvSpPr>
                  <a:spLocks/>
                </p:cNvSpPr>
                <p:nvPr/>
              </p:nvSpPr>
              <p:spPr bwMode="auto">
                <a:xfrm>
                  <a:off x="8091" y="14030"/>
                  <a:ext cx="211" cy="184"/>
                </a:xfrm>
                <a:prstGeom prst="rect">
                  <a:avLst/>
                </a:prstGeom>
                <a:solidFill>
                  <a:srgbClr val="5859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Rectangle 35"/>
                <p:cNvSpPr>
                  <a:spLocks/>
                </p:cNvSpPr>
                <p:nvPr/>
              </p:nvSpPr>
              <p:spPr bwMode="auto">
                <a:xfrm>
                  <a:off x="8408" y="14010"/>
                  <a:ext cx="211" cy="205"/>
                </a:xfrm>
                <a:prstGeom prst="rect">
                  <a:avLst/>
                </a:prstGeom>
                <a:solidFill>
                  <a:srgbClr val="5859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36"/>
                <p:cNvSpPr>
                  <a:spLocks/>
                </p:cNvSpPr>
                <p:nvPr/>
              </p:nvSpPr>
              <p:spPr bwMode="auto">
                <a:xfrm>
                  <a:off x="4583" y="11520"/>
                  <a:ext cx="6473" cy="20"/>
                </a:xfrm>
                <a:custGeom>
                  <a:avLst/>
                  <a:gdLst/>
                  <a:ahLst/>
                  <a:cxnLst>
                    <a:cxn ang="0">
                      <a:pos x="0" y="0"/>
                    </a:cxn>
                    <a:cxn ang="0">
                      <a:pos x="6473" y="0"/>
                    </a:cxn>
                  </a:cxnLst>
                  <a:rect l="0" t="0" r="r" b="b"/>
                  <a:pathLst>
                    <a:path w="6473" h="20">
                      <a:moveTo>
                        <a:pt x="0" y="0"/>
                      </a:moveTo>
                      <a:lnTo>
                        <a:pt x="6473" y="0"/>
                      </a:lnTo>
                    </a:path>
                  </a:pathLst>
                </a:custGeom>
                <a:noFill/>
                <a:ln w="3086">
                  <a:solidFill>
                    <a:srgbClr val="93959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37"/>
                <p:cNvSpPr>
                  <a:spLocks/>
                </p:cNvSpPr>
                <p:nvPr/>
              </p:nvSpPr>
              <p:spPr bwMode="auto">
                <a:xfrm>
                  <a:off x="4519" y="14214"/>
                  <a:ext cx="6532" cy="20"/>
                </a:xfrm>
                <a:custGeom>
                  <a:avLst/>
                  <a:gdLst/>
                  <a:ahLst/>
                  <a:cxnLst>
                    <a:cxn ang="0">
                      <a:pos x="0" y="0"/>
                    </a:cxn>
                    <a:cxn ang="0">
                      <a:pos x="6532" y="0"/>
                    </a:cxn>
                  </a:cxnLst>
                  <a:rect l="0" t="0" r="r" b="b"/>
                  <a:pathLst>
                    <a:path w="6532" h="20">
                      <a:moveTo>
                        <a:pt x="0" y="0"/>
                      </a:moveTo>
                      <a:lnTo>
                        <a:pt x="6532" y="0"/>
                      </a:lnTo>
                    </a:path>
                  </a:pathLst>
                </a:custGeom>
                <a:noFill/>
                <a:ln w="10299">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38"/>
                <p:cNvSpPr>
                  <a:spLocks/>
                </p:cNvSpPr>
                <p:nvPr/>
              </p:nvSpPr>
              <p:spPr bwMode="auto">
                <a:xfrm>
                  <a:off x="4951" y="11785"/>
                  <a:ext cx="5800" cy="2417"/>
                </a:xfrm>
                <a:custGeom>
                  <a:avLst/>
                  <a:gdLst/>
                  <a:ahLst/>
                  <a:cxnLst>
                    <a:cxn ang="0">
                      <a:pos x="5799" y="1549"/>
                    </a:cxn>
                    <a:cxn ang="0">
                      <a:pos x="5491" y="2036"/>
                    </a:cxn>
                    <a:cxn ang="0">
                      <a:pos x="5142" y="0"/>
                    </a:cxn>
                    <a:cxn ang="0">
                      <a:pos x="4842" y="2133"/>
                    </a:cxn>
                    <a:cxn ang="0">
                      <a:pos x="4518" y="1825"/>
                    </a:cxn>
                    <a:cxn ang="0">
                      <a:pos x="4185" y="2263"/>
                    </a:cxn>
                    <a:cxn ang="0">
                      <a:pos x="3869" y="2376"/>
                    </a:cxn>
                    <a:cxn ang="0">
                      <a:pos x="3569" y="2198"/>
                    </a:cxn>
                    <a:cxn ang="0">
                      <a:pos x="3244" y="2368"/>
                    </a:cxn>
                    <a:cxn ang="0">
                      <a:pos x="2920" y="2222"/>
                    </a:cxn>
                    <a:cxn ang="0">
                      <a:pos x="2603" y="2384"/>
                    </a:cxn>
                    <a:cxn ang="0">
                      <a:pos x="2295" y="2376"/>
                    </a:cxn>
                    <a:cxn ang="0">
                      <a:pos x="1979" y="2295"/>
                    </a:cxn>
                    <a:cxn ang="0">
                      <a:pos x="1646" y="2417"/>
                    </a:cxn>
                    <a:cxn ang="0">
                      <a:pos x="0" y="2417"/>
                    </a:cxn>
                  </a:cxnLst>
                  <a:rect l="0" t="0" r="r" b="b"/>
                  <a:pathLst>
                    <a:path w="5800" h="2417">
                      <a:moveTo>
                        <a:pt x="5799" y="1549"/>
                      </a:moveTo>
                      <a:lnTo>
                        <a:pt x="5491" y="2036"/>
                      </a:lnTo>
                      <a:lnTo>
                        <a:pt x="5142" y="0"/>
                      </a:lnTo>
                      <a:lnTo>
                        <a:pt x="4842" y="2133"/>
                      </a:lnTo>
                      <a:lnTo>
                        <a:pt x="4518" y="1825"/>
                      </a:lnTo>
                      <a:lnTo>
                        <a:pt x="4185" y="2263"/>
                      </a:lnTo>
                      <a:lnTo>
                        <a:pt x="3869" y="2376"/>
                      </a:lnTo>
                      <a:lnTo>
                        <a:pt x="3569" y="2198"/>
                      </a:lnTo>
                      <a:lnTo>
                        <a:pt x="3244" y="2368"/>
                      </a:lnTo>
                      <a:lnTo>
                        <a:pt x="2920" y="2222"/>
                      </a:lnTo>
                      <a:lnTo>
                        <a:pt x="2603" y="2384"/>
                      </a:lnTo>
                      <a:lnTo>
                        <a:pt x="2295" y="2376"/>
                      </a:lnTo>
                      <a:lnTo>
                        <a:pt x="1979" y="2295"/>
                      </a:lnTo>
                      <a:lnTo>
                        <a:pt x="1646" y="2417"/>
                      </a:lnTo>
                      <a:lnTo>
                        <a:pt x="0" y="2417"/>
                      </a:lnTo>
                    </a:path>
                  </a:pathLst>
                </a:custGeom>
                <a:noFill/>
                <a:ln w="10299">
                  <a:solidFill>
                    <a:srgbClr val="FFD4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5" name="Text Box 43"/>
              <p:cNvSpPr txBox="1">
                <a:spLocks noChangeArrowheads="1"/>
              </p:cNvSpPr>
              <p:nvPr/>
            </p:nvSpPr>
            <p:spPr bwMode="auto">
              <a:xfrm>
                <a:off x="1371600" y="1828800"/>
                <a:ext cx="181937"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dirty="0" smtClean="0">
                    <a:ln>
                      <a:noFill/>
                    </a:ln>
                    <a:solidFill>
                      <a:srgbClr val="6D6E71"/>
                    </a:solidFill>
                    <a:effectLst/>
                    <a:latin typeface="EYInterstate" pitchFamily="2" charset="0"/>
                  </a:rPr>
                  <a:t>60</a:t>
                </a:r>
                <a:endParaRPr kumimoji="0" lang="en-US" sz="1200" b="0" i="0" u="none" strike="noStrike" cap="none" normalizeH="0" baseline="0" dirty="0" smtClean="0">
                  <a:ln>
                    <a:noFill/>
                  </a:ln>
                  <a:solidFill>
                    <a:schemeClr val="tx1"/>
                  </a:solidFill>
                  <a:effectLst/>
                  <a:latin typeface="EYInterstate" pitchFamily="2" charset="0"/>
                </a:endParaRPr>
              </a:p>
            </p:txBody>
          </p:sp>
          <p:sp>
            <p:nvSpPr>
              <p:cNvPr id="136" name="Text Box 44"/>
              <p:cNvSpPr txBox="1">
                <a:spLocks noChangeArrowheads="1"/>
              </p:cNvSpPr>
              <p:nvPr/>
            </p:nvSpPr>
            <p:spPr bwMode="auto">
              <a:xfrm>
                <a:off x="7854316" y="1865296"/>
                <a:ext cx="217181"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dirty="0" smtClean="0">
                    <a:ln>
                      <a:noFill/>
                    </a:ln>
                    <a:solidFill>
                      <a:srgbClr val="6D6E71"/>
                    </a:solidFill>
                    <a:effectLst/>
                    <a:latin typeface="EYInterstate" pitchFamily="2" charset="0"/>
                  </a:rPr>
                  <a:t>1.2</a:t>
                </a:r>
                <a:endParaRPr kumimoji="0" lang="en-US" sz="1200" b="0" i="0" u="none" strike="noStrike" cap="none" normalizeH="0" baseline="0" dirty="0" smtClean="0">
                  <a:ln>
                    <a:noFill/>
                  </a:ln>
                  <a:solidFill>
                    <a:schemeClr val="tx1"/>
                  </a:solidFill>
                  <a:effectLst/>
                  <a:latin typeface="EYInterstate" pitchFamily="2" charset="0"/>
                </a:endParaRPr>
              </a:p>
            </p:txBody>
          </p:sp>
          <p:sp>
            <p:nvSpPr>
              <p:cNvPr id="137" name="Text Box 45"/>
              <p:cNvSpPr txBox="1">
                <a:spLocks noChangeArrowheads="1"/>
              </p:cNvSpPr>
              <p:nvPr/>
            </p:nvSpPr>
            <p:spPr bwMode="auto">
              <a:xfrm>
                <a:off x="1366838" y="2261184"/>
                <a:ext cx="181937"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smtClean="0">
                    <a:ln>
                      <a:noFill/>
                    </a:ln>
                    <a:solidFill>
                      <a:srgbClr val="6D6E71"/>
                    </a:solidFill>
                    <a:effectLst/>
                    <a:latin typeface="EYInterstate" pitchFamily="2" charset="0"/>
                  </a:rPr>
                  <a:t>50</a:t>
                </a:r>
                <a:endParaRPr kumimoji="0" lang="en-US" sz="1200" b="0" i="0" u="none" strike="noStrike" cap="none" normalizeH="0" baseline="0" smtClean="0">
                  <a:ln>
                    <a:noFill/>
                  </a:ln>
                  <a:solidFill>
                    <a:schemeClr val="tx1"/>
                  </a:solidFill>
                  <a:effectLst/>
                  <a:latin typeface="EYInterstate" pitchFamily="2" charset="0"/>
                </a:endParaRPr>
              </a:p>
            </p:txBody>
          </p:sp>
          <p:sp>
            <p:nvSpPr>
              <p:cNvPr id="138" name="Text Box 46"/>
              <p:cNvSpPr txBox="1">
                <a:spLocks noChangeArrowheads="1"/>
              </p:cNvSpPr>
              <p:nvPr/>
            </p:nvSpPr>
            <p:spPr bwMode="auto">
              <a:xfrm>
                <a:off x="7848600" y="2297680"/>
                <a:ext cx="217181"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smtClean="0">
                    <a:ln>
                      <a:noFill/>
                    </a:ln>
                    <a:solidFill>
                      <a:srgbClr val="6D6E71"/>
                    </a:solidFill>
                    <a:effectLst/>
                    <a:latin typeface="EYInterstate" pitchFamily="2" charset="0"/>
                  </a:rPr>
                  <a:t>1.0</a:t>
                </a:r>
                <a:endParaRPr kumimoji="0" lang="en-US" sz="1200" b="0" i="0" u="none" strike="noStrike" cap="none" normalizeH="0" baseline="0" smtClean="0">
                  <a:ln>
                    <a:noFill/>
                  </a:ln>
                  <a:solidFill>
                    <a:schemeClr val="tx1"/>
                  </a:solidFill>
                  <a:effectLst/>
                  <a:latin typeface="EYInterstate" pitchFamily="2" charset="0"/>
                </a:endParaRPr>
              </a:p>
            </p:txBody>
          </p:sp>
          <p:sp>
            <p:nvSpPr>
              <p:cNvPr id="139" name="Text Box 47"/>
              <p:cNvSpPr txBox="1">
                <a:spLocks noChangeArrowheads="1"/>
              </p:cNvSpPr>
              <p:nvPr/>
            </p:nvSpPr>
            <p:spPr bwMode="auto">
              <a:xfrm>
                <a:off x="1366838" y="2704045"/>
                <a:ext cx="181937"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smtClean="0">
                    <a:ln>
                      <a:noFill/>
                    </a:ln>
                    <a:solidFill>
                      <a:srgbClr val="6D6E71"/>
                    </a:solidFill>
                    <a:effectLst/>
                    <a:latin typeface="EYInterstate" pitchFamily="2" charset="0"/>
                  </a:rPr>
                  <a:t>40</a:t>
                </a:r>
                <a:endParaRPr kumimoji="0" lang="en-US" sz="1200" b="0" i="0" u="none" strike="noStrike" cap="none" normalizeH="0" baseline="0" smtClean="0">
                  <a:ln>
                    <a:noFill/>
                  </a:ln>
                  <a:solidFill>
                    <a:schemeClr val="tx1"/>
                  </a:solidFill>
                  <a:effectLst/>
                  <a:latin typeface="EYInterstate" pitchFamily="2" charset="0"/>
                </a:endParaRPr>
              </a:p>
            </p:txBody>
          </p:sp>
          <p:sp>
            <p:nvSpPr>
              <p:cNvPr id="140" name="Text Box 48"/>
              <p:cNvSpPr txBox="1">
                <a:spLocks noChangeArrowheads="1"/>
              </p:cNvSpPr>
              <p:nvPr/>
            </p:nvSpPr>
            <p:spPr bwMode="auto">
              <a:xfrm>
                <a:off x="7848600" y="2740541"/>
                <a:ext cx="217181"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smtClean="0">
                    <a:ln>
                      <a:noFill/>
                    </a:ln>
                    <a:solidFill>
                      <a:srgbClr val="6D6E71"/>
                    </a:solidFill>
                    <a:effectLst/>
                    <a:latin typeface="EYInterstate" pitchFamily="2" charset="0"/>
                  </a:rPr>
                  <a:t>0.8</a:t>
                </a:r>
                <a:endParaRPr kumimoji="0" lang="en-US" sz="1200" b="0" i="0" u="none" strike="noStrike" cap="none" normalizeH="0" baseline="0" smtClean="0">
                  <a:ln>
                    <a:noFill/>
                  </a:ln>
                  <a:solidFill>
                    <a:schemeClr val="tx1"/>
                  </a:solidFill>
                  <a:effectLst/>
                  <a:latin typeface="EYInterstate" pitchFamily="2" charset="0"/>
                </a:endParaRPr>
              </a:p>
            </p:txBody>
          </p:sp>
          <p:sp>
            <p:nvSpPr>
              <p:cNvPr id="141" name="Text Box 49"/>
              <p:cNvSpPr txBox="1">
                <a:spLocks noChangeArrowheads="1"/>
              </p:cNvSpPr>
              <p:nvPr/>
            </p:nvSpPr>
            <p:spPr bwMode="auto">
              <a:xfrm>
                <a:off x="1366838" y="3146905"/>
                <a:ext cx="181937"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smtClean="0">
                    <a:ln>
                      <a:noFill/>
                    </a:ln>
                    <a:solidFill>
                      <a:srgbClr val="6D6E71"/>
                    </a:solidFill>
                    <a:effectLst/>
                    <a:latin typeface="EYInterstate" pitchFamily="2" charset="0"/>
                  </a:rPr>
                  <a:t>30</a:t>
                </a:r>
                <a:endParaRPr kumimoji="0" lang="en-US" sz="1200" b="0" i="0" u="none" strike="noStrike" cap="none" normalizeH="0" baseline="0" smtClean="0">
                  <a:ln>
                    <a:noFill/>
                  </a:ln>
                  <a:solidFill>
                    <a:schemeClr val="tx1"/>
                  </a:solidFill>
                  <a:effectLst/>
                  <a:latin typeface="EYInterstate" pitchFamily="2" charset="0"/>
                </a:endParaRPr>
              </a:p>
            </p:txBody>
          </p:sp>
          <p:sp>
            <p:nvSpPr>
              <p:cNvPr id="142" name="Text Box 50"/>
              <p:cNvSpPr txBox="1">
                <a:spLocks noChangeArrowheads="1"/>
              </p:cNvSpPr>
              <p:nvPr/>
            </p:nvSpPr>
            <p:spPr bwMode="auto">
              <a:xfrm>
                <a:off x="7848600" y="3183401"/>
                <a:ext cx="217181"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smtClean="0">
                    <a:ln>
                      <a:noFill/>
                    </a:ln>
                    <a:solidFill>
                      <a:srgbClr val="6D6E71"/>
                    </a:solidFill>
                    <a:effectLst/>
                    <a:latin typeface="EYInterstate" pitchFamily="2" charset="0"/>
                  </a:rPr>
                  <a:t>0.6</a:t>
                </a:r>
                <a:endParaRPr kumimoji="0" lang="en-US" sz="1200" b="0" i="0" u="none" strike="noStrike" cap="none" normalizeH="0" baseline="0" smtClean="0">
                  <a:ln>
                    <a:noFill/>
                  </a:ln>
                  <a:solidFill>
                    <a:schemeClr val="tx1"/>
                  </a:solidFill>
                  <a:effectLst/>
                  <a:latin typeface="EYInterstate" pitchFamily="2" charset="0"/>
                </a:endParaRPr>
              </a:p>
            </p:txBody>
          </p:sp>
          <p:sp>
            <p:nvSpPr>
              <p:cNvPr id="143" name="Text Box 51"/>
              <p:cNvSpPr txBox="1">
                <a:spLocks noChangeArrowheads="1"/>
              </p:cNvSpPr>
              <p:nvPr/>
            </p:nvSpPr>
            <p:spPr bwMode="auto">
              <a:xfrm>
                <a:off x="1366838" y="3589765"/>
                <a:ext cx="181937"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smtClean="0">
                    <a:ln>
                      <a:noFill/>
                    </a:ln>
                    <a:solidFill>
                      <a:srgbClr val="6D6E71"/>
                    </a:solidFill>
                    <a:effectLst/>
                    <a:latin typeface="EYInterstate" pitchFamily="2" charset="0"/>
                  </a:rPr>
                  <a:t>20</a:t>
                </a:r>
                <a:endParaRPr kumimoji="0" lang="en-US" sz="1200" b="0" i="0" u="none" strike="noStrike" cap="none" normalizeH="0" baseline="0" smtClean="0">
                  <a:ln>
                    <a:noFill/>
                  </a:ln>
                  <a:solidFill>
                    <a:schemeClr val="tx1"/>
                  </a:solidFill>
                  <a:effectLst/>
                  <a:latin typeface="EYInterstate" pitchFamily="2" charset="0"/>
                </a:endParaRPr>
              </a:p>
            </p:txBody>
          </p:sp>
          <p:sp>
            <p:nvSpPr>
              <p:cNvPr id="144" name="Text Box 52"/>
              <p:cNvSpPr txBox="1">
                <a:spLocks noChangeArrowheads="1"/>
              </p:cNvSpPr>
              <p:nvPr/>
            </p:nvSpPr>
            <p:spPr bwMode="auto">
              <a:xfrm>
                <a:off x="7848600" y="3626261"/>
                <a:ext cx="217181"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smtClean="0">
                    <a:ln>
                      <a:noFill/>
                    </a:ln>
                    <a:solidFill>
                      <a:srgbClr val="6D6E71"/>
                    </a:solidFill>
                    <a:effectLst/>
                    <a:latin typeface="EYInterstate" pitchFamily="2" charset="0"/>
                  </a:rPr>
                  <a:t>0.4</a:t>
                </a:r>
                <a:endParaRPr kumimoji="0" lang="en-US" sz="1200" b="0" i="0" u="none" strike="noStrike" cap="none" normalizeH="0" baseline="0" smtClean="0">
                  <a:ln>
                    <a:noFill/>
                  </a:ln>
                  <a:solidFill>
                    <a:schemeClr val="tx1"/>
                  </a:solidFill>
                  <a:effectLst/>
                  <a:latin typeface="EYInterstate" pitchFamily="2" charset="0"/>
                </a:endParaRPr>
              </a:p>
            </p:txBody>
          </p:sp>
          <p:sp>
            <p:nvSpPr>
              <p:cNvPr id="146" name="Text Box 54"/>
              <p:cNvSpPr txBox="1">
                <a:spLocks noChangeArrowheads="1"/>
              </p:cNvSpPr>
              <p:nvPr/>
            </p:nvSpPr>
            <p:spPr bwMode="auto">
              <a:xfrm>
                <a:off x="1366838" y="4032625"/>
                <a:ext cx="181937"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smtClean="0">
                    <a:ln>
                      <a:noFill/>
                    </a:ln>
                    <a:solidFill>
                      <a:srgbClr val="6D6E71"/>
                    </a:solidFill>
                    <a:effectLst/>
                    <a:latin typeface="EYInterstate" pitchFamily="2" charset="0"/>
                  </a:rPr>
                  <a:t>10</a:t>
                </a:r>
                <a:endParaRPr kumimoji="0" lang="en-US" sz="1200" b="0" i="0" u="none" strike="noStrike" cap="none" normalizeH="0" baseline="0" smtClean="0">
                  <a:ln>
                    <a:noFill/>
                  </a:ln>
                  <a:solidFill>
                    <a:schemeClr val="tx1"/>
                  </a:solidFill>
                  <a:effectLst/>
                  <a:latin typeface="EYInterstate" pitchFamily="2" charset="0"/>
                </a:endParaRPr>
              </a:p>
            </p:txBody>
          </p:sp>
          <p:sp>
            <p:nvSpPr>
              <p:cNvPr id="147" name="Text Box 55"/>
              <p:cNvSpPr txBox="1">
                <a:spLocks noChangeArrowheads="1"/>
              </p:cNvSpPr>
              <p:nvPr/>
            </p:nvSpPr>
            <p:spPr bwMode="auto">
              <a:xfrm>
                <a:off x="7848600" y="4069121"/>
                <a:ext cx="217181"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smtClean="0">
                    <a:ln>
                      <a:noFill/>
                    </a:ln>
                    <a:solidFill>
                      <a:srgbClr val="6D6E71"/>
                    </a:solidFill>
                    <a:effectLst/>
                    <a:latin typeface="EYInterstate" pitchFamily="2" charset="0"/>
                  </a:rPr>
                  <a:t>0.2</a:t>
                </a:r>
                <a:endParaRPr kumimoji="0" lang="en-US" sz="1200" b="0" i="0" u="none" strike="noStrike" cap="none" normalizeH="0" baseline="0" smtClean="0">
                  <a:ln>
                    <a:noFill/>
                  </a:ln>
                  <a:solidFill>
                    <a:schemeClr val="tx1"/>
                  </a:solidFill>
                  <a:effectLst/>
                  <a:latin typeface="EYInterstate" pitchFamily="2" charset="0"/>
                </a:endParaRPr>
              </a:p>
            </p:txBody>
          </p:sp>
          <p:sp>
            <p:nvSpPr>
              <p:cNvPr id="148" name="Text Box 56"/>
              <p:cNvSpPr txBox="1">
                <a:spLocks noChangeArrowheads="1"/>
              </p:cNvSpPr>
              <p:nvPr/>
            </p:nvSpPr>
            <p:spPr bwMode="auto">
              <a:xfrm>
                <a:off x="1427801" y="4383104"/>
                <a:ext cx="113353"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dirty="0" smtClean="0">
                    <a:ln>
                      <a:noFill/>
                    </a:ln>
                    <a:solidFill>
                      <a:srgbClr val="6D6E71"/>
                    </a:solidFill>
                    <a:effectLst/>
                    <a:latin typeface="EYInterstate" pitchFamily="2" charset="0"/>
                  </a:rPr>
                  <a:t>0</a:t>
                </a:r>
                <a:endParaRPr kumimoji="0" lang="en-US" sz="1200" b="0" i="0" u="none" strike="noStrike" cap="none" normalizeH="0" baseline="0" dirty="0" smtClean="0">
                  <a:ln>
                    <a:noFill/>
                  </a:ln>
                  <a:solidFill>
                    <a:schemeClr val="tx1"/>
                  </a:solidFill>
                  <a:effectLst/>
                  <a:latin typeface="EYInterstate" pitchFamily="2" charset="0"/>
                </a:endParaRPr>
              </a:p>
            </p:txBody>
          </p:sp>
          <p:sp>
            <p:nvSpPr>
              <p:cNvPr id="149" name="Text Box 57"/>
              <p:cNvSpPr txBox="1">
                <a:spLocks noChangeArrowheads="1"/>
              </p:cNvSpPr>
              <p:nvPr/>
            </p:nvSpPr>
            <p:spPr bwMode="auto">
              <a:xfrm>
                <a:off x="7848600" y="4419600"/>
                <a:ext cx="217181" cy="1580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66000"/>
                  </a:lnSpc>
                  <a:spcBef>
                    <a:spcPct val="0"/>
                  </a:spcBef>
                  <a:spcAft>
                    <a:spcPct val="0"/>
                  </a:spcAft>
                  <a:tabLst/>
                </a:pPr>
                <a:r>
                  <a:rPr kumimoji="0" lang="en-US" sz="1200" b="0" i="0" u="none" strike="noStrike" cap="none" normalizeH="0" baseline="30000" dirty="0" smtClean="0">
                    <a:ln>
                      <a:noFill/>
                    </a:ln>
                    <a:solidFill>
                      <a:srgbClr val="6D6E71"/>
                    </a:solidFill>
                    <a:effectLst/>
                    <a:latin typeface="EYInterstate" pitchFamily="2" charset="0"/>
                  </a:rPr>
                  <a:t>0.0</a:t>
                </a:r>
                <a:endParaRPr kumimoji="0" lang="en-US" sz="1200" b="0" i="0" u="none" strike="noStrike" cap="none" normalizeH="0" baseline="0" dirty="0" smtClean="0">
                  <a:ln>
                    <a:noFill/>
                  </a:ln>
                  <a:solidFill>
                    <a:schemeClr val="tx1"/>
                  </a:solidFill>
                  <a:effectLst/>
                  <a:latin typeface="EYInterstate" pitchFamily="2" charset="0"/>
                </a:endParaRPr>
              </a:p>
            </p:txBody>
          </p:sp>
          <p:sp>
            <p:nvSpPr>
              <p:cNvPr id="150" name="WordArt 58"/>
              <p:cNvSpPr>
                <a:spLocks noChangeArrowheads="1" noChangeShapeType="1" noTextEdit="1"/>
              </p:cNvSpPr>
              <p:nvPr/>
            </p:nvSpPr>
            <p:spPr bwMode="auto">
              <a:xfrm rot="18720000">
                <a:off x="1606098" y="4665870"/>
                <a:ext cx="513337" cy="128594"/>
              </a:xfrm>
              <a:prstGeom prst="rect">
                <a:avLst/>
              </a:prstGeom>
            </p:spPr>
            <p:txBody>
              <a:bodyPr wrap="none" fromWordArt="1">
                <a:prstTxWarp prst="textPlain">
                  <a:avLst>
                    <a:gd name="adj" fmla="val 50000"/>
                  </a:avLst>
                </a:prstTxWarp>
              </a:bodyPr>
              <a:lstStyle/>
              <a:p>
                <a:pPr algn="ctr" rtl="0"/>
                <a:r>
                  <a:rPr lang="en-US" sz="600" kern="10" spc="0" dirty="0" smtClean="0">
                    <a:ln w="9525">
                      <a:noFill/>
                      <a:round/>
                      <a:headEnd/>
                      <a:tailEnd/>
                    </a:ln>
                    <a:solidFill>
                      <a:srgbClr val="6D6E71"/>
                    </a:solidFill>
                    <a:effectLst/>
                    <a:latin typeface="STIXGeneral"/>
                  </a:rPr>
                  <a:t>Indonesia</a:t>
                </a:r>
                <a:endParaRPr lang="en-US" sz="600" kern="10" spc="0" dirty="0">
                  <a:ln w="9525">
                    <a:noFill/>
                    <a:round/>
                    <a:headEnd/>
                    <a:tailEnd/>
                  </a:ln>
                  <a:solidFill>
                    <a:srgbClr val="6D6E71"/>
                  </a:solidFill>
                  <a:effectLst/>
                  <a:latin typeface="STIXGeneral"/>
                </a:endParaRPr>
              </a:p>
            </p:txBody>
          </p:sp>
          <p:sp>
            <p:nvSpPr>
              <p:cNvPr id="151" name="WordArt 59"/>
              <p:cNvSpPr>
                <a:spLocks noChangeArrowheads="1" noChangeShapeType="1" noTextEdit="1"/>
              </p:cNvSpPr>
              <p:nvPr/>
            </p:nvSpPr>
            <p:spPr bwMode="auto">
              <a:xfrm rot="18720000">
                <a:off x="1778523" y="4726823"/>
                <a:ext cx="679052" cy="132404"/>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Saudi Arabia</a:t>
                </a:r>
                <a:endParaRPr lang="en-US" sz="600" kern="10" spc="0">
                  <a:ln w="9525">
                    <a:noFill/>
                    <a:round/>
                    <a:headEnd/>
                    <a:tailEnd/>
                  </a:ln>
                  <a:solidFill>
                    <a:srgbClr val="6D6E71"/>
                  </a:solidFill>
                  <a:effectLst/>
                  <a:latin typeface="STIXGeneral"/>
                </a:endParaRPr>
              </a:p>
            </p:txBody>
          </p:sp>
          <p:sp>
            <p:nvSpPr>
              <p:cNvPr id="152" name="WordArt 60"/>
              <p:cNvSpPr>
                <a:spLocks noChangeArrowheads="1" noChangeShapeType="1" noTextEdit="1"/>
              </p:cNvSpPr>
              <p:nvPr/>
            </p:nvSpPr>
            <p:spPr bwMode="auto">
              <a:xfrm rot="18720000">
                <a:off x="2442413" y="4564918"/>
                <a:ext cx="237144" cy="123831"/>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Italy</a:t>
                </a:r>
                <a:endParaRPr lang="en-US" sz="600" kern="10" spc="0">
                  <a:ln w="9525">
                    <a:noFill/>
                    <a:round/>
                    <a:headEnd/>
                    <a:tailEnd/>
                  </a:ln>
                  <a:solidFill>
                    <a:srgbClr val="6D6E71"/>
                  </a:solidFill>
                  <a:effectLst/>
                  <a:latin typeface="STIXGeneral"/>
                </a:endParaRPr>
              </a:p>
            </p:txBody>
          </p:sp>
          <p:sp>
            <p:nvSpPr>
              <p:cNvPr id="153" name="WordArt 61"/>
              <p:cNvSpPr>
                <a:spLocks noChangeArrowheads="1" noChangeShapeType="1" noTextEdit="1"/>
              </p:cNvSpPr>
              <p:nvPr/>
            </p:nvSpPr>
            <p:spPr bwMode="auto">
              <a:xfrm rot="18720000">
                <a:off x="2676748" y="4598251"/>
                <a:ext cx="332383" cy="125737"/>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Japan</a:t>
                </a:r>
                <a:endParaRPr lang="en-US" sz="600" kern="10" spc="0">
                  <a:ln w="9525">
                    <a:noFill/>
                    <a:round/>
                    <a:headEnd/>
                    <a:tailEnd/>
                  </a:ln>
                  <a:solidFill>
                    <a:srgbClr val="6D6E71"/>
                  </a:solidFill>
                  <a:effectLst/>
                  <a:latin typeface="STIXGeneral"/>
                </a:endParaRPr>
              </a:p>
            </p:txBody>
          </p:sp>
          <p:sp>
            <p:nvSpPr>
              <p:cNvPr id="154" name="WordArt 62"/>
              <p:cNvSpPr>
                <a:spLocks noChangeArrowheads="1" noChangeShapeType="1" noTextEdit="1"/>
              </p:cNvSpPr>
              <p:nvPr/>
            </p:nvSpPr>
            <p:spPr bwMode="auto">
              <a:xfrm rot="18720000">
                <a:off x="2951086" y="4613489"/>
                <a:ext cx="375241" cy="125737"/>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Mexico</a:t>
                </a:r>
                <a:endParaRPr lang="en-US" sz="600" kern="10" spc="0">
                  <a:ln w="9525">
                    <a:noFill/>
                    <a:round/>
                    <a:headEnd/>
                    <a:tailEnd/>
                  </a:ln>
                  <a:solidFill>
                    <a:srgbClr val="6D6E71"/>
                  </a:solidFill>
                  <a:effectLst/>
                  <a:latin typeface="STIXGeneral"/>
                </a:endParaRPr>
              </a:p>
            </p:txBody>
          </p:sp>
          <p:sp>
            <p:nvSpPr>
              <p:cNvPr id="155" name="WordArt 63"/>
              <p:cNvSpPr>
                <a:spLocks noChangeArrowheads="1" noChangeShapeType="1" noTextEdit="1"/>
              </p:cNvSpPr>
              <p:nvPr/>
            </p:nvSpPr>
            <p:spPr bwMode="auto">
              <a:xfrm rot="18720000">
                <a:off x="3260663" y="4611584"/>
                <a:ext cx="357145" cy="125737"/>
              </a:xfrm>
              <a:prstGeom prst="rect">
                <a:avLst/>
              </a:prstGeom>
            </p:spPr>
            <p:txBody>
              <a:bodyPr wrap="none" fromWordArt="1">
                <a:prstTxWarp prst="textPlain">
                  <a:avLst>
                    <a:gd name="adj" fmla="val 50000"/>
                  </a:avLst>
                </a:prstTxWarp>
              </a:bodyPr>
              <a:lstStyle/>
              <a:p>
                <a:pPr algn="ctr" rtl="0"/>
                <a:r>
                  <a:rPr lang="en-US" sz="600" kern="10" spc="0" dirty="0" smtClean="0">
                    <a:ln w="9525">
                      <a:noFill/>
                      <a:round/>
                      <a:headEnd/>
                      <a:tailEnd/>
                    </a:ln>
                    <a:solidFill>
                      <a:srgbClr val="6D6E71"/>
                    </a:solidFill>
                    <a:effectLst/>
                    <a:latin typeface="STIXGeneral"/>
                  </a:rPr>
                  <a:t>Turkey</a:t>
                </a:r>
                <a:endParaRPr lang="en-US" sz="600" kern="10" spc="0" dirty="0">
                  <a:ln w="9525">
                    <a:noFill/>
                    <a:round/>
                    <a:headEnd/>
                    <a:tailEnd/>
                  </a:ln>
                  <a:solidFill>
                    <a:srgbClr val="6D6E71"/>
                  </a:solidFill>
                  <a:effectLst/>
                  <a:latin typeface="STIXGeneral"/>
                </a:endParaRPr>
              </a:p>
            </p:txBody>
          </p:sp>
          <p:sp>
            <p:nvSpPr>
              <p:cNvPr id="156" name="WordArt 64"/>
              <p:cNvSpPr>
                <a:spLocks noChangeArrowheads="1" noChangeShapeType="1" noTextEdit="1"/>
              </p:cNvSpPr>
              <p:nvPr/>
            </p:nvSpPr>
            <p:spPr bwMode="auto">
              <a:xfrm rot="18720000">
                <a:off x="3431184" y="4672537"/>
                <a:ext cx="530480" cy="129547"/>
              </a:xfrm>
              <a:prstGeom prst="rect">
                <a:avLst/>
              </a:prstGeom>
            </p:spPr>
            <p:txBody>
              <a:bodyPr wrap="none" fromWordArt="1">
                <a:prstTxWarp prst="textPlain">
                  <a:avLst>
                    <a:gd name="adj" fmla="val 50000"/>
                  </a:avLst>
                </a:prstTxWarp>
              </a:bodyPr>
              <a:lstStyle/>
              <a:p>
                <a:pPr algn="ctr" rtl="0"/>
                <a:r>
                  <a:rPr lang="en-US" sz="600" kern="10" spc="0" dirty="0" smtClean="0">
                    <a:ln w="9525">
                      <a:noFill/>
                      <a:round/>
                      <a:headEnd/>
                      <a:tailEnd/>
                    </a:ln>
                    <a:solidFill>
                      <a:srgbClr val="6D6E71"/>
                    </a:solidFill>
                    <a:effectLst/>
                    <a:latin typeface="STIXGeneral"/>
                  </a:rPr>
                  <a:t>Argentina</a:t>
                </a:r>
                <a:endParaRPr lang="en-US" sz="600" kern="10" spc="0" dirty="0">
                  <a:ln w="9525">
                    <a:noFill/>
                    <a:round/>
                    <a:headEnd/>
                    <a:tailEnd/>
                  </a:ln>
                  <a:solidFill>
                    <a:srgbClr val="6D6E71"/>
                  </a:solidFill>
                  <a:effectLst/>
                  <a:latin typeface="STIXGeneral"/>
                </a:endParaRPr>
              </a:p>
            </p:txBody>
          </p:sp>
          <p:sp>
            <p:nvSpPr>
              <p:cNvPr id="157" name="WordArt 65"/>
              <p:cNvSpPr>
                <a:spLocks noChangeArrowheads="1" noChangeShapeType="1" noTextEdit="1"/>
              </p:cNvSpPr>
              <p:nvPr/>
            </p:nvSpPr>
            <p:spPr bwMode="auto">
              <a:xfrm rot="18720000">
                <a:off x="3618848" y="4723013"/>
                <a:ext cx="671433" cy="131452"/>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South Africa</a:t>
                </a:r>
                <a:endParaRPr lang="en-US" sz="600" kern="10" spc="0">
                  <a:ln w="9525">
                    <a:noFill/>
                    <a:round/>
                    <a:headEnd/>
                    <a:tailEnd/>
                  </a:ln>
                  <a:solidFill>
                    <a:srgbClr val="6D6E71"/>
                  </a:solidFill>
                  <a:effectLst/>
                  <a:latin typeface="STIXGeneral"/>
                </a:endParaRPr>
              </a:p>
            </p:txBody>
          </p:sp>
          <p:sp>
            <p:nvSpPr>
              <p:cNvPr id="158" name="WordArt 66"/>
              <p:cNvSpPr>
                <a:spLocks noChangeArrowheads="1" noChangeShapeType="1" noTextEdit="1"/>
              </p:cNvSpPr>
              <p:nvPr/>
            </p:nvSpPr>
            <p:spPr bwMode="auto">
              <a:xfrm rot="18720000">
                <a:off x="4073198" y="4654442"/>
                <a:ext cx="481908" cy="127642"/>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Australia</a:t>
                </a:r>
                <a:endParaRPr lang="en-US" sz="600" kern="10" spc="0">
                  <a:ln w="9525">
                    <a:noFill/>
                    <a:round/>
                    <a:headEnd/>
                    <a:tailEnd/>
                  </a:ln>
                  <a:solidFill>
                    <a:srgbClr val="6D6E71"/>
                  </a:solidFill>
                  <a:effectLst/>
                  <a:latin typeface="STIXGeneral"/>
                </a:endParaRPr>
              </a:p>
            </p:txBody>
          </p:sp>
          <p:sp>
            <p:nvSpPr>
              <p:cNvPr id="159" name="WordArt 67"/>
              <p:cNvSpPr>
                <a:spLocks noChangeArrowheads="1" noChangeShapeType="1" noTextEdit="1"/>
              </p:cNvSpPr>
              <p:nvPr/>
            </p:nvSpPr>
            <p:spPr bwMode="auto">
              <a:xfrm rot="18720000">
                <a:off x="4489452" y="4606822"/>
                <a:ext cx="358098" cy="125737"/>
              </a:xfrm>
              <a:prstGeom prst="rect">
                <a:avLst/>
              </a:prstGeom>
            </p:spPr>
            <p:txBody>
              <a:bodyPr wrap="none" fromWordArt="1">
                <a:prstTxWarp prst="textPlain">
                  <a:avLst>
                    <a:gd name="adj" fmla="val 50000"/>
                  </a:avLst>
                </a:prstTxWarp>
              </a:bodyPr>
              <a:lstStyle/>
              <a:p>
                <a:pPr algn="ctr" rtl="0"/>
                <a:r>
                  <a:rPr lang="en-US" sz="600" kern="10" spc="0" dirty="0" smtClean="0">
                    <a:ln w="9525">
                      <a:noFill/>
                      <a:round/>
                      <a:headEnd/>
                      <a:tailEnd/>
                    </a:ln>
                    <a:solidFill>
                      <a:srgbClr val="6D6E71"/>
                    </a:solidFill>
                    <a:effectLst/>
                    <a:latin typeface="STIXGeneral"/>
                  </a:rPr>
                  <a:t>Russia</a:t>
                </a:r>
                <a:endParaRPr lang="en-US" sz="600" kern="10" spc="0" dirty="0">
                  <a:ln w="9525">
                    <a:noFill/>
                    <a:round/>
                    <a:headEnd/>
                    <a:tailEnd/>
                  </a:ln>
                  <a:solidFill>
                    <a:srgbClr val="6D6E71"/>
                  </a:solidFill>
                  <a:effectLst/>
                  <a:latin typeface="STIXGeneral"/>
                </a:endParaRPr>
              </a:p>
            </p:txBody>
          </p:sp>
          <p:sp>
            <p:nvSpPr>
              <p:cNvPr id="160" name="WordArt 68"/>
              <p:cNvSpPr>
                <a:spLocks noChangeArrowheads="1" noChangeShapeType="1" noTextEdit="1"/>
              </p:cNvSpPr>
              <p:nvPr/>
            </p:nvSpPr>
            <p:spPr bwMode="auto">
              <a:xfrm rot="18720000">
                <a:off x="4544726" y="4720156"/>
                <a:ext cx="663814" cy="131452"/>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South Korea</a:t>
                </a:r>
                <a:endParaRPr lang="en-US" sz="600" kern="10" spc="0">
                  <a:ln w="9525">
                    <a:noFill/>
                    <a:round/>
                    <a:headEnd/>
                    <a:tailEnd/>
                  </a:ln>
                  <a:solidFill>
                    <a:srgbClr val="6D6E71"/>
                  </a:solidFill>
                  <a:effectLst/>
                  <a:latin typeface="STIXGeneral"/>
                </a:endParaRPr>
              </a:p>
            </p:txBody>
          </p:sp>
          <p:sp>
            <p:nvSpPr>
              <p:cNvPr id="161" name="WordArt 69"/>
              <p:cNvSpPr>
                <a:spLocks noChangeArrowheads="1" noChangeShapeType="1" noTextEdit="1"/>
              </p:cNvSpPr>
              <p:nvPr/>
            </p:nvSpPr>
            <p:spPr bwMode="auto">
              <a:xfrm rot="18720000">
                <a:off x="4990504" y="4654442"/>
                <a:ext cx="486670" cy="128594"/>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Germany</a:t>
                </a:r>
                <a:endParaRPr lang="en-US" sz="600" kern="10" spc="0">
                  <a:ln w="9525">
                    <a:noFill/>
                    <a:round/>
                    <a:headEnd/>
                    <a:tailEnd/>
                  </a:ln>
                  <a:solidFill>
                    <a:srgbClr val="6D6E71"/>
                  </a:solidFill>
                  <a:effectLst/>
                  <a:latin typeface="STIXGeneral"/>
                </a:endParaRPr>
              </a:p>
            </p:txBody>
          </p:sp>
          <p:sp>
            <p:nvSpPr>
              <p:cNvPr id="162" name="WordArt 70"/>
              <p:cNvSpPr>
                <a:spLocks noChangeArrowheads="1" noChangeShapeType="1" noTextEdit="1"/>
              </p:cNvSpPr>
              <p:nvPr/>
            </p:nvSpPr>
            <p:spPr bwMode="auto">
              <a:xfrm rot="18720000">
                <a:off x="5452475" y="4588727"/>
                <a:ext cx="303812" cy="124784"/>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China</a:t>
                </a:r>
                <a:endParaRPr lang="en-US" sz="600" kern="10" spc="0">
                  <a:ln w="9525">
                    <a:noFill/>
                    <a:round/>
                    <a:headEnd/>
                    <a:tailEnd/>
                  </a:ln>
                  <a:solidFill>
                    <a:srgbClr val="6D6E71"/>
                  </a:solidFill>
                  <a:effectLst/>
                  <a:latin typeface="STIXGeneral"/>
                </a:endParaRPr>
              </a:p>
            </p:txBody>
          </p:sp>
          <p:sp>
            <p:nvSpPr>
              <p:cNvPr id="163" name="WordArt 71"/>
              <p:cNvSpPr>
                <a:spLocks noChangeArrowheads="1" noChangeShapeType="1" noTextEdit="1"/>
              </p:cNvSpPr>
              <p:nvPr/>
            </p:nvSpPr>
            <p:spPr bwMode="auto">
              <a:xfrm rot="18720000">
                <a:off x="5731572" y="4590632"/>
                <a:ext cx="307621" cy="124784"/>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Brazil</a:t>
                </a:r>
                <a:endParaRPr lang="en-US" sz="600" kern="10" spc="0">
                  <a:ln w="9525">
                    <a:noFill/>
                    <a:round/>
                    <a:headEnd/>
                    <a:tailEnd/>
                  </a:ln>
                  <a:solidFill>
                    <a:srgbClr val="6D6E71"/>
                  </a:solidFill>
                  <a:effectLst/>
                  <a:latin typeface="STIXGeneral"/>
                </a:endParaRPr>
              </a:p>
            </p:txBody>
          </p:sp>
          <p:sp>
            <p:nvSpPr>
              <p:cNvPr id="164" name="WordArt 72"/>
              <p:cNvSpPr>
                <a:spLocks noChangeArrowheads="1" noChangeShapeType="1" noTextEdit="1"/>
              </p:cNvSpPr>
              <p:nvPr/>
            </p:nvSpPr>
            <p:spPr bwMode="auto">
              <a:xfrm rot="18720000">
                <a:off x="6069723" y="4572537"/>
                <a:ext cx="260002" cy="124784"/>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India</a:t>
                </a:r>
                <a:endParaRPr lang="en-US" sz="600" kern="10" spc="0">
                  <a:ln w="9525">
                    <a:noFill/>
                    <a:round/>
                    <a:headEnd/>
                    <a:tailEnd/>
                  </a:ln>
                  <a:solidFill>
                    <a:srgbClr val="6D6E71"/>
                  </a:solidFill>
                  <a:effectLst/>
                  <a:latin typeface="STIXGeneral"/>
                </a:endParaRPr>
              </a:p>
            </p:txBody>
          </p:sp>
          <p:sp>
            <p:nvSpPr>
              <p:cNvPr id="165" name="WordArt 73"/>
              <p:cNvSpPr>
                <a:spLocks noChangeArrowheads="1" noChangeShapeType="1" noTextEdit="1"/>
              </p:cNvSpPr>
              <p:nvPr/>
            </p:nvSpPr>
            <p:spPr bwMode="auto">
              <a:xfrm rot="18720000">
                <a:off x="6301201" y="4606822"/>
                <a:ext cx="359050" cy="126689"/>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France</a:t>
                </a:r>
                <a:endParaRPr lang="en-US" sz="600" kern="10" spc="0">
                  <a:ln w="9525">
                    <a:noFill/>
                    <a:round/>
                    <a:headEnd/>
                    <a:tailEnd/>
                  </a:ln>
                  <a:solidFill>
                    <a:srgbClr val="6D6E71"/>
                  </a:solidFill>
                  <a:effectLst/>
                  <a:latin typeface="STIXGeneral"/>
                </a:endParaRPr>
              </a:p>
            </p:txBody>
          </p:sp>
          <p:sp>
            <p:nvSpPr>
              <p:cNvPr id="166" name="WordArt 74"/>
              <p:cNvSpPr>
                <a:spLocks noChangeArrowheads="1" noChangeShapeType="1" noTextEdit="1"/>
              </p:cNvSpPr>
              <p:nvPr/>
            </p:nvSpPr>
            <p:spPr bwMode="auto">
              <a:xfrm rot="18720000">
                <a:off x="6573634" y="4623013"/>
                <a:ext cx="402860" cy="127642"/>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Canada</a:t>
                </a:r>
                <a:endParaRPr lang="en-US" sz="600" kern="10" spc="0">
                  <a:ln w="9525">
                    <a:noFill/>
                    <a:round/>
                    <a:headEnd/>
                    <a:tailEnd/>
                  </a:ln>
                  <a:solidFill>
                    <a:srgbClr val="6D6E71"/>
                  </a:solidFill>
                  <a:effectLst/>
                  <a:latin typeface="STIXGeneral"/>
                </a:endParaRPr>
              </a:p>
            </p:txBody>
          </p:sp>
          <p:sp>
            <p:nvSpPr>
              <p:cNvPr id="167" name="WordArt 75"/>
              <p:cNvSpPr>
                <a:spLocks noChangeArrowheads="1" noChangeShapeType="1" noTextEdit="1"/>
              </p:cNvSpPr>
              <p:nvPr/>
            </p:nvSpPr>
            <p:spPr bwMode="auto">
              <a:xfrm rot="18720000">
                <a:off x="7068939" y="4537298"/>
                <a:ext cx="163811" cy="121926"/>
              </a:xfrm>
              <a:prstGeom prst="rect">
                <a:avLst/>
              </a:prstGeom>
            </p:spPr>
            <p:txBody>
              <a:bodyPr wrap="none" fromWordArt="1">
                <a:prstTxWarp prst="textPlain">
                  <a:avLst>
                    <a:gd name="adj" fmla="val 50000"/>
                  </a:avLst>
                </a:prstTxWarp>
              </a:bodyPr>
              <a:lstStyle/>
              <a:p>
                <a:pPr algn="ctr" rtl="0"/>
                <a:r>
                  <a:rPr lang="en-US" sz="600" kern="10" spc="0" smtClean="0">
                    <a:ln w="9525">
                      <a:noFill/>
                      <a:round/>
                      <a:headEnd/>
                      <a:tailEnd/>
                    </a:ln>
                    <a:solidFill>
                      <a:srgbClr val="6D6E71"/>
                    </a:solidFill>
                    <a:effectLst/>
                    <a:latin typeface="STIXGeneral"/>
                  </a:rPr>
                  <a:t>UK</a:t>
                </a:r>
                <a:endParaRPr lang="en-US" sz="600" kern="10" spc="0">
                  <a:ln w="9525">
                    <a:noFill/>
                    <a:round/>
                    <a:headEnd/>
                    <a:tailEnd/>
                  </a:ln>
                  <a:solidFill>
                    <a:srgbClr val="6D6E71"/>
                  </a:solidFill>
                  <a:effectLst/>
                  <a:latin typeface="STIXGeneral"/>
                </a:endParaRPr>
              </a:p>
            </p:txBody>
          </p:sp>
          <p:sp>
            <p:nvSpPr>
              <p:cNvPr id="168" name="WordArt 76"/>
              <p:cNvSpPr>
                <a:spLocks noChangeArrowheads="1" noChangeShapeType="1" noTextEdit="1"/>
              </p:cNvSpPr>
              <p:nvPr/>
            </p:nvSpPr>
            <p:spPr bwMode="auto">
              <a:xfrm rot="18720000">
                <a:off x="6914675" y="4743013"/>
                <a:ext cx="729529" cy="132404"/>
              </a:xfrm>
              <a:prstGeom prst="rect">
                <a:avLst/>
              </a:prstGeom>
            </p:spPr>
            <p:txBody>
              <a:bodyPr wrap="none" fromWordArt="1">
                <a:prstTxWarp prst="textPlain">
                  <a:avLst>
                    <a:gd name="adj" fmla="val 50000"/>
                  </a:avLst>
                </a:prstTxWarp>
              </a:bodyPr>
              <a:lstStyle/>
              <a:p>
                <a:pPr algn="ctr" rtl="0"/>
                <a:r>
                  <a:rPr lang="en-US" sz="600" kern="10" spc="0" dirty="0" smtClean="0">
                    <a:ln w="9525">
                      <a:noFill/>
                      <a:round/>
                      <a:headEnd/>
                      <a:tailEnd/>
                    </a:ln>
                    <a:solidFill>
                      <a:srgbClr val="6D6E71"/>
                    </a:solidFill>
                    <a:effectLst/>
                    <a:latin typeface="STIXGeneral"/>
                  </a:rPr>
                  <a:t>United States</a:t>
                </a:r>
                <a:endParaRPr lang="en-US" sz="600" kern="10" spc="0" dirty="0">
                  <a:ln w="9525">
                    <a:noFill/>
                    <a:round/>
                    <a:headEnd/>
                    <a:tailEnd/>
                  </a:ln>
                  <a:solidFill>
                    <a:srgbClr val="6D6E71"/>
                  </a:solidFill>
                  <a:effectLst/>
                  <a:latin typeface="STIXGeneral"/>
                </a:endParaRPr>
              </a:p>
            </p:txBody>
          </p:sp>
          <p:sp>
            <p:nvSpPr>
              <p:cNvPr id="170" name="Text Box 78"/>
              <p:cNvSpPr txBox="1">
                <a:spLocks noChangeArrowheads="1"/>
              </p:cNvSpPr>
              <p:nvPr/>
            </p:nvSpPr>
            <p:spPr bwMode="auto">
              <a:xfrm>
                <a:off x="1634630" y="1874434"/>
                <a:ext cx="6156328" cy="3552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1" name="Text Box 79"/>
              <p:cNvSpPr txBox="1">
                <a:spLocks noChangeArrowheads="1"/>
              </p:cNvSpPr>
              <p:nvPr/>
            </p:nvSpPr>
            <p:spPr bwMode="auto">
              <a:xfrm>
                <a:off x="7401365" y="2229674"/>
                <a:ext cx="201940" cy="22104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2" name="Text Box 80"/>
              <p:cNvSpPr txBox="1">
                <a:spLocks noChangeArrowheads="1"/>
              </p:cNvSpPr>
              <p:nvPr/>
            </p:nvSpPr>
            <p:spPr bwMode="auto">
              <a:xfrm>
                <a:off x="1634630" y="2316341"/>
                <a:ext cx="5766735" cy="4419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3" name="Text Box 81"/>
              <p:cNvSpPr txBox="1">
                <a:spLocks noChangeArrowheads="1"/>
              </p:cNvSpPr>
              <p:nvPr/>
            </p:nvSpPr>
            <p:spPr bwMode="auto">
              <a:xfrm>
                <a:off x="1634630" y="2758249"/>
                <a:ext cx="5766735" cy="4428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4" name="Text Box 82"/>
              <p:cNvSpPr txBox="1">
                <a:spLocks noChangeArrowheads="1"/>
              </p:cNvSpPr>
              <p:nvPr/>
            </p:nvSpPr>
            <p:spPr bwMode="auto">
              <a:xfrm>
                <a:off x="1634630" y="3201109"/>
                <a:ext cx="5464777" cy="4419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5" name="Text Box 83"/>
              <p:cNvSpPr txBox="1">
                <a:spLocks noChangeArrowheads="1"/>
              </p:cNvSpPr>
              <p:nvPr/>
            </p:nvSpPr>
            <p:spPr bwMode="auto">
              <a:xfrm>
                <a:off x="7099407" y="3201109"/>
                <a:ext cx="200988" cy="12390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6" name="Text Box 84"/>
              <p:cNvSpPr txBox="1">
                <a:spLocks noChangeArrowheads="1"/>
              </p:cNvSpPr>
              <p:nvPr/>
            </p:nvSpPr>
            <p:spPr bwMode="auto">
              <a:xfrm>
                <a:off x="6790781" y="3750637"/>
                <a:ext cx="200988" cy="689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7" name="Text Box 85"/>
              <p:cNvSpPr txBox="1">
                <a:spLocks noChangeArrowheads="1"/>
              </p:cNvSpPr>
              <p:nvPr/>
            </p:nvSpPr>
            <p:spPr bwMode="auto">
              <a:xfrm>
                <a:off x="1634630" y="3951591"/>
                <a:ext cx="4853240" cy="1390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8" name="Text Box 86"/>
              <p:cNvSpPr txBox="1">
                <a:spLocks noChangeArrowheads="1"/>
              </p:cNvSpPr>
              <p:nvPr/>
            </p:nvSpPr>
            <p:spPr bwMode="auto">
              <a:xfrm>
                <a:off x="6487870" y="3951591"/>
                <a:ext cx="201940" cy="4885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9" name="Text Box 87"/>
              <p:cNvSpPr txBox="1">
                <a:spLocks noChangeArrowheads="1"/>
              </p:cNvSpPr>
              <p:nvPr/>
            </p:nvSpPr>
            <p:spPr bwMode="auto">
              <a:xfrm>
                <a:off x="5866808" y="4090639"/>
                <a:ext cx="201940" cy="3495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0" name="Text Box 88"/>
              <p:cNvSpPr txBox="1">
                <a:spLocks noChangeArrowheads="1"/>
              </p:cNvSpPr>
              <p:nvPr/>
            </p:nvSpPr>
            <p:spPr bwMode="auto">
              <a:xfrm>
                <a:off x="6168766" y="4090639"/>
                <a:ext cx="201940" cy="3495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1" name="Text Box 89"/>
              <p:cNvSpPr txBox="1">
                <a:spLocks noChangeArrowheads="1"/>
              </p:cNvSpPr>
              <p:nvPr/>
            </p:nvSpPr>
            <p:spPr bwMode="auto">
              <a:xfrm>
                <a:off x="5570565" y="4188735"/>
                <a:ext cx="201940" cy="2514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2" name="Text Box 90"/>
              <p:cNvSpPr txBox="1">
                <a:spLocks noChangeArrowheads="1"/>
              </p:cNvSpPr>
              <p:nvPr/>
            </p:nvSpPr>
            <p:spPr bwMode="auto">
              <a:xfrm>
                <a:off x="4965696" y="4264926"/>
                <a:ext cx="201940" cy="1752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3" name="Text Box 91"/>
              <p:cNvSpPr txBox="1">
                <a:spLocks noChangeArrowheads="1"/>
              </p:cNvSpPr>
              <p:nvPr/>
            </p:nvSpPr>
            <p:spPr bwMode="auto">
              <a:xfrm>
                <a:off x="5268607" y="4244926"/>
                <a:ext cx="200988" cy="1952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40"/>
          <p:cNvSpPr>
            <a:spLocks noChangeArrowheads="1"/>
          </p:cNvSpPr>
          <p:nvPr/>
        </p:nvSpPr>
        <p:spPr bwMode="auto">
          <a:xfrm>
            <a:off x="-18592800" y="-1066800"/>
            <a:ext cx="7111037" cy="48076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8" name="Rectangle 41"/>
          <p:cNvSpPr>
            <a:spLocks noChangeArrowheads="1"/>
          </p:cNvSpPr>
          <p:nvPr/>
        </p:nvSpPr>
        <p:spPr bwMode="auto">
          <a:xfrm>
            <a:off x="-15539018" y="-629405"/>
            <a:ext cx="4038673" cy="1982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9" name="Rectangle 42"/>
          <p:cNvSpPr>
            <a:spLocks noChangeArrowheads="1"/>
          </p:cNvSpPr>
          <p:nvPr/>
        </p:nvSpPr>
        <p:spPr bwMode="auto">
          <a:xfrm>
            <a:off x="-11502823" y="-1066800"/>
            <a:ext cx="7111037" cy="48076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0" name="Rectangle 43"/>
          <p:cNvSpPr>
            <a:spLocks noChangeArrowheads="1"/>
          </p:cNvSpPr>
          <p:nvPr/>
        </p:nvSpPr>
        <p:spPr bwMode="auto">
          <a:xfrm>
            <a:off x="-4407891" y="-1066800"/>
            <a:ext cx="6219060" cy="48076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1" name="Rectangle 44"/>
          <p:cNvSpPr>
            <a:spLocks noChangeArrowheads="1"/>
          </p:cNvSpPr>
          <p:nvPr/>
        </p:nvSpPr>
        <p:spPr bwMode="auto">
          <a:xfrm>
            <a:off x="-17860636" y="-623210"/>
            <a:ext cx="123886" cy="1486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2" name="Rectangle 45"/>
          <p:cNvSpPr>
            <a:spLocks noChangeArrowheads="1"/>
          </p:cNvSpPr>
          <p:nvPr/>
        </p:nvSpPr>
        <p:spPr bwMode="auto">
          <a:xfrm>
            <a:off x="-17725600" y="-629405"/>
            <a:ext cx="2180388" cy="1982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0530" name="Rectangle 2"/>
          <p:cNvSpPr>
            <a:spLocks noGrp="1" noChangeArrowheads="1"/>
          </p:cNvSpPr>
          <p:nvPr>
            <p:ph type="title"/>
          </p:nvPr>
        </p:nvSpPr>
        <p:spPr>
          <a:xfrm>
            <a:off x="457200" y="152400"/>
            <a:ext cx="8232775" cy="863600"/>
          </a:xfrm>
        </p:spPr>
        <p:txBody>
          <a:bodyPr/>
          <a:lstStyle/>
          <a:p>
            <a:pPr lvl="1" algn="ctr"/>
            <a:r>
              <a:rPr kumimoji="0" lang="ru-RU" sz="2000" i="0" u="none" strike="noStrike" cap="none" normalizeH="0" baseline="0" dirty="0" smtClean="0">
                <a:ln>
                  <a:noFill/>
                </a:ln>
                <a:solidFill>
                  <a:schemeClr val="tx1"/>
                </a:solidFill>
                <a:effectLst/>
                <a:latin typeface="+mn-lt"/>
              </a:rPr>
              <a:t/>
            </a:r>
            <a:br>
              <a:rPr kumimoji="0" lang="ru-RU" sz="2000" i="0" u="none" strike="noStrike" cap="none" normalizeH="0" baseline="0" dirty="0" smtClean="0">
                <a:ln>
                  <a:noFill/>
                </a:ln>
                <a:solidFill>
                  <a:schemeClr val="tx1"/>
                </a:solidFill>
                <a:effectLst/>
                <a:latin typeface="+mn-lt"/>
              </a:rPr>
            </a:br>
            <a:r>
              <a:rPr kumimoji="0" lang="ru-RU" sz="2000" i="0" u="none" strike="noStrike" cap="none" normalizeH="0" baseline="0" dirty="0" smtClean="0">
                <a:ln>
                  <a:noFill/>
                </a:ln>
                <a:solidFill>
                  <a:schemeClr val="tx1"/>
                </a:solidFill>
                <a:effectLst/>
                <a:latin typeface="+mn-lt"/>
              </a:rPr>
              <a:t>Доступ к </a:t>
            </a:r>
            <a:r>
              <a:rPr lang="en-US" sz="2000" dirty="0" smtClean="0"/>
              <a:t>private equity</a:t>
            </a:r>
            <a:r>
              <a:rPr kumimoji="0" lang="ru-RU" sz="2000" i="0" u="none" strike="noStrike" cap="none" normalizeH="0" dirty="0" smtClean="0">
                <a:ln>
                  <a:noFill/>
                </a:ln>
                <a:solidFill>
                  <a:schemeClr val="tx1"/>
                </a:solidFill>
                <a:effectLst/>
                <a:latin typeface="+mn-lt"/>
              </a:rPr>
              <a:t>: изменения за пять лет</a:t>
            </a:r>
            <a:r>
              <a:rPr kumimoji="0" lang="en-US" sz="1050" b="0" i="0" u="none" strike="noStrike" cap="none" normalizeH="0" baseline="0" dirty="0" smtClean="0">
                <a:ln>
                  <a:noFill/>
                </a:ln>
                <a:solidFill>
                  <a:schemeClr val="tx1"/>
                </a:solidFill>
                <a:effectLst/>
                <a:latin typeface="EYInterstate" pitchFamily="2" charset="0"/>
              </a:rPr>
              <a:t/>
            </a:r>
            <a:br>
              <a:rPr kumimoji="0" lang="en-US" sz="1050" b="0" i="0" u="none" strike="noStrike" cap="none" normalizeH="0" baseline="0" dirty="0" smtClean="0">
                <a:ln>
                  <a:noFill/>
                </a:ln>
                <a:solidFill>
                  <a:schemeClr val="tx1"/>
                </a:solidFill>
                <a:effectLst/>
                <a:latin typeface="EYInterstate" pitchFamily="2" charset="0"/>
              </a:rPr>
            </a:br>
            <a:r>
              <a:rPr lang="en-GB" dirty="0" smtClean="0"/>
              <a:t> </a:t>
            </a:r>
            <a:endParaRPr lang="en-US" dirty="0"/>
          </a:p>
        </p:txBody>
      </p:sp>
      <p:grpSp>
        <p:nvGrpSpPr>
          <p:cNvPr id="2" name="Group 191"/>
          <p:cNvGrpSpPr/>
          <p:nvPr/>
        </p:nvGrpSpPr>
        <p:grpSpPr>
          <a:xfrm>
            <a:off x="1438274" y="2160998"/>
            <a:ext cx="6562726" cy="3328379"/>
            <a:chOff x="1438274" y="2160998"/>
            <a:chExt cx="6562726" cy="3328379"/>
          </a:xfrm>
        </p:grpSpPr>
        <p:sp>
          <p:nvSpPr>
            <p:cNvPr id="113" name="Freeform 46"/>
            <p:cNvSpPr>
              <a:spLocks/>
            </p:cNvSpPr>
            <p:nvPr/>
          </p:nvSpPr>
          <p:spPr bwMode="auto">
            <a:xfrm>
              <a:off x="1957354" y="3037026"/>
              <a:ext cx="2654870" cy="2105194"/>
            </a:xfrm>
            <a:custGeom>
              <a:avLst/>
              <a:gdLst/>
              <a:ahLst/>
              <a:cxnLst>
                <a:cxn ang="0">
                  <a:pos x="328" y="0"/>
                </a:cxn>
                <a:cxn ang="0">
                  <a:pos x="310" y="17"/>
                </a:cxn>
                <a:cxn ang="0">
                  <a:pos x="292" y="34"/>
                </a:cxn>
                <a:cxn ang="0">
                  <a:pos x="274" y="52"/>
                </a:cxn>
                <a:cxn ang="0">
                  <a:pos x="256" y="70"/>
                </a:cxn>
                <a:cxn ang="0">
                  <a:pos x="238" y="88"/>
                </a:cxn>
                <a:cxn ang="0">
                  <a:pos x="221" y="106"/>
                </a:cxn>
                <a:cxn ang="0">
                  <a:pos x="204" y="125"/>
                </a:cxn>
                <a:cxn ang="0">
                  <a:pos x="187" y="143"/>
                </a:cxn>
                <a:cxn ang="0">
                  <a:pos x="170" y="162"/>
                </a:cxn>
                <a:cxn ang="0">
                  <a:pos x="154" y="181"/>
                </a:cxn>
                <a:cxn ang="0">
                  <a:pos x="137" y="200"/>
                </a:cxn>
                <a:cxn ang="0">
                  <a:pos x="121" y="219"/>
                </a:cxn>
                <a:cxn ang="0">
                  <a:pos x="105" y="239"/>
                </a:cxn>
                <a:cxn ang="0">
                  <a:pos x="90" y="258"/>
                </a:cxn>
                <a:cxn ang="0">
                  <a:pos x="74" y="278"/>
                </a:cxn>
                <a:cxn ang="0">
                  <a:pos x="59" y="298"/>
                </a:cxn>
                <a:cxn ang="0">
                  <a:pos x="44" y="318"/>
                </a:cxn>
                <a:cxn ang="0">
                  <a:pos x="29" y="338"/>
                </a:cxn>
                <a:cxn ang="0">
                  <a:pos x="14" y="358"/>
                </a:cxn>
                <a:cxn ang="0">
                  <a:pos x="0" y="379"/>
                </a:cxn>
                <a:cxn ang="0">
                  <a:pos x="2143" y="1699"/>
                </a:cxn>
                <a:cxn ang="0">
                  <a:pos x="639" y="295"/>
                </a:cxn>
                <a:cxn ang="0">
                  <a:pos x="328" y="0"/>
                </a:cxn>
              </a:cxnLst>
              <a:rect l="0" t="0" r="r" b="b"/>
              <a:pathLst>
                <a:path w="2143" h="1699">
                  <a:moveTo>
                    <a:pt x="328" y="0"/>
                  </a:moveTo>
                  <a:lnTo>
                    <a:pt x="310" y="17"/>
                  </a:lnTo>
                  <a:lnTo>
                    <a:pt x="292" y="34"/>
                  </a:lnTo>
                  <a:lnTo>
                    <a:pt x="274" y="52"/>
                  </a:lnTo>
                  <a:lnTo>
                    <a:pt x="256" y="70"/>
                  </a:lnTo>
                  <a:lnTo>
                    <a:pt x="238" y="88"/>
                  </a:lnTo>
                  <a:lnTo>
                    <a:pt x="221" y="106"/>
                  </a:lnTo>
                  <a:lnTo>
                    <a:pt x="204" y="125"/>
                  </a:lnTo>
                  <a:lnTo>
                    <a:pt x="187" y="143"/>
                  </a:lnTo>
                  <a:lnTo>
                    <a:pt x="170" y="162"/>
                  </a:lnTo>
                  <a:lnTo>
                    <a:pt x="154" y="181"/>
                  </a:lnTo>
                  <a:lnTo>
                    <a:pt x="137" y="200"/>
                  </a:lnTo>
                  <a:lnTo>
                    <a:pt x="121" y="219"/>
                  </a:lnTo>
                  <a:lnTo>
                    <a:pt x="105" y="239"/>
                  </a:lnTo>
                  <a:lnTo>
                    <a:pt x="90" y="258"/>
                  </a:lnTo>
                  <a:lnTo>
                    <a:pt x="74" y="278"/>
                  </a:lnTo>
                  <a:lnTo>
                    <a:pt x="59" y="298"/>
                  </a:lnTo>
                  <a:lnTo>
                    <a:pt x="44" y="318"/>
                  </a:lnTo>
                  <a:lnTo>
                    <a:pt x="29" y="338"/>
                  </a:lnTo>
                  <a:lnTo>
                    <a:pt x="14" y="358"/>
                  </a:lnTo>
                  <a:lnTo>
                    <a:pt x="0" y="379"/>
                  </a:lnTo>
                  <a:lnTo>
                    <a:pt x="2143" y="1699"/>
                  </a:lnTo>
                  <a:lnTo>
                    <a:pt x="639" y="295"/>
                  </a:lnTo>
                  <a:lnTo>
                    <a:pt x="328"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47"/>
            <p:cNvSpPr>
              <a:spLocks/>
            </p:cNvSpPr>
            <p:nvPr/>
          </p:nvSpPr>
          <p:spPr bwMode="auto">
            <a:xfrm>
              <a:off x="1667462" y="3506637"/>
              <a:ext cx="2944762" cy="1635583"/>
            </a:xfrm>
            <a:custGeom>
              <a:avLst/>
              <a:gdLst/>
              <a:ahLst/>
              <a:cxnLst>
                <a:cxn ang="0">
                  <a:pos x="234" y="0"/>
                </a:cxn>
                <a:cxn ang="0">
                  <a:pos x="220" y="19"/>
                </a:cxn>
                <a:cxn ang="0">
                  <a:pos x="206" y="39"/>
                </a:cxn>
                <a:cxn ang="0">
                  <a:pos x="193" y="59"/>
                </a:cxn>
                <a:cxn ang="0">
                  <a:pos x="180" y="79"/>
                </a:cxn>
                <a:cxn ang="0">
                  <a:pos x="167" y="100"/>
                </a:cxn>
                <a:cxn ang="0">
                  <a:pos x="154" y="120"/>
                </a:cxn>
                <a:cxn ang="0">
                  <a:pos x="142" y="141"/>
                </a:cxn>
                <a:cxn ang="0">
                  <a:pos x="130" y="161"/>
                </a:cxn>
                <a:cxn ang="0">
                  <a:pos x="118" y="182"/>
                </a:cxn>
                <a:cxn ang="0">
                  <a:pos x="106" y="203"/>
                </a:cxn>
                <a:cxn ang="0">
                  <a:pos x="94" y="224"/>
                </a:cxn>
                <a:cxn ang="0">
                  <a:pos x="83" y="245"/>
                </a:cxn>
                <a:cxn ang="0">
                  <a:pos x="72" y="266"/>
                </a:cxn>
                <a:cxn ang="0">
                  <a:pos x="61" y="288"/>
                </a:cxn>
                <a:cxn ang="0">
                  <a:pos x="50" y="309"/>
                </a:cxn>
                <a:cxn ang="0">
                  <a:pos x="39" y="331"/>
                </a:cxn>
                <a:cxn ang="0">
                  <a:pos x="29" y="353"/>
                </a:cxn>
                <a:cxn ang="0">
                  <a:pos x="19" y="375"/>
                </a:cxn>
                <a:cxn ang="0">
                  <a:pos x="9" y="397"/>
                </a:cxn>
                <a:cxn ang="0">
                  <a:pos x="0" y="419"/>
                </a:cxn>
                <a:cxn ang="0">
                  <a:pos x="2377" y="1319"/>
                </a:cxn>
                <a:cxn ang="0">
                  <a:pos x="332" y="62"/>
                </a:cxn>
                <a:cxn ang="0">
                  <a:pos x="234" y="0"/>
                </a:cxn>
              </a:cxnLst>
              <a:rect l="0" t="0" r="r" b="b"/>
              <a:pathLst>
                <a:path w="2377" h="1320">
                  <a:moveTo>
                    <a:pt x="234" y="0"/>
                  </a:moveTo>
                  <a:lnTo>
                    <a:pt x="220" y="19"/>
                  </a:lnTo>
                  <a:lnTo>
                    <a:pt x="206" y="39"/>
                  </a:lnTo>
                  <a:lnTo>
                    <a:pt x="193" y="59"/>
                  </a:lnTo>
                  <a:lnTo>
                    <a:pt x="180" y="79"/>
                  </a:lnTo>
                  <a:lnTo>
                    <a:pt x="167" y="100"/>
                  </a:lnTo>
                  <a:lnTo>
                    <a:pt x="154" y="120"/>
                  </a:lnTo>
                  <a:lnTo>
                    <a:pt x="142" y="141"/>
                  </a:lnTo>
                  <a:lnTo>
                    <a:pt x="130" y="161"/>
                  </a:lnTo>
                  <a:lnTo>
                    <a:pt x="118" y="182"/>
                  </a:lnTo>
                  <a:lnTo>
                    <a:pt x="106" y="203"/>
                  </a:lnTo>
                  <a:lnTo>
                    <a:pt x="94" y="224"/>
                  </a:lnTo>
                  <a:lnTo>
                    <a:pt x="83" y="245"/>
                  </a:lnTo>
                  <a:lnTo>
                    <a:pt x="72" y="266"/>
                  </a:lnTo>
                  <a:lnTo>
                    <a:pt x="61" y="288"/>
                  </a:lnTo>
                  <a:lnTo>
                    <a:pt x="50" y="309"/>
                  </a:lnTo>
                  <a:lnTo>
                    <a:pt x="39" y="331"/>
                  </a:lnTo>
                  <a:lnTo>
                    <a:pt x="29" y="353"/>
                  </a:lnTo>
                  <a:lnTo>
                    <a:pt x="19" y="375"/>
                  </a:lnTo>
                  <a:lnTo>
                    <a:pt x="9" y="397"/>
                  </a:lnTo>
                  <a:lnTo>
                    <a:pt x="0" y="419"/>
                  </a:lnTo>
                  <a:lnTo>
                    <a:pt x="2377" y="1319"/>
                  </a:lnTo>
                  <a:lnTo>
                    <a:pt x="332" y="62"/>
                  </a:lnTo>
                  <a:lnTo>
                    <a:pt x="234"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48"/>
            <p:cNvSpPr>
              <a:spLocks/>
            </p:cNvSpPr>
            <p:nvPr/>
          </p:nvSpPr>
          <p:spPr bwMode="auto">
            <a:xfrm>
              <a:off x="3987841" y="2160998"/>
              <a:ext cx="625623" cy="2981222"/>
            </a:xfrm>
            <a:custGeom>
              <a:avLst/>
              <a:gdLst/>
              <a:ahLst/>
              <a:cxnLst>
                <a:cxn ang="0">
                  <a:pos x="504" y="0"/>
                </a:cxn>
                <a:cxn ang="0">
                  <a:pos x="452" y="0"/>
                </a:cxn>
                <a:cxn ang="0">
                  <a:pos x="401" y="1"/>
                </a:cxn>
                <a:cxn ang="0">
                  <a:pos x="350" y="4"/>
                </a:cxn>
                <a:cxn ang="0">
                  <a:pos x="299" y="7"/>
                </a:cxn>
                <a:cxn ang="0">
                  <a:pos x="248" y="11"/>
                </a:cxn>
                <a:cxn ang="0">
                  <a:pos x="198" y="16"/>
                </a:cxn>
                <a:cxn ang="0">
                  <a:pos x="148" y="23"/>
                </a:cxn>
                <a:cxn ang="0">
                  <a:pos x="98" y="29"/>
                </a:cxn>
                <a:cxn ang="0">
                  <a:pos x="49" y="37"/>
                </a:cxn>
                <a:cxn ang="0">
                  <a:pos x="0" y="46"/>
                </a:cxn>
                <a:cxn ang="0">
                  <a:pos x="504" y="2405"/>
                </a:cxn>
                <a:cxn ang="0">
                  <a:pos x="504" y="0"/>
                </a:cxn>
              </a:cxnLst>
              <a:rect l="0" t="0" r="r" b="b"/>
              <a:pathLst>
                <a:path w="505" h="2406">
                  <a:moveTo>
                    <a:pt x="504" y="0"/>
                  </a:moveTo>
                  <a:lnTo>
                    <a:pt x="452" y="0"/>
                  </a:lnTo>
                  <a:lnTo>
                    <a:pt x="401" y="1"/>
                  </a:lnTo>
                  <a:lnTo>
                    <a:pt x="350" y="4"/>
                  </a:lnTo>
                  <a:lnTo>
                    <a:pt x="299" y="7"/>
                  </a:lnTo>
                  <a:lnTo>
                    <a:pt x="248" y="11"/>
                  </a:lnTo>
                  <a:lnTo>
                    <a:pt x="198" y="16"/>
                  </a:lnTo>
                  <a:lnTo>
                    <a:pt x="148" y="23"/>
                  </a:lnTo>
                  <a:lnTo>
                    <a:pt x="98" y="29"/>
                  </a:lnTo>
                  <a:lnTo>
                    <a:pt x="49" y="37"/>
                  </a:lnTo>
                  <a:lnTo>
                    <a:pt x="0" y="46"/>
                  </a:lnTo>
                  <a:lnTo>
                    <a:pt x="504" y="2405"/>
                  </a:lnTo>
                  <a:lnTo>
                    <a:pt x="504" y="0"/>
                  </a:lnTo>
                </a:path>
              </a:pathLst>
            </a:custGeom>
            <a:solidFill>
              <a:srgbClr val="FFE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49"/>
            <p:cNvSpPr>
              <a:spLocks/>
            </p:cNvSpPr>
            <p:nvPr/>
          </p:nvSpPr>
          <p:spPr bwMode="auto">
            <a:xfrm>
              <a:off x="3363457" y="2217996"/>
              <a:ext cx="1248768" cy="2924224"/>
            </a:xfrm>
            <a:custGeom>
              <a:avLst/>
              <a:gdLst/>
              <a:ahLst/>
              <a:cxnLst>
                <a:cxn ang="0">
                  <a:pos x="504" y="0"/>
                </a:cxn>
                <a:cxn ang="0">
                  <a:pos x="478" y="5"/>
                </a:cxn>
                <a:cxn ang="0">
                  <a:pos x="451" y="10"/>
                </a:cxn>
                <a:cxn ang="0">
                  <a:pos x="425" y="15"/>
                </a:cxn>
                <a:cxn ang="0">
                  <a:pos x="399" y="21"/>
                </a:cxn>
                <a:cxn ang="0">
                  <a:pos x="374" y="27"/>
                </a:cxn>
                <a:cxn ang="0">
                  <a:pos x="348" y="34"/>
                </a:cxn>
                <a:cxn ang="0">
                  <a:pos x="322" y="40"/>
                </a:cxn>
                <a:cxn ang="0">
                  <a:pos x="297" y="47"/>
                </a:cxn>
                <a:cxn ang="0">
                  <a:pos x="271" y="54"/>
                </a:cxn>
                <a:cxn ang="0">
                  <a:pos x="246" y="61"/>
                </a:cxn>
                <a:cxn ang="0">
                  <a:pos x="221" y="69"/>
                </a:cxn>
                <a:cxn ang="0">
                  <a:pos x="196" y="76"/>
                </a:cxn>
                <a:cxn ang="0">
                  <a:pos x="171" y="84"/>
                </a:cxn>
                <a:cxn ang="0">
                  <a:pos x="146" y="92"/>
                </a:cxn>
                <a:cxn ang="0">
                  <a:pos x="121" y="101"/>
                </a:cxn>
                <a:cxn ang="0">
                  <a:pos x="97" y="109"/>
                </a:cxn>
                <a:cxn ang="0">
                  <a:pos x="72" y="118"/>
                </a:cxn>
                <a:cxn ang="0">
                  <a:pos x="48" y="127"/>
                </a:cxn>
                <a:cxn ang="0">
                  <a:pos x="24" y="137"/>
                </a:cxn>
                <a:cxn ang="0">
                  <a:pos x="0" y="146"/>
                </a:cxn>
                <a:cxn ang="0">
                  <a:pos x="187" y="560"/>
                </a:cxn>
                <a:cxn ang="0">
                  <a:pos x="1008" y="2359"/>
                </a:cxn>
                <a:cxn ang="0">
                  <a:pos x="504" y="0"/>
                </a:cxn>
              </a:cxnLst>
              <a:rect l="0" t="0" r="r" b="b"/>
              <a:pathLst>
                <a:path w="1008" h="2360">
                  <a:moveTo>
                    <a:pt x="504" y="0"/>
                  </a:moveTo>
                  <a:lnTo>
                    <a:pt x="478" y="5"/>
                  </a:lnTo>
                  <a:lnTo>
                    <a:pt x="451" y="10"/>
                  </a:lnTo>
                  <a:lnTo>
                    <a:pt x="425" y="15"/>
                  </a:lnTo>
                  <a:lnTo>
                    <a:pt x="399" y="21"/>
                  </a:lnTo>
                  <a:lnTo>
                    <a:pt x="374" y="27"/>
                  </a:lnTo>
                  <a:lnTo>
                    <a:pt x="348" y="34"/>
                  </a:lnTo>
                  <a:lnTo>
                    <a:pt x="322" y="40"/>
                  </a:lnTo>
                  <a:lnTo>
                    <a:pt x="297" y="47"/>
                  </a:lnTo>
                  <a:lnTo>
                    <a:pt x="271" y="54"/>
                  </a:lnTo>
                  <a:lnTo>
                    <a:pt x="246" y="61"/>
                  </a:lnTo>
                  <a:lnTo>
                    <a:pt x="221" y="69"/>
                  </a:lnTo>
                  <a:lnTo>
                    <a:pt x="196" y="76"/>
                  </a:lnTo>
                  <a:lnTo>
                    <a:pt x="171" y="84"/>
                  </a:lnTo>
                  <a:lnTo>
                    <a:pt x="146" y="92"/>
                  </a:lnTo>
                  <a:lnTo>
                    <a:pt x="121" y="101"/>
                  </a:lnTo>
                  <a:lnTo>
                    <a:pt x="97" y="109"/>
                  </a:lnTo>
                  <a:lnTo>
                    <a:pt x="72" y="118"/>
                  </a:lnTo>
                  <a:lnTo>
                    <a:pt x="48" y="127"/>
                  </a:lnTo>
                  <a:lnTo>
                    <a:pt x="24" y="137"/>
                  </a:lnTo>
                  <a:lnTo>
                    <a:pt x="0" y="146"/>
                  </a:lnTo>
                  <a:lnTo>
                    <a:pt x="187" y="560"/>
                  </a:lnTo>
                  <a:lnTo>
                    <a:pt x="1008" y="2359"/>
                  </a:lnTo>
                  <a:lnTo>
                    <a:pt x="504"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50"/>
            <p:cNvSpPr>
              <a:spLocks/>
            </p:cNvSpPr>
            <p:nvPr/>
          </p:nvSpPr>
          <p:spPr bwMode="auto">
            <a:xfrm>
              <a:off x="1438274" y="4584635"/>
              <a:ext cx="3173951" cy="557585"/>
            </a:xfrm>
            <a:custGeom>
              <a:avLst/>
              <a:gdLst/>
              <a:ahLst/>
              <a:cxnLst>
                <a:cxn ang="0">
                  <a:pos x="44" y="0"/>
                </a:cxn>
                <a:cxn ang="0">
                  <a:pos x="40" y="21"/>
                </a:cxn>
                <a:cxn ang="0">
                  <a:pos x="36" y="43"/>
                </a:cxn>
                <a:cxn ang="0">
                  <a:pos x="32" y="65"/>
                </a:cxn>
                <a:cxn ang="0">
                  <a:pos x="28" y="87"/>
                </a:cxn>
                <a:cxn ang="0">
                  <a:pos x="25" y="110"/>
                </a:cxn>
                <a:cxn ang="0">
                  <a:pos x="22" y="132"/>
                </a:cxn>
                <a:cxn ang="0">
                  <a:pos x="19" y="154"/>
                </a:cxn>
                <a:cxn ang="0">
                  <a:pos x="16" y="176"/>
                </a:cxn>
                <a:cxn ang="0">
                  <a:pos x="13" y="199"/>
                </a:cxn>
                <a:cxn ang="0">
                  <a:pos x="11" y="221"/>
                </a:cxn>
                <a:cxn ang="0">
                  <a:pos x="9" y="244"/>
                </a:cxn>
                <a:cxn ang="0">
                  <a:pos x="7" y="266"/>
                </a:cxn>
                <a:cxn ang="0">
                  <a:pos x="5" y="289"/>
                </a:cxn>
                <a:cxn ang="0">
                  <a:pos x="4" y="312"/>
                </a:cxn>
                <a:cxn ang="0">
                  <a:pos x="2" y="334"/>
                </a:cxn>
                <a:cxn ang="0">
                  <a:pos x="1" y="357"/>
                </a:cxn>
                <a:cxn ang="0">
                  <a:pos x="1" y="380"/>
                </a:cxn>
                <a:cxn ang="0">
                  <a:pos x="0" y="403"/>
                </a:cxn>
                <a:cxn ang="0">
                  <a:pos x="0" y="426"/>
                </a:cxn>
                <a:cxn ang="0">
                  <a:pos x="0" y="449"/>
                </a:cxn>
                <a:cxn ang="0">
                  <a:pos x="2562" y="449"/>
                </a:cxn>
                <a:cxn ang="0">
                  <a:pos x="44" y="0"/>
                </a:cxn>
              </a:cxnLst>
              <a:rect l="0" t="0" r="r" b="b"/>
              <a:pathLst>
                <a:path w="2562" h="450">
                  <a:moveTo>
                    <a:pt x="44" y="0"/>
                  </a:moveTo>
                  <a:lnTo>
                    <a:pt x="40" y="21"/>
                  </a:lnTo>
                  <a:lnTo>
                    <a:pt x="36" y="43"/>
                  </a:lnTo>
                  <a:lnTo>
                    <a:pt x="32" y="65"/>
                  </a:lnTo>
                  <a:lnTo>
                    <a:pt x="28" y="87"/>
                  </a:lnTo>
                  <a:lnTo>
                    <a:pt x="25" y="110"/>
                  </a:lnTo>
                  <a:lnTo>
                    <a:pt x="22" y="132"/>
                  </a:lnTo>
                  <a:lnTo>
                    <a:pt x="19" y="154"/>
                  </a:lnTo>
                  <a:lnTo>
                    <a:pt x="16" y="176"/>
                  </a:lnTo>
                  <a:lnTo>
                    <a:pt x="13" y="199"/>
                  </a:lnTo>
                  <a:lnTo>
                    <a:pt x="11" y="221"/>
                  </a:lnTo>
                  <a:lnTo>
                    <a:pt x="9" y="244"/>
                  </a:lnTo>
                  <a:lnTo>
                    <a:pt x="7" y="266"/>
                  </a:lnTo>
                  <a:lnTo>
                    <a:pt x="5" y="289"/>
                  </a:lnTo>
                  <a:lnTo>
                    <a:pt x="4" y="312"/>
                  </a:lnTo>
                  <a:lnTo>
                    <a:pt x="2" y="334"/>
                  </a:lnTo>
                  <a:lnTo>
                    <a:pt x="1" y="357"/>
                  </a:lnTo>
                  <a:lnTo>
                    <a:pt x="1" y="380"/>
                  </a:lnTo>
                  <a:lnTo>
                    <a:pt x="0" y="403"/>
                  </a:lnTo>
                  <a:lnTo>
                    <a:pt x="0" y="426"/>
                  </a:lnTo>
                  <a:lnTo>
                    <a:pt x="0" y="449"/>
                  </a:lnTo>
                  <a:lnTo>
                    <a:pt x="2562" y="449"/>
                  </a:lnTo>
                  <a:lnTo>
                    <a:pt x="44" y="0"/>
                  </a:lnTo>
                </a:path>
              </a:pathLst>
            </a:custGeom>
            <a:solidFill>
              <a:srgbClr val="939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51"/>
            <p:cNvSpPr>
              <a:spLocks/>
            </p:cNvSpPr>
            <p:nvPr/>
          </p:nvSpPr>
          <p:spPr bwMode="auto">
            <a:xfrm>
              <a:off x="1492783" y="4025811"/>
              <a:ext cx="3119441" cy="1116409"/>
            </a:xfrm>
            <a:custGeom>
              <a:avLst/>
              <a:gdLst/>
              <a:ahLst/>
              <a:cxnLst>
                <a:cxn ang="0">
                  <a:pos x="140" y="0"/>
                </a:cxn>
                <a:cxn ang="0">
                  <a:pos x="131" y="21"/>
                </a:cxn>
                <a:cxn ang="0">
                  <a:pos x="122" y="43"/>
                </a:cxn>
                <a:cxn ang="0">
                  <a:pos x="114" y="65"/>
                </a:cxn>
                <a:cxn ang="0">
                  <a:pos x="105" y="87"/>
                </a:cxn>
                <a:cxn ang="0">
                  <a:pos x="97" y="109"/>
                </a:cxn>
                <a:cxn ang="0">
                  <a:pos x="89" y="131"/>
                </a:cxn>
                <a:cxn ang="0">
                  <a:pos x="81" y="153"/>
                </a:cxn>
                <a:cxn ang="0">
                  <a:pos x="73" y="176"/>
                </a:cxn>
                <a:cxn ang="0">
                  <a:pos x="66" y="198"/>
                </a:cxn>
                <a:cxn ang="0">
                  <a:pos x="59" y="221"/>
                </a:cxn>
                <a:cxn ang="0">
                  <a:pos x="52" y="243"/>
                </a:cxn>
                <a:cxn ang="0">
                  <a:pos x="45" y="266"/>
                </a:cxn>
                <a:cxn ang="0">
                  <a:pos x="38" y="289"/>
                </a:cxn>
                <a:cxn ang="0">
                  <a:pos x="32" y="312"/>
                </a:cxn>
                <a:cxn ang="0">
                  <a:pos x="26" y="335"/>
                </a:cxn>
                <a:cxn ang="0">
                  <a:pos x="20" y="358"/>
                </a:cxn>
                <a:cxn ang="0">
                  <a:pos x="15" y="381"/>
                </a:cxn>
                <a:cxn ang="0">
                  <a:pos x="9" y="404"/>
                </a:cxn>
                <a:cxn ang="0">
                  <a:pos x="4" y="427"/>
                </a:cxn>
                <a:cxn ang="0">
                  <a:pos x="0" y="451"/>
                </a:cxn>
                <a:cxn ang="0">
                  <a:pos x="2518" y="900"/>
                </a:cxn>
                <a:cxn ang="0">
                  <a:pos x="782" y="243"/>
                </a:cxn>
                <a:cxn ang="0">
                  <a:pos x="140" y="0"/>
                </a:cxn>
              </a:cxnLst>
              <a:rect l="0" t="0" r="r" b="b"/>
              <a:pathLst>
                <a:path w="2518" h="901">
                  <a:moveTo>
                    <a:pt x="140" y="0"/>
                  </a:moveTo>
                  <a:lnTo>
                    <a:pt x="131" y="21"/>
                  </a:lnTo>
                  <a:lnTo>
                    <a:pt x="122" y="43"/>
                  </a:lnTo>
                  <a:lnTo>
                    <a:pt x="114" y="65"/>
                  </a:lnTo>
                  <a:lnTo>
                    <a:pt x="105" y="87"/>
                  </a:lnTo>
                  <a:lnTo>
                    <a:pt x="97" y="109"/>
                  </a:lnTo>
                  <a:lnTo>
                    <a:pt x="89" y="131"/>
                  </a:lnTo>
                  <a:lnTo>
                    <a:pt x="81" y="153"/>
                  </a:lnTo>
                  <a:lnTo>
                    <a:pt x="73" y="176"/>
                  </a:lnTo>
                  <a:lnTo>
                    <a:pt x="66" y="198"/>
                  </a:lnTo>
                  <a:lnTo>
                    <a:pt x="59" y="221"/>
                  </a:lnTo>
                  <a:lnTo>
                    <a:pt x="52" y="243"/>
                  </a:lnTo>
                  <a:lnTo>
                    <a:pt x="45" y="266"/>
                  </a:lnTo>
                  <a:lnTo>
                    <a:pt x="38" y="289"/>
                  </a:lnTo>
                  <a:lnTo>
                    <a:pt x="32" y="312"/>
                  </a:lnTo>
                  <a:lnTo>
                    <a:pt x="26" y="335"/>
                  </a:lnTo>
                  <a:lnTo>
                    <a:pt x="20" y="358"/>
                  </a:lnTo>
                  <a:lnTo>
                    <a:pt x="15" y="381"/>
                  </a:lnTo>
                  <a:lnTo>
                    <a:pt x="9" y="404"/>
                  </a:lnTo>
                  <a:lnTo>
                    <a:pt x="4" y="427"/>
                  </a:lnTo>
                  <a:lnTo>
                    <a:pt x="0" y="451"/>
                  </a:lnTo>
                  <a:lnTo>
                    <a:pt x="2518" y="900"/>
                  </a:lnTo>
                  <a:lnTo>
                    <a:pt x="782" y="243"/>
                  </a:lnTo>
                  <a:lnTo>
                    <a:pt x="140"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52"/>
            <p:cNvSpPr>
              <a:spLocks/>
            </p:cNvSpPr>
            <p:nvPr/>
          </p:nvSpPr>
          <p:spPr bwMode="auto">
            <a:xfrm>
              <a:off x="2829510" y="2402618"/>
              <a:ext cx="1782715" cy="2739601"/>
            </a:xfrm>
            <a:custGeom>
              <a:avLst/>
              <a:gdLst/>
              <a:ahLst/>
              <a:cxnLst>
                <a:cxn ang="0">
                  <a:pos x="426" y="0"/>
                </a:cxn>
                <a:cxn ang="0">
                  <a:pos x="390" y="14"/>
                </a:cxn>
                <a:cxn ang="0">
                  <a:pos x="355" y="30"/>
                </a:cxn>
                <a:cxn ang="0">
                  <a:pos x="319" y="46"/>
                </a:cxn>
                <a:cxn ang="0">
                  <a:pos x="282" y="63"/>
                </a:cxn>
                <a:cxn ang="0">
                  <a:pos x="243" y="82"/>
                </a:cxn>
                <a:cxn ang="0">
                  <a:pos x="207" y="100"/>
                </a:cxn>
                <a:cxn ang="0">
                  <a:pos x="172" y="118"/>
                </a:cxn>
                <a:cxn ang="0">
                  <a:pos x="137" y="138"/>
                </a:cxn>
                <a:cxn ang="0">
                  <a:pos x="119" y="147"/>
                </a:cxn>
                <a:cxn ang="0">
                  <a:pos x="102" y="157"/>
                </a:cxn>
                <a:cxn ang="0">
                  <a:pos x="85" y="167"/>
                </a:cxn>
                <a:cxn ang="0">
                  <a:pos x="67" y="177"/>
                </a:cxn>
                <a:cxn ang="0">
                  <a:pos x="50" y="188"/>
                </a:cxn>
                <a:cxn ang="0">
                  <a:pos x="33" y="198"/>
                </a:cxn>
                <a:cxn ang="0">
                  <a:pos x="16" y="209"/>
                </a:cxn>
                <a:cxn ang="0">
                  <a:pos x="0" y="219"/>
                </a:cxn>
                <a:cxn ang="0">
                  <a:pos x="1439" y="2210"/>
                </a:cxn>
                <a:cxn ang="0">
                  <a:pos x="1405" y="2137"/>
                </a:cxn>
                <a:cxn ang="0">
                  <a:pos x="1173" y="1631"/>
                </a:cxn>
                <a:cxn ang="0">
                  <a:pos x="553" y="274"/>
                </a:cxn>
                <a:cxn ang="0">
                  <a:pos x="464" y="82"/>
                </a:cxn>
                <a:cxn ang="0">
                  <a:pos x="426" y="0"/>
                </a:cxn>
              </a:cxnLst>
              <a:rect l="0" t="0" r="r" b="b"/>
              <a:pathLst>
                <a:path w="1439" h="2211">
                  <a:moveTo>
                    <a:pt x="426" y="0"/>
                  </a:moveTo>
                  <a:lnTo>
                    <a:pt x="390" y="14"/>
                  </a:lnTo>
                  <a:lnTo>
                    <a:pt x="355" y="30"/>
                  </a:lnTo>
                  <a:lnTo>
                    <a:pt x="319" y="46"/>
                  </a:lnTo>
                  <a:lnTo>
                    <a:pt x="282" y="63"/>
                  </a:lnTo>
                  <a:lnTo>
                    <a:pt x="243" y="82"/>
                  </a:lnTo>
                  <a:lnTo>
                    <a:pt x="207" y="100"/>
                  </a:lnTo>
                  <a:lnTo>
                    <a:pt x="172" y="118"/>
                  </a:lnTo>
                  <a:lnTo>
                    <a:pt x="137" y="138"/>
                  </a:lnTo>
                  <a:lnTo>
                    <a:pt x="119" y="147"/>
                  </a:lnTo>
                  <a:lnTo>
                    <a:pt x="102" y="157"/>
                  </a:lnTo>
                  <a:lnTo>
                    <a:pt x="85" y="167"/>
                  </a:lnTo>
                  <a:lnTo>
                    <a:pt x="67" y="177"/>
                  </a:lnTo>
                  <a:lnTo>
                    <a:pt x="50" y="188"/>
                  </a:lnTo>
                  <a:lnTo>
                    <a:pt x="33" y="198"/>
                  </a:lnTo>
                  <a:lnTo>
                    <a:pt x="16" y="209"/>
                  </a:lnTo>
                  <a:lnTo>
                    <a:pt x="0" y="219"/>
                  </a:lnTo>
                  <a:lnTo>
                    <a:pt x="1439" y="2210"/>
                  </a:lnTo>
                  <a:lnTo>
                    <a:pt x="1405" y="2137"/>
                  </a:lnTo>
                  <a:lnTo>
                    <a:pt x="1173" y="1631"/>
                  </a:lnTo>
                  <a:lnTo>
                    <a:pt x="553" y="274"/>
                  </a:lnTo>
                  <a:lnTo>
                    <a:pt x="464" y="82"/>
                  </a:lnTo>
                  <a:lnTo>
                    <a:pt x="426"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53"/>
            <p:cNvSpPr>
              <a:spLocks/>
            </p:cNvSpPr>
            <p:nvPr/>
          </p:nvSpPr>
          <p:spPr bwMode="auto">
            <a:xfrm>
              <a:off x="2364938" y="2675216"/>
              <a:ext cx="2247286" cy="2467004"/>
            </a:xfrm>
            <a:custGeom>
              <a:avLst/>
              <a:gdLst/>
              <a:ahLst/>
              <a:cxnLst>
                <a:cxn ang="0">
                  <a:pos x="374" y="0"/>
                </a:cxn>
                <a:cxn ang="0">
                  <a:pos x="354" y="12"/>
                </a:cxn>
                <a:cxn ang="0">
                  <a:pos x="334" y="26"/>
                </a:cxn>
                <a:cxn ang="0">
                  <a:pos x="314" y="39"/>
                </a:cxn>
                <a:cxn ang="0">
                  <a:pos x="295" y="53"/>
                </a:cxn>
                <a:cxn ang="0">
                  <a:pos x="275" y="66"/>
                </a:cxn>
                <a:cxn ang="0">
                  <a:pos x="256" y="80"/>
                </a:cxn>
                <a:cxn ang="0">
                  <a:pos x="236" y="94"/>
                </a:cxn>
                <a:cxn ang="0">
                  <a:pos x="217" y="108"/>
                </a:cxn>
                <a:cxn ang="0">
                  <a:pos x="198" y="123"/>
                </a:cxn>
                <a:cxn ang="0">
                  <a:pos x="179" y="137"/>
                </a:cxn>
                <a:cxn ang="0">
                  <a:pos x="161" y="152"/>
                </a:cxn>
                <a:cxn ang="0">
                  <a:pos x="142" y="167"/>
                </a:cxn>
                <a:cxn ang="0">
                  <a:pos x="124" y="182"/>
                </a:cxn>
                <a:cxn ang="0">
                  <a:pos x="106" y="197"/>
                </a:cxn>
                <a:cxn ang="0">
                  <a:pos x="88" y="212"/>
                </a:cxn>
                <a:cxn ang="0">
                  <a:pos x="70" y="228"/>
                </a:cxn>
                <a:cxn ang="0">
                  <a:pos x="52" y="243"/>
                </a:cxn>
                <a:cxn ang="0">
                  <a:pos x="34" y="259"/>
                </a:cxn>
                <a:cxn ang="0">
                  <a:pos x="17" y="275"/>
                </a:cxn>
                <a:cxn ang="0">
                  <a:pos x="0" y="291"/>
                </a:cxn>
                <a:cxn ang="0">
                  <a:pos x="1814" y="1990"/>
                </a:cxn>
                <a:cxn ang="0">
                  <a:pos x="374" y="0"/>
                </a:cxn>
              </a:cxnLst>
              <a:rect l="0" t="0" r="r" b="b"/>
              <a:pathLst>
                <a:path w="1814" h="1991">
                  <a:moveTo>
                    <a:pt x="374" y="0"/>
                  </a:moveTo>
                  <a:lnTo>
                    <a:pt x="354" y="12"/>
                  </a:lnTo>
                  <a:lnTo>
                    <a:pt x="334" y="26"/>
                  </a:lnTo>
                  <a:lnTo>
                    <a:pt x="314" y="39"/>
                  </a:lnTo>
                  <a:lnTo>
                    <a:pt x="295" y="53"/>
                  </a:lnTo>
                  <a:lnTo>
                    <a:pt x="275" y="66"/>
                  </a:lnTo>
                  <a:lnTo>
                    <a:pt x="256" y="80"/>
                  </a:lnTo>
                  <a:lnTo>
                    <a:pt x="236" y="94"/>
                  </a:lnTo>
                  <a:lnTo>
                    <a:pt x="217" y="108"/>
                  </a:lnTo>
                  <a:lnTo>
                    <a:pt x="198" y="123"/>
                  </a:lnTo>
                  <a:lnTo>
                    <a:pt x="179" y="137"/>
                  </a:lnTo>
                  <a:lnTo>
                    <a:pt x="161" y="152"/>
                  </a:lnTo>
                  <a:lnTo>
                    <a:pt x="142" y="167"/>
                  </a:lnTo>
                  <a:lnTo>
                    <a:pt x="124" y="182"/>
                  </a:lnTo>
                  <a:lnTo>
                    <a:pt x="106" y="197"/>
                  </a:lnTo>
                  <a:lnTo>
                    <a:pt x="88" y="212"/>
                  </a:lnTo>
                  <a:lnTo>
                    <a:pt x="70" y="228"/>
                  </a:lnTo>
                  <a:lnTo>
                    <a:pt x="52" y="243"/>
                  </a:lnTo>
                  <a:lnTo>
                    <a:pt x="34" y="259"/>
                  </a:lnTo>
                  <a:lnTo>
                    <a:pt x="17" y="275"/>
                  </a:lnTo>
                  <a:lnTo>
                    <a:pt x="0" y="291"/>
                  </a:lnTo>
                  <a:lnTo>
                    <a:pt x="1814" y="1990"/>
                  </a:lnTo>
                  <a:lnTo>
                    <a:pt x="374" y="0"/>
                  </a:lnTo>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4"/>
            <p:cNvSpPr>
              <a:spLocks/>
            </p:cNvSpPr>
            <p:nvPr/>
          </p:nvSpPr>
          <p:spPr bwMode="auto">
            <a:xfrm>
              <a:off x="4612224" y="3037026"/>
              <a:ext cx="2656109" cy="2105194"/>
            </a:xfrm>
            <a:custGeom>
              <a:avLst/>
              <a:gdLst/>
              <a:ahLst/>
              <a:cxnLst>
                <a:cxn ang="0">
                  <a:pos x="1814" y="0"/>
                </a:cxn>
                <a:cxn ang="0">
                  <a:pos x="1503" y="295"/>
                </a:cxn>
                <a:cxn ang="0">
                  <a:pos x="0" y="1699"/>
                </a:cxn>
                <a:cxn ang="0">
                  <a:pos x="2143" y="379"/>
                </a:cxn>
                <a:cxn ang="0">
                  <a:pos x="2128" y="358"/>
                </a:cxn>
                <a:cxn ang="0">
                  <a:pos x="2114" y="338"/>
                </a:cxn>
                <a:cxn ang="0">
                  <a:pos x="2099" y="318"/>
                </a:cxn>
                <a:cxn ang="0">
                  <a:pos x="2084" y="298"/>
                </a:cxn>
                <a:cxn ang="0">
                  <a:pos x="2068" y="278"/>
                </a:cxn>
                <a:cxn ang="0">
                  <a:pos x="2053" y="258"/>
                </a:cxn>
                <a:cxn ang="0">
                  <a:pos x="2037" y="239"/>
                </a:cxn>
                <a:cxn ang="0">
                  <a:pos x="2021" y="219"/>
                </a:cxn>
                <a:cxn ang="0">
                  <a:pos x="2005" y="200"/>
                </a:cxn>
                <a:cxn ang="0">
                  <a:pos x="1988" y="181"/>
                </a:cxn>
                <a:cxn ang="0">
                  <a:pos x="1972" y="162"/>
                </a:cxn>
                <a:cxn ang="0">
                  <a:pos x="1955" y="143"/>
                </a:cxn>
                <a:cxn ang="0">
                  <a:pos x="1938" y="125"/>
                </a:cxn>
                <a:cxn ang="0">
                  <a:pos x="1921" y="106"/>
                </a:cxn>
                <a:cxn ang="0">
                  <a:pos x="1904" y="88"/>
                </a:cxn>
                <a:cxn ang="0">
                  <a:pos x="1886" y="70"/>
                </a:cxn>
                <a:cxn ang="0">
                  <a:pos x="1868" y="52"/>
                </a:cxn>
                <a:cxn ang="0">
                  <a:pos x="1851" y="34"/>
                </a:cxn>
                <a:cxn ang="0">
                  <a:pos x="1832" y="17"/>
                </a:cxn>
                <a:cxn ang="0">
                  <a:pos x="1814" y="0"/>
                </a:cxn>
              </a:cxnLst>
              <a:rect l="0" t="0" r="r" b="b"/>
              <a:pathLst>
                <a:path w="2144" h="1699">
                  <a:moveTo>
                    <a:pt x="1814" y="0"/>
                  </a:moveTo>
                  <a:lnTo>
                    <a:pt x="1503" y="295"/>
                  </a:lnTo>
                  <a:lnTo>
                    <a:pt x="0" y="1699"/>
                  </a:lnTo>
                  <a:lnTo>
                    <a:pt x="2143" y="379"/>
                  </a:lnTo>
                  <a:lnTo>
                    <a:pt x="2128" y="358"/>
                  </a:lnTo>
                  <a:lnTo>
                    <a:pt x="2114" y="338"/>
                  </a:lnTo>
                  <a:lnTo>
                    <a:pt x="2099" y="318"/>
                  </a:lnTo>
                  <a:lnTo>
                    <a:pt x="2084" y="298"/>
                  </a:lnTo>
                  <a:lnTo>
                    <a:pt x="2068" y="278"/>
                  </a:lnTo>
                  <a:lnTo>
                    <a:pt x="2053" y="258"/>
                  </a:lnTo>
                  <a:lnTo>
                    <a:pt x="2037" y="239"/>
                  </a:lnTo>
                  <a:lnTo>
                    <a:pt x="2021" y="219"/>
                  </a:lnTo>
                  <a:lnTo>
                    <a:pt x="2005" y="200"/>
                  </a:lnTo>
                  <a:lnTo>
                    <a:pt x="1988" y="181"/>
                  </a:lnTo>
                  <a:lnTo>
                    <a:pt x="1972" y="162"/>
                  </a:lnTo>
                  <a:lnTo>
                    <a:pt x="1955" y="143"/>
                  </a:lnTo>
                  <a:lnTo>
                    <a:pt x="1938" y="125"/>
                  </a:lnTo>
                  <a:lnTo>
                    <a:pt x="1921" y="106"/>
                  </a:lnTo>
                  <a:lnTo>
                    <a:pt x="1904" y="88"/>
                  </a:lnTo>
                  <a:lnTo>
                    <a:pt x="1886" y="70"/>
                  </a:lnTo>
                  <a:lnTo>
                    <a:pt x="1868" y="52"/>
                  </a:lnTo>
                  <a:lnTo>
                    <a:pt x="1851" y="34"/>
                  </a:lnTo>
                  <a:lnTo>
                    <a:pt x="1832" y="17"/>
                  </a:lnTo>
                  <a:lnTo>
                    <a:pt x="1814" y="0"/>
                  </a:lnTo>
                </a:path>
              </a:pathLst>
            </a:custGeom>
            <a:solidFill>
              <a:srgbClr val="FFE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5"/>
            <p:cNvSpPr>
              <a:spLocks/>
            </p:cNvSpPr>
            <p:nvPr/>
          </p:nvSpPr>
          <p:spPr bwMode="auto">
            <a:xfrm>
              <a:off x="4612224" y="3506637"/>
              <a:ext cx="2946001" cy="1635583"/>
            </a:xfrm>
            <a:custGeom>
              <a:avLst/>
              <a:gdLst/>
              <a:ahLst/>
              <a:cxnLst>
                <a:cxn ang="0">
                  <a:pos x="2143" y="0"/>
                </a:cxn>
                <a:cxn ang="0">
                  <a:pos x="2044" y="62"/>
                </a:cxn>
                <a:cxn ang="0">
                  <a:pos x="0" y="1319"/>
                </a:cxn>
                <a:cxn ang="0">
                  <a:pos x="2377" y="419"/>
                </a:cxn>
                <a:cxn ang="0">
                  <a:pos x="2367" y="397"/>
                </a:cxn>
                <a:cxn ang="0">
                  <a:pos x="2357" y="375"/>
                </a:cxn>
                <a:cxn ang="0">
                  <a:pos x="2347" y="353"/>
                </a:cxn>
                <a:cxn ang="0">
                  <a:pos x="2337" y="331"/>
                </a:cxn>
                <a:cxn ang="0">
                  <a:pos x="2326" y="309"/>
                </a:cxn>
                <a:cxn ang="0">
                  <a:pos x="2316" y="288"/>
                </a:cxn>
                <a:cxn ang="0">
                  <a:pos x="2305" y="266"/>
                </a:cxn>
                <a:cxn ang="0">
                  <a:pos x="2293" y="245"/>
                </a:cxn>
                <a:cxn ang="0">
                  <a:pos x="2282" y="224"/>
                </a:cxn>
                <a:cxn ang="0">
                  <a:pos x="2270" y="203"/>
                </a:cxn>
                <a:cxn ang="0">
                  <a:pos x="2259" y="182"/>
                </a:cxn>
                <a:cxn ang="0">
                  <a:pos x="2247" y="161"/>
                </a:cxn>
                <a:cxn ang="0">
                  <a:pos x="2234" y="141"/>
                </a:cxn>
                <a:cxn ang="0">
                  <a:pos x="2222" y="120"/>
                </a:cxn>
                <a:cxn ang="0">
                  <a:pos x="2209" y="100"/>
                </a:cxn>
                <a:cxn ang="0">
                  <a:pos x="2196" y="79"/>
                </a:cxn>
                <a:cxn ang="0">
                  <a:pos x="2183" y="59"/>
                </a:cxn>
                <a:cxn ang="0">
                  <a:pos x="2170" y="39"/>
                </a:cxn>
                <a:cxn ang="0">
                  <a:pos x="2156" y="19"/>
                </a:cxn>
                <a:cxn ang="0">
                  <a:pos x="2143" y="0"/>
                </a:cxn>
              </a:cxnLst>
              <a:rect l="0" t="0" r="r" b="b"/>
              <a:pathLst>
                <a:path w="2378" h="1320">
                  <a:moveTo>
                    <a:pt x="2143" y="0"/>
                  </a:moveTo>
                  <a:lnTo>
                    <a:pt x="2044" y="62"/>
                  </a:lnTo>
                  <a:lnTo>
                    <a:pt x="0" y="1319"/>
                  </a:lnTo>
                  <a:lnTo>
                    <a:pt x="2377" y="419"/>
                  </a:lnTo>
                  <a:lnTo>
                    <a:pt x="2367" y="397"/>
                  </a:lnTo>
                  <a:lnTo>
                    <a:pt x="2357" y="375"/>
                  </a:lnTo>
                  <a:lnTo>
                    <a:pt x="2347" y="353"/>
                  </a:lnTo>
                  <a:lnTo>
                    <a:pt x="2337" y="331"/>
                  </a:lnTo>
                  <a:lnTo>
                    <a:pt x="2326" y="309"/>
                  </a:lnTo>
                  <a:lnTo>
                    <a:pt x="2316" y="288"/>
                  </a:lnTo>
                  <a:lnTo>
                    <a:pt x="2305" y="266"/>
                  </a:lnTo>
                  <a:lnTo>
                    <a:pt x="2293" y="245"/>
                  </a:lnTo>
                  <a:lnTo>
                    <a:pt x="2282" y="224"/>
                  </a:lnTo>
                  <a:lnTo>
                    <a:pt x="2270" y="203"/>
                  </a:lnTo>
                  <a:lnTo>
                    <a:pt x="2259" y="182"/>
                  </a:lnTo>
                  <a:lnTo>
                    <a:pt x="2247" y="161"/>
                  </a:lnTo>
                  <a:lnTo>
                    <a:pt x="2234" y="141"/>
                  </a:lnTo>
                  <a:lnTo>
                    <a:pt x="2222" y="120"/>
                  </a:lnTo>
                  <a:lnTo>
                    <a:pt x="2209" y="100"/>
                  </a:lnTo>
                  <a:lnTo>
                    <a:pt x="2196" y="79"/>
                  </a:lnTo>
                  <a:lnTo>
                    <a:pt x="2183" y="59"/>
                  </a:lnTo>
                  <a:lnTo>
                    <a:pt x="2170" y="39"/>
                  </a:lnTo>
                  <a:lnTo>
                    <a:pt x="2156" y="19"/>
                  </a:lnTo>
                  <a:lnTo>
                    <a:pt x="2143"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6"/>
            <p:cNvSpPr>
              <a:spLocks/>
            </p:cNvSpPr>
            <p:nvPr/>
          </p:nvSpPr>
          <p:spPr bwMode="auto">
            <a:xfrm>
              <a:off x="4612224" y="2160998"/>
              <a:ext cx="625623" cy="2981222"/>
            </a:xfrm>
            <a:custGeom>
              <a:avLst/>
              <a:gdLst/>
              <a:ahLst/>
              <a:cxnLst>
                <a:cxn ang="0">
                  <a:pos x="0" y="0"/>
                </a:cxn>
                <a:cxn ang="0">
                  <a:pos x="0" y="2405"/>
                </a:cxn>
                <a:cxn ang="0">
                  <a:pos x="504" y="46"/>
                </a:cxn>
                <a:cxn ang="0">
                  <a:pos x="455" y="37"/>
                </a:cxn>
                <a:cxn ang="0">
                  <a:pos x="405" y="29"/>
                </a:cxn>
                <a:cxn ang="0">
                  <a:pos x="356" y="23"/>
                </a:cxn>
                <a:cxn ang="0">
                  <a:pos x="306" y="16"/>
                </a:cxn>
                <a:cxn ang="0">
                  <a:pos x="255" y="11"/>
                </a:cxn>
                <a:cxn ang="0">
                  <a:pos x="205" y="7"/>
                </a:cxn>
                <a:cxn ang="0">
                  <a:pos x="154" y="4"/>
                </a:cxn>
                <a:cxn ang="0">
                  <a:pos x="103" y="1"/>
                </a:cxn>
                <a:cxn ang="0">
                  <a:pos x="51" y="0"/>
                </a:cxn>
                <a:cxn ang="0">
                  <a:pos x="0" y="0"/>
                </a:cxn>
              </a:cxnLst>
              <a:rect l="0" t="0" r="r" b="b"/>
              <a:pathLst>
                <a:path w="505" h="2406">
                  <a:moveTo>
                    <a:pt x="0" y="0"/>
                  </a:moveTo>
                  <a:lnTo>
                    <a:pt x="0" y="2405"/>
                  </a:lnTo>
                  <a:lnTo>
                    <a:pt x="504" y="46"/>
                  </a:lnTo>
                  <a:lnTo>
                    <a:pt x="455" y="37"/>
                  </a:lnTo>
                  <a:lnTo>
                    <a:pt x="405" y="29"/>
                  </a:lnTo>
                  <a:lnTo>
                    <a:pt x="356" y="23"/>
                  </a:lnTo>
                  <a:lnTo>
                    <a:pt x="306" y="16"/>
                  </a:lnTo>
                  <a:lnTo>
                    <a:pt x="255" y="11"/>
                  </a:lnTo>
                  <a:lnTo>
                    <a:pt x="205" y="7"/>
                  </a:lnTo>
                  <a:lnTo>
                    <a:pt x="154" y="4"/>
                  </a:lnTo>
                  <a:lnTo>
                    <a:pt x="103" y="1"/>
                  </a:lnTo>
                  <a:lnTo>
                    <a:pt x="51" y="0"/>
                  </a:lnTo>
                  <a:lnTo>
                    <a:pt x="0" y="0"/>
                  </a:lnTo>
                </a:path>
              </a:pathLst>
            </a:custGeom>
            <a:solidFill>
              <a:srgbClr val="FFE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7"/>
            <p:cNvSpPr>
              <a:spLocks/>
            </p:cNvSpPr>
            <p:nvPr/>
          </p:nvSpPr>
          <p:spPr bwMode="auto">
            <a:xfrm>
              <a:off x="4612224" y="2217996"/>
              <a:ext cx="1250006" cy="2924224"/>
            </a:xfrm>
            <a:custGeom>
              <a:avLst/>
              <a:gdLst/>
              <a:ahLst/>
              <a:cxnLst>
                <a:cxn ang="0">
                  <a:pos x="504" y="0"/>
                </a:cxn>
                <a:cxn ang="0">
                  <a:pos x="0" y="2359"/>
                </a:cxn>
                <a:cxn ang="0">
                  <a:pos x="941" y="293"/>
                </a:cxn>
                <a:cxn ang="0">
                  <a:pos x="1008" y="146"/>
                </a:cxn>
                <a:cxn ang="0">
                  <a:pos x="984" y="137"/>
                </a:cxn>
                <a:cxn ang="0">
                  <a:pos x="960" y="127"/>
                </a:cxn>
                <a:cxn ang="0">
                  <a:pos x="935" y="118"/>
                </a:cxn>
                <a:cxn ang="0">
                  <a:pos x="911" y="109"/>
                </a:cxn>
                <a:cxn ang="0">
                  <a:pos x="886" y="101"/>
                </a:cxn>
                <a:cxn ang="0">
                  <a:pos x="861" y="92"/>
                </a:cxn>
                <a:cxn ang="0">
                  <a:pos x="837" y="84"/>
                </a:cxn>
                <a:cxn ang="0">
                  <a:pos x="812" y="76"/>
                </a:cxn>
                <a:cxn ang="0">
                  <a:pos x="787" y="69"/>
                </a:cxn>
                <a:cxn ang="0">
                  <a:pos x="761" y="61"/>
                </a:cxn>
                <a:cxn ang="0">
                  <a:pos x="736" y="54"/>
                </a:cxn>
                <a:cxn ang="0">
                  <a:pos x="711" y="47"/>
                </a:cxn>
                <a:cxn ang="0">
                  <a:pos x="685" y="40"/>
                </a:cxn>
                <a:cxn ang="0">
                  <a:pos x="660" y="34"/>
                </a:cxn>
                <a:cxn ang="0">
                  <a:pos x="634" y="27"/>
                </a:cxn>
                <a:cxn ang="0">
                  <a:pos x="608" y="21"/>
                </a:cxn>
                <a:cxn ang="0">
                  <a:pos x="582" y="15"/>
                </a:cxn>
                <a:cxn ang="0">
                  <a:pos x="556" y="10"/>
                </a:cxn>
                <a:cxn ang="0">
                  <a:pos x="530" y="5"/>
                </a:cxn>
                <a:cxn ang="0">
                  <a:pos x="504" y="0"/>
                </a:cxn>
              </a:cxnLst>
              <a:rect l="0" t="0" r="r" b="b"/>
              <a:pathLst>
                <a:path w="1009" h="2360">
                  <a:moveTo>
                    <a:pt x="504" y="0"/>
                  </a:moveTo>
                  <a:lnTo>
                    <a:pt x="0" y="2359"/>
                  </a:lnTo>
                  <a:lnTo>
                    <a:pt x="941" y="293"/>
                  </a:lnTo>
                  <a:lnTo>
                    <a:pt x="1008" y="146"/>
                  </a:lnTo>
                  <a:lnTo>
                    <a:pt x="984" y="137"/>
                  </a:lnTo>
                  <a:lnTo>
                    <a:pt x="960" y="127"/>
                  </a:lnTo>
                  <a:lnTo>
                    <a:pt x="935" y="118"/>
                  </a:lnTo>
                  <a:lnTo>
                    <a:pt x="911" y="109"/>
                  </a:lnTo>
                  <a:lnTo>
                    <a:pt x="886" y="101"/>
                  </a:lnTo>
                  <a:lnTo>
                    <a:pt x="861" y="92"/>
                  </a:lnTo>
                  <a:lnTo>
                    <a:pt x="837" y="84"/>
                  </a:lnTo>
                  <a:lnTo>
                    <a:pt x="812" y="76"/>
                  </a:lnTo>
                  <a:lnTo>
                    <a:pt x="787" y="69"/>
                  </a:lnTo>
                  <a:lnTo>
                    <a:pt x="761" y="61"/>
                  </a:lnTo>
                  <a:lnTo>
                    <a:pt x="736" y="54"/>
                  </a:lnTo>
                  <a:lnTo>
                    <a:pt x="711" y="47"/>
                  </a:lnTo>
                  <a:lnTo>
                    <a:pt x="685" y="40"/>
                  </a:lnTo>
                  <a:lnTo>
                    <a:pt x="660" y="34"/>
                  </a:lnTo>
                  <a:lnTo>
                    <a:pt x="634" y="27"/>
                  </a:lnTo>
                  <a:lnTo>
                    <a:pt x="608" y="21"/>
                  </a:lnTo>
                  <a:lnTo>
                    <a:pt x="582" y="15"/>
                  </a:lnTo>
                  <a:lnTo>
                    <a:pt x="556" y="10"/>
                  </a:lnTo>
                  <a:lnTo>
                    <a:pt x="530" y="5"/>
                  </a:lnTo>
                  <a:lnTo>
                    <a:pt x="504" y="0"/>
                  </a:lnTo>
                </a:path>
              </a:pathLst>
            </a:custGeom>
            <a:solidFill>
              <a:srgbClr val="FFE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58"/>
            <p:cNvSpPr>
              <a:spLocks/>
            </p:cNvSpPr>
            <p:nvPr/>
          </p:nvSpPr>
          <p:spPr bwMode="auto">
            <a:xfrm>
              <a:off x="4612224" y="4584635"/>
              <a:ext cx="3175190" cy="557585"/>
            </a:xfrm>
            <a:custGeom>
              <a:avLst/>
              <a:gdLst/>
              <a:ahLst/>
              <a:cxnLst>
                <a:cxn ang="0">
                  <a:pos x="2518" y="0"/>
                </a:cxn>
                <a:cxn ang="0">
                  <a:pos x="0" y="449"/>
                </a:cxn>
                <a:cxn ang="0">
                  <a:pos x="2562" y="449"/>
                </a:cxn>
                <a:cxn ang="0">
                  <a:pos x="2562" y="426"/>
                </a:cxn>
                <a:cxn ang="0">
                  <a:pos x="2562" y="403"/>
                </a:cxn>
                <a:cxn ang="0">
                  <a:pos x="2561" y="380"/>
                </a:cxn>
                <a:cxn ang="0">
                  <a:pos x="2560" y="357"/>
                </a:cxn>
                <a:cxn ang="0">
                  <a:pos x="2559" y="334"/>
                </a:cxn>
                <a:cxn ang="0">
                  <a:pos x="2558" y="312"/>
                </a:cxn>
                <a:cxn ang="0">
                  <a:pos x="2557" y="289"/>
                </a:cxn>
                <a:cxn ang="0">
                  <a:pos x="2555" y="266"/>
                </a:cxn>
                <a:cxn ang="0">
                  <a:pos x="2553" y="244"/>
                </a:cxn>
                <a:cxn ang="0">
                  <a:pos x="2551" y="221"/>
                </a:cxn>
                <a:cxn ang="0">
                  <a:pos x="2549" y="199"/>
                </a:cxn>
                <a:cxn ang="0">
                  <a:pos x="2546" y="176"/>
                </a:cxn>
                <a:cxn ang="0">
                  <a:pos x="2543" y="154"/>
                </a:cxn>
                <a:cxn ang="0">
                  <a:pos x="2540" y="132"/>
                </a:cxn>
                <a:cxn ang="0">
                  <a:pos x="2537" y="110"/>
                </a:cxn>
                <a:cxn ang="0">
                  <a:pos x="2534" y="87"/>
                </a:cxn>
                <a:cxn ang="0">
                  <a:pos x="2530" y="65"/>
                </a:cxn>
                <a:cxn ang="0">
                  <a:pos x="2526" y="43"/>
                </a:cxn>
                <a:cxn ang="0">
                  <a:pos x="2522" y="21"/>
                </a:cxn>
                <a:cxn ang="0">
                  <a:pos x="2518" y="0"/>
                </a:cxn>
              </a:cxnLst>
              <a:rect l="0" t="0" r="r" b="b"/>
              <a:pathLst>
                <a:path w="2563" h="450">
                  <a:moveTo>
                    <a:pt x="2518" y="0"/>
                  </a:moveTo>
                  <a:lnTo>
                    <a:pt x="0" y="449"/>
                  </a:lnTo>
                  <a:lnTo>
                    <a:pt x="2562" y="449"/>
                  </a:lnTo>
                  <a:lnTo>
                    <a:pt x="2562" y="426"/>
                  </a:lnTo>
                  <a:lnTo>
                    <a:pt x="2562" y="403"/>
                  </a:lnTo>
                  <a:lnTo>
                    <a:pt x="2561" y="380"/>
                  </a:lnTo>
                  <a:lnTo>
                    <a:pt x="2560" y="357"/>
                  </a:lnTo>
                  <a:lnTo>
                    <a:pt x="2559" y="334"/>
                  </a:lnTo>
                  <a:lnTo>
                    <a:pt x="2558" y="312"/>
                  </a:lnTo>
                  <a:lnTo>
                    <a:pt x="2557" y="289"/>
                  </a:lnTo>
                  <a:lnTo>
                    <a:pt x="2555" y="266"/>
                  </a:lnTo>
                  <a:lnTo>
                    <a:pt x="2553" y="244"/>
                  </a:lnTo>
                  <a:lnTo>
                    <a:pt x="2551" y="221"/>
                  </a:lnTo>
                  <a:lnTo>
                    <a:pt x="2549" y="199"/>
                  </a:lnTo>
                  <a:lnTo>
                    <a:pt x="2546" y="176"/>
                  </a:lnTo>
                  <a:lnTo>
                    <a:pt x="2543" y="154"/>
                  </a:lnTo>
                  <a:lnTo>
                    <a:pt x="2540" y="132"/>
                  </a:lnTo>
                  <a:lnTo>
                    <a:pt x="2537" y="110"/>
                  </a:lnTo>
                  <a:lnTo>
                    <a:pt x="2534" y="87"/>
                  </a:lnTo>
                  <a:lnTo>
                    <a:pt x="2530" y="65"/>
                  </a:lnTo>
                  <a:lnTo>
                    <a:pt x="2526" y="43"/>
                  </a:lnTo>
                  <a:lnTo>
                    <a:pt x="2522" y="21"/>
                  </a:lnTo>
                  <a:lnTo>
                    <a:pt x="2518"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59"/>
            <p:cNvSpPr>
              <a:spLocks/>
            </p:cNvSpPr>
            <p:nvPr/>
          </p:nvSpPr>
          <p:spPr bwMode="auto">
            <a:xfrm>
              <a:off x="4612224" y="4025811"/>
              <a:ext cx="3120680" cy="1116409"/>
            </a:xfrm>
            <a:custGeom>
              <a:avLst/>
              <a:gdLst/>
              <a:ahLst/>
              <a:cxnLst>
                <a:cxn ang="0">
                  <a:pos x="2377" y="0"/>
                </a:cxn>
                <a:cxn ang="0">
                  <a:pos x="1736" y="243"/>
                </a:cxn>
                <a:cxn ang="0">
                  <a:pos x="0" y="900"/>
                </a:cxn>
                <a:cxn ang="0">
                  <a:pos x="2518" y="451"/>
                </a:cxn>
                <a:cxn ang="0">
                  <a:pos x="2513" y="427"/>
                </a:cxn>
                <a:cxn ang="0">
                  <a:pos x="2508" y="404"/>
                </a:cxn>
                <a:cxn ang="0">
                  <a:pos x="2502" y="381"/>
                </a:cxn>
                <a:cxn ang="0">
                  <a:pos x="2497" y="358"/>
                </a:cxn>
                <a:cxn ang="0">
                  <a:pos x="2491" y="335"/>
                </a:cxn>
                <a:cxn ang="0">
                  <a:pos x="2485" y="312"/>
                </a:cxn>
                <a:cxn ang="0">
                  <a:pos x="2479" y="289"/>
                </a:cxn>
                <a:cxn ang="0">
                  <a:pos x="2472" y="266"/>
                </a:cxn>
                <a:cxn ang="0">
                  <a:pos x="2466" y="243"/>
                </a:cxn>
                <a:cxn ang="0">
                  <a:pos x="2459" y="221"/>
                </a:cxn>
                <a:cxn ang="0">
                  <a:pos x="2452" y="198"/>
                </a:cxn>
                <a:cxn ang="0">
                  <a:pos x="2444" y="176"/>
                </a:cxn>
                <a:cxn ang="0">
                  <a:pos x="2436" y="153"/>
                </a:cxn>
                <a:cxn ang="0">
                  <a:pos x="2429" y="131"/>
                </a:cxn>
                <a:cxn ang="0">
                  <a:pos x="2421" y="109"/>
                </a:cxn>
                <a:cxn ang="0">
                  <a:pos x="2412" y="87"/>
                </a:cxn>
                <a:cxn ang="0">
                  <a:pos x="2404" y="65"/>
                </a:cxn>
                <a:cxn ang="0">
                  <a:pos x="2395" y="43"/>
                </a:cxn>
                <a:cxn ang="0">
                  <a:pos x="2386" y="21"/>
                </a:cxn>
                <a:cxn ang="0">
                  <a:pos x="2377" y="0"/>
                </a:cxn>
              </a:cxnLst>
              <a:rect l="0" t="0" r="r" b="b"/>
              <a:pathLst>
                <a:path w="2519" h="901">
                  <a:moveTo>
                    <a:pt x="2377" y="0"/>
                  </a:moveTo>
                  <a:lnTo>
                    <a:pt x="1736" y="243"/>
                  </a:lnTo>
                  <a:lnTo>
                    <a:pt x="0" y="900"/>
                  </a:lnTo>
                  <a:lnTo>
                    <a:pt x="2518" y="451"/>
                  </a:lnTo>
                  <a:lnTo>
                    <a:pt x="2513" y="427"/>
                  </a:lnTo>
                  <a:lnTo>
                    <a:pt x="2508" y="404"/>
                  </a:lnTo>
                  <a:lnTo>
                    <a:pt x="2502" y="381"/>
                  </a:lnTo>
                  <a:lnTo>
                    <a:pt x="2497" y="358"/>
                  </a:lnTo>
                  <a:lnTo>
                    <a:pt x="2491" y="335"/>
                  </a:lnTo>
                  <a:lnTo>
                    <a:pt x="2485" y="312"/>
                  </a:lnTo>
                  <a:lnTo>
                    <a:pt x="2479" y="289"/>
                  </a:lnTo>
                  <a:lnTo>
                    <a:pt x="2472" y="266"/>
                  </a:lnTo>
                  <a:lnTo>
                    <a:pt x="2466" y="243"/>
                  </a:lnTo>
                  <a:lnTo>
                    <a:pt x="2459" y="221"/>
                  </a:lnTo>
                  <a:lnTo>
                    <a:pt x="2452" y="198"/>
                  </a:lnTo>
                  <a:lnTo>
                    <a:pt x="2444" y="176"/>
                  </a:lnTo>
                  <a:lnTo>
                    <a:pt x="2436" y="153"/>
                  </a:lnTo>
                  <a:lnTo>
                    <a:pt x="2429" y="131"/>
                  </a:lnTo>
                  <a:lnTo>
                    <a:pt x="2421" y="109"/>
                  </a:lnTo>
                  <a:lnTo>
                    <a:pt x="2412" y="87"/>
                  </a:lnTo>
                  <a:lnTo>
                    <a:pt x="2404" y="65"/>
                  </a:lnTo>
                  <a:lnTo>
                    <a:pt x="2395" y="43"/>
                  </a:lnTo>
                  <a:lnTo>
                    <a:pt x="2386" y="21"/>
                  </a:lnTo>
                  <a:lnTo>
                    <a:pt x="2377" y="0"/>
                  </a:lnTo>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60"/>
            <p:cNvSpPr>
              <a:spLocks/>
            </p:cNvSpPr>
            <p:nvPr/>
          </p:nvSpPr>
          <p:spPr bwMode="auto">
            <a:xfrm>
              <a:off x="4612224" y="2402618"/>
              <a:ext cx="1783954" cy="2739601"/>
            </a:xfrm>
            <a:custGeom>
              <a:avLst/>
              <a:gdLst/>
              <a:ahLst/>
              <a:cxnLst>
                <a:cxn ang="0">
                  <a:pos x="1013" y="0"/>
                </a:cxn>
                <a:cxn ang="0">
                  <a:pos x="975" y="82"/>
                </a:cxn>
                <a:cxn ang="0">
                  <a:pos x="886" y="274"/>
                </a:cxn>
                <a:cxn ang="0">
                  <a:pos x="266" y="1631"/>
                </a:cxn>
                <a:cxn ang="0">
                  <a:pos x="34" y="2137"/>
                </a:cxn>
                <a:cxn ang="0">
                  <a:pos x="0" y="2210"/>
                </a:cxn>
                <a:cxn ang="0">
                  <a:pos x="1439" y="219"/>
                </a:cxn>
                <a:cxn ang="0">
                  <a:pos x="1422" y="209"/>
                </a:cxn>
                <a:cxn ang="0">
                  <a:pos x="1405" y="198"/>
                </a:cxn>
                <a:cxn ang="0">
                  <a:pos x="1388" y="188"/>
                </a:cxn>
                <a:cxn ang="0">
                  <a:pos x="1371" y="177"/>
                </a:cxn>
                <a:cxn ang="0">
                  <a:pos x="1354" y="167"/>
                </a:cxn>
                <a:cxn ang="0">
                  <a:pos x="1337" y="157"/>
                </a:cxn>
                <a:cxn ang="0">
                  <a:pos x="1319" y="147"/>
                </a:cxn>
                <a:cxn ang="0">
                  <a:pos x="1302" y="138"/>
                </a:cxn>
                <a:cxn ang="0">
                  <a:pos x="1267" y="118"/>
                </a:cxn>
                <a:cxn ang="0">
                  <a:pos x="1231" y="100"/>
                </a:cxn>
                <a:cxn ang="0">
                  <a:pos x="1195" y="82"/>
                </a:cxn>
                <a:cxn ang="0">
                  <a:pos x="1157" y="63"/>
                </a:cxn>
                <a:cxn ang="0">
                  <a:pos x="1120" y="46"/>
                </a:cxn>
                <a:cxn ang="0">
                  <a:pos x="1084" y="30"/>
                </a:cxn>
                <a:cxn ang="0">
                  <a:pos x="1048" y="14"/>
                </a:cxn>
                <a:cxn ang="0">
                  <a:pos x="1013" y="0"/>
                </a:cxn>
              </a:cxnLst>
              <a:rect l="0" t="0" r="r" b="b"/>
              <a:pathLst>
                <a:path w="1440" h="2211">
                  <a:moveTo>
                    <a:pt x="1013" y="0"/>
                  </a:moveTo>
                  <a:lnTo>
                    <a:pt x="975" y="82"/>
                  </a:lnTo>
                  <a:lnTo>
                    <a:pt x="886" y="274"/>
                  </a:lnTo>
                  <a:lnTo>
                    <a:pt x="266" y="1631"/>
                  </a:lnTo>
                  <a:lnTo>
                    <a:pt x="34" y="2137"/>
                  </a:lnTo>
                  <a:lnTo>
                    <a:pt x="0" y="2210"/>
                  </a:lnTo>
                  <a:lnTo>
                    <a:pt x="1439" y="219"/>
                  </a:lnTo>
                  <a:lnTo>
                    <a:pt x="1422" y="209"/>
                  </a:lnTo>
                  <a:lnTo>
                    <a:pt x="1405" y="198"/>
                  </a:lnTo>
                  <a:lnTo>
                    <a:pt x="1388" y="188"/>
                  </a:lnTo>
                  <a:lnTo>
                    <a:pt x="1371" y="177"/>
                  </a:lnTo>
                  <a:lnTo>
                    <a:pt x="1354" y="167"/>
                  </a:lnTo>
                  <a:lnTo>
                    <a:pt x="1337" y="157"/>
                  </a:lnTo>
                  <a:lnTo>
                    <a:pt x="1319" y="147"/>
                  </a:lnTo>
                  <a:lnTo>
                    <a:pt x="1302" y="138"/>
                  </a:lnTo>
                  <a:lnTo>
                    <a:pt x="1267" y="118"/>
                  </a:lnTo>
                  <a:lnTo>
                    <a:pt x="1231" y="100"/>
                  </a:lnTo>
                  <a:lnTo>
                    <a:pt x="1195" y="82"/>
                  </a:lnTo>
                  <a:lnTo>
                    <a:pt x="1157" y="63"/>
                  </a:lnTo>
                  <a:lnTo>
                    <a:pt x="1120" y="46"/>
                  </a:lnTo>
                  <a:lnTo>
                    <a:pt x="1084" y="30"/>
                  </a:lnTo>
                  <a:lnTo>
                    <a:pt x="1048" y="14"/>
                  </a:lnTo>
                  <a:lnTo>
                    <a:pt x="1013" y="0"/>
                  </a:lnTo>
                </a:path>
              </a:pathLst>
            </a:custGeom>
            <a:solidFill>
              <a:srgbClr val="FFE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61"/>
            <p:cNvSpPr>
              <a:spLocks/>
            </p:cNvSpPr>
            <p:nvPr/>
          </p:nvSpPr>
          <p:spPr bwMode="auto">
            <a:xfrm>
              <a:off x="4612224" y="2675216"/>
              <a:ext cx="2248525" cy="2467004"/>
            </a:xfrm>
            <a:custGeom>
              <a:avLst/>
              <a:gdLst/>
              <a:ahLst/>
              <a:cxnLst>
                <a:cxn ang="0">
                  <a:pos x="1439" y="0"/>
                </a:cxn>
                <a:cxn ang="0">
                  <a:pos x="0" y="1990"/>
                </a:cxn>
                <a:cxn ang="0">
                  <a:pos x="1814" y="291"/>
                </a:cxn>
                <a:cxn ang="0">
                  <a:pos x="1797" y="275"/>
                </a:cxn>
                <a:cxn ang="0">
                  <a:pos x="1779" y="259"/>
                </a:cxn>
                <a:cxn ang="0">
                  <a:pos x="1762" y="243"/>
                </a:cxn>
                <a:cxn ang="0">
                  <a:pos x="1744" y="228"/>
                </a:cxn>
                <a:cxn ang="0">
                  <a:pos x="1726" y="212"/>
                </a:cxn>
                <a:cxn ang="0">
                  <a:pos x="1708" y="197"/>
                </a:cxn>
                <a:cxn ang="0">
                  <a:pos x="1690" y="182"/>
                </a:cxn>
                <a:cxn ang="0">
                  <a:pos x="1671" y="167"/>
                </a:cxn>
                <a:cxn ang="0">
                  <a:pos x="1653" y="152"/>
                </a:cxn>
                <a:cxn ang="0">
                  <a:pos x="1634" y="137"/>
                </a:cxn>
                <a:cxn ang="0">
                  <a:pos x="1615" y="123"/>
                </a:cxn>
                <a:cxn ang="0">
                  <a:pos x="1596" y="108"/>
                </a:cxn>
                <a:cxn ang="0">
                  <a:pos x="1577" y="94"/>
                </a:cxn>
                <a:cxn ang="0">
                  <a:pos x="1558" y="80"/>
                </a:cxn>
                <a:cxn ang="0">
                  <a:pos x="1538" y="66"/>
                </a:cxn>
                <a:cxn ang="0">
                  <a:pos x="1519" y="53"/>
                </a:cxn>
                <a:cxn ang="0">
                  <a:pos x="1499" y="39"/>
                </a:cxn>
                <a:cxn ang="0">
                  <a:pos x="1479" y="26"/>
                </a:cxn>
                <a:cxn ang="0">
                  <a:pos x="1459" y="12"/>
                </a:cxn>
                <a:cxn ang="0">
                  <a:pos x="1439" y="0"/>
                </a:cxn>
              </a:cxnLst>
              <a:rect l="0" t="0" r="r" b="b"/>
              <a:pathLst>
                <a:path w="1815" h="1991">
                  <a:moveTo>
                    <a:pt x="1439" y="0"/>
                  </a:moveTo>
                  <a:lnTo>
                    <a:pt x="0" y="1990"/>
                  </a:lnTo>
                  <a:lnTo>
                    <a:pt x="1814" y="291"/>
                  </a:lnTo>
                  <a:lnTo>
                    <a:pt x="1797" y="275"/>
                  </a:lnTo>
                  <a:lnTo>
                    <a:pt x="1779" y="259"/>
                  </a:lnTo>
                  <a:lnTo>
                    <a:pt x="1762" y="243"/>
                  </a:lnTo>
                  <a:lnTo>
                    <a:pt x="1744" y="228"/>
                  </a:lnTo>
                  <a:lnTo>
                    <a:pt x="1726" y="212"/>
                  </a:lnTo>
                  <a:lnTo>
                    <a:pt x="1708" y="197"/>
                  </a:lnTo>
                  <a:lnTo>
                    <a:pt x="1690" y="182"/>
                  </a:lnTo>
                  <a:lnTo>
                    <a:pt x="1671" y="167"/>
                  </a:lnTo>
                  <a:lnTo>
                    <a:pt x="1653" y="152"/>
                  </a:lnTo>
                  <a:lnTo>
                    <a:pt x="1634" y="137"/>
                  </a:lnTo>
                  <a:lnTo>
                    <a:pt x="1615" y="123"/>
                  </a:lnTo>
                  <a:lnTo>
                    <a:pt x="1596" y="108"/>
                  </a:lnTo>
                  <a:lnTo>
                    <a:pt x="1577" y="94"/>
                  </a:lnTo>
                  <a:lnTo>
                    <a:pt x="1558" y="80"/>
                  </a:lnTo>
                  <a:lnTo>
                    <a:pt x="1538" y="66"/>
                  </a:lnTo>
                  <a:lnTo>
                    <a:pt x="1519" y="53"/>
                  </a:lnTo>
                  <a:lnTo>
                    <a:pt x="1499" y="39"/>
                  </a:lnTo>
                  <a:lnTo>
                    <a:pt x="1479" y="26"/>
                  </a:lnTo>
                  <a:lnTo>
                    <a:pt x="1459" y="12"/>
                  </a:lnTo>
                  <a:lnTo>
                    <a:pt x="1439" y="0"/>
                  </a:lnTo>
                </a:path>
              </a:pathLst>
            </a:custGeom>
            <a:solidFill>
              <a:srgbClr val="FFE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62"/>
            <p:cNvSpPr>
              <a:spLocks/>
            </p:cNvSpPr>
            <p:nvPr/>
          </p:nvSpPr>
          <p:spPr bwMode="auto">
            <a:xfrm>
              <a:off x="1438274" y="5139742"/>
              <a:ext cx="6349140" cy="24782"/>
            </a:xfrm>
            <a:custGeom>
              <a:avLst/>
              <a:gdLst/>
              <a:ahLst/>
              <a:cxnLst>
                <a:cxn ang="0">
                  <a:pos x="0" y="0"/>
                </a:cxn>
                <a:cxn ang="0">
                  <a:pos x="5125" y="0"/>
                </a:cxn>
              </a:cxnLst>
              <a:rect l="0" t="0" r="r" b="b"/>
              <a:pathLst>
                <a:path w="5125" h="20">
                  <a:moveTo>
                    <a:pt x="0" y="0"/>
                  </a:moveTo>
                  <a:lnTo>
                    <a:pt x="5125" y="0"/>
                  </a:lnTo>
                </a:path>
              </a:pathLst>
            </a:custGeom>
            <a:noFill/>
            <a:ln w="14274">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3"/>
            <p:cNvSpPr>
              <a:spLocks/>
            </p:cNvSpPr>
            <p:nvPr/>
          </p:nvSpPr>
          <p:spPr bwMode="auto">
            <a:xfrm>
              <a:off x="1492783" y="4584635"/>
              <a:ext cx="3119441" cy="557585"/>
            </a:xfrm>
            <a:custGeom>
              <a:avLst/>
              <a:gdLst/>
              <a:ahLst/>
              <a:cxnLst>
                <a:cxn ang="0">
                  <a:pos x="2518" y="449"/>
                </a:cxn>
                <a:cxn ang="0">
                  <a:pos x="0" y="0"/>
                </a:cxn>
              </a:cxnLst>
              <a:rect l="0" t="0" r="r" b="b"/>
              <a:pathLst>
                <a:path w="2518" h="450">
                  <a:moveTo>
                    <a:pt x="2518" y="449"/>
                  </a:moveTo>
                  <a:lnTo>
                    <a:pt x="0" y="0"/>
                  </a:lnTo>
                </a:path>
              </a:pathLst>
            </a:custGeom>
            <a:noFill/>
            <a:ln w="4762">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64"/>
            <p:cNvSpPr>
              <a:spLocks/>
            </p:cNvSpPr>
            <p:nvPr/>
          </p:nvSpPr>
          <p:spPr bwMode="auto">
            <a:xfrm>
              <a:off x="3987841" y="2217996"/>
              <a:ext cx="624384" cy="2924224"/>
            </a:xfrm>
            <a:custGeom>
              <a:avLst/>
              <a:gdLst/>
              <a:ahLst/>
              <a:cxnLst>
                <a:cxn ang="0">
                  <a:pos x="504" y="2359"/>
                </a:cxn>
                <a:cxn ang="0">
                  <a:pos x="0" y="0"/>
                </a:cxn>
              </a:cxnLst>
              <a:rect l="0" t="0" r="r" b="b"/>
              <a:pathLst>
                <a:path w="504" h="2360">
                  <a:moveTo>
                    <a:pt x="504" y="2359"/>
                  </a:moveTo>
                  <a:lnTo>
                    <a:pt x="0" y="0"/>
                  </a:lnTo>
                </a:path>
              </a:pathLst>
            </a:custGeom>
            <a:noFill/>
            <a:ln w="4762">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5"/>
            <p:cNvSpPr>
              <a:spLocks/>
            </p:cNvSpPr>
            <p:nvPr/>
          </p:nvSpPr>
          <p:spPr bwMode="auto">
            <a:xfrm>
              <a:off x="4612224" y="3506637"/>
              <a:ext cx="2656109" cy="1635583"/>
            </a:xfrm>
            <a:custGeom>
              <a:avLst/>
              <a:gdLst/>
              <a:ahLst/>
              <a:cxnLst>
                <a:cxn ang="0">
                  <a:pos x="0" y="1319"/>
                </a:cxn>
                <a:cxn ang="0">
                  <a:pos x="2143" y="0"/>
                </a:cxn>
              </a:cxnLst>
              <a:rect l="0" t="0" r="r" b="b"/>
              <a:pathLst>
                <a:path w="2144" h="1320">
                  <a:moveTo>
                    <a:pt x="0" y="1319"/>
                  </a:moveTo>
                  <a:lnTo>
                    <a:pt x="2143" y="0"/>
                  </a:lnTo>
                </a:path>
              </a:pathLst>
            </a:custGeom>
            <a:noFill/>
            <a:ln w="4762">
              <a:solidFill>
                <a:srgbClr val="6D6E7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66"/>
            <p:cNvGrpSpPr>
              <a:grpSpLocks/>
            </p:cNvGrpSpPr>
            <p:nvPr/>
          </p:nvGrpSpPr>
          <p:grpSpPr bwMode="auto">
            <a:xfrm>
              <a:off x="2833226" y="3849861"/>
              <a:ext cx="3545608" cy="1327053"/>
              <a:chOff x="17295" y="3968"/>
              <a:chExt cx="2862" cy="1071"/>
            </a:xfrm>
          </p:grpSpPr>
          <p:sp>
            <p:nvSpPr>
              <p:cNvPr id="171" name="Freeform 67"/>
              <p:cNvSpPr>
                <a:spLocks/>
              </p:cNvSpPr>
              <p:nvPr/>
            </p:nvSpPr>
            <p:spPr bwMode="auto">
              <a:xfrm>
                <a:off x="17295" y="3968"/>
                <a:ext cx="2862" cy="1071"/>
              </a:xfrm>
              <a:custGeom>
                <a:avLst/>
                <a:gdLst/>
                <a:ahLst/>
                <a:cxnLst>
                  <a:cxn ang="0">
                    <a:pos x="1431" y="0"/>
                  </a:cxn>
                  <a:cxn ang="0">
                    <a:pos x="1324" y="3"/>
                  </a:cxn>
                  <a:cxn ang="0">
                    <a:pos x="1218" y="13"/>
                  </a:cxn>
                  <a:cxn ang="0">
                    <a:pos x="1114" y="30"/>
                  </a:cxn>
                  <a:cxn ang="0">
                    <a:pos x="1011" y="53"/>
                  </a:cxn>
                  <a:cxn ang="0">
                    <a:pos x="911" y="83"/>
                  </a:cxn>
                  <a:cxn ang="0">
                    <a:pos x="814" y="118"/>
                  </a:cxn>
                  <a:cxn ang="0">
                    <a:pos x="720" y="158"/>
                  </a:cxn>
                  <a:cxn ang="0">
                    <a:pos x="629" y="204"/>
                  </a:cxn>
                  <a:cxn ang="0">
                    <a:pos x="543" y="255"/>
                  </a:cxn>
                  <a:cxn ang="0">
                    <a:pos x="461" y="310"/>
                  </a:cxn>
                  <a:cxn ang="0">
                    <a:pos x="385" y="370"/>
                  </a:cxn>
                  <a:cxn ang="0">
                    <a:pos x="314" y="435"/>
                  </a:cxn>
                  <a:cxn ang="0">
                    <a:pos x="249" y="503"/>
                  </a:cxn>
                  <a:cxn ang="0">
                    <a:pos x="190" y="575"/>
                  </a:cxn>
                  <a:cxn ang="0">
                    <a:pos x="139" y="650"/>
                  </a:cxn>
                  <a:cxn ang="0">
                    <a:pos x="94" y="729"/>
                  </a:cxn>
                  <a:cxn ang="0">
                    <a:pos x="58" y="810"/>
                  </a:cxn>
                  <a:cxn ang="0">
                    <a:pos x="30" y="895"/>
                  </a:cxn>
                  <a:cxn ang="0">
                    <a:pos x="10" y="981"/>
                  </a:cxn>
                  <a:cxn ang="0">
                    <a:pos x="0" y="1070"/>
                  </a:cxn>
                  <a:cxn ang="0">
                    <a:pos x="276" y="1070"/>
                  </a:cxn>
                  <a:cxn ang="0">
                    <a:pos x="280" y="1004"/>
                  </a:cxn>
                  <a:cxn ang="0">
                    <a:pos x="293" y="938"/>
                  </a:cxn>
                  <a:cxn ang="0">
                    <a:pos x="313" y="875"/>
                  </a:cxn>
                  <a:cxn ang="0">
                    <a:pos x="341" y="813"/>
                  </a:cxn>
                  <a:cxn ang="0">
                    <a:pos x="375" y="753"/>
                  </a:cxn>
                  <a:cxn ang="0">
                    <a:pos x="416" y="696"/>
                  </a:cxn>
                  <a:cxn ang="0">
                    <a:pos x="463" y="641"/>
                  </a:cxn>
                  <a:cxn ang="0">
                    <a:pos x="516" y="589"/>
                  </a:cxn>
                  <a:cxn ang="0">
                    <a:pos x="574" y="540"/>
                  </a:cxn>
                  <a:cxn ang="0">
                    <a:pos x="636" y="495"/>
                  </a:cxn>
                  <a:cxn ang="0">
                    <a:pos x="703" y="452"/>
                  </a:cxn>
                  <a:cxn ang="0">
                    <a:pos x="774" y="413"/>
                  </a:cxn>
                  <a:cxn ang="0">
                    <a:pos x="849" y="378"/>
                  </a:cxn>
                  <a:cxn ang="0">
                    <a:pos x="926" y="347"/>
                  </a:cxn>
                  <a:cxn ang="0">
                    <a:pos x="1006" y="320"/>
                  </a:cxn>
                  <a:cxn ang="0">
                    <a:pos x="1088" y="298"/>
                  </a:cxn>
                  <a:cxn ang="0">
                    <a:pos x="1172" y="280"/>
                  </a:cxn>
                  <a:cxn ang="0">
                    <a:pos x="1258" y="267"/>
                  </a:cxn>
                  <a:cxn ang="0">
                    <a:pos x="1344" y="259"/>
                  </a:cxn>
                  <a:cxn ang="0">
                    <a:pos x="1431" y="256"/>
                  </a:cxn>
                  <a:cxn ang="0">
                    <a:pos x="2307" y="256"/>
                  </a:cxn>
                  <a:cxn ang="0">
                    <a:pos x="2305" y="255"/>
                  </a:cxn>
                  <a:cxn ang="0">
                    <a:pos x="2217" y="204"/>
                  </a:cxn>
                  <a:cxn ang="0">
                    <a:pos x="2124" y="158"/>
                  </a:cxn>
                  <a:cxn ang="0">
                    <a:pos x="2029" y="118"/>
                  </a:cxn>
                  <a:cxn ang="0">
                    <a:pos x="1932" y="83"/>
                  </a:cxn>
                  <a:cxn ang="0">
                    <a:pos x="1833" y="53"/>
                  </a:cxn>
                  <a:cxn ang="0">
                    <a:pos x="1732" y="30"/>
                  </a:cxn>
                  <a:cxn ang="0">
                    <a:pos x="1631" y="13"/>
                  </a:cxn>
                  <a:cxn ang="0">
                    <a:pos x="1531" y="3"/>
                  </a:cxn>
                  <a:cxn ang="0">
                    <a:pos x="1431" y="0"/>
                  </a:cxn>
                </a:cxnLst>
                <a:rect l="0" t="0" r="r" b="b"/>
                <a:pathLst>
                  <a:path w="2862" h="1071">
                    <a:moveTo>
                      <a:pt x="1431" y="0"/>
                    </a:moveTo>
                    <a:lnTo>
                      <a:pt x="1324" y="3"/>
                    </a:lnTo>
                    <a:lnTo>
                      <a:pt x="1218" y="13"/>
                    </a:lnTo>
                    <a:lnTo>
                      <a:pt x="1114" y="30"/>
                    </a:lnTo>
                    <a:lnTo>
                      <a:pt x="1011" y="53"/>
                    </a:lnTo>
                    <a:lnTo>
                      <a:pt x="911" y="83"/>
                    </a:lnTo>
                    <a:lnTo>
                      <a:pt x="814" y="118"/>
                    </a:lnTo>
                    <a:lnTo>
                      <a:pt x="720" y="158"/>
                    </a:lnTo>
                    <a:lnTo>
                      <a:pt x="629" y="204"/>
                    </a:lnTo>
                    <a:lnTo>
                      <a:pt x="543" y="255"/>
                    </a:lnTo>
                    <a:lnTo>
                      <a:pt x="461" y="310"/>
                    </a:lnTo>
                    <a:lnTo>
                      <a:pt x="385" y="370"/>
                    </a:lnTo>
                    <a:lnTo>
                      <a:pt x="314" y="435"/>
                    </a:lnTo>
                    <a:lnTo>
                      <a:pt x="249" y="503"/>
                    </a:lnTo>
                    <a:lnTo>
                      <a:pt x="190" y="575"/>
                    </a:lnTo>
                    <a:lnTo>
                      <a:pt x="139" y="650"/>
                    </a:lnTo>
                    <a:lnTo>
                      <a:pt x="94" y="729"/>
                    </a:lnTo>
                    <a:lnTo>
                      <a:pt x="58" y="810"/>
                    </a:lnTo>
                    <a:lnTo>
                      <a:pt x="30" y="895"/>
                    </a:lnTo>
                    <a:lnTo>
                      <a:pt x="10" y="981"/>
                    </a:lnTo>
                    <a:lnTo>
                      <a:pt x="0" y="1070"/>
                    </a:lnTo>
                    <a:lnTo>
                      <a:pt x="276" y="1070"/>
                    </a:lnTo>
                    <a:lnTo>
                      <a:pt x="280" y="1004"/>
                    </a:lnTo>
                    <a:lnTo>
                      <a:pt x="293" y="938"/>
                    </a:lnTo>
                    <a:lnTo>
                      <a:pt x="313" y="875"/>
                    </a:lnTo>
                    <a:lnTo>
                      <a:pt x="341" y="813"/>
                    </a:lnTo>
                    <a:lnTo>
                      <a:pt x="375" y="753"/>
                    </a:lnTo>
                    <a:lnTo>
                      <a:pt x="416" y="696"/>
                    </a:lnTo>
                    <a:lnTo>
                      <a:pt x="463" y="641"/>
                    </a:lnTo>
                    <a:lnTo>
                      <a:pt x="516" y="589"/>
                    </a:lnTo>
                    <a:lnTo>
                      <a:pt x="574" y="540"/>
                    </a:lnTo>
                    <a:lnTo>
                      <a:pt x="636" y="495"/>
                    </a:lnTo>
                    <a:lnTo>
                      <a:pt x="703" y="452"/>
                    </a:lnTo>
                    <a:lnTo>
                      <a:pt x="774" y="413"/>
                    </a:lnTo>
                    <a:lnTo>
                      <a:pt x="849" y="378"/>
                    </a:lnTo>
                    <a:lnTo>
                      <a:pt x="926" y="347"/>
                    </a:lnTo>
                    <a:lnTo>
                      <a:pt x="1006" y="320"/>
                    </a:lnTo>
                    <a:lnTo>
                      <a:pt x="1088" y="298"/>
                    </a:lnTo>
                    <a:lnTo>
                      <a:pt x="1172" y="280"/>
                    </a:lnTo>
                    <a:lnTo>
                      <a:pt x="1258" y="267"/>
                    </a:lnTo>
                    <a:lnTo>
                      <a:pt x="1344" y="259"/>
                    </a:lnTo>
                    <a:lnTo>
                      <a:pt x="1431" y="256"/>
                    </a:lnTo>
                    <a:lnTo>
                      <a:pt x="2307" y="256"/>
                    </a:lnTo>
                    <a:lnTo>
                      <a:pt x="2305" y="255"/>
                    </a:lnTo>
                    <a:lnTo>
                      <a:pt x="2217" y="204"/>
                    </a:lnTo>
                    <a:lnTo>
                      <a:pt x="2124" y="158"/>
                    </a:lnTo>
                    <a:lnTo>
                      <a:pt x="2029" y="118"/>
                    </a:lnTo>
                    <a:lnTo>
                      <a:pt x="1932" y="83"/>
                    </a:lnTo>
                    <a:lnTo>
                      <a:pt x="1833" y="53"/>
                    </a:lnTo>
                    <a:lnTo>
                      <a:pt x="1732" y="30"/>
                    </a:lnTo>
                    <a:lnTo>
                      <a:pt x="1631" y="13"/>
                    </a:lnTo>
                    <a:lnTo>
                      <a:pt x="1531" y="3"/>
                    </a:lnTo>
                    <a:lnTo>
                      <a:pt x="1431" y="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68"/>
              <p:cNvSpPr>
                <a:spLocks/>
              </p:cNvSpPr>
              <p:nvPr/>
            </p:nvSpPr>
            <p:spPr bwMode="auto">
              <a:xfrm>
                <a:off x="17295" y="3968"/>
                <a:ext cx="2862" cy="1071"/>
              </a:xfrm>
              <a:custGeom>
                <a:avLst/>
                <a:gdLst/>
                <a:ahLst/>
                <a:cxnLst>
                  <a:cxn ang="0">
                    <a:pos x="839" y="1070"/>
                  </a:cxn>
                  <a:cxn ang="0">
                    <a:pos x="276" y="1070"/>
                  </a:cxn>
                  <a:cxn ang="0">
                    <a:pos x="276" y="1070"/>
                  </a:cxn>
                  <a:cxn ang="0">
                    <a:pos x="839" y="1070"/>
                  </a:cxn>
                </a:cxnLst>
                <a:rect l="0" t="0" r="r" b="b"/>
                <a:pathLst>
                  <a:path w="2862" h="1071">
                    <a:moveTo>
                      <a:pt x="839" y="1070"/>
                    </a:moveTo>
                    <a:lnTo>
                      <a:pt x="276" y="1070"/>
                    </a:lnTo>
                    <a:lnTo>
                      <a:pt x="276" y="1070"/>
                    </a:lnTo>
                    <a:lnTo>
                      <a:pt x="839" y="107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69"/>
              <p:cNvSpPr>
                <a:spLocks/>
              </p:cNvSpPr>
              <p:nvPr/>
            </p:nvSpPr>
            <p:spPr bwMode="auto">
              <a:xfrm>
                <a:off x="17295" y="3968"/>
                <a:ext cx="2862" cy="1071"/>
              </a:xfrm>
              <a:custGeom>
                <a:avLst/>
                <a:gdLst/>
                <a:ahLst/>
                <a:cxnLst>
                  <a:cxn ang="0">
                    <a:pos x="2477" y="1070"/>
                  </a:cxn>
                  <a:cxn ang="0">
                    <a:pos x="2527" y="1070"/>
                  </a:cxn>
                  <a:cxn ang="0">
                    <a:pos x="2599" y="1070"/>
                  </a:cxn>
                  <a:cxn ang="0">
                    <a:pos x="2599" y="1070"/>
                  </a:cxn>
                  <a:cxn ang="0">
                    <a:pos x="2477" y="1070"/>
                  </a:cxn>
                </a:cxnLst>
                <a:rect l="0" t="0" r="r" b="b"/>
                <a:pathLst>
                  <a:path w="2862" h="1071">
                    <a:moveTo>
                      <a:pt x="2477" y="1070"/>
                    </a:moveTo>
                    <a:lnTo>
                      <a:pt x="2527" y="1070"/>
                    </a:lnTo>
                    <a:lnTo>
                      <a:pt x="2599" y="1070"/>
                    </a:lnTo>
                    <a:lnTo>
                      <a:pt x="2599" y="1070"/>
                    </a:lnTo>
                    <a:lnTo>
                      <a:pt x="2477" y="107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70"/>
              <p:cNvSpPr>
                <a:spLocks/>
              </p:cNvSpPr>
              <p:nvPr/>
            </p:nvSpPr>
            <p:spPr bwMode="auto">
              <a:xfrm>
                <a:off x="17295" y="3968"/>
                <a:ext cx="2862" cy="1071"/>
              </a:xfrm>
              <a:custGeom>
                <a:avLst/>
                <a:gdLst/>
                <a:ahLst/>
                <a:cxnLst>
                  <a:cxn ang="0">
                    <a:pos x="2307" y="256"/>
                  </a:cxn>
                  <a:cxn ang="0">
                    <a:pos x="1431" y="256"/>
                  </a:cxn>
                  <a:cxn ang="0">
                    <a:pos x="1517" y="259"/>
                  </a:cxn>
                  <a:cxn ang="0">
                    <a:pos x="1604" y="267"/>
                  </a:cxn>
                  <a:cxn ang="0">
                    <a:pos x="1690" y="280"/>
                  </a:cxn>
                  <a:cxn ang="0">
                    <a:pos x="1774" y="298"/>
                  </a:cxn>
                  <a:cxn ang="0">
                    <a:pos x="1857" y="320"/>
                  </a:cxn>
                  <a:cxn ang="0">
                    <a:pos x="1938" y="347"/>
                  </a:cxn>
                  <a:cxn ang="0">
                    <a:pos x="2017" y="378"/>
                  </a:cxn>
                  <a:cxn ang="0">
                    <a:pos x="2092" y="413"/>
                  </a:cxn>
                  <a:cxn ang="0">
                    <a:pos x="2164" y="452"/>
                  </a:cxn>
                  <a:cxn ang="0">
                    <a:pos x="2232" y="495"/>
                  </a:cxn>
                  <a:cxn ang="0">
                    <a:pos x="2296" y="540"/>
                  </a:cxn>
                  <a:cxn ang="0">
                    <a:pos x="2355" y="589"/>
                  </a:cxn>
                  <a:cxn ang="0">
                    <a:pos x="2408" y="641"/>
                  </a:cxn>
                  <a:cxn ang="0">
                    <a:pos x="2456" y="696"/>
                  </a:cxn>
                  <a:cxn ang="0">
                    <a:pos x="2498" y="753"/>
                  </a:cxn>
                  <a:cxn ang="0">
                    <a:pos x="2533" y="813"/>
                  </a:cxn>
                  <a:cxn ang="0">
                    <a:pos x="2561" y="875"/>
                  </a:cxn>
                  <a:cxn ang="0">
                    <a:pos x="2582" y="938"/>
                  </a:cxn>
                  <a:cxn ang="0">
                    <a:pos x="2595" y="1004"/>
                  </a:cxn>
                  <a:cxn ang="0">
                    <a:pos x="2599" y="1070"/>
                  </a:cxn>
                  <a:cxn ang="0">
                    <a:pos x="2862" y="1070"/>
                  </a:cxn>
                  <a:cxn ang="0">
                    <a:pos x="2854" y="981"/>
                  </a:cxn>
                  <a:cxn ang="0">
                    <a:pos x="2836" y="895"/>
                  </a:cxn>
                  <a:cxn ang="0">
                    <a:pos x="2808" y="810"/>
                  </a:cxn>
                  <a:cxn ang="0">
                    <a:pos x="2771" y="729"/>
                  </a:cxn>
                  <a:cxn ang="0">
                    <a:pos x="2725" y="650"/>
                  </a:cxn>
                  <a:cxn ang="0">
                    <a:pos x="2671" y="575"/>
                  </a:cxn>
                  <a:cxn ang="0">
                    <a:pos x="2610" y="503"/>
                  </a:cxn>
                  <a:cxn ang="0">
                    <a:pos x="2543" y="435"/>
                  </a:cxn>
                  <a:cxn ang="0">
                    <a:pos x="2469" y="370"/>
                  </a:cxn>
                  <a:cxn ang="0">
                    <a:pos x="2389" y="310"/>
                  </a:cxn>
                  <a:cxn ang="0">
                    <a:pos x="2307" y="256"/>
                  </a:cxn>
                </a:cxnLst>
                <a:rect l="0" t="0" r="r" b="b"/>
                <a:pathLst>
                  <a:path w="2862" h="1071">
                    <a:moveTo>
                      <a:pt x="2307" y="256"/>
                    </a:moveTo>
                    <a:lnTo>
                      <a:pt x="1431" y="256"/>
                    </a:lnTo>
                    <a:lnTo>
                      <a:pt x="1517" y="259"/>
                    </a:lnTo>
                    <a:lnTo>
                      <a:pt x="1604" y="267"/>
                    </a:lnTo>
                    <a:lnTo>
                      <a:pt x="1690" y="280"/>
                    </a:lnTo>
                    <a:lnTo>
                      <a:pt x="1774" y="298"/>
                    </a:lnTo>
                    <a:lnTo>
                      <a:pt x="1857" y="320"/>
                    </a:lnTo>
                    <a:lnTo>
                      <a:pt x="1938" y="347"/>
                    </a:lnTo>
                    <a:lnTo>
                      <a:pt x="2017" y="378"/>
                    </a:lnTo>
                    <a:lnTo>
                      <a:pt x="2092" y="413"/>
                    </a:lnTo>
                    <a:lnTo>
                      <a:pt x="2164" y="452"/>
                    </a:lnTo>
                    <a:lnTo>
                      <a:pt x="2232" y="495"/>
                    </a:lnTo>
                    <a:lnTo>
                      <a:pt x="2296" y="540"/>
                    </a:lnTo>
                    <a:lnTo>
                      <a:pt x="2355" y="589"/>
                    </a:lnTo>
                    <a:lnTo>
                      <a:pt x="2408" y="641"/>
                    </a:lnTo>
                    <a:lnTo>
                      <a:pt x="2456" y="696"/>
                    </a:lnTo>
                    <a:lnTo>
                      <a:pt x="2498" y="753"/>
                    </a:lnTo>
                    <a:lnTo>
                      <a:pt x="2533" y="813"/>
                    </a:lnTo>
                    <a:lnTo>
                      <a:pt x="2561" y="875"/>
                    </a:lnTo>
                    <a:lnTo>
                      <a:pt x="2582" y="938"/>
                    </a:lnTo>
                    <a:lnTo>
                      <a:pt x="2595" y="1004"/>
                    </a:lnTo>
                    <a:lnTo>
                      <a:pt x="2599" y="1070"/>
                    </a:lnTo>
                    <a:lnTo>
                      <a:pt x="2862" y="1070"/>
                    </a:lnTo>
                    <a:lnTo>
                      <a:pt x="2854" y="981"/>
                    </a:lnTo>
                    <a:lnTo>
                      <a:pt x="2836" y="895"/>
                    </a:lnTo>
                    <a:lnTo>
                      <a:pt x="2808" y="810"/>
                    </a:lnTo>
                    <a:lnTo>
                      <a:pt x="2771" y="729"/>
                    </a:lnTo>
                    <a:lnTo>
                      <a:pt x="2725" y="650"/>
                    </a:lnTo>
                    <a:lnTo>
                      <a:pt x="2671" y="575"/>
                    </a:lnTo>
                    <a:lnTo>
                      <a:pt x="2610" y="503"/>
                    </a:lnTo>
                    <a:lnTo>
                      <a:pt x="2543" y="435"/>
                    </a:lnTo>
                    <a:lnTo>
                      <a:pt x="2469" y="370"/>
                    </a:lnTo>
                    <a:lnTo>
                      <a:pt x="2389" y="310"/>
                    </a:lnTo>
                    <a:lnTo>
                      <a:pt x="2307" y="256"/>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1"/>
              <p:cNvSpPr>
                <a:spLocks/>
              </p:cNvSpPr>
              <p:nvPr/>
            </p:nvSpPr>
            <p:spPr bwMode="auto">
              <a:xfrm>
                <a:off x="17295" y="3968"/>
                <a:ext cx="2862" cy="1071"/>
              </a:xfrm>
              <a:custGeom>
                <a:avLst/>
                <a:gdLst/>
                <a:ahLst/>
                <a:cxnLst>
                  <a:cxn ang="0">
                    <a:pos x="2421" y="1070"/>
                  </a:cxn>
                  <a:cxn ang="0">
                    <a:pos x="1306" y="1070"/>
                  </a:cxn>
                  <a:cxn ang="0">
                    <a:pos x="2477" y="1070"/>
                  </a:cxn>
                  <a:cxn ang="0">
                    <a:pos x="2421" y="1070"/>
                  </a:cxn>
                </a:cxnLst>
                <a:rect l="0" t="0" r="r" b="b"/>
                <a:pathLst>
                  <a:path w="2862" h="1071">
                    <a:moveTo>
                      <a:pt x="2421" y="1070"/>
                    </a:moveTo>
                    <a:lnTo>
                      <a:pt x="1306" y="1070"/>
                    </a:lnTo>
                    <a:lnTo>
                      <a:pt x="2477" y="1070"/>
                    </a:lnTo>
                    <a:lnTo>
                      <a:pt x="2421" y="1070"/>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2"/>
              <p:cNvSpPr>
                <a:spLocks/>
              </p:cNvSpPr>
              <p:nvPr/>
            </p:nvSpPr>
            <p:spPr bwMode="auto">
              <a:xfrm>
                <a:off x="17295" y="3968"/>
                <a:ext cx="2862" cy="1071"/>
              </a:xfrm>
              <a:custGeom>
                <a:avLst/>
                <a:gdLst/>
                <a:ahLst/>
                <a:cxnLst>
                  <a:cxn ang="0">
                    <a:pos x="1988" y="1069"/>
                  </a:cxn>
                  <a:cxn ang="0">
                    <a:pos x="839" y="1070"/>
                  </a:cxn>
                  <a:cxn ang="0">
                    <a:pos x="2421" y="1070"/>
                  </a:cxn>
                  <a:cxn ang="0">
                    <a:pos x="1988" y="1069"/>
                  </a:cxn>
                </a:cxnLst>
                <a:rect l="0" t="0" r="r" b="b"/>
                <a:pathLst>
                  <a:path w="2862" h="1071">
                    <a:moveTo>
                      <a:pt x="1988" y="1069"/>
                    </a:moveTo>
                    <a:lnTo>
                      <a:pt x="839" y="1070"/>
                    </a:lnTo>
                    <a:lnTo>
                      <a:pt x="2421" y="1070"/>
                    </a:lnTo>
                    <a:lnTo>
                      <a:pt x="1988" y="1069"/>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6" name="Text Box 75"/>
            <p:cNvSpPr txBox="1">
              <a:spLocks noChangeArrowheads="1"/>
            </p:cNvSpPr>
            <p:nvPr/>
          </p:nvSpPr>
          <p:spPr bwMode="auto">
            <a:xfrm>
              <a:off x="4487574" y="2400210"/>
              <a:ext cx="890236" cy="11132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spcBef>
                  <a:spcPts val="100"/>
                </a:spcBef>
                <a:spcAft>
                  <a:spcPct val="0"/>
                </a:spcAft>
                <a:tabLst/>
              </a:pPr>
              <a:r>
                <a:rPr kumimoji="0" lang="en-US" sz="1200" b="1" i="0" u="none" strike="noStrike" cap="none" normalizeH="0" baseline="0" dirty="0" smtClean="0">
                  <a:ln>
                    <a:noFill/>
                  </a:ln>
                  <a:solidFill>
                    <a:srgbClr val="6D6E71"/>
                  </a:solidFill>
                  <a:effectLst/>
                  <a:latin typeface="EYInterstate" pitchFamily="2" charset="0"/>
                </a:rPr>
                <a:t>Argentina</a:t>
              </a:r>
            </a:p>
            <a:p>
              <a:pPr marL="457200" lvl="1" indent="-457200" eaLnBrk="1" fontAlgn="base" latinLnBrk="0" hangingPunct="1">
                <a:spcBef>
                  <a:spcPts val="100"/>
                </a:spcBef>
                <a:spcAft>
                  <a:spcPct val="0"/>
                </a:spcAft>
                <a:tabLst/>
              </a:pPr>
              <a:r>
                <a:rPr kumimoji="0" lang="en-US" sz="1200" b="1" i="0" u="none" strike="noStrike" cap="none" normalizeH="0" baseline="0" dirty="0" smtClean="0">
                  <a:ln>
                    <a:noFill/>
                  </a:ln>
                  <a:solidFill>
                    <a:srgbClr val="6D6E71"/>
                  </a:solidFill>
                  <a:effectLst/>
                  <a:latin typeface="EYInterstate" pitchFamily="2" charset="0"/>
                </a:rPr>
                <a:t>Canada</a:t>
              </a:r>
            </a:p>
            <a:p>
              <a:pPr marL="457200" lvl="1" indent="-457200" eaLnBrk="1" fontAlgn="base" latinLnBrk="0" hangingPunct="1">
                <a:spcBef>
                  <a:spcPts val="100"/>
                </a:spcBef>
                <a:spcAft>
                  <a:spcPct val="0"/>
                </a:spcAft>
                <a:tabLst/>
              </a:pPr>
              <a:r>
                <a:rPr kumimoji="0" lang="en-US" sz="1200" b="1" i="0" u="none" strike="noStrike" cap="none" normalizeH="0" baseline="0" dirty="0" smtClean="0">
                  <a:ln>
                    <a:noFill/>
                  </a:ln>
                  <a:solidFill>
                    <a:srgbClr val="6D6E71"/>
                  </a:solidFill>
                  <a:effectLst/>
                  <a:latin typeface="EYInterstate" pitchFamily="2" charset="0"/>
                </a:rPr>
                <a:t>Germany</a:t>
              </a:r>
              <a:endParaRPr kumimoji="0" lang="en-US" sz="1200" b="1" i="0" u="none" strike="noStrike" cap="none" normalizeH="0" baseline="0" dirty="0" smtClean="0">
                <a:ln>
                  <a:noFill/>
                </a:ln>
                <a:solidFill>
                  <a:srgbClr val="000000"/>
                </a:solidFill>
                <a:effectLst/>
                <a:latin typeface="EYInterstate" pitchFamily="2" charset="0"/>
              </a:endParaRPr>
            </a:p>
            <a:p>
              <a:pPr lvl="1" indent="-457200"/>
              <a:r>
                <a:rPr lang="en-US" sz="1200" b="1" dirty="0" smtClean="0">
                  <a:solidFill>
                    <a:srgbClr val="6D6E71"/>
                  </a:solidFill>
                  <a:latin typeface="EYInterstate" pitchFamily="2" charset="0"/>
                </a:rPr>
                <a:t>Indonesia</a:t>
              </a:r>
            </a:p>
            <a:p>
              <a:pPr marL="457200" lvl="1" indent="-457200" eaLnBrk="1" fontAlgn="base" latinLnBrk="0" hangingPunct="1">
                <a:spcBef>
                  <a:spcPct val="0"/>
                </a:spcBef>
                <a:spcAft>
                  <a:spcPct val="0"/>
                </a:spcAft>
                <a:tabLst/>
              </a:pPr>
              <a:r>
                <a:rPr lang="en-US" sz="1200" b="1" dirty="0" smtClean="0">
                  <a:solidFill>
                    <a:srgbClr val="6D6E71"/>
                  </a:solidFill>
                  <a:latin typeface="EYInterstate" pitchFamily="2" charset="0"/>
                </a:rPr>
                <a:t>Mexico</a:t>
              </a:r>
            </a:p>
            <a:p>
              <a:pPr marL="457200" lvl="1" indent="-457200" eaLnBrk="1" fontAlgn="base" latinLnBrk="0" hangingPunct="1">
                <a:spcBef>
                  <a:spcPct val="0"/>
                </a:spcBef>
                <a:spcAft>
                  <a:spcPct val="0"/>
                </a:spcAft>
                <a:tabLst/>
              </a:pPr>
              <a:r>
                <a:rPr lang="en-US" sz="1200" b="1" dirty="0" smtClean="0">
                  <a:solidFill>
                    <a:srgbClr val="6D6E71"/>
                  </a:solidFill>
                  <a:latin typeface="EYInterstate" pitchFamily="2" charset="0"/>
                </a:rPr>
                <a:t>Russia</a:t>
              </a:r>
              <a:endParaRPr lang="en-US" sz="1200" b="1" dirty="0">
                <a:solidFill>
                  <a:srgbClr val="6D6E71"/>
                </a:solidFill>
                <a:latin typeface="EYInterstate" pitchFamily="2" charset="0"/>
              </a:endParaRPr>
            </a:p>
          </p:txBody>
        </p:sp>
        <p:sp>
          <p:nvSpPr>
            <p:cNvPr id="97" name="Text Box 76"/>
            <p:cNvSpPr txBox="1">
              <a:spLocks noChangeArrowheads="1"/>
            </p:cNvSpPr>
            <p:nvPr/>
          </p:nvSpPr>
          <p:spPr bwMode="auto">
            <a:xfrm>
              <a:off x="2743200" y="2895600"/>
              <a:ext cx="2112299" cy="9905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spcBef>
                  <a:spcPts val="100"/>
                </a:spcBef>
                <a:spcAft>
                  <a:spcPct val="0"/>
                </a:spcAft>
                <a:tabLst/>
              </a:pPr>
              <a:r>
                <a:rPr lang="en-US" sz="1200" b="1" dirty="0" smtClean="0">
                  <a:solidFill>
                    <a:srgbClr val="6D6E71"/>
                  </a:solidFill>
                  <a:latin typeface="EYInterstate" pitchFamily="2" charset="0"/>
                </a:rPr>
                <a:t>United Kingdom </a:t>
              </a:r>
            </a:p>
            <a:p>
              <a:pPr lvl="1" indent="-457200">
                <a:spcBef>
                  <a:spcPts val="100"/>
                </a:spcBef>
              </a:pPr>
              <a:r>
                <a:rPr lang="en-US" sz="1200" b="1" dirty="0" smtClean="0">
                  <a:solidFill>
                    <a:srgbClr val="6D6E71"/>
                  </a:solidFill>
                  <a:latin typeface="EYInterstate" pitchFamily="2" charset="0"/>
                </a:rPr>
                <a:t>South Africa </a:t>
              </a:r>
            </a:p>
            <a:p>
              <a:pPr marL="457200" lvl="1" indent="-457200" eaLnBrk="1" fontAlgn="base" latinLnBrk="0" hangingPunct="1">
                <a:spcBef>
                  <a:spcPts val="100"/>
                </a:spcBef>
                <a:spcAft>
                  <a:spcPct val="0"/>
                </a:spcAft>
                <a:tabLst/>
              </a:pPr>
              <a:r>
                <a:rPr lang="en-US" sz="1200" b="1" dirty="0" smtClean="0">
                  <a:solidFill>
                    <a:srgbClr val="6D6E71"/>
                  </a:solidFill>
                  <a:latin typeface="EYInterstate" pitchFamily="2" charset="0"/>
                </a:rPr>
                <a:t>European Union</a:t>
              </a:r>
            </a:p>
          </p:txBody>
        </p:sp>
        <p:sp>
          <p:nvSpPr>
            <p:cNvPr id="98" name="Text Box 77"/>
            <p:cNvSpPr txBox="1">
              <a:spLocks noChangeArrowheads="1"/>
            </p:cNvSpPr>
            <p:nvPr/>
          </p:nvSpPr>
          <p:spPr bwMode="auto">
            <a:xfrm>
              <a:off x="5715000" y="3124200"/>
              <a:ext cx="1125487" cy="6773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spcBef>
                  <a:spcPct val="0"/>
                </a:spcBef>
                <a:spcAft>
                  <a:spcPct val="0"/>
                </a:spcAft>
                <a:tabLst/>
              </a:pPr>
              <a:r>
                <a:rPr lang="en-US" sz="1200" b="1" dirty="0" smtClean="0">
                  <a:solidFill>
                    <a:srgbClr val="6D6E71"/>
                  </a:solidFill>
                  <a:latin typeface="EYInterstate" pitchFamily="2" charset="0"/>
                </a:rPr>
                <a:t>South Korea</a:t>
              </a:r>
            </a:p>
            <a:p>
              <a:pPr lvl="1" indent="-457200"/>
              <a:r>
                <a:rPr lang="en-US" sz="1200" b="1" dirty="0" smtClean="0">
                  <a:solidFill>
                    <a:srgbClr val="6D6E71"/>
                  </a:solidFill>
                  <a:latin typeface="EYInterstate" pitchFamily="2" charset="0"/>
                </a:rPr>
                <a:t>United States </a:t>
              </a:r>
            </a:p>
            <a:p>
              <a:pPr marL="457200" lvl="1" indent="-457200" eaLnBrk="1" fontAlgn="base" latinLnBrk="0" hangingPunct="1">
                <a:spcBef>
                  <a:spcPct val="0"/>
                </a:spcBef>
                <a:spcAft>
                  <a:spcPct val="0"/>
                </a:spcAft>
                <a:tabLst/>
              </a:pPr>
              <a:endParaRPr lang="en-US" sz="1200" b="1" dirty="0">
                <a:solidFill>
                  <a:srgbClr val="6D6E71"/>
                </a:solidFill>
                <a:latin typeface="EYInterstate" pitchFamily="2" charset="0"/>
              </a:endParaRPr>
            </a:p>
          </p:txBody>
        </p:sp>
        <p:sp>
          <p:nvSpPr>
            <p:cNvPr id="99" name="Text Box 78"/>
            <p:cNvSpPr txBox="1">
              <a:spLocks noChangeArrowheads="1"/>
            </p:cNvSpPr>
            <p:nvPr/>
          </p:nvSpPr>
          <p:spPr bwMode="auto">
            <a:xfrm>
              <a:off x="6705600" y="3886200"/>
              <a:ext cx="1295400" cy="11145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spcBef>
                  <a:spcPts val="100"/>
                </a:spcBef>
                <a:spcAft>
                  <a:spcPct val="0"/>
                </a:spcAft>
                <a:tabLst/>
              </a:pPr>
              <a:r>
                <a:rPr kumimoji="0" lang="en-US" sz="1200" b="1" i="0" u="none" strike="noStrike" cap="none" normalizeH="0" baseline="0" dirty="0" smtClean="0">
                  <a:ln>
                    <a:noFill/>
                  </a:ln>
                  <a:solidFill>
                    <a:srgbClr val="6D6E71"/>
                  </a:solidFill>
                  <a:effectLst/>
                  <a:latin typeface="EYInterstate" pitchFamily="2" charset="0"/>
                </a:rPr>
                <a:t>Brazil</a:t>
              </a:r>
            </a:p>
            <a:p>
              <a:pPr marL="457200" lvl="1" indent="-457200" eaLnBrk="1" fontAlgn="base" latinLnBrk="0" hangingPunct="1">
                <a:spcBef>
                  <a:spcPts val="100"/>
                </a:spcBef>
                <a:spcAft>
                  <a:spcPct val="0"/>
                </a:spcAft>
                <a:tabLst/>
              </a:pPr>
              <a:r>
                <a:rPr kumimoji="0" lang="en-US" sz="1200" b="1" i="0" u="none" strike="noStrike" cap="none" normalizeH="0" baseline="0" dirty="0" smtClean="0">
                  <a:ln>
                    <a:noFill/>
                  </a:ln>
                  <a:solidFill>
                    <a:srgbClr val="6D6E71"/>
                  </a:solidFill>
                  <a:effectLst/>
                  <a:latin typeface="EYInterstate" pitchFamily="2" charset="0"/>
                </a:rPr>
                <a:t>China</a:t>
              </a:r>
            </a:p>
            <a:p>
              <a:pPr marL="457200" lvl="1" indent="-457200" eaLnBrk="1" fontAlgn="base" latinLnBrk="0" hangingPunct="1">
                <a:spcBef>
                  <a:spcPts val="100"/>
                </a:spcBef>
                <a:spcAft>
                  <a:spcPct val="0"/>
                </a:spcAft>
                <a:tabLst/>
              </a:pPr>
              <a:r>
                <a:rPr lang="en-US" sz="1200" b="1" dirty="0">
                  <a:solidFill>
                    <a:srgbClr val="6D6E71"/>
                  </a:solidFill>
                  <a:latin typeface="EYInterstate" pitchFamily="2" charset="0"/>
                </a:rPr>
                <a:t>I</a:t>
              </a:r>
              <a:r>
                <a:rPr kumimoji="0" lang="en-US" sz="1200" b="1" i="0" u="none" strike="noStrike" cap="none" normalizeH="0" baseline="0" dirty="0" smtClean="0">
                  <a:ln>
                    <a:noFill/>
                  </a:ln>
                  <a:solidFill>
                    <a:srgbClr val="6D6E71"/>
                  </a:solidFill>
                  <a:effectLst/>
                  <a:latin typeface="EYInterstate" pitchFamily="2" charset="0"/>
                </a:rPr>
                <a:t>ndia</a:t>
              </a:r>
              <a:endParaRPr lang="en-US" sz="1200" b="1" dirty="0">
                <a:solidFill>
                  <a:srgbClr val="6D6E71"/>
                </a:solidFill>
                <a:latin typeface="EYInterstate" pitchFamily="2" charset="0"/>
              </a:endParaRPr>
            </a:p>
            <a:p>
              <a:pPr lvl="1" indent="-457200">
                <a:spcBef>
                  <a:spcPts val="100"/>
                </a:spcBef>
              </a:pPr>
              <a:r>
                <a:rPr lang="en-US" sz="1200" b="1" dirty="0" smtClean="0">
                  <a:solidFill>
                    <a:srgbClr val="6D6E71"/>
                  </a:solidFill>
                  <a:latin typeface="EYInterstate" pitchFamily="2" charset="0"/>
                </a:rPr>
                <a:t>Saudi Arabia</a:t>
              </a:r>
              <a:endParaRPr kumimoji="0" lang="en-US" sz="1200" b="1" i="0" u="none" strike="noStrike" cap="none" normalizeH="0" baseline="0" dirty="0" smtClean="0">
                <a:ln>
                  <a:noFill/>
                </a:ln>
                <a:solidFill>
                  <a:srgbClr val="6D6E71"/>
                </a:solidFill>
                <a:effectLst/>
                <a:latin typeface="EYInterstate" pitchFamily="2" charset="0"/>
              </a:endParaRPr>
            </a:p>
            <a:p>
              <a:pPr marL="457200" lvl="1" indent="-457200" eaLnBrk="1" fontAlgn="base" latinLnBrk="0" hangingPunct="1">
                <a:spcBef>
                  <a:spcPts val="100"/>
                </a:spcBef>
                <a:spcAft>
                  <a:spcPct val="0"/>
                </a:spcAft>
                <a:tabLst/>
              </a:pPr>
              <a:r>
                <a:rPr kumimoji="0" lang="en-US" sz="1200" b="1" i="0" u="none" strike="noStrike" cap="none" normalizeH="0" baseline="0" dirty="0" smtClean="0">
                  <a:ln>
                    <a:noFill/>
                  </a:ln>
                  <a:solidFill>
                    <a:srgbClr val="6D6E71"/>
                  </a:solidFill>
                  <a:effectLst/>
                  <a:latin typeface="EYInterstate" pitchFamily="2" charset="0"/>
                </a:rPr>
                <a:t>Turkey</a:t>
              </a:r>
              <a:endParaRPr kumimoji="0" lang="en-US" sz="1200" b="1" i="0" u="none" strike="noStrike" cap="none" normalizeH="0" baseline="0" dirty="0" smtClean="0">
                <a:ln>
                  <a:noFill/>
                </a:ln>
                <a:solidFill>
                  <a:schemeClr val="tx1"/>
                </a:solidFill>
                <a:effectLst/>
                <a:latin typeface="EYInterstate" pitchFamily="2" charset="0"/>
              </a:endParaRPr>
            </a:p>
          </p:txBody>
        </p:sp>
        <p:sp>
          <p:nvSpPr>
            <p:cNvPr id="101" name="WordArt 82"/>
            <p:cNvSpPr>
              <a:spLocks noChangeAspect="1" noChangeArrowheads="1" noChangeShapeType="1" noTextEdit="1"/>
            </p:cNvSpPr>
            <p:nvPr/>
          </p:nvSpPr>
          <p:spPr bwMode="auto">
            <a:xfrm rot="10800000">
              <a:off x="5424480" y="4839557"/>
              <a:ext cx="408458" cy="185915"/>
            </a:xfrm>
            <a:prstGeom prst="rect">
              <a:avLst/>
            </a:prstGeom>
          </p:spPr>
          <p:txBody>
            <a:bodyPr wrap="none" fromWordArt="1">
              <a:prstTxWarp prst="textPlain">
                <a:avLst>
                  <a:gd name="adj" fmla="val 50000"/>
                </a:avLst>
              </a:prstTxWarp>
            </a:bodyPr>
            <a:lstStyle/>
            <a:p>
              <a:pPr algn="ctr" rtl="0"/>
              <a:r>
                <a:rPr lang="en-US" sz="1150" kern="10" spc="0" dirty="0" smtClean="0">
                  <a:ln w="9525">
                    <a:noFill/>
                    <a:round/>
                    <a:headEnd/>
                    <a:tailEnd/>
                  </a:ln>
                  <a:solidFill>
                    <a:srgbClr val="6D6E71"/>
                  </a:solidFill>
                  <a:effectLst/>
                  <a:latin typeface="EYInterstate"/>
                </a:rPr>
                <a:t>++</a:t>
              </a:r>
              <a:endParaRPr lang="en-US" sz="1150" kern="10" spc="0" dirty="0">
                <a:ln w="9525">
                  <a:noFill/>
                  <a:round/>
                  <a:headEnd/>
                  <a:tailEnd/>
                </a:ln>
                <a:solidFill>
                  <a:srgbClr val="6D6E71"/>
                </a:solidFill>
                <a:effectLst/>
                <a:latin typeface="EYInterstate"/>
              </a:endParaRPr>
            </a:p>
          </p:txBody>
        </p:sp>
        <p:sp>
          <p:nvSpPr>
            <p:cNvPr id="102" name="WordArt 84"/>
            <p:cNvSpPr>
              <a:spLocks noChangeArrowheads="1" noChangeShapeType="1" noTextEdit="1"/>
            </p:cNvSpPr>
            <p:nvPr/>
          </p:nvSpPr>
          <p:spPr bwMode="auto">
            <a:xfrm rot="17460000">
              <a:off x="3044020" y="4779419"/>
              <a:ext cx="99068" cy="178296"/>
            </a:xfrm>
            <a:prstGeom prst="rect">
              <a:avLst/>
            </a:prstGeom>
          </p:spPr>
          <p:txBody>
            <a:bodyPr wrap="none" fromWordArt="1">
              <a:prstTxWarp prst="textPlain">
                <a:avLst>
                  <a:gd name="adj" fmla="val 50000"/>
                </a:avLst>
              </a:prstTxWarp>
            </a:bodyPr>
            <a:lstStyle/>
            <a:p>
              <a:pPr algn="ctr" rtl="0"/>
              <a:endParaRPr lang="en-US" sz="700" kern="10" spc="0" dirty="0">
                <a:ln w="9525">
                  <a:noFill/>
                  <a:round/>
                  <a:headEnd/>
                  <a:tailEnd/>
                </a:ln>
                <a:solidFill>
                  <a:srgbClr val="6D6E71"/>
                </a:solidFill>
                <a:effectLst/>
                <a:latin typeface="STIXGeneral"/>
              </a:endParaRPr>
            </a:p>
          </p:txBody>
        </p:sp>
        <p:sp>
          <p:nvSpPr>
            <p:cNvPr id="103" name="WordArt 82"/>
            <p:cNvSpPr>
              <a:spLocks noChangeAspect="1" noChangeArrowheads="1" noChangeShapeType="1" noTextEdit="1"/>
            </p:cNvSpPr>
            <p:nvPr/>
          </p:nvSpPr>
          <p:spPr bwMode="auto">
            <a:xfrm rot="10800000">
              <a:off x="4784746" y="4381358"/>
              <a:ext cx="183811" cy="178303"/>
            </a:xfrm>
            <a:prstGeom prst="rect">
              <a:avLst/>
            </a:prstGeom>
          </p:spPr>
          <p:txBody>
            <a:bodyPr wrap="none" fromWordArt="1">
              <a:prstTxWarp prst="textPlain">
                <a:avLst>
                  <a:gd name="adj" fmla="val 50000"/>
                </a:avLst>
              </a:prstTxWarp>
            </a:bodyPr>
            <a:lstStyle/>
            <a:p>
              <a:pPr algn="ctr" rtl="0"/>
              <a:r>
                <a:rPr lang="en-US" sz="1150" kern="10" spc="0" dirty="0" smtClean="0">
                  <a:ln w="9525">
                    <a:noFill/>
                    <a:round/>
                    <a:headEnd/>
                    <a:tailEnd/>
                  </a:ln>
                  <a:solidFill>
                    <a:srgbClr val="6D6E71"/>
                  </a:solidFill>
                  <a:effectLst/>
                  <a:latin typeface="EYInterstate"/>
                </a:rPr>
                <a:t>+</a:t>
              </a:r>
              <a:endParaRPr lang="en-US" sz="1150" kern="10" spc="0" dirty="0">
                <a:ln w="9525">
                  <a:noFill/>
                  <a:round/>
                  <a:headEnd/>
                  <a:tailEnd/>
                </a:ln>
                <a:solidFill>
                  <a:srgbClr val="6D6E71"/>
                </a:solidFill>
                <a:effectLst/>
                <a:latin typeface="EYInterstate"/>
              </a:endParaRPr>
            </a:p>
          </p:txBody>
        </p:sp>
        <p:sp>
          <p:nvSpPr>
            <p:cNvPr id="104" name="Rectangle 103"/>
            <p:cNvSpPr/>
            <p:nvPr/>
          </p:nvSpPr>
          <p:spPr>
            <a:xfrm>
              <a:off x="1912081" y="3687956"/>
              <a:ext cx="1089631" cy="646331"/>
            </a:xfrm>
            <a:prstGeom prst="rect">
              <a:avLst/>
            </a:prstGeom>
          </p:spPr>
          <p:txBody>
            <a:bodyPr wrap="square">
              <a:spAutoFit/>
            </a:bodyPr>
            <a:lstStyle/>
            <a:p>
              <a:pPr lvl="1" indent="-457200" fontAlgn="base">
                <a:spcBef>
                  <a:spcPct val="0"/>
                </a:spcBef>
                <a:spcAft>
                  <a:spcPct val="0"/>
                </a:spcAft>
              </a:pPr>
              <a:r>
                <a:rPr lang="en-US" sz="1200" b="1" dirty="0" smtClean="0">
                  <a:solidFill>
                    <a:srgbClr val="6D6E71"/>
                  </a:solidFill>
                  <a:latin typeface="EYInterstate" pitchFamily="2" charset="0"/>
                </a:rPr>
                <a:t>Australia</a:t>
              </a:r>
            </a:p>
            <a:p>
              <a:pPr lvl="1" indent="-457200" fontAlgn="base">
                <a:spcBef>
                  <a:spcPct val="0"/>
                </a:spcBef>
                <a:spcAft>
                  <a:spcPct val="0"/>
                </a:spcAft>
              </a:pPr>
              <a:r>
                <a:rPr lang="en-US" sz="1200" b="1" dirty="0" smtClean="0">
                  <a:solidFill>
                    <a:srgbClr val="6D6E71"/>
                  </a:solidFill>
                  <a:latin typeface="EYInterstate" pitchFamily="2" charset="0"/>
                </a:rPr>
                <a:t>France</a:t>
              </a:r>
            </a:p>
            <a:p>
              <a:pPr lvl="1" indent="-457200" fontAlgn="base">
                <a:spcBef>
                  <a:spcPct val="0"/>
                </a:spcBef>
                <a:spcAft>
                  <a:spcPct val="0"/>
                </a:spcAft>
              </a:pPr>
              <a:r>
                <a:rPr lang="en-US" sz="1200" b="1" dirty="0" smtClean="0">
                  <a:solidFill>
                    <a:srgbClr val="6D6E71"/>
                  </a:solidFill>
                  <a:latin typeface="EYInterstate" pitchFamily="2" charset="0"/>
                </a:rPr>
                <a:t>Italy</a:t>
              </a:r>
              <a:endParaRPr lang="en-US" sz="1200" b="1" dirty="0">
                <a:solidFill>
                  <a:srgbClr val="6D6E71"/>
                </a:solidFill>
                <a:latin typeface="EYInterstate" pitchFamily="2" charset="0"/>
              </a:endParaRPr>
            </a:p>
          </p:txBody>
        </p:sp>
        <p:sp>
          <p:nvSpPr>
            <p:cNvPr id="105" name="Text Box 134"/>
            <p:cNvSpPr txBox="1">
              <a:spLocks noChangeArrowheads="1"/>
            </p:cNvSpPr>
            <p:nvPr/>
          </p:nvSpPr>
          <p:spPr bwMode="auto">
            <a:xfrm>
              <a:off x="3733800" y="4419600"/>
              <a:ext cx="198115" cy="3198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106000"/>
                </a:lnSpc>
                <a:spcBef>
                  <a:spcPct val="0"/>
                </a:spcBef>
                <a:spcAft>
                  <a:spcPct val="0"/>
                </a:spcAft>
                <a:tabLst/>
              </a:pPr>
              <a:r>
                <a:rPr kumimoji="0" lang="en-US" b="1" i="0" u="none" strike="noStrike" cap="none" normalizeH="0" baseline="0" dirty="0" smtClean="0">
                  <a:ln>
                    <a:noFill/>
                  </a:ln>
                  <a:solidFill>
                    <a:srgbClr val="6D6E71"/>
                  </a:solidFill>
                  <a:effectLst/>
                  <a:latin typeface="EYInterstate" pitchFamily="2" charset="0"/>
                </a:rPr>
                <a:t>_</a:t>
              </a:r>
              <a:endParaRPr kumimoji="0" lang="en-US" b="1" i="0" u="none" strike="noStrike" cap="none" normalizeH="0" baseline="0" dirty="0" smtClean="0">
                <a:ln>
                  <a:noFill/>
                </a:ln>
                <a:solidFill>
                  <a:schemeClr val="tx1"/>
                </a:solidFill>
                <a:effectLst/>
                <a:latin typeface="Arial" pitchFamily="34" charset="0"/>
              </a:endParaRPr>
            </a:p>
          </p:txBody>
        </p:sp>
        <p:sp>
          <p:nvSpPr>
            <p:cNvPr id="106" name="Text Box 134"/>
            <p:cNvSpPr txBox="1">
              <a:spLocks noChangeArrowheads="1"/>
            </p:cNvSpPr>
            <p:nvPr/>
          </p:nvSpPr>
          <p:spPr bwMode="auto">
            <a:xfrm>
              <a:off x="3276600" y="4800600"/>
              <a:ext cx="495287" cy="396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1" indent="-457200" eaLnBrk="1" fontAlgn="base" latinLnBrk="0" hangingPunct="1">
                <a:lnSpc>
                  <a:spcPct val="106000"/>
                </a:lnSpc>
                <a:spcBef>
                  <a:spcPct val="0"/>
                </a:spcBef>
                <a:spcAft>
                  <a:spcPct val="0"/>
                </a:spcAft>
                <a:tabLst/>
              </a:pPr>
              <a:r>
                <a:rPr kumimoji="0" lang="en-US" b="1" i="0" u="none" strike="noStrike" cap="none" normalizeH="0" baseline="0" dirty="0" smtClean="0">
                  <a:ln>
                    <a:noFill/>
                  </a:ln>
                  <a:solidFill>
                    <a:schemeClr val="bg1"/>
                  </a:solidFill>
                  <a:effectLst/>
                  <a:latin typeface="EYInterstate" pitchFamily="2" charset="0"/>
                </a:rPr>
                <a:t>_ _</a:t>
              </a:r>
              <a:endParaRPr kumimoji="0" lang="en-US" b="1" i="0" u="none" strike="noStrike" cap="none" normalizeH="0" baseline="0" dirty="0" smtClean="0">
                <a:ln>
                  <a:noFill/>
                </a:ln>
                <a:solidFill>
                  <a:schemeClr val="bg1"/>
                </a:solidFill>
                <a:effectLst/>
                <a:latin typeface="Arial" pitchFamily="34" charset="0"/>
              </a:endParaRPr>
            </a:p>
          </p:txBody>
        </p:sp>
        <p:sp>
          <p:nvSpPr>
            <p:cNvPr id="1072" name="WordArt 48"/>
            <p:cNvSpPr>
              <a:spLocks noChangeArrowheads="1" noChangeShapeType="1" noTextEdit="1"/>
            </p:cNvSpPr>
            <p:nvPr/>
          </p:nvSpPr>
          <p:spPr bwMode="auto">
            <a:xfrm rot="4080000">
              <a:off x="6136559" y="4869297"/>
              <a:ext cx="78581" cy="140493"/>
            </a:xfrm>
            <a:prstGeom prst="rect">
              <a:avLst/>
            </a:prstGeom>
          </p:spPr>
          <p:txBody>
            <a:bodyPr wrap="none" fromWordArt="1">
              <a:prstTxWarp prst="textPlain">
                <a:avLst>
                  <a:gd name="adj" fmla="val 50000"/>
                </a:avLst>
              </a:prstTxWarp>
            </a:bodyPr>
            <a:lstStyle/>
            <a:p>
              <a:pPr algn="ctr" rtl="0"/>
              <a:endParaRPr lang="en-US" sz="700" kern="10" spc="0" dirty="0">
                <a:ln w="9525">
                  <a:noFill/>
                  <a:round/>
                  <a:headEnd/>
                  <a:tailEnd/>
                </a:ln>
                <a:solidFill>
                  <a:srgbClr val="6D6E71"/>
                </a:solidFill>
                <a:effectLst/>
                <a:latin typeface="EYInterstate" pitchFamily="2" charset="0"/>
              </a:endParaRPr>
            </a:p>
          </p:txBody>
        </p:sp>
        <p:sp>
          <p:nvSpPr>
            <p:cNvPr id="190" name="TextBox 189"/>
            <p:cNvSpPr txBox="1"/>
            <p:nvPr/>
          </p:nvSpPr>
          <p:spPr>
            <a:xfrm>
              <a:off x="2362200" y="5181600"/>
              <a:ext cx="1162498" cy="307777"/>
            </a:xfrm>
            <a:prstGeom prst="rect">
              <a:avLst/>
            </a:prstGeom>
            <a:noFill/>
          </p:spPr>
          <p:txBody>
            <a:bodyPr wrap="none" rtlCol="0">
              <a:spAutoFit/>
            </a:bodyPr>
            <a:lstStyle/>
            <a:p>
              <a:r>
                <a:rPr lang="ru-RU" sz="1400" b="1" dirty="0" smtClean="0">
                  <a:latin typeface="EYInterstate" pitchFamily="2" charset="0"/>
                </a:rPr>
                <a:t>ухудшение</a:t>
              </a:r>
              <a:endParaRPr lang="en-US" sz="1400" b="1" dirty="0" smtClean="0">
                <a:latin typeface="EYInterstate" pitchFamily="2" charset="0"/>
              </a:endParaRPr>
            </a:p>
          </p:txBody>
        </p:sp>
        <p:sp>
          <p:nvSpPr>
            <p:cNvPr id="191" name="TextBox 190"/>
            <p:cNvSpPr txBox="1"/>
            <p:nvPr/>
          </p:nvSpPr>
          <p:spPr>
            <a:xfrm>
              <a:off x="5715000" y="5181600"/>
              <a:ext cx="1165704" cy="307777"/>
            </a:xfrm>
            <a:prstGeom prst="rect">
              <a:avLst/>
            </a:prstGeom>
            <a:noFill/>
          </p:spPr>
          <p:txBody>
            <a:bodyPr wrap="none" rtlCol="0">
              <a:spAutoFit/>
            </a:bodyPr>
            <a:lstStyle/>
            <a:p>
              <a:r>
                <a:rPr lang="ru-RU" sz="1400" b="1" dirty="0" smtClean="0">
                  <a:latin typeface="EYInterstate" pitchFamily="2" charset="0"/>
                </a:rPr>
                <a:t>улучшение</a:t>
              </a:r>
              <a:endParaRPr lang="en-US" sz="1400" b="1" dirty="0" smtClean="0">
                <a:latin typeface="EYInterstate" pitchFamily="2" charset="0"/>
              </a:endParaRPr>
            </a:p>
          </p:txBody>
        </p:sp>
      </p:grpSp>
      <p:sp>
        <p:nvSpPr>
          <p:cNvPr id="56" name="Freeform 73"/>
          <p:cNvSpPr>
            <a:spLocks/>
          </p:cNvSpPr>
          <p:nvPr/>
        </p:nvSpPr>
        <p:spPr bwMode="auto">
          <a:xfrm>
            <a:off x="3962400" y="4038600"/>
            <a:ext cx="74331" cy="122669"/>
          </a:xfrm>
          <a:custGeom>
            <a:avLst/>
            <a:gdLst/>
            <a:ahLst/>
            <a:cxnLst>
              <a:cxn ang="0">
                <a:pos x="39" y="0"/>
              </a:cxn>
              <a:cxn ang="0">
                <a:pos x="0" y="59"/>
              </a:cxn>
              <a:cxn ang="0">
                <a:pos x="59" y="98"/>
              </a:cxn>
              <a:cxn ang="0">
                <a:pos x="39" y="0"/>
              </a:cxn>
            </a:cxnLst>
            <a:rect l="0" t="0" r="r" b="b"/>
            <a:pathLst>
              <a:path w="60" h="99">
                <a:moveTo>
                  <a:pt x="39" y="0"/>
                </a:moveTo>
                <a:lnTo>
                  <a:pt x="0" y="59"/>
                </a:lnTo>
                <a:lnTo>
                  <a:pt x="59" y="98"/>
                </a:lnTo>
                <a:lnTo>
                  <a:pt x="39"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74"/>
          <p:cNvSpPr>
            <a:spLocks/>
          </p:cNvSpPr>
          <p:nvPr/>
        </p:nvSpPr>
        <p:spPr bwMode="auto">
          <a:xfrm>
            <a:off x="5179752" y="4038600"/>
            <a:ext cx="78048" cy="121430"/>
          </a:xfrm>
          <a:custGeom>
            <a:avLst/>
            <a:gdLst/>
            <a:ahLst/>
            <a:cxnLst>
              <a:cxn ang="0">
                <a:pos x="27" y="0"/>
              </a:cxn>
              <a:cxn ang="0">
                <a:pos x="0" y="97"/>
              </a:cxn>
              <a:cxn ang="0">
                <a:pos x="62" y="62"/>
              </a:cxn>
              <a:cxn ang="0">
                <a:pos x="27" y="0"/>
              </a:cxn>
            </a:cxnLst>
            <a:rect l="0" t="0" r="r" b="b"/>
            <a:pathLst>
              <a:path w="63" h="98">
                <a:moveTo>
                  <a:pt x="27" y="0"/>
                </a:moveTo>
                <a:lnTo>
                  <a:pt x="0" y="97"/>
                </a:lnTo>
                <a:lnTo>
                  <a:pt x="62" y="62"/>
                </a:lnTo>
                <a:lnTo>
                  <a:pt x="27" y="0"/>
                </a:ln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4041648" y="3867912"/>
            <a:ext cx="1091966" cy="307777"/>
          </a:xfrm>
          <a:prstGeom prst="rect">
            <a:avLst/>
          </a:prstGeom>
          <a:noFill/>
        </p:spPr>
        <p:txBody>
          <a:bodyPr wrap="none" rtlCol="0">
            <a:spAutoFit/>
          </a:bodyPr>
          <a:lstStyle/>
          <a:p>
            <a:r>
              <a:rPr lang="ru-RU" sz="1400" b="1" dirty="0" smtClean="0">
                <a:latin typeface="EYInterstate" pitchFamily="2" charset="0"/>
              </a:rPr>
              <a:t>тенденция</a:t>
            </a:r>
            <a:endParaRPr lang="en-US" sz="1400" b="1" dirty="0" smtClean="0">
              <a:latin typeface="EYInterstate"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 xmlns:p14="http://schemas.microsoft.com/office/powerpoint/2010/main" val="3099182760"/>
              </p:ext>
            </p:extLst>
          </p:nvPr>
        </p:nvGraphicFramePr>
        <p:xfrm>
          <a:off x="381000" y="1143000"/>
          <a:ext cx="8382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985513" y="74712"/>
            <a:ext cx="5213094" cy="984885"/>
          </a:xfrm>
          <a:prstGeom prst="rect">
            <a:avLst/>
          </a:prstGeom>
          <a:noFill/>
        </p:spPr>
        <p:txBody>
          <a:bodyPr wrap="none" rtlCol="0" anchor="ctr">
            <a:spAutoFit/>
          </a:bodyPr>
          <a:lstStyle/>
          <a:p>
            <a:pPr algn="ctr"/>
            <a:endParaRPr lang="en-US" sz="2000" b="1" dirty="0" smtClean="0">
              <a:latin typeface="+mj-lt"/>
            </a:endParaRPr>
          </a:p>
          <a:p>
            <a:pPr algn="ctr"/>
            <a:r>
              <a:rPr lang="ru-RU" sz="2000" b="1" dirty="0" smtClean="0">
                <a:latin typeface="+mj-lt"/>
              </a:rPr>
              <a:t>Доля </a:t>
            </a:r>
            <a:r>
              <a:rPr lang="en-US" sz="2000" b="1" dirty="0" smtClean="0">
                <a:latin typeface="+mj-lt"/>
              </a:rPr>
              <a:t>IPO </a:t>
            </a:r>
            <a:r>
              <a:rPr lang="ru-RU" sz="2000" b="1" dirty="0" smtClean="0">
                <a:latin typeface="+mj-lt"/>
              </a:rPr>
              <a:t>в общей сумме инвестиций</a:t>
            </a:r>
            <a:endParaRPr lang="ru-RU" sz="2000" dirty="0" smtClean="0">
              <a:latin typeface="+mj-lt"/>
            </a:endParaRPr>
          </a:p>
          <a:p>
            <a:endParaRPr lang="en-US" dirty="0"/>
          </a:p>
        </p:txBody>
      </p:sp>
    </p:spTree>
    <p:extLst>
      <p:ext uri="{BB962C8B-B14F-4D97-AF65-F5344CB8AC3E}">
        <p14:creationId xmlns="" xmlns:p14="http://schemas.microsoft.com/office/powerpoint/2010/main" val="2622713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EY_Handout">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slide no bullets">
  <a:themeElements>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ixed text slide">
  <a:themeElements>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Mixed tex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EY_Handout</Template>
  <TotalTime>732</TotalTime>
  <Words>470</Words>
  <Application>Microsoft Office PowerPoint</Application>
  <PresentationFormat>On-screen Show (4:3)</PresentationFormat>
  <Paragraphs>279</Paragraphs>
  <Slides>10</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EYInterstate</vt:lpstr>
      <vt:lpstr>Calibri</vt:lpstr>
      <vt:lpstr>Times New Roman</vt:lpstr>
      <vt:lpstr>EYInterstate Light</vt:lpstr>
      <vt:lpstr>STIXGeneral</vt:lpstr>
      <vt:lpstr>EY_Handout</vt:lpstr>
      <vt:lpstr>Text slide no bullets</vt:lpstr>
      <vt:lpstr>Mixed text slide</vt:lpstr>
      <vt:lpstr>Funding the future</vt:lpstr>
      <vt:lpstr>  </vt:lpstr>
      <vt:lpstr>  </vt:lpstr>
      <vt:lpstr>Slide 3</vt:lpstr>
      <vt:lpstr>Банковское кредитование (страны G20) </vt:lpstr>
      <vt:lpstr> Доступ к венчурному капиталу: изменения за пять лет  </vt:lpstr>
      <vt:lpstr>Инвестиции венчурных фондов в 2010 году  </vt:lpstr>
      <vt:lpstr> Доступ к private equity: изменения за пять лет  </vt:lpstr>
      <vt:lpstr>Slide 8</vt:lpstr>
      <vt:lpstr> Приоритетные направления улучшения культуры предпринимательства </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Pavel Denisov</dc:creator>
  <cp:lastModifiedBy>Ernst &amp; Young</cp:lastModifiedBy>
  <cp:revision>117</cp:revision>
  <dcterms:created xsi:type="dcterms:W3CDTF">2012-10-23T04:40:39Z</dcterms:created>
  <dcterms:modified xsi:type="dcterms:W3CDTF">2012-10-25T09:53:35Z</dcterms:modified>
</cp:coreProperties>
</file>