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9" r:id="rId2"/>
    <p:sldId id="431" r:id="rId3"/>
    <p:sldId id="432" r:id="rId4"/>
    <p:sldId id="433" r:id="rId5"/>
    <p:sldId id="434" r:id="rId6"/>
    <p:sldId id="435" r:id="rId7"/>
    <p:sldId id="438" r:id="rId8"/>
    <p:sldId id="439" r:id="rId9"/>
    <p:sldId id="440" r:id="rId10"/>
    <p:sldId id="441" r:id="rId11"/>
    <p:sldId id="424" r:id="rId12"/>
    <p:sldId id="284" r:id="rId13"/>
    <p:sldId id="285" r:id="rId14"/>
    <p:sldId id="444" r:id="rId15"/>
    <p:sldId id="445" r:id="rId16"/>
    <p:sldId id="446" r:id="rId17"/>
    <p:sldId id="447" r:id="rId18"/>
    <p:sldId id="468" r:id="rId19"/>
    <p:sldId id="453" r:id="rId20"/>
    <p:sldId id="454" r:id="rId21"/>
    <p:sldId id="455" r:id="rId22"/>
    <p:sldId id="456" r:id="rId23"/>
    <p:sldId id="452" r:id="rId24"/>
    <p:sldId id="457" r:id="rId25"/>
    <p:sldId id="458" r:id="rId26"/>
    <p:sldId id="459" r:id="rId27"/>
    <p:sldId id="460" r:id="rId28"/>
    <p:sldId id="463" r:id="rId29"/>
    <p:sldId id="425" r:id="rId30"/>
    <p:sldId id="297" r:id="rId31"/>
    <p:sldId id="273" r:id="rId32"/>
    <p:sldId id="429" r:id="rId33"/>
    <p:sldId id="323" r:id="rId34"/>
    <p:sldId id="325" r:id="rId35"/>
    <p:sldId id="298" r:id="rId36"/>
    <p:sldId id="299" r:id="rId37"/>
    <p:sldId id="300" r:id="rId38"/>
    <p:sldId id="437" r:id="rId39"/>
    <p:sldId id="307" r:id="rId40"/>
    <p:sldId id="306" r:id="rId41"/>
    <p:sldId id="302" r:id="rId42"/>
    <p:sldId id="326" r:id="rId43"/>
    <p:sldId id="327" r:id="rId44"/>
    <p:sldId id="328" r:id="rId45"/>
    <p:sldId id="329" r:id="rId46"/>
    <p:sldId id="330" r:id="rId47"/>
    <p:sldId id="337" r:id="rId48"/>
    <p:sldId id="338" r:id="rId49"/>
    <p:sldId id="340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BA4"/>
    <a:srgbClr val="DCDFF2"/>
    <a:srgbClr val="EAEAFC"/>
    <a:srgbClr val="D0D5F0"/>
    <a:srgbClr val="443D9D"/>
    <a:srgbClr val="0C1D64"/>
    <a:srgbClr val="616DC3"/>
    <a:srgbClr val="9751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34" autoAdjust="0"/>
    <p:restoredTop sz="94660"/>
  </p:normalViewPr>
  <p:slideViewPr>
    <p:cSldViewPr>
      <p:cViewPr varScale="1">
        <p:scale>
          <a:sx n="104" d="100"/>
          <a:sy n="104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4;&#1099;&#1096;&#1082;&#1072;\&#1048;&#1047;%20&#1056;&#1045;&#1043;&#1048;&#1054;&#1053;&#1054;&#1042;\&#1056;&#1072;&#1079;&#1073;&#1080;&#1074;&#1082;&#1072;%20&#1087;&#1086;%20&#1091;&#1089;&#1083;&#1091;&#1075;&#1072;&#1084;\21.%20&#1056;&#1077;&#1075;&#1080;&#1089;&#1090;&#1088;&#1072;&#1094;&#1080;&#1103;%20&#1054;&#1054;&#1054;\21.%20&#1054;&#1090;&#1095;&#1077;&#1090;&#1085;&#1099;&#1077;%20&#1090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/>
      <c:barChart>
        <c:barDir val="bar"/>
        <c:grouping val="clustered"/>
        <c:ser>
          <c:idx val="0"/>
          <c:order val="0"/>
          <c:spPr>
            <a:gradFill flip="none" rotWithShape="1">
              <a:gsLst>
                <a:gs pos="0">
                  <a:srgbClr val="15015F"/>
                </a:gs>
                <a:gs pos="100000">
                  <a:srgbClr val="616DC3"/>
                </a:gs>
              </a:gsLst>
              <a:lin ang="16200000" scaled="1"/>
              <a:tileRect/>
            </a:gradFill>
            <a:ln w="12700">
              <a:solidFill>
                <a:srgbClr val="443D9D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cat>
            <c:strRef>
              <c:f>Лист3!$C$170:$L$170</c:f>
              <c:strCache>
                <c:ptCount val="10"/>
                <c:pt idx="0">
                  <c:v>Москва</c:v>
                </c:pt>
                <c:pt idx="1">
                  <c:v>Хабаровск</c:v>
                </c:pt>
                <c:pt idx="2">
                  <c:v>Красноярск</c:v>
                </c:pt>
                <c:pt idx="3">
                  <c:v>Саратов</c:v>
                </c:pt>
                <c:pt idx="4">
                  <c:v>Пермь</c:v>
                </c:pt>
                <c:pt idx="5">
                  <c:v>Санкт -Петербург</c:v>
                </c:pt>
                <c:pt idx="6">
                  <c:v>Краснодар</c:v>
                </c:pt>
                <c:pt idx="7">
                  <c:v>Барнаул</c:v>
                </c:pt>
                <c:pt idx="8">
                  <c:v>Екатеринбург </c:v>
                </c:pt>
                <c:pt idx="9">
                  <c:v>Казань</c:v>
                </c:pt>
              </c:strCache>
            </c:strRef>
          </c:cat>
          <c:val>
            <c:numRef>
              <c:f>Лист3!$C$171:$L$171</c:f>
              <c:numCache>
                <c:formatCode>#,##0</c:formatCode>
                <c:ptCount val="10"/>
                <c:pt idx="0">
                  <c:v>13062</c:v>
                </c:pt>
                <c:pt idx="1">
                  <c:v>12750</c:v>
                </c:pt>
                <c:pt idx="2">
                  <c:v>11065</c:v>
                </c:pt>
                <c:pt idx="3">
                  <c:v>9000</c:v>
                </c:pt>
                <c:pt idx="4">
                  <c:v>8000</c:v>
                </c:pt>
                <c:pt idx="5">
                  <c:v>6500</c:v>
                </c:pt>
                <c:pt idx="6">
                  <c:v>6500</c:v>
                </c:pt>
                <c:pt idx="7">
                  <c:v>5750</c:v>
                </c:pt>
                <c:pt idx="8">
                  <c:v>5250</c:v>
                </c:pt>
                <c:pt idx="9" formatCode="General">
                  <c:v>1650</c:v>
                </c:pt>
              </c:numCache>
            </c:numRef>
          </c:val>
        </c:ser>
        <c:axId val="36504704"/>
        <c:axId val="36506240"/>
      </c:barChart>
      <c:catAx>
        <c:axId val="36504704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506240"/>
        <c:crosses val="autoZero"/>
        <c:auto val="1"/>
        <c:lblAlgn val="ctr"/>
        <c:lblOffset val="100"/>
      </c:catAx>
      <c:valAx>
        <c:axId val="36506240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504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DFD56C-0C0B-4130-B505-D5CB41F834FF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C64DC3-693A-4FAA-8456-85B9FE837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22D26-42C1-4624-B589-83CEC0908C40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683F-48E1-4BDB-AE85-A92741F32C7E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52A4-1A2A-4CA4-8827-D729C1C7B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B680-52CA-4CB7-B69A-7E6E78EE563F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22FDA-AFAF-47E8-A6DF-34ED51A8D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28FD-325C-44B4-9E18-A373AD3CD413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D984-EFFA-4F3A-9A5E-0294C7820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4C43-6885-4212-A4EE-B0A2D2183D78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7BA3-66E3-4A64-A20F-30F3BE96A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89A1-C717-4F5E-BFD9-F1FCD0ECB4B4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B214-2E53-42BC-ABBF-2C8965F44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4FEF-FECB-490C-B8D8-EB70323309E3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CA6C-99D6-414E-B857-59DD4F3C3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88A4-FBE0-47B0-B2F7-17FACD3B20DE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8DCA-4993-47DA-9D2F-B14ABF799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5741-872D-44EA-8E40-0E4738CF62A8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6F33-1D48-4AFB-834F-84DDE9DC5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A8C3-D0FB-4B62-BE9B-00218A9019C5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A3C0-80BE-4DDC-BA86-1E19A3E83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1101-250F-4887-9502-5248F3C5CD0A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F547-1E51-453F-BF0A-90608C95E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2896-02F1-412C-8F10-8F3849882234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1035-134B-4F79-90AC-43E509A75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49BAF6-2D09-473D-975C-4711B916D6AB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9E5723-DA33-4644-A5C2-67DE84E38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8" descr="Мега обл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42900" y="2792413"/>
            <a:ext cx="83724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Мониторинг издержек бизнеса на получение государственных услуг - 2010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Исследование и анализ качества предоставления комплексных государственных услуг, отдельных государственных услуг для бизнеса и граждан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Центр анализа деятельности органов исполнительной власти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ИГМУ ГУ-ВШЭ</a:t>
            </a:r>
          </a:p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7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2890" name="Рисунок 8" descr="н слайд фиоллл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891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3580B67D-145C-4F4A-821F-F421ED024A8C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10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22888" name="TextBox 2"/>
          <p:cNvSpPr txBox="1">
            <a:spLocks noChangeArrowheads="1"/>
          </p:cNvSpPr>
          <p:nvPr/>
        </p:nvSpPr>
        <p:spPr bwMode="auto">
          <a:xfrm>
            <a:off x="1285875" y="149225"/>
            <a:ext cx="7500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Отдельные государственные услуги для бизнеса – 4:</a:t>
            </a:r>
            <a:endParaRPr lang="en-US" sz="2000" b="1">
              <a:solidFill>
                <a:srgbClr val="181BA4"/>
              </a:solidFill>
            </a:endParaRPr>
          </a:p>
          <a:p>
            <a:r>
              <a:rPr lang="ru-RU" sz="2000" b="1">
                <a:solidFill>
                  <a:srgbClr val="181BA4"/>
                </a:solidFill>
              </a:rPr>
              <a:t>профиль регулирования*</a:t>
            </a:r>
          </a:p>
        </p:txBody>
      </p:sp>
      <p:graphicFrame>
        <p:nvGraphicFramePr>
          <p:cNvPr id="122886" name="Диаграмма 16"/>
          <p:cNvGraphicFramePr>
            <a:graphicFrameLocks/>
          </p:cNvGraphicFramePr>
          <p:nvPr/>
        </p:nvGraphicFramePr>
        <p:xfrm>
          <a:off x="500063" y="1214438"/>
          <a:ext cx="8001000" cy="4735512"/>
        </p:xfrm>
        <a:graphic>
          <a:graphicData uri="http://schemas.openxmlformats.org/presentationml/2006/ole">
            <p:oleObj spid="_x0000_s122886" r:id="rId4" imgW="8004742" imgH="4974767" progId="Excel.Sheet.8">
              <p:embed/>
            </p:oleObj>
          </a:graphicData>
        </a:graphic>
      </p:graphicFrame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539750" y="5949950"/>
            <a:ext cx="525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 </a:t>
            </a:r>
            <a:r>
              <a:rPr lang="ru-RU" sz="1400" i="1"/>
              <a:t>без учета комплекса услуг по строительству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5" name="Группа 5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3932" name="Рисунок 34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33" name="Номер слайда 42"/>
            <p:cNvSpPr txBox="1">
              <a:spLocks/>
            </p:cNvSpPr>
            <p:nvPr/>
          </p:nvSpPr>
          <p:spPr bwMode="auto">
            <a:xfrm>
              <a:off x="8458256" y="6286520"/>
              <a:ext cx="471462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2E1DFF9D-9F4D-4373-8656-37BB19AB357C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11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23906" name="TextBox 2"/>
          <p:cNvSpPr txBox="1">
            <a:spLocks noChangeArrowheads="1"/>
          </p:cNvSpPr>
          <p:nvPr/>
        </p:nvSpPr>
        <p:spPr bwMode="auto">
          <a:xfrm>
            <a:off x="1285875" y="201613"/>
            <a:ext cx="7500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181BA4"/>
                </a:solidFill>
              </a:rPr>
              <a:t>Наибольшие проблемы –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181BA4"/>
                </a:solidFill>
              </a:rPr>
              <a:t>доступ к ограниченным ресурсам 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428875" y="4475163"/>
            <a:ext cx="5759450" cy="568325"/>
          </a:xfrm>
          <a:prstGeom prst="roundRect">
            <a:avLst>
              <a:gd name="adj" fmla="val 8566"/>
            </a:avLst>
          </a:prstGeom>
          <a:solidFill>
            <a:srgbClr val="EAEAFC"/>
          </a:solidFill>
          <a:ln>
            <a:solidFill>
              <a:srgbClr val="DCD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908" name="Нашивка 54"/>
          <p:cNvSpPr>
            <a:spLocks noChangeArrowheads="1"/>
          </p:cNvSpPr>
          <p:nvPr/>
        </p:nvSpPr>
        <p:spPr bwMode="auto">
          <a:xfrm>
            <a:off x="2495550" y="4465638"/>
            <a:ext cx="576263" cy="587375"/>
          </a:xfrm>
          <a:prstGeom prst="chevron">
            <a:avLst>
              <a:gd name="adj" fmla="val 46324"/>
            </a:avLst>
          </a:prstGeom>
          <a:gradFill rotWithShape="0">
            <a:gsLst>
              <a:gs pos="0">
                <a:srgbClr val="0C1D64">
                  <a:alpha val="79999"/>
                </a:srgbClr>
              </a:gs>
              <a:gs pos="100000">
                <a:srgbClr val="181BA4">
                  <a:alpha val="2000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94485"/>
              </a:solidFill>
              <a:cs typeface="Arial" charset="0"/>
            </a:endParaRPr>
          </a:p>
        </p:txBody>
      </p:sp>
      <p:sp>
        <p:nvSpPr>
          <p:cNvPr id="123909" name="TextBox 12"/>
          <p:cNvSpPr txBox="1">
            <a:spLocks noChangeArrowheads="1"/>
          </p:cNvSpPr>
          <p:nvPr/>
        </p:nvSpPr>
        <p:spPr bwMode="auto">
          <a:xfrm>
            <a:off x="3071813" y="4621213"/>
            <a:ext cx="5286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ревизия моделей доступа к ограниченным ресурсам</a:t>
            </a:r>
          </a:p>
        </p:txBody>
      </p:sp>
      <p:sp>
        <p:nvSpPr>
          <p:cNvPr id="123910" name="Пятиугольник 24"/>
          <p:cNvSpPr>
            <a:spLocks noChangeArrowheads="1"/>
          </p:cNvSpPr>
          <p:nvPr/>
        </p:nvSpPr>
        <p:spPr bwMode="auto">
          <a:xfrm>
            <a:off x="785813" y="4446588"/>
            <a:ext cx="2087562" cy="625475"/>
          </a:xfrm>
          <a:prstGeom prst="homePlate">
            <a:avLst>
              <a:gd name="adj" fmla="val 38305"/>
            </a:avLst>
          </a:prstGeom>
          <a:gradFill rotWithShape="1">
            <a:gsLst>
              <a:gs pos="0">
                <a:srgbClr val="2B2BAF"/>
              </a:gs>
              <a:gs pos="100000">
                <a:srgbClr val="0C1D64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94485"/>
              </a:solidFill>
              <a:cs typeface="Arial" charset="0"/>
            </a:endParaRPr>
          </a:p>
        </p:txBody>
      </p:sp>
      <p:sp>
        <p:nvSpPr>
          <p:cNvPr id="123911" name="TextBox 31"/>
          <p:cNvSpPr txBox="1">
            <a:spLocks noChangeArrowheads="1"/>
          </p:cNvSpPr>
          <p:nvPr/>
        </p:nvSpPr>
        <p:spPr bwMode="auto">
          <a:xfrm>
            <a:off x="857250" y="4616450"/>
            <a:ext cx="1928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chemeClr val="bg1"/>
                </a:solidFill>
              </a:rPr>
              <a:t>Необходимо:</a:t>
            </a:r>
            <a:endParaRPr lang="ru-RU" sz="14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857250" y="4429125"/>
            <a:ext cx="2087563" cy="612775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3913" name="Группа 31"/>
          <p:cNvGrpSpPr>
            <a:grpSpLocks/>
          </p:cNvGrpSpPr>
          <p:nvPr/>
        </p:nvGrpSpPr>
        <p:grpSpPr bwMode="auto">
          <a:xfrm>
            <a:off x="785813" y="5143500"/>
            <a:ext cx="7572375" cy="642938"/>
            <a:chOff x="785786" y="5143518"/>
            <a:chExt cx="7572375" cy="642936"/>
          </a:xfrm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2428848" y="5189556"/>
              <a:ext cx="5759450" cy="568323"/>
            </a:xfrm>
            <a:prstGeom prst="roundRect">
              <a:avLst>
                <a:gd name="adj" fmla="val 8566"/>
              </a:avLst>
            </a:prstGeom>
            <a:solidFill>
              <a:srgbClr val="EAEAFC"/>
            </a:solidFill>
            <a:ln>
              <a:solidFill>
                <a:srgbClr val="DCDF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927" name="Нашивка 54"/>
            <p:cNvSpPr>
              <a:spLocks noChangeArrowheads="1"/>
            </p:cNvSpPr>
            <p:nvPr/>
          </p:nvSpPr>
          <p:spPr bwMode="auto">
            <a:xfrm>
              <a:off x="2495799" y="5180210"/>
              <a:ext cx="575996" cy="587846"/>
            </a:xfrm>
            <a:prstGeom prst="chevron">
              <a:avLst>
                <a:gd name="adj" fmla="val 46324"/>
              </a:avLst>
            </a:prstGeom>
            <a:gradFill rotWithShape="0">
              <a:gsLst>
                <a:gs pos="0">
                  <a:srgbClr val="0C1D64">
                    <a:alpha val="79999"/>
                  </a:srgbClr>
                </a:gs>
                <a:gs pos="100000">
                  <a:srgbClr val="181BA4">
                    <a:alpha val="2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123928" name="TextBox 18"/>
            <p:cNvSpPr txBox="1">
              <a:spLocks noChangeArrowheads="1"/>
            </p:cNvSpPr>
            <p:nvPr/>
          </p:nvSpPr>
          <p:spPr bwMode="auto">
            <a:xfrm>
              <a:off x="3071786" y="5286391"/>
              <a:ext cx="5286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находится вне рамок административного регулирования </a:t>
              </a:r>
            </a:p>
          </p:txBody>
        </p:sp>
        <p:sp>
          <p:nvSpPr>
            <p:cNvPr id="123929" name="Пятиугольник 24"/>
            <p:cNvSpPr>
              <a:spLocks noChangeArrowheads="1"/>
            </p:cNvSpPr>
            <p:nvPr/>
          </p:nvSpPr>
          <p:spPr bwMode="auto">
            <a:xfrm>
              <a:off x="785786" y="5160979"/>
              <a:ext cx="2087986" cy="625475"/>
            </a:xfrm>
            <a:prstGeom prst="homePlate">
              <a:avLst>
                <a:gd name="adj" fmla="val 38312"/>
              </a:avLst>
            </a:prstGeom>
            <a:gradFill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123930" name="TextBox 31"/>
            <p:cNvSpPr txBox="1">
              <a:spLocks noChangeArrowheads="1"/>
            </p:cNvSpPr>
            <p:nvPr/>
          </p:nvSpPr>
          <p:spPr bwMode="auto">
            <a:xfrm>
              <a:off x="857233" y="5330501"/>
              <a:ext cx="1928799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1400" b="1" i="1">
                  <a:solidFill>
                    <a:schemeClr val="bg1"/>
                  </a:solidFill>
                </a:rPr>
                <a:t>Инфраструктура:</a:t>
              </a:r>
              <a:endParaRPr lang="ru-RU" sz="1400" b="1" i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4" name="Пятиугольник 23"/>
            <p:cNvSpPr/>
            <p:nvPr/>
          </p:nvSpPr>
          <p:spPr bwMode="auto">
            <a:xfrm>
              <a:off x="857223" y="5143518"/>
              <a:ext cx="2087563" cy="612773"/>
            </a:xfrm>
            <a:prstGeom prst="homePlate">
              <a:avLst>
                <a:gd name="adj" fmla="val 38308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 bwMode="auto">
          <a:xfrm>
            <a:off x="5786438" y="1417638"/>
            <a:ext cx="2571750" cy="2511425"/>
          </a:xfrm>
          <a:prstGeom prst="roundRect">
            <a:avLst>
              <a:gd name="adj" fmla="val 2197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200" b="1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200" b="1" i="1">
                <a:solidFill>
                  <a:srgbClr val="181BA4"/>
                </a:solidFill>
                <a:latin typeface="Arial" charset="0"/>
                <a:cs typeface="Arial" charset="0"/>
              </a:rPr>
              <a:t>Доступ к инфраструктуре:</a:t>
            </a:r>
          </a:p>
          <a:p>
            <a:pPr lvl="1">
              <a:defRPr/>
            </a:pPr>
            <a:endParaRPr lang="en-US" sz="1200" i="1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ru-RU" sz="1200" i="1">
                <a:solidFill>
                  <a:schemeClr val="tx1"/>
                </a:solidFill>
                <a:latin typeface="Arial" charset="0"/>
                <a:cs typeface="Arial" charset="0"/>
              </a:rPr>
              <a:t>строительство</a:t>
            </a: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: затраты на госуслуги в среднем в 20 раз меньше затрат на инфраструктуру, по городам- от 6 до 87 раз;</a:t>
            </a:r>
            <a:endParaRPr lang="en-US" sz="12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endParaRPr lang="ru-RU" sz="12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ru-RU" sz="1200" i="1">
                <a:solidFill>
                  <a:schemeClr val="tx1"/>
                </a:solidFill>
                <a:latin typeface="Arial" charset="0"/>
                <a:cs typeface="Arial" charset="0"/>
              </a:rPr>
              <a:t>лифтостроение: </a:t>
            </a: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госуслуги – 330 т.р., инфраструктура 750 т.р</a:t>
            </a:r>
          </a:p>
        </p:txBody>
      </p:sp>
      <p:sp>
        <p:nvSpPr>
          <p:cNvPr id="27" name="Пятиугольник 24"/>
          <p:cNvSpPr>
            <a:spLocks noChangeArrowheads="1"/>
          </p:cNvSpPr>
          <p:nvPr/>
        </p:nvSpPr>
        <p:spPr bwMode="auto">
          <a:xfrm rot="10800000" flipH="1" flipV="1">
            <a:off x="5786438" y="2071688"/>
            <a:ext cx="252412" cy="252412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2B2BAF"/>
              </a:gs>
              <a:gs pos="100000">
                <a:srgbClr val="0C1D64"/>
              </a:gs>
            </a:gsLst>
            <a:lin ang="18900000" scaled="1"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" name="Пятиугольник 24"/>
          <p:cNvSpPr>
            <a:spLocks noChangeArrowheads="1"/>
          </p:cNvSpPr>
          <p:nvPr/>
        </p:nvSpPr>
        <p:spPr bwMode="auto">
          <a:xfrm rot="10800000" flipH="1" flipV="1">
            <a:off x="5786438" y="3176588"/>
            <a:ext cx="252412" cy="252412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2B2BAF"/>
              </a:gs>
              <a:gs pos="100000">
                <a:srgbClr val="0C1D64"/>
              </a:gs>
            </a:gsLst>
            <a:lin ang="18900000" scaled="1"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973138" y="2297113"/>
            <a:ext cx="4098925" cy="755650"/>
          </a:xfrm>
          <a:prstGeom prst="roundRect">
            <a:avLst>
              <a:gd name="adj" fmla="val 4725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8000" lvl="1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радиочастотный спектр для связи и ТРВ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ятиугольник 24"/>
          <p:cNvSpPr>
            <a:spLocks noChangeArrowheads="1"/>
          </p:cNvSpPr>
          <p:nvPr/>
        </p:nvSpPr>
        <p:spPr bwMode="auto">
          <a:xfrm rot="5400000" flipV="1">
            <a:off x="642144" y="2440782"/>
            <a:ext cx="755650" cy="468312"/>
          </a:xfrm>
          <a:prstGeom prst="round2SameRect">
            <a:avLst/>
          </a:prstGeom>
          <a:gradFill flip="none" rotWithShape="1">
            <a:gsLst>
              <a:gs pos="0">
                <a:srgbClr val="2B2BAF"/>
              </a:gs>
              <a:gs pos="100000">
                <a:srgbClr val="0C1D64"/>
              </a:gs>
            </a:gsLst>
            <a:lin ang="5400000" scaled="1"/>
            <a:tileRect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2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1044575" y="3173413"/>
            <a:ext cx="4014788" cy="755650"/>
          </a:xfrm>
          <a:prstGeom prst="roundRect">
            <a:avLst>
              <a:gd name="adj" fmla="val 3465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8000" lvl="1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лесные участки для лесозаготовки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ятиугольник 24"/>
          <p:cNvSpPr>
            <a:spLocks noChangeArrowheads="1"/>
          </p:cNvSpPr>
          <p:nvPr/>
        </p:nvSpPr>
        <p:spPr bwMode="auto">
          <a:xfrm rot="5400000" flipV="1">
            <a:off x="642144" y="3317082"/>
            <a:ext cx="755650" cy="468312"/>
          </a:xfrm>
          <a:prstGeom prst="round2SameRect">
            <a:avLst/>
          </a:prstGeom>
          <a:gradFill flip="none" rotWithShape="1">
            <a:gsLst>
              <a:gs pos="0">
                <a:srgbClr val="2B2BAF"/>
              </a:gs>
              <a:gs pos="100000">
                <a:srgbClr val="0C1D64"/>
              </a:gs>
            </a:gsLst>
            <a:lin ang="5400000" scaled="1"/>
            <a:tileRect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3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1044575" y="1417638"/>
            <a:ext cx="4014788" cy="755650"/>
          </a:xfrm>
          <a:prstGeom prst="roundRect">
            <a:avLst>
              <a:gd name="adj" fmla="val 4725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8000" lvl="1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земля для сферы строительства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ятиугольник 24"/>
          <p:cNvSpPr>
            <a:spLocks noChangeArrowheads="1"/>
          </p:cNvSpPr>
          <p:nvPr/>
        </p:nvSpPr>
        <p:spPr bwMode="auto">
          <a:xfrm rot="5400000" flipV="1">
            <a:off x="642144" y="1561307"/>
            <a:ext cx="755650" cy="468312"/>
          </a:xfrm>
          <a:prstGeom prst="round2SameRect">
            <a:avLst/>
          </a:prstGeom>
          <a:gradFill flip="none" rotWithShape="1">
            <a:gsLst>
              <a:gs pos="0">
                <a:srgbClr val="2B2BAF"/>
              </a:gs>
              <a:gs pos="100000">
                <a:srgbClr val="0C1D64"/>
              </a:gs>
            </a:gsLst>
            <a:lin ang="5400000" scaled="1"/>
            <a:tileRect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1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852488" y="1423988"/>
            <a:ext cx="504825" cy="647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852488" y="2316163"/>
            <a:ext cx="504825" cy="647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852488" y="3192463"/>
            <a:ext cx="504825" cy="647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29" name="Группа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4951" name="Рисунок 23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52" name="Номер слайда 42"/>
            <p:cNvSpPr txBox="1">
              <a:spLocks/>
            </p:cNvSpPr>
            <p:nvPr/>
          </p:nvSpPr>
          <p:spPr bwMode="auto">
            <a:xfrm>
              <a:off x="8458256" y="6286520"/>
              <a:ext cx="471462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0D402A15-CB73-4024-99BE-3635A76D43CC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12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 bwMode="auto">
          <a:xfrm>
            <a:off x="857250" y="1052513"/>
            <a:ext cx="7416800" cy="1090612"/>
          </a:xfrm>
          <a:prstGeom prst="roundRect">
            <a:avLst>
              <a:gd name="adj" fmla="val 5712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8000" lvl="1"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8000"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Высокий уровень унификации правил для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типовых траекторий </a:t>
            </a:r>
          </a:p>
          <a:p>
            <a:pPr marL="288000"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(типовых объектов наблюдения)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8000"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даже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строительство, лесное хозяйство)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643063" y="3251200"/>
            <a:ext cx="6643687" cy="1835150"/>
          </a:xfrm>
          <a:prstGeom prst="roundRect">
            <a:avLst>
              <a:gd name="adj" fmla="val 4769"/>
            </a:avLst>
          </a:prstGeom>
          <a:solidFill>
            <a:srgbClr val="EAEAFC"/>
          </a:solidFill>
          <a:ln>
            <a:solidFill>
              <a:srgbClr val="DCD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932" name="Нашивка 54"/>
          <p:cNvSpPr>
            <a:spLocks noChangeArrowheads="1"/>
          </p:cNvSpPr>
          <p:nvPr/>
        </p:nvSpPr>
        <p:spPr bwMode="auto">
          <a:xfrm>
            <a:off x="2027238" y="3251200"/>
            <a:ext cx="1187450" cy="1835150"/>
          </a:xfrm>
          <a:prstGeom prst="chevron">
            <a:avLst>
              <a:gd name="adj" fmla="val 56907"/>
            </a:avLst>
          </a:prstGeom>
          <a:gradFill rotWithShape="0">
            <a:gsLst>
              <a:gs pos="0">
                <a:srgbClr val="0C1D64">
                  <a:alpha val="79999"/>
                </a:srgbClr>
              </a:gs>
              <a:gs pos="100000">
                <a:srgbClr val="181BA4">
                  <a:alpha val="2000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94485"/>
              </a:solidFill>
              <a:cs typeface="Arial" charset="0"/>
            </a:endParaRPr>
          </a:p>
        </p:txBody>
      </p:sp>
      <p:sp>
        <p:nvSpPr>
          <p:cNvPr id="124933" name="TextBox 11"/>
          <p:cNvSpPr txBox="1">
            <a:spLocks noChangeArrowheads="1"/>
          </p:cNvSpPr>
          <p:nvPr/>
        </p:nvSpPr>
        <p:spPr bwMode="auto">
          <a:xfrm>
            <a:off x="3132138" y="3213100"/>
            <a:ext cx="51435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Clr>
                <a:srgbClr val="BDBEF5"/>
              </a:buClr>
              <a:buSzPct val="1800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</a:rPr>
              <a:t>массовым случаям – простое регулирование </a:t>
            </a:r>
          </a:p>
          <a:p>
            <a:pPr marL="179388" indent="-179388">
              <a:buClr>
                <a:srgbClr val="BDBEF5"/>
              </a:buClr>
              <a:buSzPct val="180000"/>
            </a:pPr>
            <a:r>
              <a:rPr lang="ru-RU" sz="1400" i="1">
                <a:solidFill>
                  <a:srgbClr val="000000"/>
                </a:solidFill>
              </a:rPr>
              <a:t>    </a:t>
            </a:r>
            <a:r>
              <a:rPr lang="ru-RU" sz="1200" i="1">
                <a:solidFill>
                  <a:srgbClr val="000000"/>
                </a:solidFill>
              </a:rPr>
              <a:t>(если родители граждане России – гражданство новорожденному на свидетельство проставлять в   ЗАГСе)</a:t>
            </a:r>
            <a:endParaRPr lang="en-US" sz="1200" i="1">
              <a:solidFill>
                <a:srgbClr val="000000"/>
              </a:solidFill>
            </a:endParaRPr>
          </a:p>
          <a:p>
            <a:pPr marL="179388" indent="-179388">
              <a:lnSpc>
                <a:spcPct val="30000"/>
              </a:lnSpc>
              <a:buClr>
                <a:srgbClr val="BDBEF5"/>
              </a:buClr>
              <a:buSzPct val="180000"/>
              <a:buFont typeface="Arial" charset="0"/>
              <a:buChar char="•"/>
            </a:pPr>
            <a:endParaRPr lang="ru-RU" sz="1400">
              <a:solidFill>
                <a:srgbClr val="000000"/>
              </a:solidFill>
            </a:endParaRPr>
          </a:p>
          <a:p>
            <a:pPr marL="179388" indent="-179388">
              <a:buClr>
                <a:srgbClr val="BDBEF5"/>
              </a:buClr>
              <a:buSzPct val="180000"/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</a:rPr>
              <a:t> дифференцировать регулирование по группам заявителей</a:t>
            </a:r>
            <a:r>
              <a:rPr lang="en-US" sz="1400">
                <a:solidFill>
                  <a:srgbClr val="000000"/>
                </a:solidFill>
              </a:rPr>
              <a:t> </a:t>
            </a:r>
            <a:endParaRPr lang="ru-RU" sz="1400">
              <a:solidFill>
                <a:srgbClr val="000000"/>
              </a:solidFill>
            </a:endParaRPr>
          </a:p>
          <a:p>
            <a:pPr marL="179388" indent="-179388">
              <a:buClr>
                <a:srgbClr val="BDBEF5"/>
              </a:buClr>
              <a:buSzPct val="180000"/>
            </a:pPr>
            <a:r>
              <a:rPr lang="ru-RU" sz="1400">
                <a:solidFill>
                  <a:srgbClr val="000000"/>
                </a:solidFill>
              </a:rPr>
              <a:t>   </a:t>
            </a:r>
            <a:r>
              <a:rPr lang="ru-RU" sz="1200">
                <a:solidFill>
                  <a:srgbClr val="000000"/>
                </a:solidFill>
              </a:rPr>
              <a:t>(</a:t>
            </a:r>
            <a:r>
              <a:rPr lang="ru-RU" sz="1200" i="1">
                <a:solidFill>
                  <a:srgbClr val="000000"/>
                </a:solidFill>
              </a:rPr>
              <a:t>дорогостоящая пожарная сигнализация в деревне без пожарных;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ru-RU" sz="1200" i="1">
                <a:solidFill>
                  <a:srgbClr val="000000"/>
                </a:solidFill>
              </a:rPr>
              <a:t>согласование СЗЗ в промзоне, стоимость расчета платы за негативное воздействие для МСБ в  десятки раз больше самой платы)</a:t>
            </a:r>
          </a:p>
        </p:txBody>
      </p:sp>
      <p:sp>
        <p:nvSpPr>
          <p:cNvPr id="124934" name="Пятиугольник 24"/>
          <p:cNvSpPr>
            <a:spLocks noChangeArrowheads="1"/>
          </p:cNvSpPr>
          <p:nvPr/>
        </p:nvSpPr>
        <p:spPr bwMode="auto">
          <a:xfrm>
            <a:off x="857250" y="3214688"/>
            <a:ext cx="2087563" cy="1908175"/>
          </a:xfrm>
          <a:prstGeom prst="homePlate">
            <a:avLst>
              <a:gd name="adj" fmla="val 38306"/>
            </a:avLst>
          </a:prstGeom>
          <a:gradFill rotWithShape="0">
            <a:gsLst>
              <a:gs pos="0">
                <a:srgbClr val="2B2BAF"/>
              </a:gs>
              <a:gs pos="100000">
                <a:srgbClr val="0C1D64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94485"/>
              </a:solidFill>
              <a:cs typeface="Arial" charset="0"/>
            </a:endParaRPr>
          </a:p>
        </p:txBody>
      </p:sp>
      <p:sp>
        <p:nvSpPr>
          <p:cNvPr id="124935" name="TextBox 31"/>
          <p:cNvSpPr txBox="1">
            <a:spLocks noChangeArrowheads="1"/>
          </p:cNvSpPr>
          <p:nvPr/>
        </p:nvSpPr>
        <p:spPr bwMode="auto">
          <a:xfrm>
            <a:off x="928688" y="4014788"/>
            <a:ext cx="1928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chemeClr val="bg1"/>
                </a:solidFill>
              </a:rPr>
              <a:t>Следовательно:</a:t>
            </a:r>
          </a:p>
        </p:txBody>
      </p:sp>
      <p:sp>
        <p:nvSpPr>
          <p:cNvPr id="16" name="Пятиугольник 15"/>
          <p:cNvSpPr/>
          <p:nvPr/>
        </p:nvSpPr>
        <p:spPr bwMode="auto">
          <a:xfrm>
            <a:off x="928688" y="3214688"/>
            <a:ext cx="2160587" cy="1871662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484438" y="5332413"/>
            <a:ext cx="5759450" cy="568325"/>
          </a:xfrm>
          <a:prstGeom prst="roundRect">
            <a:avLst>
              <a:gd name="adj" fmla="val 8566"/>
            </a:avLst>
          </a:prstGeom>
          <a:solidFill>
            <a:srgbClr val="EAEAFC"/>
          </a:solidFill>
          <a:ln>
            <a:solidFill>
              <a:srgbClr val="DCD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4938" name="Нашивка 54"/>
          <p:cNvSpPr>
            <a:spLocks noChangeArrowheads="1"/>
          </p:cNvSpPr>
          <p:nvPr/>
        </p:nvSpPr>
        <p:spPr bwMode="auto">
          <a:xfrm>
            <a:off x="2551113" y="5322888"/>
            <a:ext cx="571500" cy="587375"/>
          </a:xfrm>
          <a:prstGeom prst="chevron">
            <a:avLst>
              <a:gd name="adj" fmla="val 46324"/>
            </a:avLst>
          </a:prstGeom>
          <a:gradFill rotWithShape="0">
            <a:gsLst>
              <a:gs pos="0">
                <a:srgbClr val="0C1D64">
                  <a:alpha val="79999"/>
                </a:srgbClr>
              </a:gs>
              <a:gs pos="100000">
                <a:srgbClr val="181BA4">
                  <a:alpha val="2000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94485"/>
              </a:solidFill>
              <a:cs typeface="Arial" charset="0"/>
            </a:endParaRPr>
          </a:p>
        </p:txBody>
      </p:sp>
      <p:sp>
        <p:nvSpPr>
          <p:cNvPr id="124939" name="TextBox 18"/>
          <p:cNvSpPr txBox="1">
            <a:spLocks noChangeArrowheads="1"/>
          </p:cNvSpPr>
          <p:nvPr/>
        </p:nvSpPr>
        <p:spPr bwMode="auto">
          <a:xfrm>
            <a:off x="3122613" y="5429250"/>
            <a:ext cx="5237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</a:rPr>
              <a:t>четкие критерии отнесения к группам</a:t>
            </a:r>
          </a:p>
        </p:txBody>
      </p:sp>
      <p:sp>
        <p:nvSpPr>
          <p:cNvPr id="124940" name="Пятиугольник 24"/>
          <p:cNvSpPr>
            <a:spLocks noChangeArrowheads="1"/>
          </p:cNvSpPr>
          <p:nvPr/>
        </p:nvSpPr>
        <p:spPr bwMode="auto">
          <a:xfrm>
            <a:off x="857250" y="5303838"/>
            <a:ext cx="2087563" cy="625475"/>
          </a:xfrm>
          <a:prstGeom prst="homePlate">
            <a:avLst>
              <a:gd name="adj" fmla="val 38305"/>
            </a:avLst>
          </a:prstGeom>
          <a:gradFill rotWithShape="0">
            <a:gsLst>
              <a:gs pos="0">
                <a:srgbClr val="2B2BAF"/>
              </a:gs>
              <a:gs pos="100000">
                <a:srgbClr val="0C1D64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94485"/>
              </a:solidFill>
              <a:cs typeface="Arial" charset="0"/>
            </a:endParaRPr>
          </a:p>
        </p:txBody>
      </p:sp>
      <p:sp>
        <p:nvSpPr>
          <p:cNvPr id="124941" name="TextBox 31"/>
          <p:cNvSpPr txBox="1">
            <a:spLocks noChangeArrowheads="1"/>
          </p:cNvSpPr>
          <p:nvPr/>
        </p:nvSpPr>
        <p:spPr bwMode="auto">
          <a:xfrm>
            <a:off x="928688" y="5473700"/>
            <a:ext cx="1909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chemeClr val="bg1"/>
                </a:solidFill>
              </a:rPr>
              <a:t>Важно:</a:t>
            </a:r>
            <a:endParaRPr lang="ru-RU" sz="14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912813" y="5286375"/>
            <a:ext cx="2087562" cy="612775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216025" y="2260600"/>
            <a:ext cx="7027863" cy="568325"/>
          </a:xfrm>
          <a:prstGeom prst="roundRect">
            <a:avLst>
              <a:gd name="adj" fmla="val 8566"/>
            </a:avLst>
          </a:prstGeom>
          <a:solidFill>
            <a:srgbClr val="EAEAFC"/>
          </a:solidFill>
          <a:ln>
            <a:solidFill>
              <a:srgbClr val="DCD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4944" name="TextBox 25"/>
          <p:cNvSpPr txBox="1">
            <a:spLocks noChangeArrowheads="1"/>
          </p:cNvSpPr>
          <p:nvPr/>
        </p:nvSpPr>
        <p:spPr bwMode="auto">
          <a:xfrm>
            <a:off x="2001838" y="2286000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Arial" charset="0"/>
              </a:rPr>
              <a:t>разнообразная практика правоприменения одинаковых норм, иногда в рамках города </a:t>
            </a:r>
            <a:r>
              <a:rPr lang="ru-RU" sz="1200" i="1">
                <a:solidFill>
                  <a:srgbClr val="000000"/>
                </a:solidFill>
                <a:cs typeface="Arial" charset="0"/>
              </a:rPr>
              <a:t>(регистрация юридических лиц)</a:t>
            </a:r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24945" name="Группа 29"/>
          <p:cNvGrpSpPr>
            <a:grpSpLocks/>
          </p:cNvGrpSpPr>
          <p:nvPr/>
        </p:nvGrpSpPr>
        <p:grpSpPr bwMode="auto">
          <a:xfrm>
            <a:off x="857250" y="2214563"/>
            <a:ext cx="1073150" cy="642937"/>
            <a:chOff x="855657" y="2285992"/>
            <a:chExt cx="2612574" cy="642942"/>
          </a:xfrm>
        </p:grpSpPr>
        <p:sp>
          <p:nvSpPr>
            <p:cNvPr id="124948" name="Нашивка 54"/>
            <p:cNvSpPr>
              <a:spLocks noChangeArrowheads="1"/>
            </p:cNvSpPr>
            <p:nvPr/>
          </p:nvSpPr>
          <p:spPr bwMode="auto">
            <a:xfrm>
              <a:off x="2250810" y="2322691"/>
              <a:ext cx="1217421" cy="587846"/>
            </a:xfrm>
            <a:prstGeom prst="chevron">
              <a:avLst>
                <a:gd name="adj" fmla="val 46329"/>
              </a:avLst>
            </a:prstGeom>
            <a:gradFill rotWithShape="0">
              <a:gsLst>
                <a:gs pos="0">
                  <a:srgbClr val="0C1D64">
                    <a:alpha val="79999"/>
                  </a:srgbClr>
                </a:gs>
                <a:gs pos="100000">
                  <a:srgbClr val="181BA4">
                    <a:alpha val="2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124949" name="Пятиугольник 24"/>
            <p:cNvSpPr>
              <a:spLocks noChangeArrowheads="1"/>
            </p:cNvSpPr>
            <p:nvPr/>
          </p:nvSpPr>
          <p:spPr bwMode="auto">
            <a:xfrm>
              <a:off x="855657" y="2303459"/>
              <a:ext cx="2088000" cy="625475"/>
            </a:xfrm>
            <a:prstGeom prst="homePlate">
              <a:avLst>
                <a:gd name="adj" fmla="val 38313"/>
              </a:avLst>
            </a:prstGeom>
            <a:gradFill rotWithShape="0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29" name="Пятиугольник 28"/>
            <p:cNvSpPr/>
            <p:nvPr/>
          </p:nvSpPr>
          <p:spPr bwMode="auto">
            <a:xfrm>
              <a:off x="1033436" y="2285992"/>
              <a:ext cx="2086967" cy="612780"/>
            </a:xfrm>
            <a:prstGeom prst="homePlate">
              <a:avLst>
                <a:gd name="adj" fmla="val 38308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4946" name="TextBox 31"/>
          <p:cNvSpPr txBox="1">
            <a:spLocks noChangeArrowheads="1"/>
          </p:cNvSpPr>
          <p:nvPr/>
        </p:nvSpPr>
        <p:spPr bwMode="auto">
          <a:xfrm>
            <a:off x="928688" y="2401888"/>
            <a:ext cx="1909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chemeClr val="bg1"/>
                </a:solidFill>
              </a:rPr>
              <a:t>Но:</a:t>
            </a:r>
            <a:endParaRPr lang="ru-RU" sz="14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4947" name="TextBox 2"/>
          <p:cNvSpPr txBox="1">
            <a:spLocks noChangeArrowheads="1"/>
          </p:cNvSpPr>
          <p:nvPr/>
        </p:nvSpPr>
        <p:spPr bwMode="auto">
          <a:xfrm>
            <a:off x="1285875" y="201613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181BA4"/>
                </a:solidFill>
              </a:rPr>
              <a:t>Унификация правил и разнообразие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181BA4"/>
                </a:solidFill>
              </a:rPr>
              <a:t> правоприменения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3" name="Группа 9"/>
          <p:cNvGrpSpPr>
            <a:grpSpLocks/>
          </p:cNvGrpSpPr>
          <p:nvPr/>
        </p:nvGrpSpPr>
        <p:grpSpPr bwMode="auto">
          <a:xfrm>
            <a:off x="0" y="26988"/>
            <a:ext cx="9144000" cy="6858000"/>
            <a:chOff x="0" y="0"/>
            <a:chExt cx="9144000" cy="6858000"/>
          </a:xfrm>
        </p:grpSpPr>
        <p:pic>
          <p:nvPicPr>
            <p:cNvPr id="125959" name="Рисунок 10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960" name="Номер слайда 42"/>
            <p:cNvSpPr txBox="1">
              <a:spLocks/>
            </p:cNvSpPr>
            <p:nvPr/>
          </p:nvSpPr>
          <p:spPr bwMode="auto">
            <a:xfrm>
              <a:off x="8458256" y="6286520"/>
              <a:ext cx="471462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0A27A202-FB48-4A26-8468-00E608B4445F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13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 bwMode="auto">
          <a:xfrm>
            <a:off x="642938" y="1393825"/>
            <a:ext cx="8001000" cy="4464050"/>
          </a:xfrm>
          <a:prstGeom prst="roundRect">
            <a:avLst>
              <a:gd name="adj" fmla="val 2298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7338" lvl="1">
              <a:defRPr/>
            </a:pPr>
            <a:endParaRPr lang="en-US" sz="140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287338">
              <a:defRPr/>
            </a:pP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       Редкие случаи противоправных действий, отсутствие услуг без правовых оснований</a:t>
            </a:r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7338">
              <a:defRPr/>
            </a:pPr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7338" lvl="1"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широкие дискреционные полномочия органов власти</a:t>
            </a:r>
          </a:p>
          <a:p>
            <a:pPr marL="287338" lvl="1">
              <a:lnSpc>
                <a:spcPct val="50000"/>
              </a:lnSpc>
              <a:defRPr/>
            </a:pP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7338" lvl="1">
              <a:buSzPct val="160000"/>
              <a:buFont typeface="Arial" charset="0"/>
              <a:buChar char="•"/>
              <a:defRPr/>
            </a:pPr>
            <a:r>
              <a:rPr lang="ru-RU" sz="1200" i="1">
                <a:solidFill>
                  <a:schemeClr val="tx1"/>
                </a:solidFill>
                <a:latin typeface="Arial" charset="0"/>
                <a:cs typeface="Arial" charset="0"/>
              </a:rPr>
              <a:t>многократные возвраты документов по формальным основаниям, требование у соискателя документов, которые могут предоставить только лицензиаты (выдача лицензии на право сбора, использования, обезвреживания, размещения, транспортировки опасных отходов Ростехнадзор)</a:t>
            </a:r>
          </a:p>
          <a:p>
            <a:pPr marL="287338" lvl="1">
              <a:buSzPct val="160000"/>
              <a:buFont typeface="Arial" charset="0"/>
              <a:buChar char="•"/>
              <a:defRPr/>
            </a:pPr>
            <a:r>
              <a:rPr lang="ru-RU" sz="1200" i="1">
                <a:solidFill>
                  <a:schemeClr val="tx1"/>
                </a:solidFill>
                <a:latin typeface="Arial" charset="0"/>
                <a:cs typeface="Arial" charset="0"/>
              </a:rPr>
              <a:t>неисчерпывающий перечень документов для заключения Роспотребнадзора, </a:t>
            </a:r>
          </a:p>
          <a:p>
            <a:pPr marL="287338" lvl="1">
              <a:buSzPct val="160000"/>
              <a:buFont typeface="Arial" charset="0"/>
              <a:buChar char="•"/>
              <a:defRPr/>
            </a:pPr>
            <a:r>
              <a:rPr lang="ru-RU" sz="1200" i="1">
                <a:solidFill>
                  <a:schemeClr val="tx1"/>
                </a:solidFill>
                <a:latin typeface="Arial" charset="0"/>
                <a:cs typeface="Arial" charset="0"/>
              </a:rPr>
              <a:t>последовательная выдача замечаний (к объектам строительства), </a:t>
            </a:r>
          </a:p>
          <a:p>
            <a:pPr marL="287338" lvl="1">
              <a:buSzPct val="160000"/>
              <a:buFont typeface="Arial" charset="0"/>
              <a:buChar char="•"/>
              <a:defRPr/>
            </a:pPr>
            <a:r>
              <a:rPr lang="ru-RU" sz="1200" i="1">
                <a:solidFill>
                  <a:schemeClr val="tx1"/>
                </a:solidFill>
                <a:latin typeface="Arial" charset="0"/>
                <a:cs typeface="Arial" charset="0"/>
              </a:rPr>
              <a:t>конкретизация требований к необходимой «пожарной технике» может сделать нерентабельной любую лесозаготовку, </a:t>
            </a:r>
          </a:p>
          <a:p>
            <a:pPr marL="287338" lvl="1">
              <a:buSzPct val="160000"/>
              <a:buFont typeface="Arial" charset="0"/>
              <a:buChar char="•"/>
              <a:defRPr/>
            </a:pPr>
            <a:r>
              <a:rPr lang="ru-RU" sz="1200" i="1">
                <a:solidFill>
                  <a:schemeClr val="tx1"/>
                </a:solidFill>
                <a:latin typeface="Arial" charset="0"/>
                <a:cs typeface="Arial" charset="0"/>
              </a:rPr>
              <a:t>исследование не только по «границе» сети, но и внутри сети самого оператора (экспертиза электромагнитной совместимости)</a:t>
            </a:r>
            <a:endParaRPr lang="en-US" sz="1200" i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7338" lvl="1">
              <a:buFont typeface="Arial" charset="0"/>
              <a:buChar char="•"/>
              <a:defRPr/>
            </a:pPr>
            <a:endParaRPr lang="en-US" sz="1200" i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201738" lvl="2">
              <a:defRPr/>
            </a:pPr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7338" lvl="1"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часто неформальные платежи – инициатива бизнеса, нарушающего правила</a:t>
            </a:r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7338" lvl="1">
              <a:defRPr/>
            </a:pPr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7338" lvl="1">
              <a:defRPr/>
            </a:pPr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7338" lvl="1"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часто правила специально стимулируют нарушения</a:t>
            </a:r>
          </a:p>
          <a:p>
            <a:pPr marL="287338">
              <a:defRPr/>
            </a:pP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5955" name="Пятиугольник 24"/>
          <p:cNvSpPr>
            <a:spLocks noChangeArrowheads="1"/>
          </p:cNvSpPr>
          <p:nvPr/>
        </p:nvSpPr>
        <p:spPr bwMode="auto">
          <a:xfrm rot="10800000" flipH="1" flipV="1">
            <a:off x="642938" y="4568825"/>
            <a:ext cx="611187" cy="431800"/>
          </a:xfrm>
          <a:prstGeom prst="homePlate">
            <a:avLst>
              <a:gd name="adj" fmla="val 49966"/>
            </a:avLst>
          </a:prstGeom>
          <a:gradFill rotWithShape="0">
            <a:gsLst>
              <a:gs pos="0">
                <a:srgbClr val="2B2BAF"/>
              </a:gs>
              <a:gs pos="100000">
                <a:srgbClr val="0C1D64"/>
              </a:gs>
            </a:gsLst>
            <a:lin ang="18900000" scaled="1"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cs typeface="Arial" charset="0"/>
              </a:rPr>
              <a:t>но</a:t>
            </a: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5956" name="Пятиугольник 24"/>
          <p:cNvSpPr>
            <a:spLocks noChangeArrowheads="1"/>
          </p:cNvSpPr>
          <p:nvPr/>
        </p:nvSpPr>
        <p:spPr bwMode="auto">
          <a:xfrm rot="10800000" flipH="1" flipV="1">
            <a:off x="642938" y="5211763"/>
            <a:ext cx="611187" cy="431800"/>
          </a:xfrm>
          <a:prstGeom prst="homePlate">
            <a:avLst>
              <a:gd name="adj" fmla="val 49966"/>
            </a:avLst>
          </a:prstGeom>
          <a:gradFill rotWithShape="0">
            <a:gsLst>
              <a:gs pos="0">
                <a:srgbClr val="2B2BAF"/>
              </a:gs>
              <a:gs pos="100000">
                <a:srgbClr val="0C1D64"/>
              </a:gs>
            </a:gsLst>
            <a:lin ang="18900000" scaled="1"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cs typeface="Arial" charset="0"/>
              </a:rPr>
              <a:t>но</a:t>
            </a: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5957" name="Пятиугольник 24"/>
          <p:cNvSpPr>
            <a:spLocks noChangeArrowheads="1"/>
          </p:cNvSpPr>
          <p:nvPr/>
        </p:nvSpPr>
        <p:spPr bwMode="auto">
          <a:xfrm rot="10800000" flipH="1" flipV="1">
            <a:off x="642938" y="2000250"/>
            <a:ext cx="611187" cy="431800"/>
          </a:xfrm>
          <a:prstGeom prst="homePlate">
            <a:avLst>
              <a:gd name="adj" fmla="val 49966"/>
            </a:avLst>
          </a:prstGeom>
          <a:gradFill rotWithShape="0">
            <a:gsLst>
              <a:gs pos="0">
                <a:srgbClr val="2B2BAF"/>
              </a:gs>
              <a:gs pos="100000">
                <a:srgbClr val="0C1D64"/>
              </a:gs>
            </a:gsLst>
            <a:lin ang="18900000" scaled="1"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cs typeface="Arial" charset="0"/>
              </a:rPr>
              <a:t>но</a:t>
            </a:r>
            <a:endParaRPr lang="ru-RU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5958" name="TextBox 2"/>
          <p:cNvSpPr txBox="1">
            <a:spLocks noChangeArrowheads="1"/>
          </p:cNvSpPr>
          <p:nvPr/>
        </p:nvSpPr>
        <p:spPr bwMode="auto">
          <a:xfrm>
            <a:off x="1285875" y="201613"/>
            <a:ext cx="7500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181BA4"/>
                </a:solidFill>
              </a:rPr>
              <a:t>Редкость противоправных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7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6981" name="Рисунок 9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982" name="Номер слайда 42"/>
            <p:cNvSpPr txBox="1">
              <a:spLocks/>
            </p:cNvSpPr>
            <p:nvPr/>
          </p:nvSpPr>
          <p:spPr bwMode="auto">
            <a:xfrm>
              <a:off x="8458256" y="6286520"/>
              <a:ext cx="471462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457815C3-D954-457D-B640-94F1C1A9769E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14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26978" name="Прямоугольник 5"/>
          <p:cNvSpPr>
            <a:spLocks noChangeArrowheads="1"/>
          </p:cNvSpPr>
          <p:nvPr/>
        </p:nvSpPr>
        <p:spPr bwMode="auto">
          <a:xfrm>
            <a:off x="857250" y="981075"/>
            <a:ext cx="7786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Цели:</a:t>
            </a:r>
            <a:endParaRPr lang="ru-RU" sz="1400">
              <a:solidFill>
                <a:srgbClr val="181BA4"/>
              </a:solidFill>
              <a:cs typeface="Arial" charset="0"/>
            </a:endParaRPr>
          </a:p>
        </p:txBody>
      </p:sp>
      <p:sp>
        <p:nvSpPr>
          <p:cNvPr id="126979" name="TextBox 2"/>
          <p:cNvSpPr txBox="1">
            <a:spLocks noChangeArrowheads="1"/>
          </p:cNvSpPr>
          <p:nvPr/>
        </p:nvSpPr>
        <p:spPr bwMode="auto">
          <a:xfrm>
            <a:off x="1285875" y="282575"/>
            <a:ext cx="750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Привлечение посредников</a:t>
            </a:r>
            <a:r>
              <a:rPr lang="en-US" sz="2000" b="1">
                <a:solidFill>
                  <a:srgbClr val="181BA4"/>
                </a:solidFill>
              </a:rPr>
              <a:t> - 1</a:t>
            </a:r>
            <a:r>
              <a:rPr lang="ru-RU" sz="2000" b="1">
                <a:solidFill>
                  <a:srgbClr val="181BA4"/>
                </a:solidFill>
              </a:rPr>
              <a:t>: теория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500063" y="1412875"/>
            <a:ext cx="8177212" cy="4587875"/>
          </a:xfrm>
          <a:prstGeom prst="roundRect">
            <a:avLst>
              <a:gd name="adj" fmla="val 2017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44000" anchor="ctr"/>
          <a:lstStyle/>
          <a:p>
            <a:pPr marL="180000" indent="-180000" algn="just">
              <a:spcBef>
                <a:spcPts val="600"/>
              </a:spcBef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предусмотрено законодательством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нотариусы, кадастровые инженеры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000" indent="-180000" algn="just">
              <a:spcBef>
                <a:spcPts val="600"/>
              </a:spcBef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получения необходимых навыков для получения государственной услуги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обучение в автошколе, в школе судоводителей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000" indent="-180000" algn="just">
              <a:spcBef>
                <a:spcPts val="600"/>
              </a:spcBef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консультация или иная консультационная помощь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общества инвалидов при получении профильных государственных услуг, получение лицензий впервые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000" indent="-180000" algn="just">
              <a:spcBef>
                <a:spcPts val="600"/>
              </a:spcBef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стандартов обслуживания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вне очереди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spcBef>
                <a:spcPts val="600"/>
              </a:spcBef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выполнения комплекса действий в интересах граждан или организаций, одним из этапов которого является получение государственной услуги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например, регистрация недвижимости риэлтором, регистрация юридического лица в интересах клиента)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indent="-180000" algn="just">
              <a:spcBef>
                <a:spcPts val="600"/>
              </a:spcBef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аналогично предыдущему + прохождение услуги - элемент оценки качества работы посредника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согласование установки пожарной сигнализации в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госпожнадзоре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организацией, устанавливающей сигнализацию; приемка программы производственного контроля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Роспотребнадзором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от организации, ее разрабатывающей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000" indent="-180000" algn="just">
              <a:spcBef>
                <a:spcPts val="600"/>
              </a:spcBef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получение услуг, необходимых и обязательных (в т.ч. законодательно установленных) для получения государственных услуг с последующим получением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госуслуги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проведение лабораторного исследования воздуха и получение разрешения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Роспотребнадзора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180000" indent="-180000" algn="just">
              <a:spcBef>
                <a:spcPts val="600"/>
              </a:spcBef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получения услуг в случае, когда получатель услуги не соответствует предъявляемым требованиям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1" name="Группа 4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8025" name="Рисунок 46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26" name="Номер слайда 42"/>
            <p:cNvSpPr txBox="1">
              <a:spLocks/>
            </p:cNvSpPr>
            <p:nvPr/>
          </p:nvSpPr>
          <p:spPr bwMode="auto">
            <a:xfrm>
              <a:off x="8316416" y="6286520"/>
              <a:ext cx="613302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AC154DEB-1647-4112-B155-A9CA52E8BC50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15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28002" name="Прямоугольник 5"/>
          <p:cNvSpPr>
            <a:spLocks noChangeArrowheads="1"/>
          </p:cNvSpPr>
          <p:nvPr/>
        </p:nvSpPr>
        <p:spPr bwMode="auto">
          <a:xfrm>
            <a:off x="828675" y="1071563"/>
            <a:ext cx="3671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Добровольность</a:t>
            </a:r>
            <a:r>
              <a:rPr lang="en-US" sz="1600" b="1" i="1">
                <a:solidFill>
                  <a:srgbClr val="181BA4"/>
                </a:solidFill>
              </a:rPr>
              <a:t>:</a:t>
            </a:r>
            <a:endParaRPr lang="ru-RU" sz="1400">
              <a:solidFill>
                <a:srgbClr val="181BA4"/>
              </a:solidFill>
              <a:cs typeface="Arial" charset="0"/>
            </a:endParaRPr>
          </a:p>
        </p:txBody>
      </p:sp>
      <p:sp>
        <p:nvSpPr>
          <p:cNvPr id="128003" name="TextBox 2"/>
          <p:cNvSpPr txBox="1">
            <a:spLocks noChangeArrowheads="1"/>
          </p:cNvSpPr>
          <p:nvPr/>
        </p:nvSpPr>
        <p:spPr bwMode="auto">
          <a:xfrm>
            <a:off x="1285875" y="282575"/>
            <a:ext cx="750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Привлечение посредников</a:t>
            </a:r>
            <a:r>
              <a:rPr lang="en-US" sz="2000" b="1">
                <a:solidFill>
                  <a:srgbClr val="181BA4"/>
                </a:solidFill>
              </a:rPr>
              <a:t> - 2</a:t>
            </a:r>
            <a:r>
              <a:rPr lang="ru-RU" sz="2000" b="1">
                <a:solidFill>
                  <a:srgbClr val="181BA4"/>
                </a:solidFill>
              </a:rPr>
              <a:t>: теория</a:t>
            </a:r>
          </a:p>
        </p:txBody>
      </p:sp>
      <p:sp>
        <p:nvSpPr>
          <p:cNvPr id="128004" name="Прямоугольник 25"/>
          <p:cNvSpPr>
            <a:spLocks noChangeArrowheads="1"/>
          </p:cNvSpPr>
          <p:nvPr/>
        </p:nvSpPr>
        <p:spPr bwMode="auto">
          <a:xfrm>
            <a:off x="4105275" y="1071563"/>
            <a:ext cx="4824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Факторы влияющие на «добровольность»</a:t>
            </a:r>
            <a:r>
              <a:rPr lang="en-US" sz="1600" b="1" i="1">
                <a:solidFill>
                  <a:srgbClr val="181BA4"/>
                </a:solidFill>
              </a:rPr>
              <a:t>:</a:t>
            </a:r>
            <a:endParaRPr lang="ru-RU" sz="1400">
              <a:solidFill>
                <a:srgbClr val="181BA4"/>
              </a:solidFill>
              <a:cs typeface="Arial" charset="0"/>
            </a:endParaRPr>
          </a:p>
        </p:txBody>
      </p:sp>
      <p:grpSp>
        <p:nvGrpSpPr>
          <p:cNvPr id="128005" name="Группа 49"/>
          <p:cNvGrpSpPr>
            <a:grpSpLocks/>
          </p:cNvGrpSpPr>
          <p:nvPr/>
        </p:nvGrpSpPr>
        <p:grpSpPr bwMode="auto">
          <a:xfrm>
            <a:off x="3929063" y="1552575"/>
            <a:ext cx="4857750" cy="2305050"/>
            <a:chOff x="3929058" y="1552560"/>
            <a:chExt cx="4857784" cy="2305068"/>
          </a:xfrm>
        </p:grpSpPr>
        <p:sp>
          <p:nvSpPr>
            <p:cNvPr id="23" name="Скругленный прямоугольник 22"/>
            <p:cNvSpPr/>
            <p:nvPr/>
          </p:nvSpPr>
          <p:spPr bwMode="auto">
            <a:xfrm>
              <a:off x="3929058" y="1552560"/>
              <a:ext cx="4857784" cy="2305068"/>
            </a:xfrm>
            <a:prstGeom prst="roundRect">
              <a:avLst>
                <a:gd name="adj" fmla="val 2053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8000" lvl="1">
                <a:spcBef>
                  <a:spcPts val="1200"/>
                </a:spcBef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уровень квалификации заявителя и потому  случаи предоставления государственных услуг   «в пакете» с услугами компаний наиболее распространены среди предприятий малого бизнеса, </a:t>
              </a:r>
            </a:p>
            <a:p>
              <a:pPr marL="288000" lvl="1">
                <a:spcBef>
                  <a:spcPts val="1200"/>
                </a:spcBef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сложность регулирования государственной услуги;</a:t>
              </a:r>
            </a:p>
            <a:p>
              <a:pPr marL="288000" lvl="1">
                <a:spcBef>
                  <a:spcPts val="1200"/>
                </a:spcBef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действия органа власти, например, по развитию информирования и консультирования </a:t>
              </a:r>
            </a:p>
          </p:txBody>
        </p:sp>
        <p:sp>
          <p:nvSpPr>
            <p:cNvPr id="24" name="Пятиугольник 24"/>
            <p:cNvSpPr>
              <a:spLocks noChangeArrowheads="1"/>
            </p:cNvSpPr>
            <p:nvPr/>
          </p:nvSpPr>
          <p:spPr bwMode="auto">
            <a:xfrm rot="10800000" flipH="1" flipV="1">
              <a:off x="3929058" y="1890701"/>
              <a:ext cx="252414" cy="252414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5" name="Пятиугольник 24"/>
            <p:cNvSpPr>
              <a:spLocks noChangeArrowheads="1"/>
            </p:cNvSpPr>
            <p:nvPr/>
          </p:nvSpPr>
          <p:spPr bwMode="auto">
            <a:xfrm rot="10800000" flipH="1" flipV="1">
              <a:off x="3929058" y="2819395"/>
              <a:ext cx="252414" cy="252415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9" name="Пятиугольник 28"/>
            <p:cNvSpPr>
              <a:spLocks noChangeArrowheads="1"/>
            </p:cNvSpPr>
            <p:nvPr/>
          </p:nvSpPr>
          <p:spPr bwMode="auto">
            <a:xfrm rot="10800000" flipH="1" flipV="1">
              <a:off x="3929058" y="3357562"/>
              <a:ext cx="252414" cy="252414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 bwMode="auto">
          <a:xfrm>
            <a:off x="428625" y="4581525"/>
            <a:ext cx="8358188" cy="1490663"/>
          </a:xfrm>
          <a:prstGeom prst="roundRect">
            <a:avLst>
              <a:gd name="adj" fmla="val 4725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0000" lvl="1" indent="-252000">
              <a:lnSpc>
                <a:spcPct val="120000"/>
              </a:lnSpc>
              <a:spcBef>
                <a:spcPts val="0"/>
              </a:spcBef>
              <a:buClr>
                <a:srgbClr val="443D9D"/>
              </a:buClr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свободная конкуренция среди организаций;</a:t>
            </a:r>
          </a:p>
          <a:p>
            <a:pPr marL="360000" lvl="1" indent="-252000">
              <a:lnSpc>
                <a:spcPct val="120000"/>
              </a:lnSpc>
              <a:spcBef>
                <a:spcPts val="0"/>
              </a:spcBef>
              <a:buClr>
                <a:srgbClr val="443D9D"/>
              </a:buClr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выбор среди ограниченного круга организаций;</a:t>
            </a:r>
          </a:p>
          <a:p>
            <a:pPr marL="360000" lvl="1" indent="-252000">
              <a:lnSpc>
                <a:spcPct val="120000"/>
              </a:lnSpc>
              <a:spcBef>
                <a:spcPts val="0"/>
              </a:spcBef>
              <a:buClr>
                <a:srgbClr val="443D9D"/>
              </a:buClr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выбор среди ограниченного круга организаций, сформированного органом власти;</a:t>
            </a:r>
          </a:p>
          <a:p>
            <a:pPr marL="360000" lvl="1" indent="-252000">
              <a:lnSpc>
                <a:spcPct val="120000"/>
              </a:lnSpc>
              <a:spcBef>
                <a:spcPts val="0"/>
              </a:spcBef>
              <a:buClr>
                <a:srgbClr val="443D9D"/>
              </a:buClr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назначение организации органом власти, в т.ч. из ограниченного круга организаций;</a:t>
            </a:r>
          </a:p>
          <a:p>
            <a:pPr marL="360000" lvl="1" indent="-252000">
              <a:lnSpc>
                <a:spcPct val="120000"/>
              </a:lnSpc>
              <a:spcBef>
                <a:spcPts val="0"/>
              </a:spcBef>
              <a:buClr>
                <a:srgbClr val="443D9D"/>
              </a:buClr>
              <a:buSzPct val="120000"/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монопольное положение организации.</a:t>
            </a:r>
          </a:p>
          <a:p>
            <a:pPr lvl="1" algn="just">
              <a:spcBef>
                <a:spcPts val="6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7" name="Прямоугольник 30"/>
          <p:cNvSpPr>
            <a:spLocks noChangeArrowheads="1"/>
          </p:cNvSpPr>
          <p:nvPr/>
        </p:nvSpPr>
        <p:spPr bwMode="auto">
          <a:xfrm>
            <a:off x="360363" y="4143375"/>
            <a:ext cx="4067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Рынок привлекаемых организаций</a:t>
            </a:r>
            <a:r>
              <a:rPr lang="en-US" sz="1600" b="1" i="1">
                <a:solidFill>
                  <a:srgbClr val="181BA4"/>
                </a:solidFill>
              </a:rPr>
              <a:t>:</a:t>
            </a:r>
            <a:endParaRPr lang="ru-RU" sz="1400">
              <a:solidFill>
                <a:srgbClr val="181BA4"/>
              </a:solidFill>
              <a:cs typeface="Arial" charset="0"/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 bwMode="auto">
          <a:xfrm rot="16200000">
            <a:off x="253207" y="1696243"/>
            <a:ext cx="755650" cy="468313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8009" name="Группа 48"/>
          <p:cNvGrpSpPr>
            <a:grpSpLocks/>
          </p:cNvGrpSpPr>
          <p:nvPr/>
        </p:nvGrpSpPr>
        <p:grpSpPr bwMode="auto">
          <a:xfrm>
            <a:off x="396875" y="1566863"/>
            <a:ext cx="3175000" cy="661987"/>
            <a:chOff x="397106" y="1566438"/>
            <a:chExt cx="3174762" cy="661806"/>
          </a:xfrm>
        </p:grpSpPr>
        <p:sp>
          <p:nvSpPr>
            <p:cNvPr id="32" name="Скругленный прямоугольник 31"/>
            <p:cNvSpPr/>
            <p:nvPr/>
          </p:nvSpPr>
          <p:spPr bwMode="auto">
            <a:xfrm>
              <a:off x="655850" y="1566438"/>
              <a:ext cx="2916018" cy="661806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8000"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 силу законодательства</a:t>
              </a:r>
            </a:p>
          </p:txBody>
        </p:sp>
        <p:sp>
          <p:nvSpPr>
            <p:cNvPr id="34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300342" y="1663202"/>
              <a:ext cx="661806" cy="468278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1</a:t>
              </a: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428854" y="1571199"/>
              <a:ext cx="503200" cy="56817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рямоугольник с двумя скругленными соседними углами 36"/>
          <p:cNvSpPr/>
          <p:nvPr/>
        </p:nvSpPr>
        <p:spPr bwMode="auto">
          <a:xfrm rot="16200000">
            <a:off x="253207" y="3317081"/>
            <a:ext cx="755650" cy="468313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655638" y="3187700"/>
            <a:ext cx="2916237" cy="660400"/>
          </a:xfrm>
          <a:prstGeom prst="roundRect">
            <a:avLst>
              <a:gd name="adj" fmla="val 4725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8000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принуждению органа власти (явного или неявного)</a:t>
            </a:r>
          </a:p>
        </p:txBody>
      </p:sp>
      <p:sp>
        <p:nvSpPr>
          <p:cNvPr id="39" name="Пятиугольник 24"/>
          <p:cNvSpPr>
            <a:spLocks noChangeArrowheads="1"/>
          </p:cNvSpPr>
          <p:nvPr/>
        </p:nvSpPr>
        <p:spPr bwMode="auto">
          <a:xfrm rot="5400000" flipV="1">
            <a:off x="300832" y="3283743"/>
            <a:ext cx="660400" cy="468313"/>
          </a:xfrm>
          <a:prstGeom prst="round2SameRect">
            <a:avLst/>
          </a:prstGeom>
          <a:gradFill flip="none" rotWithShape="1">
            <a:gsLst>
              <a:gs pos="0">
                <a:srgbClr val="2B2BAF"/>
              </a:gs>
              <a:gs pos="100000">
                <a:srgbClr val="0C1D64"/>
              </a:gs>
            </a:gsLst>
            <a:lin ang="5400000" scaled="1"/>
            <a:tileRect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430213" y="3192463"/>
            <a:ext cx="504825" cy="5667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 bwMode="auto">
          <a:xfrm rot="16200000">
            <a:off x="253207" y="2501106"/>
            <a:ext cx="755650" cy="468313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655638" y="2371725"/>
            <a:ext cx="2916237" cy="661988"/>
          </a:xfrm>
          <a:prstGeom prst="roundRect">
            <a:avLst>
              <a:gd name="adj" fmla="val 4725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8000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добровольно</a:t>
            </a:r>
          </a:p>
        </p:txBody>
      </p:sp>
      <p:sp>
        <p:nvSpPr>
          <p:cNvPr id="44" name="Пятиугольник 24"/>
          <p:cNvSpPr>
            <a:spLocks noChangeArrowheads="1"/>
          </p:cNvSpPr>
          <p:nvPr/>
        </p:nvSpPr>
        <p:spPr bwMode="auto">
          <a:xfrm rot="5400000" flipV="1">
            <a:off x="300038" y="2468562"/>
            <a:ext cx="661988" cy="468313"/>
          </a:xfrm>
          <a:prstGeom prst="round2SameRect">
            <a:avLst/>
          </a:prstGeom>
          <a:gradFill flip="none" rotWithShape="1">
            <a:gsLst>
              <a:gs pos="0">
                <a:srgbClr val="2B2BAF"/>
              </a:gs>
              <a:gs pos="100000">
                <a:srgbClr val="0C1D64"/>
              </a:gs>
            </a:gsLst>
            <a:lin ang="5400000" scaled="1"/>
            <a:tileRect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430213" y="2376488"/>
            <a:ext cx="504825" cy="5667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5" name="Группа 4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9039" name="Рисунок 46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40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7424ECA7-2016-491A-AD1C-AE12BA4D3B3B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16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29026" name="TextBox 2"/>
          <p:cNvSpPr txBox="1">
            <a:spLocks noChangeArrowheads="1"/>
          </p:cNvSpPr>
          <p:nvPr/>
        </p:nvSpPr>
        <p:spPr bwMode="auto">
          <a:xfrm>
            <a:off x="1258888" y="188913"/>
            <a:ext cx="750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Привлечение посредников</a:t>
            </a:r>
            <a:r>
              <a:rPr lang="en-US" sz="2000" b="1">
                <a:solidFill>
                  <a:srgbClr val="181BA4"/>
                </a:solidFill>
              </a:rPr>
              <a:t> - 3</a:t>
            </a:r>
            <a:r>
              <a:rPr lang="ru-RU" sz="2000" b="1">
                <a:solidFill>
                  <a:srgbClr val="181BA4"/>
                </a:solidFill>
              </a:rPr>
              <a:t>: </a:t>
            </a:r>
          </a:p>
          <a:p>
            <a:r>
              <a:rPr lang="ru-RU" sz="2000" b="1">
                <a:solidFill>
                  <a:srgbClr val="181BA4"/>
                </a:solidFill>
              </a:rPr>
              <a:t>массовая практика</a:t>
            </a:r>
          </a:p>
        </p:txBody>
      </p:sp>
      <p:grpSp>
        <p:nvGrpSpPr>
          <p:cNvPr id="129027" name="Группа 79"/>
          <p:cNvGrpSpPr>
            <a:grpSpLocks/>
          </p:cNvGrpSpPr>
          <p:nvPr/>
        </p:nvGrpSpPr>
        <p:grpSpPr bwMode="auto">
          <a:xfrm>
            <a:off x="1189038" y="1673225"/>
            <a:ext cx="6954837" cy="900113"/>
            <a:chOff x="142845" y="928670"/>
            <a:chExt cx="6954761" cy="396000"/>
          </a:xfrm>
        </p:grpSpPr>
        <p:sp>
          <p:nvSpPr>
            <p:cNvPr id="50" name="Скругленный прямоугольник 49"/>
            <p:cNvSpPr/>
            <p:nvPr/>
          </p:nvSpPr>
          <p:spPr bwMode="auto">
            <a:xfrm>
              <a:off x="401604" y="928670"/>
              <a:ext cx="6696002" cy="396000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60000">
                <a:lnSpc>
                  <a:spcPct val="80000"/>
                </a:lnSpc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Повышение стандартов обслуживания</a:t>
              </a:r>
            </a:p>
          </p:txBody>
        </p:sp>
        <p:sp>
          <p:nvSpPr>
            <p:cNvPr id="51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178998" y="892517"/>
              <a:ext cx="396000" cy="468307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1</a:t>
              </a: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211106" y="932162"/>
              <a:ext cx="503233" cy="3394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028" name="Группа 80"/>
          <p:cNvGrpSpPr>
            <a:grpSpLocks/>
          </p:cNvGrpSpPr>
          <p:nvPr/>
        </p:nvGrpSpPr>
        <p:grpSpPr bwMode="auto">
          <a:xfrm>
            <a:off x="1155700" y="2773363"/>
            <a:ext cx="6954838" cy="900112"/>
            <a:chOff x="142843" y="1428736"/>
            <a:chExt cx="6954763" cy="662401"/>
          </a:xfrm>
        </p:grpSpPr>
        <p:sp>
          <p:nvSpPr>
            <p:cNvPr id="55" name="Скругленный прямоугольник 54"/>
            <p:cNvSpPr/>
            <p:nvPr/>
          </p:nvSpPr>
          <p:spPr bwMode="auto">
            <a:xfrm>
              <a:off x="401603" y="1428736"/>
              <a:ext cx="6696003" cy="661233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60000">
                <a:lnSpc>
                  <a:spcPct val="80000"/>
                </a:lnSpc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Прохождение «сложных» и взаимосвязанных процедур:</a:t>
              </a:r>
            </a:p>
            <a:p>
              <a:pPr marL="360000">
                <a:lnSpc>
                  <a:spcPct val="20000"/>
                </a:lnSpc>
                <a:defRPr/>
              </a:pP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540000" indent="-180000">
                <a:lnSpc>
                  <a:spcPct val="80000"/>
                </a:lnSpc>
                <a:buClr>
                  <a:srgbClr val="BDBEF5"/>
                </a:buClr>
                <a:buSzPct val="16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малый бизнес – большинство (типовая траектория – обращение к посреднику);</a:t>
              </a:r>
            </a:p>
            <a:p>
              <a:pPr marL="540000" indent="-180000">
                <a:lnSpc>
                  <a:spcPct val="80000"/>
                </a:lnSpc>
                <a:buClr>
                  <a:srgbClr val="BDBEF5"/>
                </a:buClr>
                <a:buSzPct val="160000"/>
                <a:buFont typeface="Arial" pitchFamily="34" charset="0"/>
                <a:buChar char="•"/>
                <a:defRPr/>
              </a:pPr>
              <a:r>
                <a:rPr lang="ru-RU" sz="12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крупный бизнес – редко, впервые и самые сложные;</a:t>
              </a:r>
            </a:p>
          </p:txBody>
        </p:sp>
        <p:sp>
          <p:nvSpPr>
            <p:cNvPr id="57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45797" y="1525782"/>
              <a:ext cx="662401" cy="468308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58" name="Прямоугольник 57"/>
            <p:cNvSpPr/>
            <p:nvPr/>
          </p:nvSpPr>
          <p:spPr bwMode="auto">
            <a:xfrm>
              <a:off x="211105" y="1434577"/>
              <a:ext cx="503232" cy="56660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029" name="Группа 83"/>
          <p:cNvGrpSpPr>
            <a:grpSpLocks/>
          </p:cNvGrpSpPr>
          <p:nvPr/>
        </p:nvGrpSpPr>
        <p:grpSpPr bwMode="auto">
          <a:xfrm>
            <a:off x="1155700" y="3886200"/>
            <a:ext cx="6954838" cy="900113"/>
            <a:chOff x="143158" y="4643442"/>
            <a:chExt cx="6954448" cy="662401"/>
          </a:xfrm>
        </p:grpSpPr>
        <p:sp>
          <p:nvSpPr>
            <p:cNvPr id="69" name="Скругленный прямоугольник 68"/>
            <p:cNvSpPr/>
            <p:nvPr/>
          </p:nvSpPr>
          <p:spPr bwMode="auto">
            <a:xfrm>
              <a:off x="401906" y="4643442"/>
              <a:ext cx="6695700" cy="661232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8775">
                <a:lnSpc>
                  <a:spcPct val="80000"/>
                </a:lnSpc>
                <a:defRPr/>
              </a:pPr>
              <a:r>
                <a:rPr lang="ru-RU" sz="1400">
                  <a:solidFill>
                    <a:schemeClr val="tx1"/>
                  </a:solidFill>
                  <a:latin typeface="Arial" charset="0"/>
                  <a:cs typeface="Arial" charset="0"/>
                </a:rPr>
                <a:t>Частный случай: Росстандарт:</a:t>
              </a:r>
            </a:p>
            <a:p>
              <a:pPr marL="358775">
                <a:lnSpc>
                  <a:spcPct val="20000"/>
                </a:lnSpc>
                <a:defRPr/>
              </a:pPr>
              <a:endParaRPr lang="ru-RU" sz="140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marL="358775">
                <a:lnSpc>
                  <a:spcPct val="80000"/>
                </a:lnSpc>
                <a:defRPr/>
              </a:pPr>
              <a:r>
                <a:rPr lang="ru-RU" sz="1200" i="1">
                  <a:solidFill>
                    <a:schemeClr val="tx1"/>
                  </a:solidFill>
                  <a:latin typeface="Arial" charset="0"/>
                  <a:cs typeface="Arial" charset="0"/>
                </a:rPr>
                <a:t>- проверяют конкуренты, </a:t>
              </a:r>
            </a:p>
            <a:p>
              <a:pPr marL="358775">
                <a:lnSpc>
                  <a:spcPct val="80000"/>
                </a:lnSpc>
                <a:defRPr/>
              </a:pPr>
              <a:r>
                <a:rPr lang="ru-RU" sz="1200" i="1">
                  <a:solidFill>
                    <a:schemeClr val="tx1"/>
                  </a:solidFill>
                  <a:latin typeface="Arial" charset="0"/>
                  <a:cs typeface="Arial" charset="0"/>
                </a:rPr>
                <a:t>- необязательное привлечение экспертов трансформировалось в обязательное привлечение посредников</a:t>
              </a:r>
            </a:p>
          </p:txBody>
        </p:sp>
        <p:sp>
          <p:nvSpPr>
            <p:cNvPr id="70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46101" y="4740499"/>
              <a:ext cx="662401" cy="468287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3</a:t>
              </a: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 bwMode="auto">
            <a:xfrm>
              <a:off x="201893" y="4649284"/>
              <a:ext cx="503209" cy="56660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49" name="Группа 4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0065" name="Рисунок 46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066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B3023304-6213-4DEF-86FA-1A5EDC99A7DD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17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30050" name="TextBox 2"/>
          <p:cNvSpPr txBox="1">
            <a:spLocks noChangeArrowheads="1"/>
          </p:cNvSpPr>
          <p:nvPr/>
        </p:nvSpPr>
        <p:spPr bwMode="auto">
          <a:xfrm>
            <a:off x="1258888" y="0"/>
            <a:ext cx="750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Привлечение посредников</a:t>
            </a:r>
            <a:r>
              <a:rPr lang="en-US" sz="2000" b="1">
                <a:solidFill>
                  <a:srgbClr val="181BA4"/>
                </a:solidFill>
              </a:rPr>
              <a:t> - 4</a:t>
            </a:r>
            <a:r>
              <a:rPr lang="ru-RU" sz="2000" b="1">
                <a:solidFill>
                  <a:srgbClr val="181BA4"/>
                </a:solidFill>
              </a:rPr>
              <a:t>:</a:t>
            </a:r>
          </a:p>
          <a:p>
            <a:r>
              <a:rPr lang="ru-RU" sz="2000" b="1">
                <a:solidFill>
                  <a:srgbClr val="181BA4"/>
                </a:solidFill>
              </a:rPr>
              <a:t>массовая  практика</a:t>
            </a:r>
          </a:p>
        </p:txBody>
      </p:sp>
      <p:grpSp>
        <p:nvGrpSpPr>
          <p:cNvPr id="130051" name="Группа 81"/>
          <p:cNvGrpSpPr>
            <a:grpSpLocks/>
          </p:cNvGrpSpPr>
          <p:nvPr/>
        </p:nvGrpSpPr>
        <p:grpSpPr bwMode="auto">
          <a:xfrm>
            <a:off x="684213" y="981075"/>
            <a:ext cx="7199312" cy="2070100"/>
            <a:chOff x="142788" y="2143116"/>
            <a:chExt cx="6960095" cy="1296001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402160" y="2143116"/>
              <a:ext cx="6700723" cy="1296001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60000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Услуга в комплекте с контролем</a:t>
              </a:r>
            </a:p>
            <a:p>
              <a:pPr marL="360000">
                <a:defRPr/>
              </a:pP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60000">
                <a:defRPr/>
              </a:pPr>
              <a:r>
                <a:rPr lang="ru-RU" sz="14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«Лучшей практикой получения санитарно-эпидемиологического заключения являются случаи, когда с СЭС заключается договор. В рамках договора специалисты могут помочь разработать программу производственного контроля, и сами же выезжают на объект для проведения замеров. В этом случае привлекать специализированную лабораторию не требуется. Эти же  специалисты после открытия предприятия проводят регулярные проверки».</a:t>
              </a:r>
            </a:p>
          </p:txBody>
        </p:sp>
        <p:sp>
          <p:nvSpPr>
            <p:cNvPr id="62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-271163" y="2557067"/>
              <a:ext cx="1296001" cy="468099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4</a:t>
              </a: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 bwMode="auto">
            <a:xfrm>
              <a:off x="214921" y="2153055"/>
              <a:ext cx="503398" cy="111114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0052" name="Группа 82"/>
          <p:cNvGrpSpPr>
            <a:grpSpLocks/>
          </p:cNvGrpSpPr>
          <p:nvPr/>
        </p:nvGrpSpPr>
        <p:grpSpPr bwMode="auto">
          <a:xfrm>
            <a:off x="684213" y="3286125"/>
            <a:ext cx="7343775" cy="2087563"/>
            <a:chOff x="142845" y="3500437"/>
            <a:chExt cx="6946919" cy="1080001"/>
          </a:xfrm>
        </p:grpSpPr>
        <p:sp>
          <p:nvSpPr>
            <p:cNvPr id="65" name="Скругленный прямоугольник 64"/>
            <p:cNvSpPr/>
            <p:nvPr/>
          </p:nvSpPr>
          <p:spPr bwMode="auto">
            <a:xfrm>
              <a:off x="393630" y="3574353"/>
              <a:ext cx="6696134" cy="1006085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60000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Услуга как часть комплексного обслуживания</a:t>
              </a:r>
            </a:p>
            <a:p>
              <a:pPr marL="360000">
                <a:defRPr/>
              </a:pP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60000">
                <a:defRPr/>
              </a:pPr>
              <a:r>
                <a:rPr lang="ru-RU" sz="14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«Из анализа практики следует, что эффективнее всего заключить договор с ветслужбой, которая будет проверять предприятие на постоянной основе в соответствии с программой производственного контроля. Тогда сокращаются сроки выдачи ветеринарных заключений и, в случае выявленных нарушений, просто предупредят и попросят их устранить, не применяя штрафные санкции»</a:t>
              </a:r>
            </a:p>
          </p:txBody>
        </p:sp>
        <p:sp>
          <p:nvSpPr>
            <p:cNvPr id="66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-170397" y="3813679"/>
              <a:ext cx="1080001" cy="453517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5</a:t>
              </a: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214927" y="3500437"/>
              <a:ext cx="488056" cy="92559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Скругленный прямоугольник 72"/>
          <p:cNvSpPr/>
          <p:nvPr/>
        </p:nvSpPr>
        <p:spPr bwMode="auto">
          <a:xfrm>
            <a:off x="1874838" y="5546725"/>
            <a:ext cx="6983412" cy="568325"/>
          </a:xfrm>
          <a:prstGeom prst="roundRect">
            <a:avLst>
              <a:gd name="adj" fmla="val 8566"/>
            </a:avLst>
          </a:prstGeom>
          <a:solidFill>
            <a:srgbClr val="EAEAFC"/>
          </a:solidFill>
          <a:ln>
            <a:solidFill>
              <a:srgbClr val="DCD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054" name="Нашивка 54"/>
          <p:cNvSpPr>
            <a:spLocks noChangeArrowheads="1"/>
          </p:cNvSpPr>
          <p:nvPr/>
        </p:nvSpPr>
        <p:spPr bwMode="auto">
          <a:xfrm>
            <a:off x="1941513" y="5537200"/>
            <a:ext cx="569912" cy="587375"/>
          </a:xfrm>
          <a:prstGeom prst="chevron">
            <a:avLst>
              <a:gd name="adj" fmla="val 46324"/>
            </a:avLst>
          </a:prstGeom>
          <a:gradFill rotWithShape="0">
            <a:gsLst>
              <a:gs pos="0">
                <a:srgbClr val="0C1D64">
                  <a:alpha val="79999"/>
                </a:srgbClr>
              </a:gs>
              <a:gs pos="100000">
                <a:srgbClr val="181BA4">
                  <a:alpha val="2000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94485"/>
              </a:solidFill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2513013" y="5572125"/>
            <a:ext cx="60213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публикация в свободном доступе исчерпывающего перечня обязательных требований и способов их проверки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0056" name="Пятиугольник 24"/>
          <p:cNvSpPr>
            <a:spLocks noChangeArrowheads="1"/>
          </p:cNvSpPr>
          <p:nvPr/>
        </p:nvSpPr>
        <p:spPr bwMode="auto">
          <a:xfrm>
            <a:off x="247650" y="5518150"/>
            <a:ext cx="2087563" cy="625475"/>
          </a:xfrm>
          <a:prstGeom prst="homePlate">
            <a:avLst>
              <a:gd name="adj" fmla="val 38305"/>
            </a:avLst>
          </a:prstGeom>
          <a:gradFill rotWithShape="0">
            <a:gsLst>
              <a:gs pos="0">
                <a:srgbClr val="2B2BAF"/>
              </a:gs>
              <a:gs pos="100000">
                <a:srgbClr val="0C1D64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94485"/>
              </a:solidFill>
              <a:cs typeface="Arial" charset="0"/>
            </a:endParaRPr>
          </a:p>
        </p:txBody>
      </p:sp>
      <p:sp>
        <p:nvSpPr>
          <p:cNvPr id="78" name="Пятиугольник 77"/>
          <p:cNvSpPr/>
          <p:nvPr/>
        </p:nvSpPr>
        <p:spPr bwMode="auto">
          <a:xfrm>
            <a:off x="285750" y="5500688"/>
            <a:ext cx="2087563" cy="612775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8" name="TextBox 31"/>
          <p:cNvSpPr txBox="1">
            <a:spLocks noChangeArrowheads="1"/>
          </p:cNvSpPr>
          <p:nvPr/>
        </p:nvSpPr>
        <p:spPr bwMode="auto">
          <a:xfrm>
            <a:off x="317500" y="5580063"/>
            <a:ext cx="1911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chemeClr val="bg1"/>
                </a:solidFill>
              </a:rPr>
              <a:t>Необходимые шаги</a:t>
            </a:r>
            <a:endParaRPr lang="ru-RU" sz="1400" b="1" i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3" name="Группа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1099" name="Рисунок 16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00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E878320C-7AAF-4468-AC25-96A7191F3ABA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18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131074" name="Группа 18"/>
          <p:cNvGrpSpPr>
            <a:grpSpLocks/>
          </p:cNvGrpSpPr>
          <p:nvPr/>
        </p:nvGrpSpPr>
        <p:grpSpPr bwMode="auto">
          <a:xfrm>
            <a:off x="684213" y="1196975"/>
            <a:ext cx="7242175" cy="1905000"/>
            <a:chOff x="142843" y="1428742"/>
            <a:chExt cx="7242763" cy="661653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401626" y="1428742"/>
              <a:ext cx="6983980" cy="661653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8775">
                <a:defRPr/>
              </a:pPr>
              <a:r>
                <a:rPr lang="ru-RU" sz="1600" b="1" u="sng">
                  <a:solidFill>
                    <a:schemeClr val="tx1"/>
                  </a:solidFill>
                  <a:latin typeface="Arial" charset="0"/>
                  <a:cs typeface="Arial" charset="0"/>
                </a:rPr>
                <a:t>Главная проблема – сроки</a:t>
              </a:r>
            </a:p>
            <a:p>
              <a:pPr marL="358775">
                <a:defRPr/>
              </a:pPr>
              <a:endParaRPr lang="ru-RU" sz="160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marL="358775">
                <a:defRPr/>
              </a:pPr>
              <a:r>
                <a:rPr lang="ru-RU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Особенно:</a:t>
              </a:r>
            </a:p>
            <a:p>
              <a:pPr marL="574675" lvl="1" indent="-179388">
                <a:lnSpc>
                  <a:spcPct val="80000"/>
                </a:lnSpc>
                <a:buClr>
                  <a:srgbClr val="BDBEF5"/>
                </a:buClr>
                <a:buSzPct val="160000"/>
                <a:buFont typeface="Arial" charset="0"/>
                <a:buChar char="•"/>
                <a:defRPr/>
              </a:pPr>
              <a:r>
                <a:rPr lang="ru-RU" sz="1200" i="1">
                  <a:solidFill>
                    <a:schemeClr val="tx1"/>
                  </a:solidFill>
                  <a:latin typeface="Arial" charset="0"/>
                  <a:cs typeface="Arial" charset="0"/>
                </a:rPr>
                <a:t>если инвестиции идут раньше госуслуги</a:t>
              </a:r>
            </a:p>
            <a:p>
              <a:pPr marL="574675" lvl="1" indent="-179388">
                <a:lnSpc>
                  <a:spcPct val="80000"/>
                </a:lnSpc>
                <a:buClr>
                  <a:srgbClr val="BDBEF5"/>
                </a:buClr>
                <a:buSzPct val="160000"/>
                <a:buFont typeface="Arial" charset="0"/>
                <a:buChar char="•"/>
                <a:defRPr/>
              </a:pPr>
              <a:r>
                <a:rPr lang="ru-RU" sz="1200" i="1">
                  <a:solidFill>
                    <a:schemeClr val="tx1"/>
                  </a:solidFill>
                  <a:latin typeface="Arial" charset="0"/>
                  <a:cs typeface="Arial" charset="0"/>
                </a:rPr>
                <a:t>если предоставляет ФГУП-монополист (экспертиза ЭМС, экспертиза градостроительной документации, экспертиза лекарственных средств)</a:t>
              </a:r>
            </a:p>
            <a:p>
              <a:pPr marL="358775">
                <a:defRPr/>
              </a:pPr>
              <a:endParaRPr lang="ru-RU" sz="140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marL="358775">
                <a:defRPr/>
              </a:pPr>
              <a:r>
                <a:rPr lang="ru-RU" sz="1400">
                  <a:solidFill>
                    <a:schemeClr val="tx1"/>
                  </a:solidFill>
                  <a:latin typeface="Arial" charset="0"/>
                  <a:cs typeface="Arial" charset="0"/>
                </a:rPr>
                <a:t>Легальный ускоренный порядок – выход или средство наполнения бюджета?</a:t>
              </a:r>
            </a:p>
          </p:txBody>
        </p:sp>
        <p:sp>
          <p:nvSpPr>
            <p:cNvPr id="22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290451" y="1524842"/>
              <a:ext cx="173133" cy="468350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211111" y="1433705"/>
              <a:ext cx="503279" cy="1273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1075" name="Группа 23"/>
          <p:cNvGrpSpPr>
            <a:grpSpLocks/>
          </p:cNvGrpSpPr>
          <p:nvPr/>
        </p:nvGrpSpPr>
        <p:grpSpPr bwMode="auto">
          <a:xfrm>
            <a:off x="684213" y="3500438"/>
            <a:ext cx="7235825" cy="2301875"/>
            <a:chOff x="142841" y="1428748"/>
            <a:chExt cx="6383601" cy="661901"/>
          </a:xfrm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401938" y="1428748"/>
              <a:ext cx="6124504" cy="661901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58775">
                <a:defRPr/>
              </a:pPr>
              <a:r>
                <a:rPr lang="ru-RU" sz="1400">
                  <a:solidFill>
                    <a:schemeClr val="tx1"/>
                  </a:solidFill>
                  <a:latin typeface="Arial" charset="0"/>
                  <a:cs typeface="Arial" charset="0"/>
                </a:rPr>
                <a:t>Высокая стоимость инвентаризации предоставляемых ресурсов  </a:t>
              </a:r>
            </a:p>
            <a:p>
              <a:pPr marL="358775">
                <a:defRPr/>
              </a:pPr>
              <a:r>
                <a:rPr lang="ru-RU" sz="1200" i="1">
                  <a:solidFill>
                    <a:schemeClr val="tx1"/>
                  </a:solidFill>
                  <a:latin typeface="Arial" charset="0"/>
                  <a:cs typeface="Arial" charset="0"/>
                </a:rPr>
                <a:t>(таксация, межевание, планы земельных участков, спектр)</a:t>
              </a:r>
            </a:p>
            <a:p>
              <a:pPr marL="358775">
                <a:defRPr/>
              </a:pPr>
              <a:r>
                <a:rPr lang="ru-RU" sz="1400">
                  <a:solidFill>
                    <a:schemeClr val="tx1"/>
                  </a:solidFill>
                  <a:latin typeface="Arial" charset="0"/>
                  <a:cs typeface="Arial" charset="0"/>
                </a:rPr>
                <a:t>Инструмент недобросовестной конкуренции</a:t>
              </a:r>
            </a:p>
          </p:txBody>
        </p:sp>
        <p:sp>
          <p:nvSpPr>
            <p:cNvPr id="26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304361" y="1526967"/>
              <a:ext cx="143336" cy="466375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204464" y="1434226"/>
              <a:ext cx="504190" cy="1054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908175" y="4508500"/>
          <a:ext cx="4929188" cy="100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643074"/>
                <a:gridCol w="1643074"/>
              </a:tblGrid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Организовать инвентаризацию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Оплатить инвентаризацию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Государство</a:t>
                      </a: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rgbClr val="EAEAF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Бизнес и граждане</a:t>
                      </a:r>
                    </a:p>
                  </a:txBody>
                  <a:tcPr marL="68580" marR="68580" marT="0" marB="0" anchor="ctr"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31092" name="TextBox 2"/>
          <p:cNvSpPr txBox="1">
            <a:spLocks noChangeArrowheads="1"/>
          </p:cNvSpPr>
          <p:nvPr/>
        </p:nvSpPr>
        <p:spPr bwMode="auto">
          <a:xfrm>
            <a:off x="1285875" y="273050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Другие проблемы регулирования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7" name="Группа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2111" name="Рисунок 22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12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0CAD8C10-0B57-493D-8E2B-3AD8D89F6407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19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32098" name="TextBox 2"/>
          <p:cNvSpPr txBox="1">
            <a:spLocks noChangeArrowheads="1"/>
          </p:cNvSpPr>
          <p:nvPr/>
        </p:nvSpPr>
        <p:spPr bwMode="auto">
          <a:xfrm>
            <a:off x="1331913" y="115888"/>
            <a:ext cx="750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Комплексные государственные услуги по созданию бизнеса -1</a:t>
            </a:r>
          </a:p>
        </p:txBody>
      </p:sp>
      <p:grpSp>
        <p:nvGrpSpPr>
          <p:cNvPr id="132099" name="Группа 36"/>
          <p:cNvGrpSpPr>
            <a:grpSpLocks/>
          </p:cNvGrpSpPr>
          <p:nvPr/>
        </p:nvGrpSpPr>
        <p:grpSpPr bwMode="auto">
          <a:xfrm>
            <a:off x="792163" y="1571625"/>
            <a:ext cx="7566025" cy="900113"/>
            <a:chOff x="791450" y="1571612"/>
            <a:chExt cx="7566764" cy="662401"/>
          </a:xfrm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1050237" y="1571612"/>
              <a:ext cx="7307977" cy="661232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8775">
                <a:defRPr/>
              </a:pPr>
              <a:r>
                <a:rPr lang="ru-RU" sz="1400">
                  <a:solidFill>
                    <a:schemeClr val="tx1"/>
                  </a:solidFill>
                  <a:latin typeface="Arial" charset="0"/>
                  <a:cs typeface="Arial" charset="0"/>
                </a:rPr>
                <a:t>в среднем 16 обращений</a:t>
              </a:r>
            </a:p>
          </p:txBody>
        </p:sp>
        <p:sp>
          <p:nvSpPr>
            <p:cNvPr id="20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694428" y="1668634"/>
              <a:ext cx="662401" cy="468358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829554" y="1577454"/>
              <a:ext cx="504874" cy="56660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100" name="Группа 37"/>
          <p:cNvGrpSpPr>
            <a:grpSpLocks/>
          </p:cNvGrpSpPr>
          <p:nvPr/>
        </p:nvGrpSpPr>
        <p:grpSpPr bwMode="auto">
          <a:xfrm>
            <a:off x="792163" y="2786063"/>
            <a:ext cx="7566025" cy="900112"/>
            <a:chOff x="791450" y="2357430"/>
            <a:chExt cx="7566764" cy="662401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1050237" y="2357430"/>
              <a:ext cx="7307977" cy="661233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8775">
                <a:defRPr/>
              </a:pPr>
              <a:r>
                <a:rPr lang="ru-RU" sz="1400">
                  <a:solidFill>
                    <a:srgbClr val="404040"/>
                  </a:solidFill>
                  <a:latin typeface="Arial" charset="0"/>
                  <a:cs typeface="Arial" charset="0"/>
                </a:rPr>
                <a:t>средняя суммарная стоимость - 195 тыс. руб. (352 тыс. руб. с учетом лесной отрасли)</a:t>
              </a:r>
              <a:endParaRPr lang="ru-RU" sz="1200" i="1">
                <a:solidFill>
                  <a:srgbClr val="40404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694428" y="2454452"/>
              <a:ext cx="662401" cy="468358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829554" y="2363271"/>
              <a:ext cx="504874" cy="56660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101" name="Группа 38"/>
          <p:cNvGrpSpPr>
            <a:grpSpLocks/>
          </p:cNvGrpSpPr>
          <p:nvPr/>
        </p:nvGrpSpPr>
        <p:grpSpPr bwMode="auto">
          <a:xfrm>
            <a:off x="792163" y="3981450"/>
            <a:ext cx="7566025" cy="900113"/>
            <a:chOff x="791450" y="3195227"/>
            <a:chExt cx="7566764" cy="662401"/>
          </a:xfrm>
        </p:grpSpPr>
        <p:sp>
          <p:nvSpPr>
            <p:cNvPr id="34" name="Скругленный прямоугольник 33"/>
            <p:cNvSpPr/>
            <p:nvPr/>
          </p:nvSpPr>
          <p:spPr bwMode="auto">
            <a:xfrm>
              <a:off x="1050237" y="3195227"/>
              <a:ext cx="7307977" cy="661232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8775">
                <a:defRPr/>
              </a:pPr>
              <a:r>
                <a:rPr lang="ru-RU" sz="1400">
                  <a:solidFill>
                    <a:srgbClr val="404040"/>
                  </a:solidFill>
                  <a:latin typeface="Arial" charset="0"/>
                  <a:cs typeface="Arial" charset="0"/>
                </a:rPr>
                <a:t>среднее суммарное время получения - 241 день (без учета параллельности обращений) </a:t>
              </a:r>
            </a:p>
          </p:txBody>
        </p:sp>
        <p:sp>
          <p:nvSpPr>
            <p:cNvPr id="35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694428" y="3292249"/>
              <a:ext cx="662401" cy="468358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829554" y="3201069"/>
              <a:ext cx="504874" cy="56660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94" name="Рисунок 20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5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41434F24-900B-4618-8E45-148C1EA36724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285875" y="260350"/>
            <a:ext cx="7500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181BA4"/>
                </a:solidFill>
              </a:rPr>
              <a:t>Об исследовании</a:t>
            </a:r>
          </a:p>
        </p:txBody>
      </p:sp>
      <p:graphicFrame>
        <p:nvGraphicFramePr>
          <p:cNvPr id="15397" name="Group 37"/>
          <p:cNvGraphicFramePr>
            <a:graphicFrameLocks noGrp="1"/>
          </p:cNvGraphicFramePr>
          <p:nvPr/>
        </p:nvGraphicFramePr>
        <p:xfrm>
          <a:off x="250825" y="2924175"/>
          <a:ext cx="8640763" cy="2878138"/>
        </p:xfrm>
        <a:graphic>
          <a:graphicData uri="http://schemas.openxmlformats.org/drawingml/2006/table">
            <a:tbl>
              <a:tblPr/>
              <a:tblGrid>
                <a:gridCol w="4125913"/>
                <a:gridCol w="1373187"/>
                <a:gridCol w="3141663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Отдельные государственные услуги для бизнеса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 услуг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до 16 регионов, за исключением услуг центрального аппарата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Комплексы государственных и муниципальных услуг по открытию предприятия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отраслей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12-16 регионов, ок. 100 респондентов по каждой отрасли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Наиболее массовые услуги для граждан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услуг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16-17 регионов, до 350 респ. по каждой услуге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Государственные услуги для граждан в социальной сфере и иные госуслуги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 услуг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7-8 регионов, 30-50 глубинных интервью по каждой услуге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grpSp>
        <p:nvGrpSpPr>
          <p:cNvPr id="15386" name="Группа 10"/>
          <p:cNvGrpSpPr>
            <a:grpSpLocks/>
          </p:cNvGrpSpPr>
          <p:nvPr/>
        </p:nvGrpSpPr>
        <p:grpSpPr bwMode="auto">
          <a:xfrm>
            <a:off x="214313" y="981075"/>
            <a:ext cx="8675687" cy="1511300"/>
            <a:chOff x="285720" y="1129224"/>
            <a:chExt cx="8676001" cy="2245763"/>
          </a:xfrm>
        </p:grpSpPr>
        <p:grpSp>
          <p:nvGrpSpPr>
            <p:cNvPr id="15389" name="Группа 17"/>
            <p:cNvGrpSpPr>
              <a:grpSpLocks/>
            </p:cNvGrpSpPr>
            <p:nvPr/>
          </p:nvGrpSpPr>
          <p:grpSpPr bwMode="auto">
            <a:xfrm>
              <a:off x="285720" y="1129224"/>
              <a:ext cx="8676001" cy="2245763"/>
              <a:chOff x="609720" y="3137949"/>
              <a:chExt cx="8677121" cy="863752"/>
            </a:xfrm>
          </p:grpSpPr>
          <p:sp>
            <p:nvSpPr>
              <p:cNvPr id="15" name="Скругленный прямоугольник 14"/>
              <p:cNvSpPr/>
              <p:nvPr/>
            </p:nvSpPr>
            <p:spPr bwMode="auto">
              <a:xfrm>
                <a:off x="2375312" y="3137949"/>
                <a:ext cx="6911529" cy="858308"/>
              </a:xfrm>
              <a:prstGeom prst="roundRect">
                <a:avLst>
                  <a:gd name="adj" fmla="val 1918"/>
                </a:avLst>
              </a:prstGeom>
              <a:gradFill>
                <a:gsLst>
                  <a:gs pos="0">
                    <a:srgbClr val="D0D5F0"/>
                  </a:gs>
                  <a:gs pos="100000">
                    <a:srgbClr val="EAEAFC"/>
                  </a:gs>
                </a:gsLst>
                <a:lin ang="5400000" scaled="0"/>
              </a:gradFill>
              <a:ln w="19050">
                <a:solidFill>
                  <a:srgbClr val="D0D5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Оценка реальных временных и материальных издержек граждан и организаций на получение комплекса государственных и/или муниципальных услуг, необходимых для достижения конечных результатов обращения заявителя к государству</a:t>
                </a:r>
              </a:p>
            </p:txBody>
          </p:sp>
          <p:sp>
            <p:nvSpPr>
              <p:cNvPr id="16" name="Пятиугольник 24"/>
              <p:cNvSpPr>
                <a:spLocks noChangeArrowheads="1"/>
              </p:cNvSpPr>
              <p:nvPr/>
            </p:nvSpPr>
            <p:spPr bwMode="auto">
              <a:xfrm rot="5400000" flipV="1">
                <a:off x="1063361" y="2689751"/>
                <a:ext cx="858308" cy="1765592"/>
              </a:xfrm>
              <a:prstGeom prst="round2SameRect">
                <a:avLst>
                  <a:gd name="adj1" fmla="val 7260"/>
                  <a:gd name="adj2" fmla="val 0"/>
                </a:avLst>
              </a:prstGeom>
              <a:gradFill flip="none" rotWithShape="1">
                <a:gsLst>
                  <a:gs pos="0">
                    <a:srgbClr val="2B2BAF"/>
                  </a:gs>
                  <a:gs pos="100000">
                    <a:srgbClr val="0C1D64"/>
                  </a:gs>
                </a:gsLst>
                <a:lin ang="5400000" scaled="1"/>
                <a:tileRect/>
              </a:gradFill>
              <a:ln w="19050" algn="ctr">
                <a:solidFill>
                  <a:srgbClr val="0C1D64"/>
                </a:solidFill>
                <a:round/>
                <a:headEnd/>
                <a:tailEnd/>
              </a:ln>
            </p:spPr>
            <p:txBody>
              <a:bodyPr vert="vert" anchor="ctr"/>
              <a:lstStyle/>
              <a:p>
                <a:pPr marL="180000">
                  <a:defRPr/>
                </a:pPr>
                <a:endParaRPr lang="ru-RU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 bwMode="auto">
              <a:xfrm>
                <a:off x="609720" y="3143393"/>
                <a:ext cx="1765592" cy="24406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9000">
                    <a:schemeClr val="bg1">
                      <a:alpha val="53000"/>
                    </a:schemeClr>
                  </a:gs>
                  <a:gs pos="43000">
                    <a:srgbClr val="975DC3">
                      <a:alpha val="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448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390" name="TextBox 12"/>
            <p:cNvSpPr txBox="1">
              <a:spLocks noChangeArrowheads="1"/>
            </p:cNvSpPr>
            <p:nvPr/>
          </p:nvSpPr>
          <p:spPr bwMode="auto">
            <a:xfrm>
              <a:off x="357158" y="1877813"/>
              <a:ext cx="1693991" cy="777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Цель исследования</a:t>
              </a:r>
              <a:endParaRPr lang="ru-RU" sz="14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5387" name="Прямоугольник 13"/>
          <p:cNvSpPr>
            <a:spLocks noChangeArrowheads="1"/>
          </p:cNvSpPr>
          <p:nvPr/>
        </p:nvSpPr>
        <p:spPr bwMode="auto">
          <a:xfrm>
            <a:off x="179388" y="2565400"/>
            <a:ext cx="6678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C1D64"/>
                </a:solidFill>
              </a:rPr>
              <a:t>Масштабы исследования</a:t>
            </a:r>
            <a:endParaRPr lang="ru-RU" sz="1600" i="1">
              <a:solidFill>
                <a:srgbClr val="0C1D64"/>
              </a:solidFill>
            </a:endParaRPr>
          </a:p>
        </p:txBody>
      </p:sp>
      <p:sp>
        <p:nvSpPr>
          <p:cNvPr id="15388" name="Прямоугольник 16"/>
          <p:cNvSpPr>
            <a:spLocks noChangeArrowheads="1"/>
          </p:cNvSpPr>
          <p:nvPr/>
        </p:nvSpPr>
        <p:spPr bwMode="auto">
          <a:xfrm>
            <a:off x="269875" y="5826125"/>
            <a:ext cx="6678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C1D64"/>
                </a:solidFill>
              </a:rPr>
              <a:t>Всего: 39 услуг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9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6201" name="Рисунок 8" descr="н слайд фиоллл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02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271D125C-F100-44D3-9831-9FC8D086043B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20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36200" name="TextBox 2"/>
          <p:cNvSpPr txBox="1">
            <a:spLocks noChangeArrowheads="1"/>
          </p:cNvSpPr>
          <p:nvPr/>
        </p:nvSpPr>
        <p:spPr bwMode="auto">
          <a:xfrm>
            <a:off x="1258888" y="115888"/>
            <a:ext cx="750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Комплексные государственные услуги по созданию бизнеса - </a:t>
            </a:r>
            <a:r>
              <a:rPr lang="en-US" sz="2000" b="1">
                <a:solidFill>
                  <a:srgbClr val="181BA4"/>
                </a:solidFill>
              </a:rPr>
              <a:t>2</a:t>
            </a:r>
            <a:r>
              <a:rPr lang="ru-RU" sz="2000" b="1">
                <a:solidFill>
                  <a:srgbClr val="181BA4"/>
                </a:solidFill>
              </a:rPr>
              <a:t>: профиль регулирования</a:t>
            </a:r>
          </a:p>
        </p:txBody>
      </p:sp>
      <p:graphicFrame>
        <p:nvGraphicFramePr>
          <p:cNvPr id="136198" name="Диаграмма 16"/>
          <p:cNvGraphicFramePr>
            <a:graphicFrameLocks/>
          </p:cNvGraphicFramePr>
          <p:nvPr/>
        </p:nvGraphicFramePr>
        <p:xfrm>
          <a:off x="323850" y="1125538"/>
          <a:ext cx="8640763" cy="4751387"/>
        </p:xfrm>
        <a:graphic>
          <a:graphicData uri="http://schemas.openxmlformats.org/presentationml/2006/ole">
            <p:oleObj spid="_x0000_s136198" name="Лист" r:id="rId4" imgW="9106013" imgH="486740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23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7225" name="Рисунок 8" descr="н слайд фиоллл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26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D6F381D7-B790-4F5B-BF18-8D60BC21BA64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21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37224" name="TextBox 2"/>
          <p:cNvSpPr txBox="1">
            <a:spLocks noChangeArrowheads="1"/>
          </p:cNvSpPr>
          <p:nvPr/>
        </p:nvSpPr>
        <p:spPr bwMode="auto">
          <a:xfrm>
            <a:off x="1285875" y="149225"/>
            <a:ext cx="7500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Комплексные государственные услуги по созданию бизнеса - 3: направления расходования средств (в %%)</a:t>
            </a:r>
          </a:p>
        </p:txBody>
      </p:sp>
      <p:graphicFrame>
        <p:nvGraphicFramePr>
          <p:cNvPr id="137222" name="Диаграмма 16"/>
          <p:cNvGraphicFramePr>
            <a:graphicFrameLocks/>
          </p:cNvGraphicFramePr>
          <p:nvPr/>
        </p:nvGraphicFramePr>
        <p:xfrm>
          <a:off x="357188" y="1000125"/>
          <a:ext cx="8748712" cy="5103813"/>
        </p:xfrm>
        <a:graphic>
          <a:graphicData uri="http://schemas.openxmlformats.org/presentationml/2006/ole">
            <p:oleObj spid="_x0000_s137222" name="Лист" r:id="rId4" imgW="8743871" imgH="510546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8415" name="Рисунок 9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416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CCA1532F-0787-4EA9-A352-DA6B2C94119D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22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aphicFrame>
        <p:nvGraphicFramePr>
          <p:cNvPr id="138423" name="Group 183"/>
          <p:cNvGraphicFramePr>
            <a:graphicFrameLocks noGrp="1"/>
          </p:cNvGraphicFramePr>
          <p:nvPr/>
        </p:nvGraphicFramePr>
        <p:xfrm>
          <a:off x="428625" y="1214438"/>
          <a:ext cx="8031163" cy="4435475"/>
        </p:xfrm>
        <a:graphic>
          <a:graphicData uri="http://schemas.openxmlformats.org/drawingml/2006/table">
            <a:tbl>
              <a:tblPr/>
              <a:tblGrid>
                <a:gridCol w="1550988"/>
                <a:gridCol w="927100"/>
                <a:gridCol w="973137"/>
                <a:gridCol w="720725"/>
                <a:gridCol w="722313"/>
                <a:gridCol w="720725"/>
                <a:gridCol w="973137"/>
                <a:gridCol w="722313"/>
                <a:gridCol w="720725"/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Пищепром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Общепит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Аптека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Розница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Лесная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Лифтостр.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Среднее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 обращений (шт.)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ФОИВ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22,87%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РОИВ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10,33%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ОМСУ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организации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64,63%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обращений (тыс. руб.)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352,0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ФОИВ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13,1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7,57%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РОИВ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12,1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7,10%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ОМСУ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21,9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организации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304,7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83,71%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обращений, (дн., без учета параллельности)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240,9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ФОИВ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50,6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20,20%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РОИВ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27,9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11,91%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ОМСУ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8,1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организации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154,3</a:t>
                      </a: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64,26%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0960" marR="609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38414" name="TextBox 2"/>
          <p:cNvSpPr txBox="1">
            <a:spLocks noChangeArrowheads="1"/>
          </p:cNvSpPr>
          <p:nvPr/>
        </p:nvSpPr>
        <p:spPr bwMode="auto">
          <a:xfrm>
            <a:off x="1258888" y="115888"/>
            <a:ext cx="750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Комплексные государственные услуги по созданию бизнеса - </a:t>
            </a:r>
            <a:r>
              <a:rPr lang="en-US" sz="2000" b="1">
                <a:solidFill>
                  <a:srgbClr val="181BA4"/>
                </a:solidFill>
              </a:rPr>
              <a:t>4</a:t>
            </a:r>
            <a:endParaRPr lang="ru-RU" sz="2000" b="1">
              <a:solidFill>
                <a:srgbClr val="181B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5" name="Группа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9274" name="Рисунок 18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275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51A12A84-E2BB-4705-8C3B-12E0649CF314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23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39266" name="TextBox 2"/>
          <p:cNvSpPr txBox="1">
            <a:spLocks noChangeArrowheads="1"/>
          </p:cNvSpPr>
          <p:nvPr/>
        </p:nvSpPr>
        <p:spPr bwMode="auto">
          <a:xfrm>
            <a:off x="1285875" y="149225"/>
            <a:ext cx="750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81BA4"/>
                </a:solidFill>
              </a:rPr>
              <a:t>Комплексные государственные услуги по созданию</a:t>
            </a:r>
            <a:endParaRPr lang="en-US" b="1">
              <a:solidFill>
                <a:srgbClr val="181BA4"/>
              </a:solidFill>
            </a:endParaRPr>
          </a:p>
          <a:p>
            <a:r>
              <a:rPr lang="ru-RU" b="1">
                <a:solidFill>
                  <a:srgbClr val="181BA4"/>
                </a:solidFill>
              </a:rPr>
              <a:t> бизнеса - </a:t>
            </a:r>
            <a:r>
              <a:rPr lang="en-US" b="1">
                <a:solidFill>
                  <a:srgbClr val="181BA4"/>
                </a:solidFill>
              </a:rPr>
              <a:t>5</a:t>
            </a:r>
            <a:r>
              <a:rPr lang="ru-RU" b="1">
                <a:solidFill>
                  <a:srgbClr val="181BA4"/>
                </a:solidFill>
              </a:rPr>
              <a:t> : расходы по направлениям обращений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48" y="1357298"/>
          <a:ext cx="7602071" cy="371477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29514"/>
                <a:gridCol w="619173"/>
                <a:gridCol w="619173"/>
                <a:gridCol w="619173"/>
                <a:gridCol w="619173"/>
                <a:gridCol w="619173"/>
                <a:gridCol w="619173"/>
                <a:gridCol w="619173"/>
                <a:gridCol w="619173"/>
                <a:gridCol w="619173"/>
              </a:tblGrid>
              <a:tr h="1047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Пищепром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Общепит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Аптека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Розница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Лесная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Лифтостр</a:t>
                      </a: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 </a:t>
                      </a:r>
                    </a:p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без Лесной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Доля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(тыс. руб.)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1295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352,0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194,8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Сан-эпид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безопас-ть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93*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16,4%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Противопожарн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 </a:t>
                      </a:r>
                      <a:endParaRPr lang="ru-RU" sz="1000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безопас-ть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18,3%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Экологич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безопас-ть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9,4%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Безопас-ть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условий труда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18,6%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Профильные разрешения*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1295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33,4%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DCDFF2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Другое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3,9%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3" marR="63153" marT="0" marB="0" anchor="ctr">
                    <a:solidFill>
                      <a:srgbClr val="EAEAFC"/>
                    </a:solidFill>
                  </a:tcPr>
                </a:tc>
              </a:tr>
            </a:tbl>
          </a:graphicData>
        </a:graphic>
      </p:graphicFrame>
      <p:grpSp>
        <p:nvGrpSpPr>
          <p:cNvPr id="139268" name="Группа 20"/>
          <p:cNvGrpSpPr>
            <a:grpSpLocks/>
          </p:cNvGrpSpPr>
          <p:nvPr/>
        </p:nvGrpSpPr>
        <p:grpSpPr bwMode="auto">
          <a:xfrm>
            <a:off x="714375" y="5286375"/>
            <a:ext cx="8180388" cy="642938"/>
            <a:chOff x="463236" y="4714884"/>
            <a:chExt cx="8180730" cy="642942"/>
          </a:xfrm>
        </p:grpSpPr>
        <p:sp>
          <p:nvSpPr>
            <p:cNvPr id="22" name="Скругленный прямоугольник 21"/>
            <p:cNvSpPr/>
            <p:nvPr/>
          </p:nvSpPr>
          <p:spPr bwMode="auto">
            <a:xfrm>
              <a:off x="856952" y="4760922"/>
              <a:ext cx="7272642" cy="568329"/>
            </a:xfrm>
            <a:prstGeom prst="roundRect">
              <a:avLst>
                <a:gd name="adj" fmla="val 8566"/>
              </a:avLst>
            </a:prstGeom>
            <a:solidFill>
              <a:srgbClr val="EAEAFC"/>
            </a:solidFill>
            <a:ln>
              <a:solidFill>
                <a:srgbClr val="DCDF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9270" name="Нашивка 54"/>
            <p:cNvSpPr>
              <a:spLocks noChangeArrowheads="1"/>
            </p:cNvSpPr>
            <p:nvPr/>
          </p:nvSpPr>
          <p:spPr bwMode="auto">
            <a:xfrm>
              <a:off x="785785" y="4751583"/>
              <a:ext cx="570635" cy="587846"/>
            </a:xfrm>
            <a:prstGeom prst="chevron">
              <a:avLst>
                <a:gd name="adj" fmla="val 46324"/>
              </a:avLst>
            </a:prstGeom>
            <a:gradFill rotWithShape="0">
              <a:gsLst>
                <a:gs pos="0">
                  <a:srgbClr val="0C1D64">
                    <a:alpha val="79999"/>
                  </a:srgbClr>
                </a:gs>
                <a:gs pos="100000">
                  <a:srgbClr val="181BA4">
                    <a:alpha val="2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139271" name="TextBox 23"/>
            <p:cNvSpPr txBox="1">
              <a:spLocks noChangeArrowheads="1"/>
            </p:cNvSpPr>
            <p:nvPr/>
          </p:nvSpPr>
          <p:spPr bwMode="auto">
            <a:xfrm>
              <a:off x="1433256" y="4857760"/>
              <a:ext cx="72107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/>
                <a:t>Аптека: Инвестиции в необходимое оборудование - 413 т.р.</a:t>
              </a:r>
            </a:p>
            <a:p>
              <a:r>
                <a:rPr lang="ru-RU" sz="1200"/>
                <a:t>Лифтостроение: Самостоятельно разрабатываемые материалы для ГУ – 114 т.р.</a:t>
              </a:r>
            </a:p>
          </p:txBody>
        </p:sp>
        <p:sp>
          <p:nvSpPr>
            <p:cNvPr id="139272" name="Пятиугольник 24"/>
            <p:cNvSpPr>
              <a:spLocks noChangeArrowheads="1"/>
            </p:cNvSpPr>
            <p:nvPr/>
          </p:nvSpPr>
          <p:spPr bwMode="auto">
            <a:xfrm>
              <a:off x="463236" y="4732351"/>
              <a:ext cx="719997" cy="625475"/>
            </a:xfrm>
            <a:prstGeom prst="homePlate">
              <a:avLst>
                <a:gd name="adj" fmla="val 38317"/>
              </a:avLst>
            </a:prstGeom>
            <a:gradFill rotWithShape="0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26" name="Пятиугольник 25"/>
            <p:cNvSpPr/>
            <p:nvPr/>
          </p:nvSpPr>
          <p:spPr bwMode="auto">
            <a:xfrm>
              <a:off x="529914" y="4714884"/>
              <a:ext cx="684242" cy="612779"/>
            </a:xfrm>
            <a:prstGeom prst="homePlate">
              <a:avLst>
                <a:gd name="adj" fmla="val 38308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Группа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0335" name="Рисунок 16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336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5B37DD77-2DF9-4899-BDDE-B5687921A084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24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aphicFrame>
        <p:nvGraphicFramePr>
          <p:cNvPr id="140344" name="Group 56"/>
          <p:cNvGraphicFramePr>
            <a:graphicFrameLocks noGrp="1"/>
          </p:cNvGraphicFramePr>
          <p:nvPr/>
        </p:nvGraphicFramePr>
        <p:xfrm>
          <a:off x="357188" y="1058863"/>
          <a:ext cx="5357812" cy="4714875"/>
        </p:xfrm>
        <a:graphic>
          <a:graphicData uri="http://schemas.openxmlformats.org/drawingml/2006/table">
            <a:tbl>
              <a:tblPr/>
              <a:tblGrid>
                <a:gridCol w="1857375"/>
                <a:gridCol w="1714500"/>
                <a:gridCol w="17859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Тип отрасли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Отрасли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Число обращений* 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585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Производственные отрасли 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«с недвжимостью»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Лифтостроение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4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Пищевая промышленность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476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Непроизводственные «с недвижимостью»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Аптека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585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Точка розничной торговли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585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Предприятие общепита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4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Салон красоты**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5857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Отрасли «без недвижимости»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Автобусные перевозки**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4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Туроператор**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4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Лесозаготовка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40328" name="TextBox 15"/>
          <p:cNvSpPr txBox="1">
            <a:spLocks noChangeArrowheads="1"/>
          </p:cNvSpPr>
          <p:nvPr/>
        </p:nvSpPr>
        <p:spPr bwMode="auto">
          <a:xfrm>
            <a:off x="323850" y="5805488"/>
            <a:ext cx="85010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i="1"/>
              <a:t>* число обращений указано в соответствии с ответами респондентов о реальном количестве обращений</a:t>
            </a:r>
          </a:p>
          <a:p>
            <a:r>
              <a:rPr lang="ru-RU" sz="1100" i="1"/>
              <a:t>** данные мониторинга 2009 г.</a:t>
            </a:r>
          </a:p>
        </p:txBody>
      </p:sp>
      <p:grpSp>
        <p:nvGrpSpPr>
          <p:cNvPr id="140329" name="Группа 19"/>
          <p:cNvGrpSpPr>
            <a:grpSpLocks/>
          </p:cNvGrpSpPr>
          <p:nvPr/>
        </p:nvGrpSpPr>
        <p:grpSpPr bwMode="auto">
          <a:xfrm>
            <a:off x="6072188" y="1071563"/>
            <a:ext cx="2786062" cy="4500562"/>
            <a:chOff x="3929058" y="1552560"/>
            <a:chExt cx="2786082" cy="4286280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3929058" y="1552560"/>
              <a:ext cx="2786082" cy="4286280"/>
            </a:xfrm>
            <a:prstGeom prst="roundRect">
              <a:avLst>
                <a:gd name="adj" fmla="val 2053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08000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 одной стороны чем сложнее деятельность или чем выше потенциальный ущерб – тем надежней должен быть контроль. Однако,</a:t>
              </a: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24000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количество услуг не означает надлежащего качества контроля;</a:t>
              </a:r>
            </a:p>
            <a:p>
              <a:pPr marL="32400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24000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контроль не обязательно может быть государственный;</a:t>
              </a:r>
            </a:p>
            <a:p>
              <a:pPr marL="324000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24000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издержки на прохождение</a:t>
              </a:r>
              <a:r>
                <a: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государственных услуг становятся отдельно	 существенной (в некоторых случаях непроизводительной) статьей расходов</a:t>
              </a:r>
            </a:p>
          </p:txBody>
        </p:sp>
        <p:sp>
          <p:nvSpPr>
            <p:cNvPr id="22" name="Пятиугольник 24"/>
            <p:cNvSpPr>
              <a:spLocks noChangeArrowheads="1"/>
            </p:cNvSpPr>
            <p:nvPr/>
          </p:nvSpPr>
          <p:spPr bwMode="auto">
            <a:xfrm rot="10800000" flipH="1" flipV="1">
              <a:off x="3929058" y="3196012"/>
              <a:ext cx="252414" cy="25249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3" name="Пятиугольник 22"/>
            <p:cNvSpPr>
              <a:spLocks noChangeArrowheads="1"/>
            </p:cNvSpPr>
            <p:nvPr/>
          </p:nvSpPr>
          <p:spPr bwMode="auto">
            <a:xfrm rot="10800000" flipH="1" flipV="1">
              <a:off x="3929058" y="3838576"/>
              <a:ext cx="252414" cy="252489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4" name="Пятиугольник 23"/>
            <p:cNvSpPr>
              <a:spLocks noChangeArrowheads="1"/>
            </p:cNvSpPr>
            <p:nvPr/>
          </p:nvSpPr>
          <p:spPr bwMode="auto">
            <a:xfrm rot="10800000" flipH="1" flipV="1">
              <a:off x="3929058" y="4410080"/>
              <a:ext cx="252414" cy="252489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40330" name="TextBox 2"/>
          <p:cNvSpPr txBox="1">
            <a:spLocks noChangeArrowheads="1"/>
          </p:cNvSpPr>
          <p:nvPr/>
        </p:nvSpPr>
        <p:spPr bwMode="auto">
          <a:xfrm>
            <a:off x="1285875" y="273050"/>
            <a:ext cx="750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Государственные услуги следуют «за недвижимостью»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3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1346" name="Рисунок 18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347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9C7D3BBC-3C27-4A06-BFE4-19AD3EB4D88E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25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450" y="2708275"/>
          <a:ext cx="7313613" cy="2451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35337"/>
                <a:gridCol w="2368989"/>
                <a:gridCol w="2409140"/>
              </a:tblGrid>
              <a:tr h="765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Arial" pitchFamily="34" charset="0"/>
                          <a:cs typeface="Arial" pitchFamily="34" charset="0"/>
                        </a:rPr>
                        <a:t>Тип отрасли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Arial" pitchFamily="34" charset="0"/>
                          <a:cs typeface="Arial" pitchFamily="34" charset="0"/>
                        </a:rPr>
                        <a:t>Производство ч/</a:t>
                      </a:r>
                      <a:r>
                        <a:rPr lang="ru-RU" sz="1200" i="1" dirty="0" err="1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r>
                        <a:rPr lang="ru-RU" sz="1200" i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i="1" dirty="0" err="1">
                          <a:latin typeface="Arial" pitchFamily="34" charset="0"/>
                          <a:cs typeface="Arial" pitchFamily="34" charset="0"/>
                        </a:rPr>
                        <a:t>КИП-Мастер</a:t>
                      </a:r>
                      <a:r>
                        <a:rPr lang="ru-RU" sz="1200" i="1" dirty="0">
                          <a:latin typeface="Arial" pitchFamily="34" charset="0"/>
                          <a:cs typeface="Arial" pitchFamily="34" charset="0"/>
                        </a:rPr>
                        <a:t> (Татарстан)*</a:t>
                      </a:r>
                      <a:endParaRPr lang="ru-RU" sz="12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Arial" pitchFamily="34" charset="0"/>
                          <a:cs typeface="Arial" pitchFamily="34" charset="0"/>
                        </a:rPr>
                        <a:t>Неорганизованное производство (Самара)</a:t>
                      </a:r>
                      <a:endParaRPr lang="ru-RU" sz="12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554651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государственных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услуг (тыс. руб.)**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indent="-273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575924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подключения к сетям инфраструктуры (тыс. руб.)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1601,5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2489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554651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получения государственных услуг (</a:t>
                      </a:r>
                      <a:r>
                        <a:rPr lang="ru-RU" sz="1200" b="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indent="-2794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indent="-279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41336" name="TextBox 15"/>
          <p:cNvSpPr txBox="1">
            <a:spLocks noChangeArrowheads="1"/>
          </p:cNvSpPr>
          <p:nvPr/>
        </p:nvSpPr>
        <p:spPr bwMode="auto">
          <a:xfrm>
            <a:off x="285750" y="5302250"/>
            <a:ext cx="86439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indent="-142875"/>
            <a:r>
              <a:rPr lang="ru-RU" sz="1000" i="1">
                <a:solidFill>
                  <a:srgbClr val="595959"/>
                </a:solidFill>
              </a:rPr>
              <a:t>* </a:t>
            </a:r>
            <a:r>
              <a:rPr lang="ru-RU" sz="1100" i="1"/>
              <a:t>Справочно: арендная плата в КИП-Мастере - аренда производственного помещения 92 руб. за кв. м./мес., в отапливаемом помещении - 110 руб. за кв. м/мес. При этом в г. Набережные челны стоимость аренды отапливаемого производственного помещения в «промзоне» -в среднем 150 руб. за кв. м./мес, аренда неотапливаемого помещения типа «гараж» - 40 руб. за кв. м./мес. </a:t>
            </a:r>
          </a:p>
          <a:p>
            <a:pPr marL="142875" indent="-142875"/>
            <a:r>
              <a:rPr lang="ru-RU" sz="1100" i="1"/>
              <a:t>** примерно одинаковый перечень услуг, часть услуг в респ. Татарстан получается через КИП-Мастер</a:t>
            </a:r>
          </a:p>
        </p:txBody>
      </p:sp>
      <p:grpSp>
        <p:nvGrpSpPr>
          <p:cNvPr id="141337" name="Группа 31"/>
          <p:cNvGrpSpPr>
            <a:grpSpLocks/>
          </p:cNvGrpSpPr>
          <p:nvPr/>
        </p:nvGrpSpPr>
        <p:grpSpPr bwMode="auto">
          <a:xfrm>
            <a:off x="582613" y="1428750"/>
            <a:ext cx="7915275" cy="576263"/>
            <a:chOff x="248596" y="3000372"/>
            <a:chExt cx="7890327" cy="864000"/>
          </a:xfrm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1429138" y="3000372"/>
              <a:ext cx="6709785" cy="864000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60000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Организованное производство через технопарк Камский индустриальный парк «Мастер», </a:t>
              </a:r>
              <a:r>
                <a:rPr lang="ru-RU" sz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КИП-Мастер</a:t>
              </a: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созданный при производстве ОАО «КАМАЗ», </a:t>
              </a:r>
              <a:r>
                <a:rPr lang="ru-RU" sz="1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респ</a:t>
              </a: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Татарстан.</a:t>
              </a:r>
            </a:p>
          </p:txBody>
        </p:sp>
        <p:sp>
          <p:nvSpPr>
            <p:cNvPr id="26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554830" y="2694138"/>
              <a:ext cx="864000" cy="1476469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cs typeface="Arial" charset="0"/>
                </a:rPr>
                <a:t>Вариант </a:t>
              </a: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1</a:t>
              </a: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310313" y="3000372"/>
              <a:ext cx="1474887" cy="7568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338" name="Группа 32"/>
          <p:cNvGrpSpPr>
            <a:grpSpLocks/>
          </p:cNvGrpSpPr>
          <p:nvPr/>
        </p:nvGrpSpPr>
        <p:grpSpPr bwMode="auto">
          <a:xfrm>
            <a:off x="582613" y="2106613"/>
            <a:ext cx="7915275" cy="574675"/>
            <a:chOff x="248596" y="3993760"/>
            <a:chExt cx="7890326" cy="864000"/>
          </a:xfrm>
        </p:grpSpPr>
        <p:sp>
          <p:nvSpPr>
            <p:cNvPr id="29" name="Скругленный прямоугольник 28"/>
            <p:cNvSpPr/>
            <p:nvPr/>
          </p:nvSpPr>
          <p:spPr bwMode="auto">
            <a:xfrm>
              <a:off x="1429138" y="3993760"/>
              <a:ext cx="6709784" cy="864000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60000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Неорганизованное производство независимых компаний, г. Самара</a:t>
              </a:r>
            </a:p>
          </p:txBody>
        </p:sp>
        <p:sp>
          <p:nvSpPr>
            <p:cNvPr id="30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554830" y="3687526"/>
              <a:ext cx="864000" cy="1476468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cs typeface="Arial" charset="0"/>
                </a:rPr>
                <a:t>Вариант 2</a:t>
              </a: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310313" y="3993760"/>
              <a:ext cx="1474886" cy="7565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339" name="TextBox 2"/>
          <p:cNvSpPr txBox="1">
            <a:spLocks noChangeArrowheads="1"/>
          </p:cNvSpPr>
          <p:nvPr/>
        </p:nvSpPr>
        <p:spPr bwMode="auto">
          <a:xfrm>
            <a:off x="1258888" y="0"/>
            <a:ext cx="75009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81BA4"/>
                </a:solidFill>
              </a:rPr>
              <a:t>Производство автокомпонентов: «экономия на масштабе» </a:t>
            </a:r>
          </a:p>
          <a:p>
            <a:r>
              <a:rPr lang="ru-RU" b="1">
                <a:solidFill>
                  <a:srgbClr val="181BA4"/>
                </a:solidFill>
              </a:rPr>
              <a:t>при получении государственных услуг (технопарк </a:t>
            </a:r>
            <a:r>
              <a:rPr lang="en-US" b="1">
                <a:solidFill>
                  <a:srgbClr val="181BA4"/>
                </a:solidFill>
              </a:rPr>
              <a:t>vs</a:t>
            </a:r>
            <a:r>
              <a:rPr lang="ru-RU" b="1">
                <a:solidFill>
                  <a:srgbClr val="181BA4"/>
                </a:solidFill>
              </a:rPr>
              <a:t>. неорганизованное производство)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2365" name="Рисунок 8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366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42340CB2-4F98-4D73-BC88-D51F4E0DCED6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26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42338" name="TextBox 2"/>
          <p:cNvSpPr txBox="1">
            <a:spLocks noChangeArrowheads="1"/>
          </p:cNvSpPr>
          <p:nvPr/>
        </p:nvSpPr>
        <p:spPr bwMode="auto">
          <a:xfrm>
            <a:off x="1285875" y="314325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Массовые государственные услуги для граждан – 1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27088" y="1123950"/>
          <a:ext cx="7561262" cy="489585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155117"/>
                <a:gridCol w="2405723"/>
              </a:tblGrid>
              <a:tr h="816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 ЗНАЧЕНИЕ</a:t>
                      </a:r>
                      <a:endParaRPr lang="ru-RU" sz="11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577280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обращений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EAEAFC"/>
                    </a:solidFill>
                  </a:tcPr>
                </a:tc>
              </a:tr>
              <a:tr h="782572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физических посещений органа (организации)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DCDFF2"/>
                    </a:solidFill>
                  </a:tcPr>
                </a:tc>
              </a:tr>
              <a:tr h="782572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Наиболее распространенная  стоимость обращения (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EAEAFC"/>
                    </a:solidFill>
                  </a:tcPr>
                </a:tc>
              </a:tr>
              <a:tr h="577280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Интервал стоимости  (руб.)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442,9-1613,5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DCDFF2"/>
                    </a:solidFill>
                  </a:tcPr>
                </a:tc>
              </a:tr>
              <a:tr h="782572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 время предоставления результатов  (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EAEAFC"/>
                    </a:solidFill>
                  </a:tcPr>
                </a:tc>
              </a:tr>
              <a:tr h="577280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Интервал времени (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10,1-21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72000" marB="72000" anchor="ctr"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1" name="Группа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419" name="Рисунок 20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0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732EE12D-3CFC-4C5A-B4C4-EBC910BD7A1D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27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43362" name="TextBox 2"/>
          <p:cNvSpPr txBox="1">
            <a:spLocks noChangeArrowheads="1"/>
          </p:cNvSpPr>
          <p:nvPr/>
        </p:nvSpPr>
        <p:spPr bwMode="auto">
          <a:xfrm>
            <a:off x="1285875" y="115888"/>
            <a:ext cx="7500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181BA4"/>
                </a:solidFill>
              </a:rPr>
              <a:t>Массовые государственные услуги</a:t>
            </a:r>
            <a:r>
              <a:rPr lang="en-US" b="1">
                <a:solidFill>
                  <a:srgbClr val="181BA4"/>
                </a:solidFill>
              </a:rPr>
              <a:t> </a:t>
            </a:r>
            <a:r>
              <a:rPr lang="ru-RU" b="1">
                <a:solidFill>
                  <a:srgbClr val="181BA4"/>
                </a:solidFill>
              </a:rPr>
              <a:t>для граждан -2</a:t>
            </a:r>
            <a:r>
              <a:rPr lang="ru-RU"/>
              <a:t> </a:t>
            </a:r>
            <a:r>
              <a:rPr lang="ru-RU" sz="2000" b="1">
                <a:solidFill>
                  <a:srgbClr val="181BA4"/>
                </a:solidFill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181BA4"/>
                </a:solidFill>
              </a:rPr>
              <a:t>сколько стоят экономике очереди</a:t>
            </a:r>
            <a:r>
              <a:rPr lang="ru-RU" sz="2000" b="1">
                <a:solidFill>
                  <a:srgbClr val="181BA4"/>
                </a:solidFill>
              </a:rPr>
              <a:t>?</a:t>
            </a:r>
          </a:p>
        </p:txBody>
      </p:sp>
      <p:graphicFrame>
        <p:nvGraphicFramePr>
          <p:cNvPr id="129087" name="Group 63"/>
          <p:cNvGraphicFramePr>
            <a:graphicFrameLocks noGrp="1"/>
          </p:cNvGraphicFramePr>
          <p:nvPr/>
        </p:nvGraphicFramePr>
        <p:xfrm>
          <a:off x="214313" y="1989138"/>
          <a:ext cx="8678862" cy="3319462"/>
        </p:xfrm>
        <a:graphic>
          <a:graphicData uri="http://schemas.openxmlformats.org/drawingml/2006/table">
            <a:tbl>
              <a:tblPr/>
              <a:tblGrid>
                <a:gridCol w="277812"/>
                <a:gridCol w="2566988"/>
                <a:gridCol w="2035175"/>
                <a:gridCol w="1265237"/>
                <a:gridCol w="1266825"/>
                <a:gridCol w="1266825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Государственная услуга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Среднее время ожидания в очереди (мин.)</a:t>
                      </a:r>
                      <a:r>
                        <a:rPr kumimoji="0" lang="ru-RU" sz="13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Количество обращений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(в год)</a:t>
                      </a:r>
                      <a:r>
                        <a:rPr kumimoji="0" lang="ru-RU" sz="13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Потери для населения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(млн. руб.)</a:t>
                      </a:r>
                      <a:r>
                        <a:rPr kumimoji="0" lang="ru-RU" sz="13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3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Потери ВВП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(млн. руб.)</a:t>
                      </a:r>
                      <a:r>
                        <a:rPr kumimoji="0" lang="ru-RU" sz="13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Регистрация транспортных средств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108 мин.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19 000 000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1089,6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Технический осмотр транспортных средств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 мин.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28 000 000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Регистрация по месту жительства и месту пребывания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 мин.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13 000 000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Выдача загранпаспортов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 мин.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5 000 000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Выдача паспортов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 мин.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8 500 000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</a:tbl>
          </a:graphicData>
        </a:graphic>
      </p:graphicFrame>
      <p:sp>
        <p:nvSpPr>
          <p:cNvPr id="143416" name="TextBox 12"/>
          <p:cNvSpPr txBox="1">
            <a:spLocks noChangeArrowheads="1"/>
          </p:cNvSpPr>
          <p:nvPr/>
        </p:nvSpPr>
        <p:spPr bwMode="auto">
          <a:xfrm>
            <a:off x="285750" y="1376363"/>
            <a:ext cx="13573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17" name="Прямоугольник 17"/>
          <p:cNvSpPr>
            <a:spLocks noChangeArrowheads="1"/>
          </p:cNvSpPr>
          <p:nvPr/>
        </p:nvSpPr>
        <p:spPr bwMode="auto">
          <a:xfrm>
            <a:off x="323850" y="1052513"/>
            <a:ext cx="8569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C1D64"/>
                </a:solidFill>
                <a:cs typeface="Arial" charset="0"/>
              </a:rPr>
              <a:t>Потери населения </a:t>
            </a:r>
            <a:r>
              <a:rPr lang="ru-RU" sz="1600" b="1" i="1" u="sng">
                <a:solidFill>
                  <a:srgbClr val="0C1D64"/>
                </a:solidFill>
                <a:cs typeface="Arial" charset="0"/>
              </a:rPr>
              <a:t>только в очередях</a:t>
            </a:r>
            <a:r>
              <a:rPr lang="ru-RU" sz="1600" b="1" i="1">
                <a:solidFill>
                  <a:srgbClr val="0C1D64"/>
                </a:solidFill>
                <a:cs typeface="Arial" charset="0"/>
              </a:rPr>
              <a:t> только по 5 наиболее массовым государственным услугам  ок. 1,9 млрд. руб. ежегодно, а потери ВВП составляют ок. 2,6 млрд. руб. ежегодно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850" y="5229225"/>
            <a:ext cx="65341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данным исследования в 17 регионах России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данным ведомств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данным Росстата в 2009 г. среднедушевые денежные доходы на душу населения составили 16 851 руб. в мес., ВВП на душу населения – 275 272 руб.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35" name="Группа 51"/>
          <p:cNvGrpSpPr>
            <a:grpSpLocks/>
          </p:cNvGrpSpPr>
          <p:nvPr/>
        </p:nvGrpSpPr>
        <p:grpSpPr bwMode="auto">
          <a:xfrm>
            <a:off x="0" y="26988"/>
            <a:ext cx="9144000" cy="6858000"/>
            <a:chOff x="0" y="0"/>
            <a:chExt cx="9144000" cy="6858000"/>
          </a:xfrm>
        </p:grpSpPr>
        <p:pic>
          <p:nvPicPr>
            <p:cNvPr id="145460" name="Рисунок 52" descr="н слайд фиоллл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461" name="Номер слайда 42"/>
            <p:cNvSpPr txBox="1">
              <a:spLocks/>
            </p:cNvSpPr>
            <p:nvPr/>
          </p:nvSpPr>
          <p:spPr bwMode="auto">
            <a:xfrm>
              <a:off x="8458256" y="6286520"/>
              <a:ext cx="471462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34C1770A-C562-45F6-90F0-C6520E3E94A3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28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45436" name="Прямоугольник 61"/>
          <p:cNvSpPr>
            <a:spLocks noChangeArrowheads="1"/>
          </p:cNvSpPr>
          <p:nvPr/>
        </p:nvSpPr>
        <p:spPr bwMode="auto">
          <a:xfrm>
            <a:off x="857250" y="1590675"/>
            <a:ext cx="7786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Видовые проблемы:</a:t>
            </a:r>
            <a:endParaRPr lang="ru-RU" sz="1400">
              <a:solidFill>
                <a:srgbClr val="181BA4"/>
              </a:solidFill>
              <a:cs typeface="Arial" charset="0"/>
            </a:endParaRPr>
          </a:p>
        </p:txBody>
      </p:sp>
      <p:grpSp>
        <p:nvGrpSpPr>
          <p:cNvPr id="145437" name="Группа 55"/>
          <p:cNvGrpSpPr>
            <a:grpSpLocks/>
          </p:cNvGrpSpPr>
          <p:nvPr/>
        </p:nvGrpSpPr>
        <p:grpSpPr bwMode="auto">
          <a:xfrm>
            <a:off x="428625" y="5000625"/>
            <a:ext cx="8539163" cy="1187450"/>
            <a:chOff x="428596" y="4929198"/>
            <a:chExt cx="8539187" cy="1188000"/>
          </a:xfrm>
        </p:grpSpPr>
        <p:grpSp>
          <p:nvGrpSpPr>
            <p:cNvPr id="145453" name="Группа 15"/>
            <p:cNvGrpSpPr>
              <a:grpSpLocks/>
            </p:cNvGrpSpPr>
            <p:nvPr/>
          </p:nvGrpSpPr>
          <p:grpSpPr bwMode="auto">
            <a:xfrm>
              <a:off x="428596" y="4929198"/>
              <a:ext cx="8539187" cy="1188000"/>
              <a:chOff x="214293" y="3946531"/>
              <a:chExt cx="8619436" cy="2255391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1856777" y="4015882"/>
                <a:ext cx="6976952" cy="2116690"/>
              </a:xfrm>
              <a:prstGeom prst="roundRect">
                <a:avLst>
                  <a:gd name="adj" fmla="val 8566"/>
                </a:avLst>
              </a:prstGeom>
              <a:solidFill>
                <a:srgbClr val="EAEAFC"/>
              </a:solidFill>
              <a:ln>
                <a:solidFill>
                  <a:srgbClr val="DCDF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5456" name="Нашивка 54"/>
              <p:cNvSpPr>
                <a:spLocks noChangeArrowheads="1"/>
              </p:cNvSpPr>
              <p:nvPr/>
            </p:nvSpPr>
            <p:spPr bwMode="auto">
              <a:xfrm>
                <a:off x="1800699" y="4014876"/>
                <a:ext cx="726767" cy="2118701"/>
              </a:xfrm>
              <a:prstGeom prst="chevron">
                <a:avLst>
                  <a:gd name="adj" fmla="val 53380"/>
                </a:avLst>
              </a:prstGeom>
              <a:gradFill rotWithShape="0">
                <a:gsLst>
                  <a:gs pos="0">
                    <a:srgbClr val="0C1D64">
                      <a:alpha val="79999"/>
                    </a:srgbClr>
                  </a:gs>
                  <a:gs pos="100000">
                    <a:srgbClr val="181BA4">
                      <a:alpha val="20000"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b="1">
                  <a:solidFill>
                    <a:srgbClr val="094485"/>
                  </a:solidFill>
                  <a:cs typeface="Arial" charset="0"/>
                </a:endParaRPr>
              </a:p>
            </p:txBody>
          </p:sp>
          <p:sp>
            <p:nvSpPr>
              <p:cNvPr id="145457" name="TextBox 31"/>
              <p:cNvSpPr txBox="1">
                <a:spLocks noChangeArrowheads="1"/>
              </p:cNvSpPr>
              <p:nvPr/>
            </p:nvSpPr>
            <p:spPr bwMode="auto">
              <a:xfrm>
                <a:off x="2500945" y="4180237"/>
                <a:ext cx="6078035" cy="178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9388" indent="-179388">
                  <a:buClr>
                    <a:srgbClr val="BDBEF5"/>
                  </a:buClr>
                  <a:buSzPct val="160000"/>
                  <a:buFont typeface="Arial" charset="0"/>
                  <a:buChar char="•"/>
                </a:pPr>
                <a:r>
                  <a:rPr lang="ru-RU" sz="1200" i="1"/>
                  <a:t>Услуги дешевы  - редко дороже 3-5 тыс. руб.</a:t>
                </a:r>
              </a:p>
              <a:p>
                <a:pPr marL="179388" indent="-179388">
                  <a:lnSpc>
                    <a:spcPct val="30000"/>
                  </a:lnSpc>
                  <a:buClr>
                    <a:srgbClr val="BDBEF5"/>
                  </a:buClr>
                  <a:buSzPct val="160000"/>
                  <a:buFont typeface="Arial" charset="0"/>
                  <a:buChar char="•"/>
                </a:pPr>
                <a:endParaRPr lang="ru-RU" sz="1200" i="1"/>
              </a:p>
              <a:p>
                <a:pPr marL="179388" indent="-179388">
                  <a:buClr>
                    <a:srgbClr val="BDBEF5"/>
                  </a:buClr>
                  <a:buSzPct val="160000"/>
                  <a:buFont typeface="Arial" charset="0"/>
                  <a:buChar char="•"/>
                </a:pPr>
                <a:r>
                  <a:rPr lang="ru-RU" sz="1200" i="1"/>
                  <a:t>Неформальные платежи не велики.</a:t>
                </a:r>
              </a:p>
              <a:p>
                <a:pPr marL="179388" indent="-179388">
                  <a:buClr>
                    <a:srgbClr val="BDBEF5"/>
                  </a:buClr>
                  <a:buSzPct val="160000"/>
                  <a:buFont typeface="Arial" charset="0"/>
                  <a:buChar char="•"/>
                </a:pPr>
                <a:r>
                  <a:rPr lang="ru-RU" sz="1200" i="1"/>
                  <a:t>Цель неформальных платежей и платежей посредникам: повышенный уровень качества обслуживания (сдача документов без очереди). </a:t>
                </a:r>
              </a:p>
              <a:p>
                <a:pPr marL="179388" indent="-179388">
                  <a:lnSpc>
                    <a:spcPct val="30000"/>
                  </a:lnSpc>
                  <a:buClr>
                    <a:srgbClr val="BDBEF5"/>
                  </a:buClr>
                  <a:buSzPct val="160000"/>
                  <a:buFont typeface="Arial" charset="0"/>
                  <a:buChar char="•"/>
                </a:pPr>
                <a:endParaRPr lang="ru-RU" sz="1200" i="1"/>
              </a:p>
            </p:txBody>
          </p:sp>
          <p:sp>
            <p:nvSpPr>
              <p:cNvPr id="145458" name="Пятиугольник 24"/>
              <p:cNvSpPr>
                <a:spLocks noChangeArrowheads="1"/>
              </p:cNvSpPr>
              <p:nvPr/>
            </p:nvSpPr>
            <p:spPr bwMode="auto">
              <a:xfrm>
                <a:off x="214293" y="3946531"/>
                <a:ext cx="2107623" cy="2255391"/>
              </a:xfrm>
              <a:prstGeom prst="homePlate">
                <a:avLst>
                  <a:gd name="adj" fmla="val 38319"/>
                </a:avLst>
              </a:prstGeom>
              <a:gradFill rotWithShape="1">
                <a:gsLst>
                  <a:gs pos="0">
                    <a:srgbClr val="2B2BAF"/>
                  </a:gs>
                  <a:gs pos="100000">
                    <a:srgbClr val="0C1D64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b="1">
                  <a:solidFill>
                    <a:srgbClr val="094485"/>
                  </a:solidFill>
                  <a:cs typeface="Arial" charset="0"/>
                </a:endParaRPr>
              </a:p>
            </p:txBody>
          </p:sp>
          <p:sp>
            <p:nvSpPr>
              <p:cNvPr id="145459" name="TextBox 31"/>
              <p:cNvSpPr txBox="1">
                <a:spLocks noChangeArrowheads="1"/>
              </p:cNvSpPr>
              <p:nvPr/>
            </p:nvSpPr>
            <p:spPr bwMode="auto">
              <a:xfrm>
                <a:off x="286402" y="4820926"/>
                <a:ext cx="1928812" cy="584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ru-RU" sz="1400" b="1" i="1">
                    <a:solidFill>
                      <a:schemeClr val="bg1"/>
                    </a:solidFill>
                  </a:rPr>
                  <a:t>При этом</a:t>
                </a:r>
                <a:endParaRPr lang="ru-RU" sz="1400" b="1" i="1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sp>
          <p:nvSpPr>
            <p:cNvPr id="35" name="Пятиугольник 34"/>
            <p:cNvSpPr/>
            <p:nvPr/>
          </p:nvSpPr>
          <p:spPr bwMode="auto">
            <a:xfrm>
              <a:off x="500034" y="4929198"/>
              <a:ext cx="2087568" cy="1188000"/>
            </a:xfrm>
            <a:prstGeom prst="homePlate">
              <a:avLst>
                <a:gd name="adj" fmla="val 372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Прямоугольник с двумя скругленными соседними углами 18"/>
          <p:cNvSpPr/>
          <p:nvPr/>
        </p:nvSpPr>
        <p:spPr bwMode="auto">
          <a:xfrm rot="16200000">
            <a:off x="230982" y="2218531"/>
            <a:ext cx="863600" cy="468313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687388" y="2036763"/>
            <a:ext cx="3635375" cy="755650"/>
          </a:xfrm>
          <a:prstGeom prst="roundRect">
            <a:avLst>
              <a:gd name="adj" fmla="val 4725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несоблюдение стандарта предоставления государственных услуг в части требований к помещениям</a:t>
            </a:r>
          </a:p>
        </p:txBody>
      </p:sp>
      <p:sp>
        <p:nvSpPr>
          <p:cNvPr id="40" name="Пятиугольник 24"/>
          <p:cNvSpPr>
            <a:spLocks noChangeArrowheads="1"/>
          </p:cNvSpPr>
          <p:nvPr/>
        </p:nvSpPr>
        <p:spPr bwMode="auto">
          <a:xfrm rot="5400000" flipV="1">
            <a:off x="284957" y="2180431"/>
            <a:ext cx="755650" cy="468313"/>
          </a:xfrm>
          <a:prstGeom prst="round2SameRect">
            <a:avLst/>
          </a:prstGeom>
          <a:gradFill flip="none" rotWithShape="1">
            <a:gsLst>
              <a:gs pos="0">
                <a:srgbClr val="2B2BAF"/>
              </a:gs>
              <a:gs pos="100000">
                <a:srgbClr val="0C1D64"/>
              </a:gs>
            </a:gsLst>
            <a:lin ang="5400000" scaled="1"/>
            <a:tileRect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1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495300" y="2043113"/>
            <a:ext cx="504825" cy="647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 bwMode="auto">
          <a:xfrm rot="16200000">
            <a:off x="234157" y="3102768"/>
            <a:ext cx="863600" cy="468313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687388" y="2913063"/>
            <a:ext cx="3635375" cy="755650"/>
          </a:xfrm>
          <a:prstGeom prst="roundRect">
            <a:avLst>
              <a:gd name="adj" fmla="val 4725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завышенное предельное время ожидания подачи документов или результата государственных услуг (очереди)</a:t>
            </a:r>
          </a:p>
        </p:txBody>
      </p:sp>
      <p:sp>
        <p:nvSpPr>
          <p:cNvPr id="44" name="Пятиугольник 24"/>
          <p:cNvSpPr>
            <a:spLocks noChangeArrowheads="1"/>
          </p:cNvSpPr>
          <p:nvPr/>
        </p:nvSpPr>
        <p:spPr bwMode="auto">
          <a:xfrm rot="5400000" flipV="1">
            <a:off x="284957" y="3056731"/>
            <a:ext cx="755650" cy="468313"/>
          </a:xfrm>
          <a:prstGeom prst="round2SameRect">
            <a:avLst/>
          </a:prstGeom>
          <a:gradFill flip="none" rotWithShape="1">
            <a:gsLst>
              <a:gs pos="0">
                <a:srgbClr val="2B2BAF"/>
              </a:gs>
              <a:gs pos="100000">
                <a:srgbClr val="0C1D64"/>
              </a:gs>
            </a:gsLst>
            <a:lin ang="5400000" scaled="1"/>
            <a:tileRect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00063" y="2919413"/>
            <a:ext cx="503237" cy="647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 bwMode="auto">
          <a:xfrm rot="16200000">
            <a:off x="126207" y="3975893"/>
            <a:ext cx="1079500" cy="468313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687388" y="3813175"/>
            <a:ext cx="3635375" cy="1044575"/>
          </a:xfrm>
          <a:prstGeom prst="roundRect">
            <a:avLst>
              <a:gd name="adj" fmla="val 4725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0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недостаток информирования и консультирования (возможно потому, что элементарное консультирование для массовых государственных услуг часто выступает как бизнес)</a:t>
            </a:r>
          </a:p>
        </p:txBody>
      </p:sp>
      <p:sp>
        <p:nvSpPr>
          <p:cNvPr id="48" name="Пятиугольник 24"/>
          <p:cNvSpPr>
            <a:spLocks noChangeArrowheads="1"/>
          </p:cNvSpPr>
          <p:nvPr/>
        </p:nvSpPr>
        <p:spPr bwMode="auto">
          <a:xfrm rot="5400000" flipV="1">
            <a:off x="140494" y="4101306"/>
            <a:ext cx="1044575" cy="468313"/>
          </a:xfrm>
          <a:prstGeom prst="round2SameRect">
            <a:avLst/>
          </a:prstGeom>
          <a:gradFill flip="none" rotWithShape="1">
            <a:gsLst>
              <a:gs pos="0">
                <a:srgbClr val="2B2BAF"/>
              </a:gs>
              <a:gs pos="100000">
                <a:srgbClr val="0C1D64"/>
              </a:gs>
            </a:gsLst>
            <a:lin ang="5400000" scaled="1"/>
            <a:tileRect/>
          </a:gradFill>
          <a:ln w="19050" algn="ctr">
            <a:solidFill>
              <a:srgbClr val="0C1D64"/>
            </a:solidFill>
            <a:round/>
            <a:headEnd/>
            <a:tailEnd/>
          </a:ln>
        </p:spPr>
        <p:txBody>
          <a:bodyPr vert="vert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500063" y="3819525"/>
            <a:ext cx="503237" cy="1008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434" name="Диаграмма 16"/>
          <p:cNvGraphicFramePr>
            <a:graphicFrameLocks/>
          </p:cNvGraphicFramePr>
          <p:nvPr/>
        </p:nvGraphicFramePr>
        <p:xfrm>
          <a:off x="4714875" y="928688"/>
          <a:ext cx="4143375" cy="3857625"/>
        </p:xfrm>
        <a:graphic>
          <a:graphicData uri="http://schemas.openxmlformats.org/presentationml/2006/ole">
            <p:oleObj spid="_x0000_s145434" r:id="rId4" imgW="4145639" imgH="3859102" progId="Excel.Sheet.8">
              <p:embed/>
            </p:oleObj>
          </a:graphicData>
        </a:graphic>
      </p:graphicFrame>
      <p:sp>
        <p:nvSpPr>
          <p:cNvPr id="145450" name="TextBox 2"/>
          <p:cNvSpPr txBox="1">
            <a:spLocks noChangeArrowheads="1"/>
          </p:cNvSpPr>
          <p:nvPr/>
        </p:nvSpPr>
        <p:spPr bwMode="auto">
          <a:xfrm>
            <a:off x="1258888" y="188913"/>
            <a:ext cx="750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Массовые государственные услуги для граждан - 3</a:t>
            </a:r>
          </a:p>
        </p:txBody>
      </p:sp>
      <p:sp>
        <p:nvSpPr>
          <p:cNvPr id="145451" name="TextBox 30"/>
          <p:cNvSpPr txBox="1">
            <a:spLocks noChangeArrowheads="1"/>
          </p:cNvSpPr>
          <p:nvPr/>
        </p:nvSpPr>
        <p:spPr bwMode="auto">
          <a:xfrm>
            <a:off x="357188" y="1000125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Общее регулирование – разная </a:t>
            </a:r>
          </a:p>
          <a:p>
            <a:r>
              <a:rPr lang="ru-RU" sz="1400" i="1"/>
              <a:t>практика правоприменения</a:t>
            </a:r>
          </a:p>
        </p:txBody>
      </p:sp>
      <p:sp>
        <p:nvSpPr>
          <p:cNvPr id="145452" name="TextBox 35"/>
          <p:cNvSpPr txBox="1">
            <a:spLocks noChangeArrowheads="1"/>
          </p:cNvSpPr>
          <p:nvPr/>
        </p:nvSpPr>
        <p:spPr bwMode="auto">
          <a:xfrm>
            <a:off x="4643438" y="4683125"/>
            <a:ext cx="450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/>
              <a:t>Время ожидания в очереди на подачу документов на загранпаспорт (мин.)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3" name="Группа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6675" name="Рисунок 27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76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8D797500-E4CE-487F-A790-4C8FB796CBC7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29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56674" name="TextBox 29"/>
          <p:cNvSpPr txBox="1">
            <a:spLocks noChangeArrowheads="1"/>
          </p:cNvSpPr>
          <p:nvPr/>
        </p:nvSpPr>
        <p:spPr bwMode="auto">
          <a:xfrm>
            <a:off x="1219200" y="2214563"/>
            <a:ext cx="6889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181BA4"/>
                </a:solidFill>
              </a:rPr>
              <a:t>Государственные услуги для бизнеса </a:t>
            </a:r>
            <a:endParaRPr lang="en-US" sz="2000" b="1">
              <a:solidFill>
                <a:srgbClr val="181BA4"/>
              </a:solidFill>
            </a:endParaRPr>
          </a:p>
          <a:p>
            <a:pPr algn="ctr"/>
            <a:r>
              <a:rPr lang="ru-RU" sz="2000" b="1">
                <a:solidFill>
                  <a:srgbClr val="181BA4"/>
                </a:solidFill>
              </a:rPr>
              <a:t>и отдельные комплексные государственные услуги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406" name="Рисунок 18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7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D5D3FEB1-9E47-4D21-9C84-7E22F9B95215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16386" name="Группа 31"/>
          <p:cNvGrpSpPr>
            <a:grpSpLocks/>
          </p:cNvGrpSpPr>
          <p:nvPr/>
        </p:nvGrpSpPr>
        <p:grpSpPr bwMode="auto">
          <a:xfrm>
            <a:off x="395288" y="2205038"/>
            <a:ext cx="8353425" cy="1008062"/>
            <a:chOff x="248595" y="2994612"/>
            <a:chExt cx="7890330" cy="875522"/>
          </a:xfrm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1064319" y="3000127"/>
              <a:ext cx="7074606" cy="863113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Объект исследования: </a:t>
              </a:r>
              <a:r>
                <a:rPr lang="ru-RU" sz="1400" dirty="0">
                  <a:solidFill>
                    <a:srgbClr val="0C1D64"/>
                  </a:solidFill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1400" b="1" dirty="0">
                  <a:solidFill>
                    <a:srgbClr val="0C1D64"/>
                  </a:solidFill>
                  <a:latin typeface="Arial" pitchFamily="34" charset="0"/>
                  <a:cs typeface="Arial" pitchFamily="34" charset="0"/>
                </a:rPr>
                <a:t>типовая траектория получения услуги</a:t>
              </a:r>
              <a:r>
                <a:rPr lang="ru-RU" sz="1400" dirty="0">
                  <a:solidFill>
                    <a:srgbClr val="0C1D64"/>
                  </a:solidFill>
                  <a:latin typeface="Arial" pitchFamily="34" charset="0"/>
                  <a:cs typeface="Arial" pitchFamily="34" charset="0"/>
                </a:rPr>
                <a:t>» («</a:t>
              </a:r>
              <a:r>
                <a:rPr lang="ru-RU" sz="1400" b="1" dirty="0">
                  <a:solidFill>
                    <a:srgbClr val="0C1D64"/>
                  </a:solidFill>
                  <a:latin typeface="Arial" pitchFamily="34" charset="0"/>
                  <a:cs typeface="Arial" pitchFamily="34" charset="0"/>
                </a:rPr>
                <a:t>типовой объект наблюдения</a:t>
              </a:r>
              <a:r>
                <a:rPr lang="ru-RU" sz="1400" dirty="0">
                  <a:solidFill>
                    <a:srgbClr val="0C1D64"/>
                  </a:solidFill>
                  <a:latin typeface="Arial" pitchFamily="34" charset="0"/>
                  <a:cs typeface="Arial" pitchFamily="34" charset="0"/>
                </a:rPr>
                <a:t>») 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наиболее массовый алгоритм получения </a:t>
              </a:r>
              <a:r>
                <a:rPr lang="ru-RU" sz="1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госуслуги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(наиболее распространенные характеристики получателя) </a:t>
              </a:r>
            </a:p>
          </p:txBody>
        </p:sp>
        <p:sp>
          <p:nvSpPr>
            <p:cNvPr id="26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218696" y="3024511"/>
              <a:ext cx="875522" cy="815724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310074" y="3000127"/>
              <a:ext cx="754245" cy="4494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 dirty="0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387" name="Группа 32"/>
          <p:cNvGrpSpPr>
            <a:grpSpLocks/>
          </p:cNvGrpSpPr>
          <p:nvPr/>
        </p:nvGrpSpPr>
        <p:grpSpPr bwMode="auto">
          <a:xfrm>
            <a:off x="395288" y="3284538"/>
            <a:ext cx="8353425" cy="1008062"/>
            <a:chOff x="248598" y="3969993"/>
            <a:chExt cx="7890324" cy="1031768"/>
          </a:xfrm>
        </p:grpSpPr>
        <p:sp>
          <p:nvSpPr>
            <p:cNvPr id="29" name="Скругленный прямоугольник 28"/>
            <p:cNvSpPr/>
            <p:nvPr/>
          </p:nvSpPr>
          <p:spPr bwMode="auto">
            <a:xfrm>
              <a:off x="1064321" y="3994365"/>
              <a:ext cx="7074601" cy="1007396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b="1" dirty="0">
                  <a:solidFill>
                    <a:srgbClr val="0C1D64"/>
                  </a:solidFill>
                  <a:latin typeface="Arial" pitchFamily="34" charset="0"/>
                  <a:cs typeface="Arial" pitchFamily="34" charset="0"/>
                </a:rPr>
                <a:t>Методы исследования: 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анкетирование, интервью, глубинные иноверью с получателями и посредниками, «контрольные закупки» и наблюдения в точках предоставления государственных услуг, а также анализ нормативно-правовой базы и реконструкция наборов услуг</a:t>
              </a:r>
            </a:p>
          </p:txBody>
        </p:sp>
        <p:sp>
          <p:nvSpPr>
            <p:cNvPr id="30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145450" y="4073141"/>
              <a:ext cx="1022019" cy="815723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277088" y="3994365"/>
              <a:ext cx="787233" cy="52807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 dirty="0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285875" y="260350"/>
            <a:ext cx="750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81BA4"/>
                </a:solidFill>
              </a:rPr>
              <a:t>Особенности методологического подхода</a:t>
            </a:r>
          </a:p>
        </p:txBody>
      </p:sp>
      <p:grpSp>
        <p:nvGrpSpPr>
          <p:cNvPr id="16389" name="Группа 17"/>
          <p:cNvGrpSpPr>
            <a:grpSpLocks/>
          </p:cNvGrpSpPr>
          <p:nvPr/>
        </p:nvGrpSpPr>
        <p:grpSpPr bwMode="auto">
          <a:xfrm>
            <a:off x="395288" y="1125538"/>
            <a:ext cx="8356600" cy="1008062"/>
            <a:chOff x="791455" y="1649917"/>
            <a:chExt cx="8506950" cy="584100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1670593" y="1649917"/>
              <a:ext cx="7627812" cy="583180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>
                  <a:solidFill>
                    <a:schemeClr val="tx1"/>
                  </a:solidFill>
                  <a:latin typeface="Arial" charset="0"/>
                  <a:cs typeface="Arial" charset="0"/>
                </a:rPr>
                <a:t>Исследование полных издержек получения государственных услуг включая </a:t>
              </a:r>
              <a:r>
                <a:rPr lang="ru-RU" sz="1400" b="1">
                  <a:solidFill>
                    <a:srgbClr val="0C1D64"/>
                  </a:solidFill>
                  <a:latin typeface="Arial" charset="0"/>
                  <a:cs typeface="Arial" charset="0"/>
                </a:rPr>
                <a:t>все обращения</a:t>
              </a:r>
              <a:r>
                <a:rPr lang="ru-RU" sz="1400">
                  <a:solidFill>
                    <a:schemeClr val="tx1"/>
                  </a:solidFill>
                  <a:latin typeface="Arial" charset="0"/>
                  <a:cs typeface="Arial" charset="0"/>
                </a:rPr>
                <a:t> во все органы власти и обусловленные ими обращения в подведомственные, аффилированные и иные организации, необходимые для достижения конечного результата взаимодействия с государством </a:t>
              </a:r>
            </a:p>
          </p:txBody>
        </p:sp>
        <p:sp>
          <p:nvSpPr>
            <p:cNvPr id="21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938974" y="1502398"/>
              <a:ext cx="584100" cy="879138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cs typeface="Arial" charset="0"/>
                </a:rPr>
                <a:t>1</a:t>
              </a:r>
              <a:endParaRPr lang="ru-RU" sz="14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830240" y="1649917"/>
              <a:ext cx="840352" cy="16649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1400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390" name="Группа 35"/>
          <p:cNvGrpSpPr>
            <a:grpSpLocks/>
          </p:cNvGrpSpPr>
          <p:nvPr/>
        </p:nvGrpSpPr>
        <p:grpSpPr bwMode="auto">
          <a:xfrm>
            <a:off x="395288" y="4492625"/>
            <a:ext cx="8512175" cy="1600200"/>
            <a:chOff x="214282" y="4800576"/>
            <a:chExt cx="8761793" cy="1200195"/>
          </a:xfrm>
        </p:grpSpPr>
        <p:sp>
          <p:nvSpPr>
            <p:cNvPr id="37" name="Скругленный прямоугольник 36"/>
            <p:cNvSpPr/>
            <p:nvPr/>
          </p:nvSpPr>
          <p:spPr bwMode="auto">
            <a:xfrm>
              <a:off x="1841799" y="4848203"/>
              <a:ext cx="7055842" cy="1116848"/>
            </a:xfrm>
            <a:prstGeom prst="roundRect">
              <a:avLst>
                <a:gd name="adj" fmla="val 8566"/>
              </a:avLst>
            </a:prstGeom>
            <a:solidFill>
              <a:srgbClr val="EAEAFC"/>
            </a:solidFill>
            <a:ln>
              <a:solidFill>
                <a:srgbClr val="DCDF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92" name="Нашивка 54"/>
            <p:cNvSpPr>
              <a:spLocks noChangeArrowheads="1"/>
            </p:cNvSpPr>
            <p:nvPr/>
          </p:nvSpPr>
          <p:spPr bwMode="auto">
            <a:xfrm>
              <a:off x="1582434" y="4848768"/>
              <a:ext cx="1008112" cy="1128600"/>
            </a:xfrm>
            <a:prstGeom prst="chevron">
              <a:avLst>
                <a:gd name="adj" fmla="val 53380"/>
              </a:avLst>
            </a:prstGeom>
            <a:gradFill rotWithShape="0">
              <a:gsLst>
                <a:gs pos="0">
                  <a:srgbClr val="0C1D64">
                    <a:alpha val="79999"/>
                  </a:srgbClr>
                </a:gs>
                <a:gs pos="100000">
                  <a:srgbClr val="181BA4">
                    <a:alpha val="2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16393" name="TextBox 38"/>
            <p:cNvSpPr txBox="1">
              <a:spLocks noChangeArrowheads="1"/>
            </p:cNvSpPr>
            <p:nvPr/>
          </p:nvSpPr>
          <p:spPr bwMode="auto">
            <a:xfrm>
              <a:off x="1993766" y="4800576"/>
              <a:ext cx="6982309" cy="102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00100" lvl="1" indent="-342900">
                <a:buFont typeface="Arial" charset="0"/>
                <a:buChar char="•"/>
              </a:pPr>
              <a:r>
                <a:rPr lang="ru-RU" sz="1400"/>
                <a:t>перечень обращений по каждой государственной услуге </a:t>
              </a:r>
            </a:p>
            <a:p>
              <a:pPr marL="800100" lvl="1" indent="-342900">
                <a:buFont typeface="Arial" charset="0"/>
                <a:buChar char="•"/>
              </a:pPr>
              <a:r>
                <a:rPr lang="ru-RU" sz="1400"/>
                <a:t>органы и организации</a:t>
              </a:r>
              <a:r>
                <a:rPr lang="en-US" sz="1400"/>
                <a:t> </a:t>
              </a:r>
              <a:r>
                <a:rPr lang="ru-RU" sz="1400"/>
                <a:t>для обращения</a:t>
              </a:r>
            </a:p>
            <a:p>
              <a:pPr marL="800100" lvl="1" indent="-342900">
                <a:buFont typeface="Arial" charset="0"/>
                <a:buChar char="•"/>
              </a:pPr>
              <a:r>
                <a:rPr lang="ru-RU" sz="1400"/>
                <a:t>стоимость каждого обращения</a:t>
              </a:r>
            </a:p>
            <a:p>
              <a:pPr marL="800100" lvl="1" indent="-342900">
                <a:buFont typeface="Arial" charset="0"/>
                <a:buChar char="•"/>
              </a:pPr>
              <a:r>
                <a:rPr lang="ru-RU" sz="1400"/>
                <a:t>затраты времени на каждое обращение</a:t>
              </a:r>
            </a:p>
            <a:p>
              <a:pPr marL="800100" lvl="1" indent="-342900">
                <a:buFont typeface="Arial" charset="0"/>
                <a:buChar char="•"/>
              </a:pPr>
              <a:r>
                <a:rPr lang="ru-RU" sz="1400"/>
                <a:t>наиболее существенные проблемы</a:t>
              </a:r>
            </a:p>
            <a:p>
              <a:pPr marL="800100" lvl="1" indent="-342900">
                <a:buFont typeface="Arial" charset="0"/>
                <a:buChar char="•"/>
              </a:pPr>
              <a:r>
                <a:rPr lang="ru-RU" sz="1400"/>
                <a:t>региональные практики</a:t>
              </a:r>
            </a:p>
          </p:txBody>
        </p:sp>
        <p:sp>
          <p:nvSpPr>
            <p:cNvPr id="16394" name="Пятиугольник 39"/>
            <p:cNvSpPr>
              <a:spLocks noChangeArrowheads="1"/>
            </p:cNvSpPr>
            <p:nvPr/>
          </p:nvSpPr>
          <p:spPr bwMode="auto">
            <a:xfrm>
              <a:off x="214282" y="4812768"/>
              <a:ext cx="2088001" cy="1188000"/>
            </a:xfrm>
            <a:prstGeom prst="homePlate">
              <a:avLst>
                <a:gd name="adj" fmla="val 38317"/>
              </a:avLst>
            </a:prstGeom>
            <a:gradFill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41" name="Пятиугольник 40"/>
            <p:cNvSpPr/>
            <p:nvPr/>
          </p:nvSpPr>
          <p:spPr bwMode="auto">
            <a:xfrm>
              <a:off x="214282" y="4812483"/>
              <a:ext cx="2016422" cy="1188288"/>
            </a:xfrm>
            <a:prstGeom prst="homePlate">
              <a:avLst>
                <a:gd name="adj" fmla="val 372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6" name="TextBox 31"/>
            <p:cNvSpPr txBox="1">
              <a:spLocks noChangeArrowheads="1"/>
            </p:cNvSpPr>
            <p:nvPr/>
          </p:nvSpPr>
          <p:spPr bwMode="auto">
            <a:xfrm>
              <a:off x="285720" y="5247204"/>
              <a:ext cx="1910855" cy="36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>
                  <a:solidFill>
                    <a:schemeClr val="bg1"/>
                  </a:solidFill>
                  <a:cs typeface="Arial" charset="0"/>
                </a:rPr>
                <a:t>Результаты исследования</a:t>
              </a:r>
              <a:endParaRPr lang="ru-RU" sz="1400" b="1" i="1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7" name="Группа 4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7714" name="Рисунок 50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7715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5F632B2F-6D4C-4FAF-8977-BB3DBA5B7CD4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30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57698" name="TextBox 2"/>
          <p:cNvSpPr txBox="1">
            <a:spLocks noChangeArrowheads="1"/>
          </p:cNvSpPr>
          <p:nvPr/>
        </p:nvSpPr>
        <p:spPr bwMode="auto">
          <a:xfrm>
            <a:off x="1285875" y="314325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Регистрация юридического лица - 1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 bwMode="auto">
          <a:xfrm rot="16200000">
            <a:off x="159544" y="1697832"/>
            <a:ext cx="863600" cy="468312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357188" y="1404938"/>
            <a:ext cx="2087562" cy="612775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 bwMode="auto">
          <a:xfrm>
            <a:off x="431800" y="1558925"/>
            <a:ext cx="1331913" cy="2016125"/>
          </a:xfrm>
          <a:prstGeom prst="round2SameRect">
            <a:avLst>
              <a:gd name="adj1" fmla="val 4878"/>
              <a:gd name="adj2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b="1" dirty="0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2" name="Прямоугольник 29"/>
          <p:cNvSpPr>
            <a:spLocks noChangeArrowheads="1"/>
          </p:cNvSpPr>
          <p:nvPr/>
        </p:nvSpPr>
        <p:spPr bwMode="auto">
          <a:xfrm>
            <a:off x="857250" y="1162050"/>
            <a:ext cx="4067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Регистрация ООО</a:t>
            </a:r>
            <a:r>
              <a:rPr lang="en-US" sz="1600" b="1" i="1">
                <a:solidFill>
                  <a:srgbClr val="181BA4"/>
                </a:solidFill>
              </a:rPr>
              <a:t>:</a:t>
            </a:r>
            <a:endParaRPr lang="ru-RU" sz="1400">
              <a:solidFill>
                <a:srgbClr val="181BA4"/>
              </a:solidFill>
              <a:cs typeface="Arial" charset="0"/>
            </a:endParaRPr>
          </a:p>
        </p:txBody>
      </p:sp>
      <p:grpSp>
        <p:nvGrpSpPr>
          <p:cNvPr id="157703" name="Группа 21"/>
          <p:cNvGrpSpPr>
            <a:grpSpLocks/>
          </p:cNvGrpSpPr>
          <p:nvPr/>
        </p:nvGrpSpPr>
        <p:grpSpPr bwMode="auto">
          <a:xfrm>
            <a:off x="214313" y="1693863"/>
            <a:ext cx="8675687" cy="2808287"/>
            <a:chOff x="609721" y="3143248"/>
            <a:chExt cx="8677120" cy="1079998"/>
          </a:xfrm>
        </p:grpSpPr>
        <p:sp>
          <p:nvSpPr>
            <p:cNvPr id="24" name="Скругленный прямоугольник 23"/>
            <p:cNvSpPr/>
            <p:nvPr/>
          </p:nvSpPr>
          <p:spPr bwMode="auto">
            <a:xfrm>
              <a:off x="1978372" y="3143248"/>
              <a:ext cx="7308469" cy="1079998"/>
            </a:xfrm>
            <a:prstGeom prst="roundRect">
              <a:avLst>
                <a:gd name="adj" fmla="val 1918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Внесение уставного капитала - открытие временного счета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Оплата государственной пошлины за регистрацию и оплата пошлины за выдачу копии устава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Заверение подписей на учредительных документах, заверение подписи на заявлении о государственной регистрации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Регистрация юридического лица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Изготовление печати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Получение кодов статистики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Постановка на учет в Пенсионный фонд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Постановка на учет в Фонд социального страхования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Постановка на учет в Фонд обязательного медицинского страхования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Заверение уставных документов и подписей на банковской карточке для открытия счета и открытие счета компании в банке </a:t>
              </a:r>
            </a:p>
            <a:p>
              <a:pPr marL="432000" lvl="1" indent="-228600">
                <a:buFont typeface="+mj-lt"/>
                <a:buAutoNum type="arabicPeriod"/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Уведомление ФНС об открытии счета в банке.</a:t>
              </a:r>
            </a:p>
          </p:txBody>
        </p:sp>
        <p:sp>
          <p:nvSpPr>
            <p:cNvPr id="25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825496" y="2927472"/>
              <a:ext cx="1079998" cy="1511550"/>
            </a:xfrm>
            <a:prstGeom prst="round2SameRect">
              <a:avLst>
                <a:gd name="adj1" fmla="val 7260"/>
                <a:gd name="adj2" fmla="val 0"/>
              </a:avLst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marL="180000">
                <a:defRPr/>
              </a:pPr>
              <a:r>
                <a:rPr lang="ru-RU" sz="1400" b="1" i="1" dirty="0">
                  <a:solidFill>
                    <a:schemeClr val="bg1"/>
                  </a:solidFill>
                </a:rPr>
                <a:t>Алгоритм</a:t>
              </a: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681170" y="3143248"/>
              <a:ext cx="1511550" cy="1043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7704" name="Группа 48"/>
          <p:cNvGrpSpPr>
            <a:grpSpLocks/>
          </p:cNvGrpSpPr>
          <p:nvPr/>
        </p:nvGrpSpPr>
        <p:grpSpPr bwMode="auto">
          <a:xfrm>
            <a:off x="214313" y="4813300"/>
            <a:ext cx="8683625" cy="1187450"/>
            <a:chOff x="214282" y="4812768"/>
            <a:chExt cx="8683188" cy="1188000"/>
          </a:xfrm>
        </p:grpSpPr>
        <p:sp>
          <p:nvSpPr>
            <p:cNvPr id="43" name="Скругленный прямоугольник 42"/>
            <p:cNvSpPr/>
            <p:nvPr/>
          </p:nvSpPr>
          <p:spPr bwMode="auto">
            <a:xfrm>
              <a:off x="1841387" y="4849298"/>
              <a:ext cx="7056083" cy="1114941"/>
            </a:xfrm>
            <a:prstGeom prst="roundRect">
              <a:avLst>
                <a:gd name="adj" fmla="val 8566"/>
              </a:avLst>
            </a:prstGeom>
            <a:solidFill>
              <a:srgbClr val="EAEAFC"/>
            </a:solidFill>
            <a:ln>
              <a:solidFill>
                <a:srgbClr val="DCDF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7706" name="Нашивка 54"/>
            <p:cNvSpPr>
              <a:spLocks noChangeArrowheads="1"/>
            </p:cNvSpPr>
            <p:nvPr/>
          </p:nvSpPr>
          <p:spPr bwMode="auto">
            <a:xfrm>
              <a:off x="1785918" y="4848768"/>
              <a:ext cx="720001" cy="1116000"/>
            </a:xfrm>
            <a:prstGeom prst="chevron">
              <a:avLst>
                <a:gd name="adj" fmla="val 53380"/>
              </a:avLst>
            </a:prstGeom>
            <a:gradFill rotWithShape="0">
              <a:gsLst>
                <a:gs pos="0">
                  <a:srgbClr val="0C1D64">
                    <a:alpha val="79999"/>
                  </a:srgbClr>
                </a:gs>
                <a:gs pos="100000">
                  <a:srgbClr val="181BA4">
                    <a:alpha val="2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157707" name="TextBox 44"/>
            <p:cNvSpPr txBox="1">
              <a:spLocks noChangeArrowheads="1"/>
            </p:cNvSpPr>
            <p:nvPr/>
          </p:nvSpPr>
          <p:spPr bwMode="auto">
            <a:xfrm>
              <a:off x="2479645" y="4935870"/>
              <a:ext cx="602144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Отсутствие единого порядка </a:t>
              </a:r>
            </a:p>
            <a:p>
              <a:pPr marL="228600" indent="-228600"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Требование дополнительных документов, непредусмотренный анализ документов</a:t>
              </a:r>
            </a:p>
            <a:p>
              <a:pPr marL="228600" indent="-228600"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Несоблюдение принципа «одного окна»</a:t>
              </a:r>
            </a:p>
            <a:p>
              <a:pPr marL="228600" indent="-228600"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Длительные сроки ожидания в очереди </a:t>
              </a:r>
            </a:p>
          </p:txBody>
        </p:sp>
        <p:sp>
          <p:nvSpPr>
            <p:cNvPr id="157708" name="Пятиугольник 24"/>
            <p:cNvSpPr>
              <a:spLocks noChangeArrowheads="1"/>
            </p:cNvSpPr>
            <p:nvPr/>
          </p:nvSpPr>
          <p:spPr bwMode="auto">
            <a:xfrm>
              <a:off x="214282" y="4812768"/>
              <a:ext cx="2088001" cy="1188000"/>
            </a:xfrm>
            <a:prstGeom prst="homePlate">
              <a:avLst>
                <a:gd name="adj" fmla="val 38317"/>
              </a:avLst>
            </a:prstGeom>
            <a:gradFill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39" name="Пятиугольник 38"/>
            <p:cNvSpPr/>
            <p:nvPr/>
          </p:nvSpPr>
          <p:spPr bwMode="auto">
            <a:xfrm>
              <a:off x="285715" y="4812768"/>
              <a:ext cx="2087458" cy="1188000"/>
            </a:xfrm>
            <a:prstGeom prst="homePlate">
              <a:avLst>
                <a:gd name="adj" fmla="val 372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710" name="TextBox 31"/>
            <p:cNvSpPr txBox="1">
              <a:spLocks noChangeArrowheads="1"/>
            </p:cNvSpPr>
            <p:nvPr/>
          </p:nvSpPr>
          <p:spPr bwMode="auto">
            <a:xfrm>
              <a:off x="285720" y="5273345"/>
              <a:ext cx="1910855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250825"/>
              <a:r>
                <a:rPr lang="ru-RU" sz="1400" b="1" i="1">
                  <a:solidFill>
                    <a:schemeClr val="bg1"/>
                  </a:solidFill>
                </a:rPr>
                <a:t>Проблемы: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1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8794" name="Рисунок 10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795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DE5C91BB-45DA-4F6F-B8A8-EB891BE8E5A7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31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58722" name="TextBox 2"/>
          <p:cNvSpPr txBox="1">
            <a:spLocks noChangeArrowheads="1"/>
          </p:cNvSpPr>
          <p:nvPr/>
        </p:nvSpPr>
        <p:spPr bwMode="auto">
          <a:xfrm>
            <a:off x="1285875" y="314325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Регистрация юридического лица - 2</a:t>
            </a:r>
          </a:p>
        </p:txBody>
      </p:sp>
      <p:sp>
        <p:nvSpPr>
          <p:cNvPr id="158723" name="Прямоугольник 6"/>
          <p:cNvSpPr>
            <a:spLocks noChangeArrowheads="1"/>
          </p:cNvSpPr>
          <p:nvPr/>
        </p:nvSpPr>
        <p:spPr bwMode="auto">
          <a:xfrm>
            <a:off x="214313" y="1000125"/>
            <a:ext cx="7786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Профиль регулирования государственной услуги</a:t>
            </a:r>
          </a:p>
        </p:txBody>
      </p:sp>
      <p:graphicFrame>
        <p:nvGraphicFramePr>
          <p:cNvPr id="158797" name="Group 77"/>
          <p:cNvGraphicFramePr>
            <a:graphicFrameLocks noGrp="1"/>
          </p:cNvGraphicFramePr>
          <p:nvPr/>
        </p:nvGraphicFramePr>
        <p:xfrm>
          <a:off x="323850" y="1341438"/>
          <a:ext cx="8105775" cy="4471987"/>
        </p:xfrm>
        <a:graphic>
          <a:graphicData uri="http://schemas.openxmlformats.org/drawingml/2006/table">
            <a:tbl>
              <a:tblPr/>
              <a:tblGrid>
                <a:gridCol w="2192338"/>
                <a:gridCol w="1182687"/>
                <a:gridCol w="1182688"/>
                <a:gridCol w="1182687"/>
                <a:gridCol w="1182688"/>
                <a:gridCol w="1182687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т.ч. ФОИВ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т.ч. РОИВ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т.ч. ОМСУ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т.ч. организации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Количество  обращений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12-13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5-6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Доля по количеству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Стоимость обращений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8 020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3 820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Доля по стоимости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52 %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Время обращений (с учетом параллельности)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Доля по времени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59 %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Неформальные платежи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Отсутствуют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Посредники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Средняя стоимость:  8 000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Максимальная стоимость: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Расходы на формирование УК не учитываются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Оплата государственной пошлины за регистрацию (4 000 руб., ФНС, ФОИВ)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Максимальное время: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Регистрация юридического лица (5 дн., ФНС, ФОИВ) (без учета срока ожидания свидетельств от внебюджетных фондов)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5" name="Группа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9901" name="Рисунок 18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9902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557F4D21-C52D-4C28-9B98-F6BEE86B668A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32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59746" name="TextBox 2"/>
          <p:cNvSpPr txBox="1">
            <a:spLocks noChangeArrowheads="1"/>
          </p:cNvSpPr>
          <p:nvPr/>
        </p:nvSpPr>
        <p:spPr bwMode="auto">
          <a:xfrm>
            <a:off x="1285875" y="314325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Регистрация юридического лица - 3</a:t>
            </a:r>
          </a:p>
        </p:txBody>
      </p:sp>
      <p:sp>
        <p:nvSpPr>
          <p:cNvPr id="159747" name="Прямоугольник 6"/>
          <p:cNvSpPr>
            <a:spLocks noChangeArrowheads="1"/>
          </p:cNvSpPr>
          <p:nvPr/>
        </p:nvSpPr>
        <p:spPr bwMode="auto">
          <a:xfrm>
            <a:off x="1143000" y="990600"/>
            <a:ext cx="2781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Рейтинг по стоимости* </a:t>
            </a:r>
          </a:p>
        </p:txBody>
      </p:sp>
      <p:graphicFrame>
        <p:nvGraphicFramePr>
          <p:cNvPr id="111623" name="Group 7"/>
          <p:cNvGraphicFramePr>
            <a:graphicFrameLocks noGrp="1"/>
          </p:cNvGraphicFramePr>
          <p:nvPr/>
        </p:nvGraphicFramePr>
        <p:xfrm>
          <a:off x="285750" y="1347788"/>
          <a:ext cx="4217988" cy="2120900"/>
        </p:xfrm>
        <a:graphic>
          <a:graphicData uri="http://schemas.openxmlformats.org/drawingml/2006/table">
            <a:tbl>
              <a:tblPr/>
              <a:tblGrid>
                <a:gridCol w="1187450"/>
                <a:gridCol w="1841500"/>
                <a:gridCol w="1189038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Рейтинг 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Город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регистрации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Казань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6 940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Краснодар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7 240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Барнаул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7 800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Красноярск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7 850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Пермь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Екатеринбург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8 240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Саратов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9 060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9 130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Санкт-Петербург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9 420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Хабаровск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9 775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59798" name="Прямоугольник 6"/>
          <p:cNvSpPr>
            <a:spLocks noChangeArrowheads="1"/>
          </p:cNvSpPr>
          <p:nvPr/>
        </p:nvSpPr>
        <p:spPr bwMode="auto">
          <a:xfrm>
            <a:off x="5459413" y="990600"/>
            <a:ext cx="2714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181BA4"/>
                </a:solidFill>
              </a:rPr>
              <a:t>Рейтинг по времени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4875" y="1347788"/>
          <a:ext cx="4168775" cy="212407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188000"/>
                <a:gridCol w="1793174"/>
                <a:gridCol w="1188000"/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Рейтинг 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Город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Время регистрации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Краснодар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Красноярск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Екатеринбург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Хабаровск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Пермь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Санкт-Петербург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Барнаул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Саратов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Москва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Казань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59849" name="Прямоугольник 6"/>
          <p:cNvSpPr>
            <a:spLocks noChangeArrowheads="1"/>
          </p:cNvSpPr>
          <p:nvPr/>
        </p:nvSpPr>
        <p:spPr bwMode="auto">
          <a:xfrm>
            <a:off x="3286125" y="3643313"/>
            <a:ext cx="2714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181BA4"/>
                </a:solidFill>
              </a:rPr>
              <a:t>Итоговый рейтинг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50" y="3990975"/>
          <a:ext cx="8643938" cy="212407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881333"/>
                <a:gridCol w="2881333"/>
                <a:gridCol w="2881333"/>
              </a:tblGrid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 рейтингов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Итоговый рейтинг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Краснодар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Красноярск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Барнаул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3-4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Казань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3-4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Пермь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Екатеринбург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Саратов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Москва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8-10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Санкт-Петербург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8-10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Хабаровск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8-10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C6CCEC"/>
                    </a:solidFill>
                  </a:tcPr>
                </a:tc>
              </a:tr>
            </a:tbl>
          </a:graphicData>
        </a:graphic>
      </p:graphicFrame>
      <p:sp>
        <p:nvSpPr>
          <p:cNvPr id="159900" name="Прямоугольник 6"/>
          <p:cNvSpPr>
            <a:spLocks noChangeArrowheads="1"/>
          </p:cNvSpPr>
          <p:nvPr/>
        </p:nvSpPr>
        <p:spPr bwMode="auto">
          <a:xfrm>
            <a:off x="323850" y="3490913"/>
            <a:ext cx="4176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i="1">
                <a:solidFill>
                  <a:srgbClr val="181BA4"/>
                </a:solidFill>
              </a:rPr>
              <a:t>* без отвлечения средств на УК и посредников </a:t>
            </a:r>
            <a:endParaRPr lang="ru-RU" sz="1600" b="1" i="1">
              <a:solidFill>
                <a:srgbClr val="181B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69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0820" name="Рисунок 13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821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E928C7C0-61A3-4764-B9AA-718E67264B16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33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1285875" y="149225"/>
            <a:ext cx="750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Регистрация юридического лица – 4</a:t>
            </a:r>
          </a:p>
          <a:p>
            <a:r>
              <a:rPr lang="ru-RU" sz="2000" b="1">
                <a:solidFill>
                  <a:srgbClr val="181BA4"/>
                </a:solidFill>
              </a:rPr>
              <a:t>Исследование ГУ-ВШЭ /  Мировой банк</a:t>
            </a:r>
          </a:p>
        </p:txBody>
      </p:sp>
      <p:graphicFrame>
        <p:nvGraphicFramePr>
          <p:cNvPr id="52278" name="Group 54"/>
          <p:cNvGraphicFramePr>
            <a:graphicFrameLocks noGrp="1"/>
          </p:cNvGraphicFramePr>
          <p:nvPr/>
        </p:nvGraphicFramePr>
        <p:xfrm>
          <a:off x="857250" y="1284288"/>
          <a:ext cx="7272338" cy="2286000"/>
        </p:xfrm>
        <a:graphic>
          <a:graphicData uri="http://schemas.openxmlformats.org/drawingml/2006/table">
            <a:tbl>
              <a:tblPr/>
              <a:tblGrid>
                <a:gridCol w="1785938"/>
                <a:gridCol w="1371600"/>
                <a:gridCol w="1371600"/>
                <a:gridCol w="1371600"/>
                <a:gridCol w="1371600"/>
              </a:tblGrid>
              <a:tr h="500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Города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ГУ-ВШЭ-2010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Всемирный банк-2009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(тыс. руб.)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  (дн.)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Стоимость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(тыс.руб.)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 (дн.)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71438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Москва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9 130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6 200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71438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Санкт-Петербург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9 420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4 900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71438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Казань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6 940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71438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Пермь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5 110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60812" name="Прямоугольник 6"/>
          <p:cNvSpPr>
            <a:spLocks noChangeArrowheads="1"/>
          </p:cNvSpPr>
          <p:nvPr/>
        </p:nvSpPr>
        <p:spPr bwMode="auto">
          <a:xfrm>
            <a:off x="785813" y="3998913"/>
            <a:ext cx="3357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Методологические отличия: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857250" y="4416425"/>
            <a:ext cx="7272338" cy="1584325"/>
          </a:xfrm>
          <a:prstGeom prst="roundRect">
            <a:avLst>
              <a:gd name="adj" fmla="val 2053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2000" lvl="1" algn="just">
              <a:lnSpc>
                <a:spcPct val="110000"/>
              </a:lnSpc>
              <a:spcBef>
                <a:spcPts val="1200"/>
              </a:spcBef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Оплата государственной пошлины за регистрацию</a:t>
            </a:r>
          </a:p>
          <a:p>
            <a:pPr marL="252000" lvl="1" algn="just">
              <a:lnSpc>
                <a:spcPct val="110000"/>
              </a:lnSpc>
              <a:spcBef>
                <a:spcPts val="1200"/>
              </a:spcBef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Оплата пошлины за выдачу копии устава</a:t>
            </a:r>
          </a:p>
          <a:p>
            <a:pPr marL="252000" lvl="1" algn="just">
              <a:lnSpc>
                <a:spcPct val="110000"/>
              </a:lnSpc>
              <a:spcBef>
                <a:spcPts val="1200"/>
              </a:spcBef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в государственных внебюджетных фондах</a:t>
            </a:r>
          </a:p>
          <a:p>
            <a:pPr marL="252000" lvl="1" algn="just">
              <a:lnSpc>
                <a:spcPct val="110000"/>
              </a:lnSpc>
              <a:spcBef>
                <a:spcPts val="1200"/>
              </a:spcBef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в центре занятости </a:t>
            </a:r>
          </a:p>
        </p:txBody>
      </p:sp>
      <p:grpSp>
        <p:nvGrpSpPr>
          <p:cNvPr id="160814" name="Группа 28"/>
          <p:cNvGrpSpPr>
            <a:grpSpLocks/>
          </p:cNvGrpSpPr>
          <p:nvPr/>
        </p:nvGrpSpPr>
        <p:grpSpPr bwMode="auto">
          <a:xfrm>
            <a:off x="857250" y="4570413"/>
            <a:ext cx="234950" cy="1316037"/>
            <a:chOff x="500034" y="4643446"/>
            <a:chExt cx="235726" cy="1315884"/>
          </a:xfrm>
        </p:grpSpPr>
        <p:sp>
          <p:nvSpPr>
            <p:cNvPr id="25" name="Пятиугольник 24"/>
            <p:cNvSpPr>
              <a:spLocks noChangeArrowheads="1"/>
            </p:cNvSpPr>
            <p:nvPr/>
          </p:nvSpPr>
          <p:spPr bwMode="auto">
            <a:xfrm rot="10800000" flipH="1" flipV="1">
              <a:off x="500034" y="4643446"/>
              <a:ext cx="235726" cy="26508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6" name="Пятиугольник 25"/>
            <p:cNvSpPr>
              <a:spLocks noChangeArrowheads="1"/>
            </p:cNvSpPr>
            <p:nvPr/>
          </p:nvSpPr>
          <p:spPr bwMode="auto">
            <a:xfrm rot="10800000" flipH="1" flipV="1">
              <a:off x="500034" y="5000591"/>
              <a:ext cx="235726" cy="265082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" name="Пятиугольник 26"/>
            <p:cNvSpPr>
              <a:spLocks noChangeArrowheads="1"/>
            </p:cNvSpPr>
            <p:nvPr/>
          </p:nvSpPr>
          <p:spPr bwMode="auto">
            <a:xfrm rot="10800000" flipH="1" flipV="1">
              <a:off x="500034" y="5337102"/>
              <a:ext cx="235726" cy="265082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8" name="Пятиугольник 27"/>
            <p:cNvSpPr>
              <a:spLocks noChangeArrowheads="1"/>
            </p:cNvSpPr>
            <p:nvPr/>
          </p:nvSpPr>
          <p:spPr bwMode="auto">
            <a:xfrm rot="10800000" flipH="1" flipV="1">
              <a:off x="500034" y="5694249"/>
              <a:ext cx="235726" cy="265081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0815" name="Прямоугольник 6"/>
          <p:cNvSpPr>
            <a:spLocks noChangeArrowheads="1"/>
          </p:cNvSpPr>
          <p:nvPr/>
        </p:nvSpPr>
        <p:spPr bwMode="auto">
          <a:xfrm>
            <a:off x="900113" y="3644900"/>
            <a:ext cx="5040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* </a:t>
            </a:r>
            <a:r>
              <a:rPr lang="ru-RU" sz="1000" i="1"/>
              <a:t>без отвлечения средств на оплату уставного капитала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3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1797" name="Рисунок 13" descr="н слайд фиоллл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798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2F9FE2EB-3F31-4D48-9810-D7513741EA2F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34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1794" name="TextBox 2"/>
          <p:cNvSpPr txBox="1">
            <a:spLocks noChangeArrowheads="1"/>
          </p:cNvSpPr>
          <p:nvPr/>
        </p:nvSpPr>
        <p:spPr bwMode="auto">
          <a:xfrm>
            <a:off x="1258888" y="115888"/>
            <a:ext cx="750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Регистрация юридического лица – 5: стоимость услуг посредников</a:t>
            </a:r>
          </a:p>
        </p:txBody>
      </p:sp>
      <p:sp>
        <p:nvSpPr>
          <p:cNvPr id="161795" name="Прямоугольник 6"/>
          <p:cNvSpPr>
            <a:spLocks noChangeArrowheads="1"/>
          </p:cNvSpPr>
          <p:nvPr/>
        </p:nvSpPr>
        <p:spPr bwMode="auto">
          <a:xfrm>
            <a:off x="357188" y="1071563"/>
            <a:ext cx="835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Практика привлечения посредников: 60-90 % заявителей. </a:t>
            </a:r>
          </a:p>
          <a:p>
            <a:r>
              <a:rPr lang="ru-RU" sz="1200" i="1"/>
              <a:t>Средняя стоимость по всем городам 8 000 рублей. 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28596" y="1857364"/>
          <a:ext cx="835824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1" name="Группа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857" name="Рисунок 33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58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37B50685-E089-415F-B57B-64D36C97BC4E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35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3842" name="TextBox 2"/>
          <p:cNvSpPr txBox="1">
            <a:spLocks noChangeArrowheads="1"/>
          </p:cNvSpPr>
          <p:nvPr/>
        </p:nvSpPr>
        <p:spPr bwMode="auto">
          <a:xfrm>
            <a:off x="1285875" y="314325"/>
            <a:ext cx="750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Строительство – 1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 bwMode="auto">
          <a:xfrm rot="16200000">
            <a:off x="159544" y="1767682"/>
            <a:ext cx="863600" cy="468312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357188" y="1404938"/>
            <a:ext cx="2087562" cy="612775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845" name="Группа 24"/>
          <p:cNvGrpSpPr>
            <a:grpSpLocks/>
          </p:cNvGrpSpPr>
          <p:nvPr/>
        </p:nvGrpSpPr>
        <p:grpSpPr bwMode="auto">
          <a:xfrm>
            <a:off x="214313" y="1268413"/>
            <a:ext cx="8675687" cy="2232025"/>
            <a:chOff x="285720" y="1142984"/>
            <a:chExt cx="8676001" cy="2232004"/>
          </a:xfrm>
        </p:grpSpPr>
        <p:grpSp>
          <p:nvGrpSpPr>
            <p:cNvPr id="163852" name="Группа 17"/>
            <p:cNvGrpSpPr>
              <a:grpSpLocks/>
            </p:cNvGrpSpPr>
            <p:nvPr/>
          </p:nvGrpSpPr>
          <p:grpSpPr bwMode="auto">
            <a:xfrm>
              <a:off x="285720" y="1142984"/>
              <a:ext cx="8676001" cy="2232004"/>
              <a:chOff x="609720" y="3143241"/>
              <a:chExt cx="8677121" cy="858460"/>
            </a:xfrm>
          </p:grpSpPr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1978371" y="3143241"/>
                <a:ext cx="7308470" cy="858460"/>
              </a:xfrm>
              <a:prstGeom prst="roundRect">
                <a:avLst>
                  <a:gd name="adj" fmla="val 1918"/>
                </a:avLst>
              </a:prstGeom>
              <a:gradFill>
                <a:gsLst>
                  <a:gs pos="0">
                    <a:srgbClr val="D0D5F0"/>
                  </a:gs>
                  <a:gs pos="100000">
                    <a:srgbClr val="EAEAFC"/>
                  </a:gs>
                </a:gsLst>
                <a:lin ang="5400000" scaled="0"/>
              </a:gradFill>
              <a:ln w="19050">
                <a:solidFill>
                  <a:srgbClr val="D0D5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12-17 этажный панельный жилой дом, с 3-4 подъездами, с четырьмя квартирами на этаже (примерно на 200 квартир в доме); </a:t>
                </a:r>
              </a:p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на сформированном земельном участке  примерной площадью в 0,3 - 0,8 га, полученном в аренду по итогам аукциона;</a:t>
                </a:r>
              </a:p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 общей площадью около 13 тыс. кв. м. (в 17-ти этажном трех подъездном доме с четырьмя квартирами средней площадью 55 кв.м на этаже, с </a:t>
                </a:r>
                <a:r>
                  <a:rPr lang="ru-RU" sz="1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внутриподъездной</a:t>
                </a: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площадью, составляющей 15 % от общей площади квартир);</a:t>
                </a:r>
              </a:p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предусматривающий присоединение к сетям инженерно-технического обеспечения: электроснабжения (500 – 700 кВт), водоснабжения (160 - 180 куб. м) и канализации; теплоснабжения (в среднем 0,8 - 1 </a:t>
                </a:r>
                <a:r>
                  <a:rPr lang="ru-RU" sz="12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гигакаллорий</a:t>
                </a: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),  ливневого водостока. </a:t>
                </a:r>
              </a:p>
            </p:txBody>
          </p:sp>
          <p:sp>
            <p:nvSpPr>
              <p:cNvPr id="20" name="Пятиугольник 24"/>
              <p:cNvSpPr>
                <a:spLocks noChangeArrowheads="1"/>
              </p:cNvSpPr>
              <p:nvPr/>
            </p:nvSpPr>
            <p:spPr bwMode="auto">
              <a:xfrm rot="5400000" flipV="1">
                <a:off x="936264" y="2816696"/>
                <a:ext cx="858460" cy="1511550"/>
              </a:xfrm>
              <a:prstGeom prst="round2SameRect">
                <a:avLst>
                  <a:gd name="adj1" fmla="val 7260"/>
                  <a:gd name="adj2" fmla="val 0"/>
                </a:avLst>
              </a:prstGeom>
              <a:gradFill flip="none" rotWithShape="1">
                <a:gsLst>
                  <a:gs pos="0">
                    <a:srgbClr val="2B2BAF"/>
                  </a:gs>
                  <a:gs pos="100000">
                    <a:srgbClr val="0C1D64"/>
                  </a:gs>
                </a:gsLst>
                <a:lin ang="5400000" scaled="1"/>
                <a:tileRect/>
              </a:gradFill>
              <a:ln w="19050" algn="ctr">
                <a:solidFill>
                  <a:srgbClr val="0C1D64"/>
                </a:solidFill>
                <a:round/>
                <a:headEnd/>
                <a:tailEnd/>
              </a:ln>
            </p:spPr>
            <p:txBody>
              <a:bodyPr vert="vert" anchor="ctr">
                <a:spAutoFit/>
              </a:bodyPr>
              <a:lstStyle/>
              <a:p>
                <a:pPr marL="180000">
                  <a:defRPr/>
                </a:pPr>
                <a:endParaRPr lang="ru-RU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 bwMode="auto">
              <a:xfrm>
                <a:off x="609720" y="3143241"/>
                <a:ext cx="1511550" cy="7339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9000">
                    <a:schemeClr val="bg1">
                      <a:alpha val="53000"/>
                    </a:schemeClr>
                  </a:gs>
                  <a:gs pos="43000">
                    <a:srgbClr val="975DC3">
                      <a:alpha val="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448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3853" name="TextBox 23"/>
            <p:cNvSpPr txBox="1">
              <a:spLocks noChangeArrowheads="1"/>
            </p:cNvSpPr>
            <p:nvPr/>
          </p:nvSpPr>
          <p:spPr bwMode="auto">
            <a:xfrm>
              <a:off x="357159" y="1833079"/>
              <a:ext cx="135732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chemeClr val="bg1"/>
                  </a:solidFill>
                </a:rPr>
                <a:t>Типовой объект наблюдения:</a:t>
              </a:r>
            </a:p>
          </p:txBody>
        </p:sp>
      </p:grpSp>
      <p:grpSp>
        <p:nvGrpSpPr>
          <p:cNvPr id="163846" name="Группа 25"/>
          <p:cNvGrpSpPr>
            <a:grpSpLocks/>
          </p:cNvGrpSpPr>
          <p:nvPr/>
        </p:nvGrpSpPr>
        <p:grpSpPr bwMode="auto">
          <a:xfrm>
            <a:off x="214313" y="3697288"/>
            <a:ext cx="8675687" cy="2232025"/>
            <a:chOff x="285720" y="1142984"/>
            <a:chExt cx="8676001" cy="2232004"/>
          </a:xfrm>
        </p:grpSpPr>
        <p:grpSp>
          <p:nvGrpSpPr>
            <p:cNvPr id="163847" name="Группа 17"/>
            <p:cNvGrpSpPr>
              <a:grpSpLocks/>
            </p:cNvGrpSpPr>
            <p:nvPr/>
          </p:nvGrpSpPr>
          <p:grpSpPr bwMode="auto">
            <a:xfrm>
              <a:off x="285720" y="1142984"/>
              <a:ext cx="8676001" cy="2232004"/>
              <a:chOff x="609720" y="3143241"/>
              <a:chExt cx="8677121" cy="858460"/>
            </a:xfrm>
          </p:grpSpPr>
          <p:sp>
            <p:nvSpPr>
              <p:cNvPr id="29" name="Скругленный прямоугольник 28"/>
              <p:cNvSpPr/>
              <p:nvPr/>
            </p:nvSpPr>
            <p:spPr bwMode="auto">
              <a:xfrm>
                <a:off x="1978371" y="3143241"/>
                <a:ext cx="7308470" cy="858460"/>
              </a:xfrm>
              <a:prstGeom prst="roundRect">
                <a:avLst>
                  <a:gd name="adj" fmla="val 1918"/>
                </a:avLst>
              </a:prstGeom>
              <a:gradFill>
                <a:gsLst>
                  <a:gs pos="0">
                    <a:srgbClr val="D0D5F0"/>
                  </a:gs>
                  <a:gs pos="100000">
                    <a:srgbClr val="EAEAFC"/>
                  </a:gs>
                </a:gsLst>
                <a:lin ang="5400000" scaled="0"/>
              </a:gradFill>
              <a:ln w="19050">
                <a:solidFill>
                  <a:srgbClr val="D0D5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Стадия заключения договора аренды земельного участка в целях строительства многоквартирного жилого дома.</a:t>
                </a:r>
              </a:p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Стадия предварительной подготовки проекта  строительства многоквартирного жилого дома.</a:t>
                </a:r>
              </a:p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Стадия  утверждения  проекта строительства многоквартирного жилого дома.</a:t>
                </a:r>
              </a:p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Стадия подготовки к строительству многоквартирного жилого дома.</a:t>
                </a:r>
              </a:p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Стадия  строительства многоквартирного жилого дома.</a:t>
                </a:r>
              </a:p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Стадия сдачи  объекта  строительства в эксплуатацию.</a:t>
                </a:r>
              </a:p>
              <a:p>
                <a:pPr marL="360000" lvl="1" indent="-180000">
                  <a:spcBef>
                    <a:spcPts val="600"/>
                  </a:spcBef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Стадия государственной регистрации построенного объекта капитального строительства. </a:t>
                </a:r>
              </a:p>
            </p:txBody>
          </p:sp>
          <p:sp>
            <p:nvSpPr>
              <p:cNvPr id="30" name="Пятиугольник 24"/>
              <p:cNvSpPr>
                <a:spLocks noChangeArrowheads="1"/>
              </p:cNvSpPr>
              <p:nvPr/>
            </p:nvSpPr>
            <p:spPr bwMode="auto">
              <a:xfrm rot="5400000" flipV="1">
                <a:off x="936264" y="2816696"/>
                <a:ext cx="858460" cy="1511550"/>
              </a:xfrm>
              <a:prstGeom prst="round2SameRect">
                <a:avLst>
                  <a:gd name="adj1" fmla="val 7260"/>
                  <a:gd name="adj2" fmla="val 0"/>
                </a:avLst>
              </a:prstGeom>
              <a:gradFill flip="none" rotWithShape="1">
                <a:gsLst>
                  <a:gs pos="0">
                    <a:srgbClr val="2B2BAF"/>
                  </a:gs>
                  <a:gs pos="100000">
                    <a:srgbClr val="0C1D64"/>
                  </a:gs>
                </a:gsLst>
                <a:lin ang="5400000" scaled="1"/>
                <a:tileRect/>
              </a:gradFill>
              <a:ln w="19050" algn="ctr">
                <a:solidFill>
                  <a:srgbClr val="0C1D64"/>
                </a:solidFill>
                <a:round/>
                <a:headEnd/>
                <a:tailEnd/>
              </a:ln>
            </p:spPr>
            <p:txBody>
              <a:bodyPr vert="vert" anchor="ctr">
                <a:spAutoFit/>
              </a:bodyPr>
              <a:lstStyle/>
              <a:p>
                <a:pPr marL="180000">
                  <a:defRPr/>
                </a:pPr>
                <a:endParaRPr lang="ru-RU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 bwMode="auto">
              <a:xfrm>
                <a:off x="609720" y="3143241"/>
                <a:ext cx="1511550" cy="7339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9000">
                    <a:schemeClr val="bg1">
                      <a:alpha val="53000"/>
                    </a:schemeClr>
                  </a:gs>
                  <a:gs pos="43000">
                    <a:srgbClr val="975DC3">
                      <a:alpha val="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448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3848" name="TextBox 27"/>
            <p:cNvSpPr txBox="1">
              <a:spLocks noChangeArrowheads="1"/>
            </p:cNvSpPr>
            <p:nvPr/>
          </p:nvSpPr>
          <p:spPr bwMode="auto">
            <a:xfrm>
              <a:off x="285720" y="1833079"/>
              <a:ext cx="150019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chemeClr val="bg1"/>
                  </a:solidFill>
                </a:rPr>
                <a:t>Стадии получения государственных услуг: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5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4882" name="Рисунок 19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883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FB29405A-1534-4903-BC3B-5E95A8624D4C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36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4866" name="TextBox 2"/>
          <p:cNvSpPr txBox="1">
            <a:spLocks noChangeArrowheads="1"/>
          </p:cNvSpPr>
          <p:nvPr/>
        </p:nvSpPr>
        <p:spPr bwMode="auto">
          <a:xfrm>
            <a:off x="1285875" y="314325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Строительство – 2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 bwMode="auto">
          <a:xfrm rot="16200000">
            <a:off x="159544" y="1767682"/>
            <a:ext cx="863600" cy="468312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357188" y="1404938"/>
            <a:ext cx="2087562" cy="612775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9" name="Прямоугольник 6"/>
          <p:cNvSpPr>
            <a:spLocks noChangeArrowheads="1"/>
          </p:cNvSpPr>
          <p:nvPr/>
        </p:nvSpPr>
        <p:spPr bwMode="auto">
          <a:xfrm>
            <a:off x="214313" y="1019175"/>
            <a:ext cx="7786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Набор услуг является типовым</a:t>
            </a:r>
          </a:p>
        </p:txBody>
      </p:sp>
      <p:grpSp>
        <p:nvGrpSpPr>
          <p:cNvPr id="164870" name="Группа 22"/>
          <p:cNvGrpSpPr>
            <a:grpSpLocks/>
          </p:cNvGrpSpPr>
          <p:nvPr/>
        </p:nvGrpSpPr>
        <p:grpSpPr bwMode="auto">
          <a:xfrm>
            <a:off x="285750" y="1500188"/>
            <a:ext cx="8675688" cy="3060700"/>
            <a:chOff x="285720" y="1142984"/>
            <a:chExt cx="8676001" cy="2232004"/>
          </a:xfrm>
        </p:grpSpPr>
        <p:grpSp>
          <p:nvGrpSpPr>
            <p:cNvPr id="164877" name="Группа 17"/>
            <p:cNvGrpSpPr>
              <a:grpSpLocks/>
            </p:cNvGrpSpPr>
            <p:nvPr/>
          </p:nvGrpSpPr>
          <p:grpSpPr bwMode="auto">
            <a:xfrm>
              <a:off x="285720" y="1142984"/>
              <a:ext cx="8676001" cy="2232004"/>
              <a:chOff x="609720" y="3143241"/>
              <a:chExt cx="8677121" cy="858460"/>
            </a:xfrm>
          </p:grpSpPr>
          <p:sp>
            <p:nvSpPr>
              <p:cNvPr id="26" name="Скругленный прямоугольник 25"/>
              <p:cNvSpPr/>
              <p:nvPr/>
            </p:nvSpPr>
            <p:spPr bwMode="auto">
              <a:xfrm>
                <a:off x="1978371" y="3143241"/>
                <a:ext cx="7308470" cy="858460"/>
              </a:xfrm>
              <a:prstGeom prst="roundRect">
                <a:avLst>
                  <a:gd name="adj" fmla="val 1918"/>
                </a:avLst>
              </a:prstGeom>
              <a:gradFill>
                <a:gsLst>
                  <a:gs pos="0">
                    <a:srgbClr val="D0D5F0"/>
                  </a:gs>
                  <a:gs pos="100000">
                    <a:srgbClr val="EAEAFC"/>
                  </a:gs>
                </a:gsLst>
                <a:lin ang="5400000" scaled="0"/>
              </a:gradFill>
              <a:ln w="19050">
                <a:solidFill>
                  <a:srgbClr val="D0D5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58775" lvl="1" indent="-179388">
                  <a:spcBef>
                    <a:spcPts val="600"/>
                  </a:spcBef>
                  <a:buClr>
                    <a:srgbClr val="443D9D"/>
                  </a:buClr>
                  <a:buSzPct val="160000"/>
                  <a:buFont typeface="Arial" charset="0"/>
                  <a:buChar char="•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строительство нетипового объекта, например, дома требующие специальных технических условий (например, выше 75 м в Москве),</a:t>
                </a:r>
              </a:p>
              <a:p>
                <a:pPr marL="358775" lvl="1" indent="-179388">
                  <a:spcBef>
                    <a:spcPts val="600"/>
                  </a:spcBef>
                  <a:buClr>
                    <a:srgbClr val="443D9D"/>
                  </a:buClr>
                  <a:buSzPct val="160000"/>
                  <a:buFont typeface="Arial" charset="0"/>
                  <a:buChar char="•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нетиповое расположение дома, например, рядом с объектами инфраструктуры  - водными путями (согласование с пароходством), железной дорогой (согласование с РЖД), правительственными трассами (ФСО, МВД, ФСБ), высотные дома «на пригорке»,  (согласование с аэропортом);</a:t>
                </a:r>
              </a:p>
              <a:p>
                <a:pPr marL="358775" lvl="1" indent="-179388">
                  <a:spcBef>
                    <a:spcPts val="600"/>
                  </a:spcBef>
                  <a:buClr>
                    <a:srgbClr val="443D9D"/>
                  </a:buClr>
                  <a:buSzPct val="160000"/>
                  <a:buFont typeface="Arial" charset="0"/>
                  <a:buChar char="•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особенности городской инфраструктуры (отсутствие ливневой канализации в г. Владивосток);</a:t>
                </a:r>
              </a:p>
              <a:p>
                <a:pPr marL="358775" lvl="1" indent="-179388">
                  <a:spcBef>
                    <a:spcPts val="600"/>
                  </a:spcBef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а также:</a:t>
                </a:r>
              </a:p>
              <a:p>
                <a:pPr marL="358775" lvl="1" indent="-179388">
                  <a:spcBef>
                    <a:spcPts val="600"/>
                  </a:spcBef>
                  <a:buClr>
                    <a:srgbClr val="443D9D"/>
                  </a:buClr>
                  <a:buSzPct val="160000"/>
                  <a:buFont typeface="Arial" charset="0"/>
                  <a:buChar char="•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ускорение процедур (актуально);</a:t>
                </a:r>
              </a:p>
              <a:p>
                <a:pPr marL="358775" lvl="1" indent="-179388">
                  <a:spcBef>
                    <a:spcPts val="600"/>
                  </a:spcBef>
                  <a:buClr>
                    <a:srgbClr val="443D9D"/>
                  </a:buClr>
                  <a:buSzPct val="160000"/>
                  <a:buFont typeface="Arial" charset="0"/>
                  <a:buChar char="•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отклонение от разрешенных параметров строительства;</a:t>
                </a:r>
              </a:p>
              <a:p>
                <a:pPr marL="358775" lvl="1" indent="-179388">
                  <a:spcBef>
                    <a:spcPts val="600"/>
                  </a:spcBef>
                  <a:buClr>
                    <a:srgbClr val="443D9D"/>
                  </a:buClr>
                  <a:buSzPct val="160000"/>
                  <a:buFont typeface="Arial" charset="0"/>
                  <a:buChar char="•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строительство с нарушениями;</a:t>
                </a:r>
              </a:p>
              <a:p>
                <a:pPr marL="358775" lvl="1" indent="-179388">
                  <a:spcBef>
                    <a:spcPts val="600"/>
                  </a:spcBef>
                  <a:buClr>
                    <a:srgbClr val="443D9D"/>
                  </a:buClr>
                  <a:buSzPct val="160000"/>
                  <a:buFont typeface="Arial" charset="0"/>
                  <a:buChar char="•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вымогательство. </a:t>
                </a:r>
              </a:p>
            </p:txBody>
          </p:sp>
          <p:sp>
            <p:nvSpPr>
              <p:cNvPr id="27" name="Пятиугольник 24"/>
              <p:cNvSpPr>
                <a:spLocks noChangeArrowheads="1"/>
              </p:cNvSpPr>
              <p:nvPr/>
            </p:nvSpPr>
            <p:spPr bwMode="auto">
              <a:xfrm rot="5400000" flipV="1">
                <a:off x="936265" y="2816696"/>
                <a:ext cx="858460" cy="1511550"/>
              </a:xfrm>
              <a:prstGeom prst="round2SameRect">
                <a:avLst>
                  <a:gd name="adj1" fmla="val 7260"/>
                  <a:gd name="adj2" fmla="val 0"/>
                </a:avLst>
              </a:prstGeom>
              <a:gradFill flip="none" rotWithShape="1">
                <a:gsLst>
                  <a:gs pos="0">
                    <a:srgbClr val="2B2BAF"/>
                  </a:gs>
                  <a:gs pos="100000">
                    <a:srgbClr val="0C1D64"/>
                  </a:gs>
                </a:gsLst>
                <a:lin ang="5400000" scaled="1"/>
                <a:tileRect/>
              </a:gradFill>
              <a:ln w="19050" algn="ctr">
                <a:solidFill>
                  <a:srgbClr val="0C1D64"/>
                </a:solidFill>
                <a:round/>
                <a:headEnd/>
                <a:tailEnd/>
              </a:ln>
            </p:spPr>
            <p:txBody>
              <a:bodyPr vert="vert" anchor="ctr">
                <a:spAutoFit/>
              </a:bodyPr>
              <a:lstStyle/>
              <a:p>
                <a:pPr marL="180000">
                  <a:defRPr/>
                </a:pPr>
                <a:endParaRPr lang="ru-RU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609720" y="3143241"/>
                <a:ext cx="1511550" cy="7337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9000">
                    <a:schemeClr val="bg1">
                      <a:alpha val="53000"/>
                    </a:schemeClr>
                  </a:gs>
                  <a:gs pos="43000">
                    <a:srgbClr val="975DC3">
                      <a:alpha val="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448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4878" name="TextBox 24"/>
            <p:cNvSpPr txBox="1">
              <a:spLocks noChangeArrowheads="1"/>
            </p:cNvSpPr>
            <p:nvPr/>
          </p:nvSpPr>
          <p:spPr bwMode="auto">
            <a:xfrm>
              <a:off x="357159" y="2121091"/>
              <a:ext cx="13573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chemeClr val="bg1"/>
                  </a:solidFill>
                </a:rPr>
                <a:t>Исключения:</a:t>
              </a:r>
            </a:p>
          </p:txBody>
        </p:sp>
      </p:grpSp>
      <p:grpSp>
        <p:nvGrpSpPr>
          <p:cNvPr id="164871" name="Группа 28"/>
          <p:cNvGrpSpPr>
            <a:grpSpLocks/>
          </p:cNvGrpSpPr>
          <p:nvPr/>
        </p:nvGrpSpPr>
        <p:grpSpPr bwMode="auto">
          <a:xfrm>
            <a:off x="285750" y="4643438"/>
            <a:ext cx="8675688" cy="1439862"/>
            <a:chOff x="285720" y="1142984"/>
            <a:chExt cx="8676001" cy="2232004"/>
          </a:xfrm>
        </p:grpSpPr>
        <p:grpSp>
          <p:nvGrpSpPr>
            <p:cNvPr id="164872" name="Группа 17"/>
            <p:cNvGrpSpPr>
              <a:grpSpLocks/>
            </p:cNvGrpSpPr>
            <p:nvPr/>
          </p:nvGrpSpPr>
          <p:grpSpPr bwMode="auto">
            <a:xfrm>
              <a:off x="285720" y="1142984"/>
              <a:ext cx="8676001" cy="2232004"/>
              <a:chOff x="609720" y="3143241"/>
              <a:chExt cx="8677121" cy="858460"/>
            </a:xfrm>
          </p:grpSpPr>
          <p:sp>
            <p:nvSpPr>
              <p:cNvPr id="33" name="Скругленный прямоугольник 32"/>
              <p:cNvSpPr/>
              <p:nvPr/>
            </p:nvSpPr>
            <p:spPr bwMode="auto">
              <a:xfrm>
                <a:off x="1978371" y="3143241"/>
                <a:ext cx="7308470" cy="858460"/>
              </a:xfrm>
              <a:prstGeom prst="roundRect">
                <a:avLst>
                  <a:gd name="adj" fmla="val 1918"/>
                </a:avLst>
              </a:prstGeom>
              <a:gradFill>
                <a:gsLst>
                  <a:gs pos="0">
                    <a:srgbClr val="D0D5F0"/>
                  </a:gs>
                  <a:gs pos="100000">
                    <a:srgbClr val="EAEAFC"/>
                  </a:gs>
                </a:gsLst>
                <a:lin ang="5400000" scaled="0"/>
              </a:gradFill>
              <a:ln w="19050">
                <a:solidFill>
                  <a:srgbClr val="D0D5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58775" lvl="1" indent="-179388">
                  <a:spcBef>
                    <a:spcPts val="600"/>
                  </a:spcBef>
                  <a:buSzPct val="120000"/>
                  <a:buFont typeface="Calibri" pitchFamily="34" charset="0"/>
                  <a:buAutoNum type="arabicPeriod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Получение земельного участка в аренду  («полный пакет» / «короткий пакет» и проблемы с процедурами) </a:t>
                </a:r>
              </a:p>
              <a:p>
                <a:pPr marL="358775" lvl="1" indent="-179388">
                  <a:spcBef>
                    <a:spcPts val="600"/>
                  </a:spcBef>
                  <a:buSzPct val="120000"/>
                  <a:buFont typeface="Calibri" pitchFamily="34" charset="0"/>
                  <a:buAutoNum type="arabicPeriod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Получение градостроительного плана земельного участка (ГПЗУ)</a:t>
                </a:r>
              </a:p>
              <a:p>
                <a:pPr marL="358775" lvl="1" indent="-179388">
                  <a:spcBef>
                    <a:spcPts val="600"/>
                  </a:spcBef>
                  <a:buSzPct val="120000"/>
                  <a:buFont typeface="Calibri" pitchFamily="34" charset="0"/>
                  <a:buAutoNum type="arabicPeriod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Присоединение объекта строительства к инженерным сетям</a:t>
                </a:r>
              </a:p>
              <a:p>
                <a:pPr marL="358775" lvl="1" indent="-179388">
                  <a:spcBef>
                    <a:spcPts val="600"/>
                  </a:spcBef>
                  <a:buSzPct val="120000"/>
                  <a:buFont typeface="Calibri" pitchFamily="34" charset="0"/>
                  <a:buAutoNum type="arabicPeriod"/>
                  <a:defRPr/>
                </a:pPr>
                <a:r>
                  <a:rPr lang="ru-RU" sz="120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Государственная экспертиза проектной документации</a:t>
                </a:r>
              </a:p>
            </p:txBody>
          </p:sp>
          <p:sp>
            <p:nvSpPr>
              <p:cNvPr id="34" name="Пятиугольник 24"/>
              <p:cNvSpPr>
                <a:spLocks noChangeArrowheads="1"/>
              </p:cNvSpPr>
              <p:nvPr/>
            </p:nvSpPr>
            <p:spPr bwMode="auto">
              <a:xfrm rot="5400000" flipV="1">
                <a:off x="936265" y="2816696"/>
                <a:ext cx="858460" cy="1511550"/>
              </a:xfrm>
              <a:prstGeom prst="round2SameRect">
                <a:avLst>
                  <a:gd name="adj1" fmla="val 7260"/>
                  <a:gd name="adj2" fmla="val 0"/>
                </a:avLst>
              </a:prstGeom>
              <a:gradFill flip="none" rotWithShape="1">
                <a:gsLst>
                  <a:gs pos="0">
                    <a:srgbClr val="2B2BAF"/>
                  </a:gs>
                  <a:gs pos="100000">
                    <a:srgbClr val="0C1D64"/>
                  </a:gs>
                </a:gsLst>
                <a:lin ang="5400000" scaled="1"/>
                <a:tileRect/>
              </a:gradFill>
              <a:ln w="19050" algn="ctr">
                <a:solidFill>
                  <a:srgbClr val="0C1D64"/>
                </a:solidFill>
                <a:round/>
                <a:headEnd/>
                <a:tailEnd/>
              </a:ln>
            </p:spPr>
            <p:txBody>
              <a:bodyPr vert="vert" anchor="ctr">
                <a:spAutoFit/>
              </a:bodyPr>
              <a:lstStyle/>
              <a:p>
                <a:pPr marL="180000">
                  <a:defRPr/>
                </a:pPr>
                <a:endParaRPr lang="ru-RU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 bwMode="auto">
              <a:xfrm>
                <a:off x="609720" y="3143241"/>
                <a:ext cx="1511550" cy="7335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9000">
                    <a:schemeClr val="bg1">
                      <a:alpha val="53000"/>
                    </a:schemeClr>
                  </a:gs>
                  <a:gs pos="43000">
                    <a:srgbClr val="975DC3">
                      <a:alpha val="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448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4873" name="TextBox 31"/>
            <p:cNvSpPr txBox="1">
              <a:spLocks noChangeArrowheads="1"/>
            </p:cNvSpPr>
            <p:nvPr/>
          </p:nvSpPr>
          <p:spPr bwMode="auto">
            <a:xfrm>
              <a:off x="357159" y="1768109"/>
              <a:ext cx="1357322" cy="538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chemeClr val="bg1"/>
                  </a:solidFill>
                </a:rPr>
                <a:t>Наиболее проблемные услуги: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89" name="Группа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5967" name="Рисунок 12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968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13BE7DED-ABE0-44E3-9B8C-19B1601EF162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37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5890" name="TextBox 2"/>
          <p:cNvSpPr txBox="1">
            <a:spLocks noChangeArrowheads="1"/>
          </p:cNvSpPr>
          <p:nvPr/>
        </p:nvSpPr>
        <p:spPr bwMode="auto">
          <a:xfrm>
            <a:off x="1285875" y="142875"/>
            <a:ext cx="7500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Строительство – 3 </a:t>
            </a:r>
          </a:p>
          <a:p>
            <a:r>
              <a:rPr lang="ru-RU" sz="2000" b="1">
                <a:solidFill>
                  <a:srgbClr val="181BA4"/>
                </a:solidFill>
              </a:rPr>
              <a:t>Профиль регулирования государственной услуги </a:t>
            </a:r>
          </a:p>
          <a:p>
            <a:endParaRPr lang="ru-RU" sz="2000" b="1">
              <a:solidFill>
                <a:srgbClr val="742D9B"/>
              </a:solidFill>
            </a:endParaRPr>
          </a:p>
        </p:txBody>
      </p:sp>
      <p:graphicFrame>
        <p:nvGraphicFramePr>
          <p:cNvPr id="165974" name="Group 86"/>
          <p:cNvGraphicFramePr>
            <a:graphicFrameLocks noGrp="1"/>
          </p:cNvGraphicFramePr>
          <p:nvPr/>
        </p:nvGraphicFramePr>
        <p:xfrm>
          <a:off x="395288" y="981075"/>
          <a:ext cx="8204200" cy="3541713"/>
        </p:xfrm>
        <a:graphic>
          <a:graphicData uri="http://schemas.openxmlformats.org/drawingml/2006/table">
            <a:tbl>
              <a:tblPr/>
              <a:tblGrid>
                <a:gridCol w="2514600"/>
                <a:gridCol w="1138237"/>
                <a:gridCol w="1136650"/>
                <a:gridCol w="1138238"/>
                <a:gridCol w="1138237"/>
                <a:gridCol w="1138238"/>
              </a:tblGrid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ФОИВ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РОИВ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ОМСУ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организации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 обращений (шт.)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по количеству (%)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38,1%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33,3%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обращений (тыс. руб.)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по стоимости (%)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29,3%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68,6%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обращений (с учетом параллельности)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по времени (%)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23,4%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11,7%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47,1%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17,9%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Максимальная стоимость: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Проведение Государственной  экспертизы проектной документации </a:t>
                      </a: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(925 т.р., организации)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1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Максимальное время: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Проведение Государственной  экспертизы проектной документации</a:t>
                      </a: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(71 день, организации)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5955" name="Прямоугольник 6"/>
          <p:cNvSpPr>
            <a:spLocks noChangeArrowheads="1"/>
          </p:cNvSpPr>
          <p:nvPr/>
        </p:nvSpPr>
        <p:spPr bwMode="auto">
          <a:xfrm>
            <a:off x="539750" y="4652963"/>
            <a:ext cx="7786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Дополнительно</a:t>
            </a:r>
            <a:r>
              <a:rPr lang="en-US" sz="1600" b="1" i="1">
                <a:solidFill>
                  <a:srgbClr val="181BA4"/>
                </a:solidFill>
              </a:rPr>
              <a:t>:</a:t>
            </a:r>
            <a:endParaRPr lang="ru-RU" sz="1600" b="1" i="1">
              <a:solidFill>
                <a:srgbClr val="181BA4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71500" y="5013325"/>
          <a:ext cx="8027988" cy="915988"/>
        </p:xfrm>
        <a:graphic>
          <a:graphicData uri="http://schemas.openxmlformats.org/drawingml/2006/table">
            <a:tbl>
              <a:tblPr/>
              <a:tblGrid>
                <a:gridCol w="3978275"/>
                <a:gridCol w="4049713"/>
              </a:tblGrid>
              <a:tr h="45878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Средние затраты на подключение к сетям инфраструктуры (тыс. руб.)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30 492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Средние затраты на проведение инженерных изысканий (тыс. руб.)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7093" name="Рисунок 9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094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727CDAAD-DEB8-46E9-B94A-0810411C1D72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38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6914" name="TextBox 2"/>
          <p:cNvSpPr txBox="1">
            <a:spLocks noChangeArrowheads="1"/>
          </p:cNvSpPr>
          <p:nvPr/>
        </p:nvSpPr>
        <p:spPr bwMode="auto">
          <a:xfrm>
            <a:off x="1285875" y="314325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443D9D"/>
                </a:solidFill>
              </a:rPr>
              <a:t>Строительство – </a:t>
            </a:r>
            <a:r>
              <a:rPr lang="en-US" sz="2000" b="1">
                <a:solidFill>
                  <a:srgbClr val="443D9D"/>
                </a:solidFill>
              </a:rPr>
              <a:t>4</a:t>
            </a:r>
            <a:endParaRPr lang="ru-RU" sz="2000" b="1">
              <a:solidFill>
                <a:srgbClr val="742D9B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 bwMode="auto">
          <a:xfrm rot="16200000">
            <a:off x="159544" y="1767682"/>
            <a:ext cx="863600" cy="468312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357188" y="1404938"/>
            <a:ext cx="2087562" cy="612775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9816" name="Group 8"/>
          <p:cNvGraphicFramePr>
            <a:graphicFrameLocks noGrp="1"/>
          </p:cNvGraphicFramePr>
          <p:nvPr/>
        </p:nvGraphicFramePr>
        <p:xfrm>
          <a:off x="71438" y="928688"/>
          <a:ext cx="8245475" cy="5214937"/>
        </p:xfrm>
        <a:graphic>
          <a:graphicData uri="http://schemas.openxmlformats.org/drawingml/2006/table">
            <a:tbl>
              <a:tblPr/>
              <a:tblGrid>
                <a:gridCol w="2052637"/>
                <a:gridCol w="576263"/>
                <a:gridCol w="792162"/>
                <a:gridCol w="792163"/>
                <a:gridCol w="574675"/>
                <a:gridCol w="865187"/>
                <a:gridCol w="935038"/>
                <a:gridCol w="1657350"/>
              </a:tblGrid>
              <a:tr h="555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Регион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Временные затраты (дн.)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Затраты (тыс.руб)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 услуги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Технич.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присоедин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Общая сумма (дн)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Гос услуги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Неформ.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платежи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Технич.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присоедин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 (ГУ+НП+ТП)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Волгоград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4881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44 661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Калуга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18 821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Владивосток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31500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33 941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Екатеринбург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655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19 896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Москва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1176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102900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110 526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Саратов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21 641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Нальчик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9 106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Ярославль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17 856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Ростов - на - Дону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27473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28 953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 Хабаровск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584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23 561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 Смоленск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3101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26 031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 Новороссийск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716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26 716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 Новосибирск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24500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30 111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 Пермь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17 941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 Иркутск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11 536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 Санкт-Петербург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4511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100 421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Среднее значение (арифметическое по городам)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1469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1896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30492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33 857</a:t>
                      </a:r>
                    </a:p>
                  </a:txBody>
                  <a:tcPr marL="49161" marR="49161" marT="36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7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8139" name="Рисунок 10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8140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4A78BBC5-D5E7-4D4E-8E07-4955D7C242CB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39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4661" name="TextBox 2"/>
          <p:cNvSpPr txBox="1">
            <a:spLocks noChangeArrowheads="1"/>
          </p:cNvSpPr>
          <p:nvPr/>
        </p:nvSpPr>
        <p:spPr bwMode="auto">
          <a:xfrm>
            <a:off x="1285875" y="142875"/>
            <a:ext cx="7500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443D9D"/>
                </a:solidFill>
              </a:rPr>
              <a:t>Строительство – </a:t>
            </a:r>
            <a:r>
              <a:rPr lang="en-US" sz="2000" b="1" dirty="0">
                <a:solidFill>
                  <a:srgbClr val="443D9D"/>
                </a:solidFill>
              </a:rPr>
              <a:t>5</a:t>
            </a:r>
          </a:p>
          <a:p>
            <a:pPr>
              <a:defRPr/>
            </a:pPr>
            <a:r>
              <a:rPr lang="ru-RU" sz="2000" b="1" dirty="0">
                <a:solidFill>
                  <a:srgbClr val="443D9D"/>
                </a:solidFill>
              </a:rPr>
              <a:t>Стоимость го</a:t>
            </a:r>
            <a:r>
              <a:rPr lang="en-US" sz="2000" b="1" dirty="0">
                <a:solidFill>
                  <a:srgbClr val="443D9D"/>
                </a:solidFill>
              </a:rPr>
              <a:t>c</a:t>
            </a:r>
            <a:r>
              <a:rPr lang="ru-RU" sz="2000" b="1" dirty="0">
                <a:solidFill>
                  <a:srgbClr val="443D9D"/>
                </a:solidFill>
              </a:rPr>
              <a:t>услуг в стоимости 1 м</a:t>
            </a:r>
            <a:r>
              <a:rPr lang="ru-RU" sz="2000" b="1" cap="small" baseline="30000" dirty="0">
                <a:solidFill>
                  <a:srgbClr val="443D9D"/>
                </a:solidFill>
              </a:rPr>
              <a:t>2</a:t>
            </a:r>
            <a:r>
              <a:rPr lang="ru-RU" sz="2000" b="1" dirty="0">
                <a:solidFill>
                  <a:srgbClr val="443D9D"/>
                </a:solidFill>
              </a:rPr>
              <a:t> жилья </a:t>
            </a:r>
          </a:p>
          <a:p>
            <a:pPr>
              <a:defRPr/>
            </a:pPr>
            <a:endParaRPr lang="ru-RU" sz="2000" b="1" dirty="0">
              <a:solidFill>
                <a:srgbClr val="742D9B"/>
              </a:solidFill>
            </a:endParaRPr>
          </a:p>
          <a:p>
            <a:pPr>
              <a:defRPr/>
            </a:pPr>
            <a:endParaRPr lang="ru-RU" sz="2000" b="1" dirty="0">
              <a:solidFill>
                <a:srgbClr val="742D9B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 bwMode="auto">
          <a:xfrm rot="16200000">
            <a:off x="159544" y="1767682"/>
            <a:ext cx="863600" cy="468312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357188" y="1404938"/>
            <a:ext cx="2087562" cy="612775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814" name="Group 206"/>
          <p:cNvGraphicFramePr>
            <a:graphicFrameLocks noGrp="1"/>
          </p:cNvGraphicFramePr>
          <p:nvPr/>
        </p:nvGraphicFramePr>
        <p:xfrm>
          <a:off x="71438" y="928688"/>
          <a:ext cx="8929687" cy="5265737"/>
        </p:xfrm>
        <a:graphic>
          <a:graphicData uri="http://schemas.openxmlformats.org/drawingml/2006/table">
            <a:tbl>
              <a:tblPr/>
              <a:tblGrid>
                <a:gridCol w="1674812"/>
                <a:gridCol w="796925"/>
                <a:gridCol w="796925"/>
                <a:gridCol w="957263"/>
                <a:gridCol w="927100"/>
                <a:gridCol w="847725"/>
                <a:gridCol w="1044575"/>
                <a:gridCol w="966787"/>
                <a:gridCol w="9175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(тыс руб)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 на кв.м. (руб)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(тыс руб)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ТП на кв.м. (руб)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(тыс руб)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НП на кв.м.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(руб)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 + ТП + НП (тыс руб)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 + ТП + НП на кв.м. (руб)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Волгоград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4881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375,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44661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3435,5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Калуга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1384,6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18821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1447,8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Владивосток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31500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2423,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148,5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33941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2610,8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Екатеринбург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1288,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2555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19896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1530,5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Москва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102900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7915,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496,2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110526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8502,0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Саратов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1664,7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Нальчик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7750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596,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9106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Ярославль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17856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Ростов - на - Дону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27473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2113,3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28953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2227,2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 Хабаровск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1615,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23561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1812,4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 Смоленск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238,5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1538,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2002,4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 Новороссийск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307,7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26716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2055,1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 Новосибирск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24500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1884,6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384,6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30111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2316,2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 Пермь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17941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1380,1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 Иркутск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775,0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887,4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 Санкт-Петербург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347,0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95000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7307,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100421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7724,7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Среднее значение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1469</a:t>
                      </a: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113,0</a:t>
                      </a: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30492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2345,</a:t>
                      </a: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1896</a:t>
                      </a: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145,8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33857</a:t>
                      </a: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2604,4</a:t>
                      </a:r>
                    </a:p>
                  </a:txBody>
                  <a:tcPr marL="38643" marR="38643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5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5" name="Рисунок 25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3D33D8B3-8BC8-4159-9FDC-864F3E04B4A5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285875" y="260350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Услуги для бизнеса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14313" y="1557338"/>
            <a:ext cx="5294312" cy="4535487"/>
          </a:xfrm>
          <a:prstGeom prst="roundRect">
            <a:avLst>
              <a:gd name="adj" fmla="val 1542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Регистрация юридического лица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многоквартирного жилого дома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Аккредитация организаций, осуществляющих деятельность по оценке соответствия продукции, производственных процессов и услуг установленным требованиям качества и безопасности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Регистрация лекарственных средств: старый порядок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Лицензирование производства лекарственных средств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Выдача лицензии на право сбора, использования, обезвреживания, размещения, транспортировки опасных отходов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Лицензирование деятельности в области связи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Лицензирование телерадиовещания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проведения экспертизы, принятие решения о присвоении (назначении) радиочастот или радиочастотных каналов для радиоэлектронных средств в пределах выделенных полос радиочастот и регистрации присвоения (назначения) радиочастот или радиочастотных каналов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Аккредитация образовательных учреждений по подготовке судоводителей маломерных судов и по аттестации граждан на право управления маломерными судами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1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Выдача картографических и геодезических материалов из федерального картографо-геодезического фонда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651500" y="1989138"/>
            <a:ext cx="3241675" cy="4103687"/>
          </a:xfrm>
          <a:prstGeom prst="roundRect">
            <a:avLst>
              <a:gd name="adj" fmla="val 1542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228600" indent="-228600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ru-RU" sz="1100" i="1">
                <a:solidFill>
                  <a:schemeClr val="tx1"/>
                </a:solidFill>
                <a:latin typeface="Arial" charset="0"/>
                <a:cs typeface="Arial" charset="0"/>
              </a:rPr>
              <a:t>Предприятие пищевой промышленности</a:t>
            </a:r>
          </a:p>
          <a:p>
            <a:pPr marL="228600" indent="-228600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ru-RU" sz="1100" i="1">
                <a:solidFill>
                  <a:schemeClr val="tx1"/>
                </a:solidFill>
                <a:latin typeface="Arial" charset="0"/>
                <a:cs typeface="Arial" charset="0"/>
              </a:rPr>
              <a:t>Создание крестьянско-фермерского хозяйства</a:t>
            </a:r>
          </a:p>
          <a:p>
            <a:pPr marL="228600" indent="-228600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ru-RU" sz="1100" i="1">
                <a:solidFill>
                  <a:schemeClr val="tx1"/>
                </a:solidFill>
                <a:latin typeface="Arial" charset="0"/>
                <a:cs typeface="Arial" charset="0"/>
              </a:rPr>
              <a:t>Предприятие общественного питания</a:t>
            </a:r>
          </a:p>
          <a:p>
            <a:pPr marL="228600" indent="-228600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ru-RU" sz="1100" i="1">
                <a:solidFill>
                  <a:schemeClr val="tx1"/>
                </a:solidFill>
                <a:latin typeface="Arial" charset="0"/>
                <a:cs typeface="Arial" charset="0"/>
              </a:rPr>
              <a:t>Предприятие по розничной продаже лекарственных средств</a:t>
            </a:r>
          </a:p>
          <a:p>
            <a:pPr marL="228600" indent="-228600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ru-RU" sz="1100" i="1">
                <a:solidFill>
                  <a:schemeClr val="tx1"/>
                </a:solidFill>
                <a:latin typeface="Arial" charset="0"/>
                <a:cs typeface="Arial" charset="0"/>
              </a:rPr>
              <a:t>Предприятие розничной торговли	</a:t>
            </a:r>
          </a:p>
          <a:p>
            <a:pPr marL="228600" indent="-228600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ru-RU" sz="1100" i="1">
                <a:solidFill>
                  <a:schemeClr val="tx1"/>
                </a:solidFill>
                <a:latin typeface="Arial" charset="0"/>
                <a:cs typeface="Arial" charset="0"/>
              </a:rPr>
              <a:t>Предприятие лесной промышленности (лесозаготовка и лесопереработка)</a:t>
            </a:r>
          </a:p>
          <a:p>
            <a:pPr marL="228600" indent="-228600">
              <a:spcBef>
                <a:spcPts val="600"/>
              </a:spcBef>
              <a:buFont typeface="Calibri" pitchFamily="34" charset="0"/>
              <a:buAutoNum type="arabicPeriod"/>
              <a:defRPr/>
            </a:pPr>
            <a:r>
              <a:rPr lang="ru-RU" sz="1100" i="1">
                <a:solidFill>
                  <a:schemeClr val="tx1"/>
                </a:solidFill>
                <a:latin typeface="Arial" charset="0"/>
                <a:cs typeface="Arial" charset="0"/>
              </a:rPr>
              <a:t>Предприятие легкого машиностроения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ru-RU" sz="1100" i="1">
                <a:solidFill>
                  <a:schemeClr val="tx1"/>
                </a:solidFill>
                <a:latin typeface="Arial" charset="0"/>
                <a:cs typeface="Arial" charset="0"/>
              </a:rPr>
              <a:t>8.   Предприятие легкой промышленности</a:t>
            </a:r>
          </a:p>
        </p:txBody>
      </p:sp>
      <p:sp>
        <p:nvSpPr>
          <p:cNvPr id="17413" name="Прямоугольник 15"/>
          <p:cNvSpPr>
            <a:spLocks noChangeArrowheads="1"/>
          </p:cNvSpPr>
          <p:nvPr/>
        </p:nvSpPr>
        <p:spPr bwMode="auto">
          <a:xfrm>
            <a:off x="250825" y="1052513"/>
            <a:ext cx="4630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C1D64"/>
                </a:solidFill>
              </a:rPr>
              <a:t>Отдельные государственные услуги</a:t>
            </a:r>
            <a:endParaRPr lang="ru-RU" i="1">
              <a:solidFill>
                <a:srgbClr val="0C1D64"/>
              </a:solidFill>
            </a:endParaRPr>
          </a:p>
        </p:txBody>
      </p:sp>
      <p:sp>
        <p:nvSpPr>
          <p:cNvPr id="17414" name="Прямоугольник 16"/>
          <p:cNvSpPr>
            <a:spLocks noChangeArrowheads="1"/>
          </p:cNvSpPr>
          <p:nvPr/>
        </p:nvSpPr>
        <p:spPr bwMode="auto">
          <a:xfrm>
            <a:off x="5651500" y="981075"/>
            <a:ext cx="2952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i="1">
                <a:solidFill>
                  <a:srgbClr val="0C1D64"/>
                </a:solidFill>
              </a:rPr>
              <a:t>Комплексные государственные услуги для открытия предприятия</a:t>
            </a:r>
            <a:endParaRPr lang="ru-RU" sz="1500" i="1">
              <a:solidFill>
                <a:srgbClr val="0C1D64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73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8978" name="Рисунок 13" descr="н слайд фиоллл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8979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8093F7AF-263A-4FA3-817A-7A35271577AC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40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8974" name="TextBox 2"/>
          <p:cNvSpPr txBox="1">
            <a:spLocks noChangeArrowheads="1"/>
          </p:cNvSpPr>
          <p:nvPr/>
        </p:nvSpPr>
        <p:spPr bwMode="auto">
          <a:xfrm>
            <a:off x="1285875" y="142875"/>
            <a:ext cx="7500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443D9D"/>
                </a:solidFill>
              </a:rPr>
              <a:t>Строительство – </a:t>
            </a:r>
            <a:r>
              <a:rPr lang="en-US" sz="2000" b="1">
                <a:solidFill>
                  <a:srgbClr val="443D9D"/>
                </a:solidFill>
              </a:rPr>
              <a:t>6</a:t>
            </a:r>
          </a:p>
          <a:p>
            <a:endParaRPr lang="ru-RU" sz="2000" b="1">
              <a:solidFill>
                <a:srgbClr val="443D9D"/>
              </a:solidFill>
            </a:endParaRPr>
          </a:p>
          <a:p>
            <a:endParaRPr lang="ru-RU" sz="2000" b="1">
              <a:solidFill>
                <a:srgbClr val="443D9D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 bwMode="auto">
          <a:xfrm rot="16200000">
            <a:off x="159544" y="1767682"/>
            <a:ext cx="863600" cy="468312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 bwMode="auto">
          <a:xfrm>
            <a:off x="357188" y="1404938"/>
            <a:ext cx="2087562" cy="612775"/>
          </a:xfrm>
          <a:prstGeom prst="homePlate">
            <a:avLst>
              <a:gd name="adj" fmla="val 38308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">
                <a:schemeClr val="bg1">
                  <a:alpha val="53000"/>
                </a:schemeClr>
              </a:gs>
              <a:gs pos="43000">
                <a:srgbClr val="975DC3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0944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77" name="Прямоугольник 10"/>
          <p:cNvSpPr>
            <a:spLocks noChangeArrowheads="1"/>
          </p:cNvSpPr>
          <p:nvPr/>
        </p:nvSpPr>
        <p:spPr bwMode="auto">
          <a:xfrm>
            <a:off x="323850" y="908050"/>
            <a:ext cx="8320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443D9D"/>
                </a:solidFill>
              </a:rPr>
              <a:t>Рейтинг городов суммарных затрат на получение государственных услуг, неформальные платежи и подключение к сетям (тыс. руб.)</a:t>
            </a:r>
          </a:p>
        </p:txBody>
      </p:sp>
      <p:graphicFrame>
        <p:nvGraphicFramePr>
          <p:cNvPr id="168972" name="Object 12"/>
          <p:cNvGraphicFramePr>
            <a:graphicFrameLocks noChangeAspect="1"/>
          </p:cNvGraphicFramePr>
          <p:nvPr/>
        </p:nvGraphicFramePr>
        <p:xfrm>
          <a:off x="755650" y="1412875"/>
          <a:ext cx="7488238" cy="4845050"/>
        </p:xfrm>
        <a:graphic>
          <a:graphicData uri="http://schemas.openxmlformats.org/presentationml/2006/ole">
            <p:oleObj spid="_x0000_s168972" name="Диаграмма" r:id="rId4" imgW="5924516" imgH="423848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5" name="Группа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0058" name="Рисунок 20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0059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CF167B62-6AB9-4A12-837C-66BA4997B895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41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69986" name="TextBox 2"/>
          <p:cNvSpPr txBox="1">
            <a:spLocks noChangeArrowheads="1"/>
          </p:cNvSpPr>
          <p:nvPr/>
        </p:nvSpPr>
        <p:spPr bwMode="auto">
          <a:xfrm>
            <a:off x="1285875" y="100013"/>
            <a:ext cx="75009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443D9D"/>
                </a:solidFill>
              </a:rPr>
              <a:t>Аккредитация организаций, осуществляющих деятельность по оценке соответствия продукции, производственных процессов и услуг установленным требованиям качества и безопасности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2438400"/>
          <a:ext cx="8715375" cy="3481388"/>
        </p:xfrm>
        <a:graphic>
          <a:graphicData uri="http://schemas.openxmlformats.org/drawingml/2006/table">
            <a:tbl>
              <a:tblPr/>
              <a:tblGrid>
                <a:gridCol w="2357437"/>
                <a:gridCol w="1271588"/>
                <a:gridCol w="1271587"/>
                <a:gridCol w="1271588"/>
                <a:gridCol w="1271587"/>
                <a:gridCol w="1271588"/>
              </a:tblGrid>
              <a:tr h="388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Органы по сертификации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Испытательные лаборатории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Среднее значение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468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Медицинская техника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Молоко и молочная продукция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Нефтепродукты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предоставления государственные услуги </a:t>
                      </a: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(тыс. руб.)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Интервал оценок стоимости услуги (тыс. руб.)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45-166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35-83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97-262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36-95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53-152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Неформальный платеж по услуге (тыс. руб.)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респондентов указавших на наличие неформального платежа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предоставления услуги (дн.)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Интервал оценок времени получения услуги (дн.)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28-146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32-92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39-183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38-98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36-130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70051" name="TextBox 15"/>
          <p:cNvSpPr txBox="1">
            <a:spLocks noChangeArrowheads="1"/>
          </p:cNvSpPr>
          <p:nvPr/>
        </p:nvSpPr>
        <p:spPr bwMode="auto">
          <a:xfrm>
            <a:off x="142875" y="5938838"/>
            <a:ext cx="784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Проблема: необязательные эксперты трансформировались в обязательных посредников.</a:t>
            </a:r>
          </a:p>
        </p:txBody>
      </p:sp>
      <p:grpSp>
        <p:nvGrpSpPr>
          <p:cNvPr id="170052" name="Группа 10"/>
          <p:cNvGrpSpPr>
            <a:grpSpLocks/>
          </p:cNvGrpSpPr>
          <p:nvPr/>
        </p:nvGrpSpPr>
        <p:grpSpPr bwMode="auto">
          <a:xfrm>
            <a:off x="179388" y="981075"/>
            <a:ext cx="8675687" cy="1295400"/>
            <a:chOff x="285720" y="1142984"/>
            <a:chExt cx="8676001" cy="2232004"/>
          </a:xfrm>
        </p:grpSpPr>
        <p:grpSp>
          <p:nvGrpSpPr>
            <p:cNvPr id="170053" name="Группа 17"/>
            <p:cNvGrpSpPr>
              <a:grpSpLocks/>
            </p:cNvGrpSpPr>
            <p:nvPr/>
          </p:nvGrpSpPr>
          <p:grpSpPr bwMode="auto">
            <a:xfrm>
              <a:off x="285720" y="1142984"/>
              <a:ext cx="8676001" cy="2232004"/>
              <a:chOff x="609720" y="3143241"/>
              <a:chExt cx="8677121" cy="858460"/>
            </a:xfrm>
          </p:grpSpPr>
          <p:sp>
            <p:nvSpPr>
              <p:cNvPr id="15" name="Скругленный прямоугольник 14"/>
              <p:cNvSpPr/>
              <p:nvPr/>
            </p:nvSpPr>
            <p:spPr bwMode="auto">
              <a:xfrm>
                <a:off x="1978371" y="3143241"/>
                <a:ext cx="7308470" cy="858460"/>
              </a:xfrm>
              <a:prstGeom prst="roundRect">
                <a:avLst>
                  <a:gd name="adj" fmla="val 1918"/>
                </a:avLst>
              </a:prstGeom>
              <a:gradFill>
                <a:gsLst>
                  <a:gs pos="0">
                    <a:srgbClr val="D0D5F0"/>
                  </a:gs>
                  <a:gs pos="100000">
                    <a:srgbClr val="EAEAFC"/>
                  </a:gs>
                </a:gsLst>
                <a:lin ang="5400000" scaled="0"/>
              </a:gradFill>
              <a:ln w="19050">
                <a:solidFill>
                  <a:srgbClr val="D0D5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60000" indent="-180000">
                  <a:spcBef>
                    <a:spcPts val="600"/>
                  </a:spcBef>
                  <a:buClr>
                    <a:schemeClr val="tx1"/>
                  </a:buClr>
                  <a:buSzPct val="120000"/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переоформление аккредитации (аккредитация на дополнительные работы) органом(а) по сертификации в области аккредитации «медицинская техника» или «молоко и молочная продукция» в системе сертификации ГОСТ Р;</a:t>
                </a:r>
              </a:p>
              <a:p>
                <a:pPr marL="360000" indent="-180000">
                  <a:spcBef>
                    <a:spcPts val="600"/>
                  </a:spcBef>
                  <a:buClr>
                    <a:schemeClr val="tx1"/>
                  </a:buClr>
                  <a:buSzPct val="120000"/>
                  <a:buFont typeface="+mj-lt"/>
                  <a:buAutoNum type="arabicPeriod"/>
                  <a:defRPr/>
                </a:pP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переоформление аккредитации (аккредитация на дополнительные работы)    испытательной лабораторией(и) в области аккредитации «вода» или «нефтепродукты» в системе сертификации ГОСТ Р.</a:t>
                </a:r>
              </a:p>
            </p:txBody>
          </p:sp>
          <p:sp>
            <p:nvSpPr>
              <p:cNvPr id="16" name="Пятиугольник 24"/>
              <p:cNvSpPr>
                <a:spLocks noChangeArrowheads="1"/>
              </p:cNvSpPr>
              <p:nvPr/>
            </p:nvSpPr>
            <p:spPr bwMode="auto">
              <a:xfrm rot="5400000" flipV="1">
                <a:off x="936265" y="2816696"/>
                <a:ext cx="858460" cy="1511550"/>
              </a:xfrm>
              <a:prstGeom prst="round2SameRect">
                <a:avLst>
                  <a:gd name="adj1" fmla="val 7260"/>
                  <a:gd name="adj2" fmla="val 0"/>
                </a:avLst>
              </a:prstGeom>
              <a:gradFill flip="none" rotWithShape="1">
                <a:gsLst>
                  <a:gs pos="0">
                    <a:srgbClr val="2B2BAF"/>
                  </a:gs>
                  <a:gs pos="100000">
                    <a:srgbClr val="0C1D64"/>
                  </a:gs>
                </a:gsLst>
                <a:lin ang="5400000" scaled="1"/>
                <a:tileRect/>
              </a:gradFill>
              <a:ln w="19050" algn="ctr">
                <a:solidFill>
                  <a:srgbClr val="0C1D64"/>
                </a:solidFill>
                <a:round/>
                <a:headEnd/>
                <a:tailEnd/>
              </a:ln>
            </p:spPr>
            <p:txBody>
              <a:bodyPr vert="vert" anchor="ctr">
                <a:spAutoFit/>
              </a:bodyPr>
              <a:lstStyle/>
              <a:p>
                <a:pPr marL="180000">
                  <a:defRPr/>
                </a:pPr>
                <a:endParaRPr lang="ru-RU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 bwMode="auto">
              <a:xfrm>
                <a:off x="609720" y="3143241"/>
                <a:ext cx="1511550" cy="24302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9000">
                    <a:schemeClr val="bg1">
                      <a:alpha val="53000"/>
                    </a:schemeClr>
                  </a:gs>
                  <a:gs pos="43000">
                    <a:srgbClr val="975DC3">
                      <a:alpha val="0"/>
                    </a:srgb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ru-RU" b="1">
                  <a:solidFill>
                    <a:srgbClr val="09448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0054" name="TextBox 12"/>
            <p:cNvSpPr txBox="1">
              <a:spLocks noChangeArrowheads="1"/>
            </p:cNvSpPr>
            <p:nvPr/>
          </p:nvSpPr>
          <p:spPr bwMode="auto">
            <a:xfrm>
              <a:off x="357160" y="1807662"/>
              <a:ext cx="1357362" cy="842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>
                  <a:solidFill>
                    <a:schemeClr val="bg1"/>
                  </a:solidFill>
                  <a:cs typeface="Arial" charset="0"/>
                </a:rPr>
                <a:t>Исследуемая траектория: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Группа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1120" name="Рисунок 17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121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E4F9691B-863B-4707-9987-7C3A527629FE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42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71010" name="TextBox 2"/>
          <p:cNvSpPr txBox="1">
            <a:spLocks noChangeArrowheads="1"/>
          </p:cNvSpPr>
          <p:nvPr/>
        </p:nvSpPr>
        <p:spPr bwMode="auto">
          <a:xfrm>
            <a:off x="1285875" y="344488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Регистрация лекарственных средств: старый порядок</a:t>
            </a:r>
          </a:p>
        </p:txBody>
      </p:sp>
      <p:sp>
        <p:nvSpPr>
          <p:cNvPr id="171011" name="Прямоугольник 6"/>
          <p:cNvSpPr>
            <a:spLocks noChangeArrowheads="1"/>
          </p:cNvSpPr>
          <p:nvPr/>
        </p:nvSpPr>
        <p:spPr bwMode="auto">
          <a:xfrm>
            <a:off x="71438" y="928688"/>
            <a:ext cx="7786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Профиль регулирования государственной услуги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75" y="1357313"/>
          <a:ext cx="2613025" cy="357187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857388"/>
                <a:gridCol w="756000"/>
              </a:tblGrid>
              <a:tr h="307595">
                <a:tc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обращений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10*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307595">
                <a:tc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органов и организаций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615194">
                <a:tc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Наиболее распространенная  стоимость обращения (тыс.руб.)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400975">
                <a:tc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Интервал стоимости  обращения (тыс. 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564,2 - 1986,2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710153">
                <a:tc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Наиболее распространенное время предоставления результатов обращения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615194">
                <a:tc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Интервал временя получения  результатов обращения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425-2190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615194">
                <a:tc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Размер возможных неформальных платежей (тыс.руб.)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170-4080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71038" name="TextBox 12"/>
          <p:cNvSpPr txBox="1">
            <a:spLocks noChangeArrowheads="1"/>
          </p:cNvSpPr>
          <p:nvPr/>
        </p:nvSpPr>
        <p:spPr bwMode="auto">
          <a:xfrm>
            <a:off x="142875" y="5070475"/>
            <a:ext cx="2928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i="1"/>
              <a:t>* включая регистрацию торгового</a:t>
            </a:r>
          </a:p>
          <a:p>
            <a:r>
              <a:rPr lang="ru-RU" sz="1100" i="1"/>
              <a:t>названия ЛС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500" y="1285875"/>
          <a:ext cx="6143625" cy="416242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351280"/>
                <a:gridCol w="758478"/>
                <a:gridCol w="758478"/>
                <a:gridCol w="758478"/>
                <a:gridCol w="758478"/>
                <a:gridCol w="758478"/>
              </a:tblGrid>
              <a:tr h="507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ФОИВ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РОИВ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ОМСУ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организации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 обращений (шт.)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 количеству (%)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20 %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80 %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обращений (тыс. 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751,2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747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 стоимости (%)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0,6 %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99,4 %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обращений (с учетом параллельности)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обращений без учета параллельности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1680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1560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 времени (%)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7,1 %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92,9 %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EAEAFC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Неформальные платежи (тыс. 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170-4080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577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Максимальная стоимость: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 соответствия нормативной документации (фармацевтической статьи предприятия) современному уровню развития науки и техники (185 т.р., организация)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577">
                <a:tc>
                  <a:txBody>
                    <a:bodyPr/>
                    <a:lstStyle/>
                    <a:p>
                      <a:pPr marL="72000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Максимальное время: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 соответствия инструкции по медицинскому применению современному уровню развития науки и техники (120 </a:t>
                      </a:r>
                      <a:r>
                        <a:rPr lang="ru-RU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., организация)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1113" name="Группа 31"/>
          <p:cNvGrpSpPr>
            <a:grpSpLocks/>
          </p:cNvGrpSpPr>
          <p:nvPr/>
        </p:nvGrpSpPr>
        <p:grpSpPr bwMode="auto">
          <a:xfrm>
            <a:off x="214313" y="5572125"/>
            <a:ext cx="8807450" cy="642938"/>
            <a:chOff x="214282" y="5572140"/>
            <a:chExt cx="8807062" cy="642936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1857272" y="5618178"/>
              <a:ext cx="7164072" cy="568323"/>
            </a:xfrm>
            <a:prstGeom prst="roundRect">
              <a:avLst>
                <a:gd name="adj" fmla="val 8566"/>
              </a:avLst>
            </a:prstGeom>
            <a:solidFill>
              <a:srgbClr val="EAEAFC"/>
            </a:solidFill>
            <a:ln>
              <a:solidFill>
                <a:srgbClr val="DCDF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1115" name="Нашивка 54"/>
            <p:cNvSpPr>
              <a:spLocks noChangeArrowheads="1"/>
            </p:cNvSpPr>
            <p:nvPr/>
          </p:nvSpPr>
          <p:spPr bwMode="auto">
            <a:xfrm>
              <a:off x="1924295" y="5608832"/>
              <a:ext cx="575996" cy="587846"/>
            </a:xfrm>
            <a:prstGeom prst="chevron">
              <a:avLst>
                <a:gd name="adj" fmla="val 46324"/>
              </a:avLst>
            </a:prstGeom>
            <a:gradFill rotWithShape="0">
              <a:gsLst>
                <a:gs pos="0">
                  <a:srgbClr val="0C1D64">
                    <a:alpha val="79999"/>
                  </a:srgbClr>
                </a:gs>
                <a:gs pos="100000">
                  <a:srgbClr val="181BA4">
                    <a:alpha val="2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500181" y="5715015"/>
              <a:ext cx="5286142" cy="3079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время, непрозрачность, низкая квалификация проверяющих</a:t>
              </a:r>
            </a:p>
          </p:txBody>
        </p:sp>
        <p:sp>
          <p:nvSpPr>
            <p:cNvPr id="171117" name="Пятиугольник 24"/>
            <p:cNvSpPr>
              <a:spLocks noChangeArrowheads="1"/>
            </p:cNvSpPr>
            <p:nvPr/>
          </p:nvSpPr>
          <p:spPr bwMode="auto">
            <a:xfrm>
              <a:off x="214282" y="5589601"/>
              <a:ext cx="2087986" cy="625475"/>
            </a:xfrm>
            <a:prstGeom prst="homePlate">
              <a:avLst>
                <a:gd name="adj" fmla="val 38312"/>
              </a:avLst>
            </a:prstGeom>
            <a:gradFill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31" name="Пятиугольник 30"/>
            <p:cNvSpPr/>
            <p:nvPr/>
          </p:nvSpPr>
          <p:spPr bwMode="auto">
            <a:xfrm>
              <a:off x="269842" y="5572140"/>
              <a:ext cx="2087471" cy="612773"/>
            </a:xfrm>
            <a:prstGeom prst="homePlate">
              <a:avLst>
                <a:gd name="adj" fmla="val 38308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119" name="TextBox 31"/>
            <p:cNvSpPr txBox="1">
              <a:spLocks noChangeArrowheads="1"/>
            </p:cNvSpPr>
            <p:nvPr/>
          </p:nvSpPr>
          <p:spPr bwMode="auto">
            <a:xfrm>
              <a:off x="285729" y="5759123"/>
              <a:ext cx="1928799" cy="30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1400" b="1" i="1">
                  <a:solidFill>
                    <a:schemeClr val="bg1"/>
                  </a:solidFill>
                </a:rPr>
                <a:t>Главная проблема</a:t>
              </a:r>
              <a:endParaRPr lang="ru-RU" sz="1400" b="1" i="1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3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2129" name="Рисунок 9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2130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93A9F0A9-6101-47F4-A151-8BC951D921CC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43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72034" name="TextBox 2"/>
          <p:cNvSpPr txBox="1">
            <a:spLocks noChangeArrowheads="1"/>
          </p:cNvSpPr>
          <p:nvPr/>
        </p:nvSpPr>
        <p:spPr bwMode="auto">
          <a:xfrm>
            <a:off x="1285875" y="142875"/>
            <a:ext cx="750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443D9D"/>
                </a:solidFill>
              </a:rPr>
              <a:t>Лицензирование производства лекарственных средств: </a:t>
            </a:r>
          </a:p>
          <a:p>
            <a:r>
              <a:rPr lang="ru-RU" b="1">
                <a:solidFill>
                  <a:srgbClr val="443D9D"/>
                </a:solidFill>
              </a:rPr>
              <a:t>нет проблем  у профессиональных компаний</a:t>
            </a:r>
          </a:p>
        </p:txBody>
      </p:sp>
      <p:sp>
        <p:nvSpPr>
          <p:cNvPr id="172035" name="Прямоугольник 6"/>
          <p:cNvSpPr>
            <a:spLocks noChangeArrowheads="1"/>
          </p:cNvSpPr>
          <p:nvPr/>
        </p:nvSpPr>
        <p:spPr bwMode="auto">
          <a:xfrm>
            <a:off x="214313" y="1162050"/>
            <a:ext cx="7786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443D9D"/>
                </a:solidFill>
              </a:rPr>
              <a:t>Профиль регулирования государственной услуги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286125" y="1785938"/>
          <a:ext cx="5643563" cy="414337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772823"/>
                <a:gridCol w="722582"/>
                <a:gridCol w="794080"/>
                <a:gridCol w="705777"/>
                <a:gridCol w="627937"/>
                <a:gridCol w="1020402"/>
              </a:tblGrid>
              <a:tr h="525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ФОИВ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РОИВ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ОМСУ</a:t>
                      </a:r>
                      <a:endParaRPr lang="ru-RU" sz="1000" b="1" i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организации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29838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 обращений (шт.)</a:t>
                      </a:r>
                      <a:endParaRPr lang="ru-RU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29838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 количеству (%)</a:t>
                      </a:r>
                      <a:endParaRPr lang="ru-RU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12,5%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12,5%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29838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обращений (тыс. руб.)</a:t>
                      </a:r>
                      <a:endParaRPr lang="ru-RU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29838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 стоимости (%)</a:t>
                      </a:r>
                      <a:endParaRPr lang="ru-RU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12,3%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87,7%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29838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обращений (с учетом параллельности)</a:t>
                      </a:r>
                      <a:endParaRPr lang="ru-RU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29838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 времени (%)</a:t>
                      </a:r>
                      <a:endParaRPr lang="ru-RU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73,3 %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8,9 %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17,8 %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29838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Неформальные платежи</a:t>
                      </a:r>
                      <a:endParaRPr lang="ru-RU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225-1550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587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Максимальная стоимость:</a:t>
                      </a:r>
                      <a:endParaRPr lang="ru-RU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80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Получение экспертного заключения для получения заключения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Роспотребнадзора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(20 т.р., организация)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5043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Максимальное время:</a:t>
                      </a:r>
                      <a:endParaRPr lang="ru-RU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80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Получение экспертного заключения о соответствии санитарно-эпидемиологическим правилам и нормативам представляющих потенциальную опасность для человека видов деятельности, работ, услуг. 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08000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Роспотребнадзор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180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313" y="2286000"/>
          <a:ext cx="2928937" cy="3643313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13"/>
                <a:gridCol w="846144"/>
              </a:tblGrid>
              <a:tr h="266794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обращений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322868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органов и организаций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589663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Наиболее распространенная  стоимость обращения (тыс.руб.)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22,6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589663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Интервал стоимости  обращения (тыс. 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10,2-30,4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80717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Наиболее распространенное время предоставления результатов обращения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53359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Интервал временя получения  результатов обращения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210-510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53359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Размер возможных неформальных платежей (тыс.руб.)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225-1550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7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3136" name="Рисунок 15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137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157E11D1-D36E-45F9-946F-19540E27CFE5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44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73058" name="TextBox 2"/>
          <p:cNvSpPr txBox="1">
            <a:spLocks noChangeArrowheads="1"/>
          </p:cNvSpPr>
          <p:nvPr/>
        </p:nvSpPr>
        <p:spPr bwMode="auto">
          <a:xfrm>
            <a:off x="1285875" y="100013"/>
            <a:ext cx="75009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443D9D"/>
                </a:solidFill>
              </a:rPr>
              <a:t>Выдача лицензии на право сбора, использования,  обезвреживания,  размещения, транспортировки опасных отходов: классический бюрократизм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50" y="2500313"/>
          <a:ext cx="8501063" cy="363537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428892"/>
                <a:gridCol w="1531993"/>
                <a:gridCol w="1135060"/>
                <a:gridCol w="1135060"/>
                <a:gridCol w="1135060"/>
                <a:gridCol w="1135060"/>
              </a:tblGrid>
              <a:tr h="39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ФОИВ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РОИВ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ОМСУ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организации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 обращений (шт.)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 количеству (%)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обращений (тыс. руб.)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 стоимости (%)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обращений (с учетом параллельности)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 времени (%)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29 %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Неформальные платежи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 – 2100 тыс. руб.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Дополнительные необходимые, но не государственные услуги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295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Максимальная стоимость: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Получение свидетельств (сертификатов) о профессиональной подготовке  лиц на право работы с отходами I-IV классов опасности.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аккредитовапнные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компании, 150 т.р.)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Максимальные неформальные платежи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Получение лицензии по сбору, использованию, обезвреживанию, транспортировке, размещению отходов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Ростехнадзор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100-2000 т.р.)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экологическая экспертиза проектной документации (Ростехнадзор,700-1600 т.р.)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36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Максимальное время: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Получение лицензии по сбору, использованию, обезвреживанию, транспортировке, размещению отходов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Ростехнадзор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200-540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444" marR="56444" marT="0" marB="0" anchor="ctr"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3132" name="Группа 23"/>
          <p:cNvGrpSpPr>
            <a:grpSpLocks/>
          </p:cNvGrpSpPr>
          <p:nvPr/>
        </p:nvGrpSpPr>
        <p:grpSpPr bwMode="auto">
          <a:xfrm>
            <a:off x="285750" y="1000125"/>
            <a:ext cx="8502650" cy="1428750"/>
            <a:chOff x="791450" y="1571612"/>
            <a:chExt cx="8502764" cy="662402"/>
          </a:xfrm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1050216" y="1571612"/>
              <a:ext cx="8243998" cy="661666"/>
            </a:xfrm>
            <a:prstGeom prst="roundRect">
              <a:avLst>
                <a:gd name="adj" fmla="val 4725"/>
              </a:avLst>
            </a:prstGeom>
            <a:gradFill>
              <a:gsLst>
                <a:gs pos="0">
                  <a:srgbClr val="D0D5F0"/>
                </a:gs>
                <a:gs pos="100000">
                  <a:srgbClr val="EAEAFC"/>
                </a:gs>
              </a:gsLst>
              <a:lin ang="5400000" scaled="0"/>
            </a:gradFill>
            <a:ln w="19050">
              <a:solidFill>
                <a:srgbClr val="D0D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8775">
                <a:defRPr/>
              </a:pPr>
              <a:r>
                <a:rPr lang="ru-RU" sz="1200" b="1" i="1">
                  <a:solidFill>
                    <a:schemeClr val="tx1"/>
                  </a:solidFill>
                  <a:latin typeface="Arial" charset="0"/>
                  <a:cs typeface="Arial" charset="0"/>
                </a:rPr>
                <a:t>Выдача лицензии на право сбора, использования, обезвреживания, размещения, транспортировки опасных отходов: классический бюрократизм</a:t>
              </a:r>
            </a:p>
            <a:p>
              <a:pPr marL="358775">
                <a:defRPr/>
              </a:pPr>
              <a:r>
                <a:rPr lang="ru-RU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Траектории: обращение  с отходами,</a:t>
              </a:r>
            </a:p>
            <a:p>
              <a:pPr marL="358775">
                <a:buClr>
                  <a:srgbClr val="443D9D"/>
                </a:buClr>
                <a:buSzPct val="160000"/>
                <a:buFont typeface="Arial" charset="0"/>
                <a:buChar char="•"/>
                <a:defRPr/>
              </a:pPr>
              <a:r>
                <a:rPr lang="ru-RU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кроме медицинских отходов / включая медицинские отходы (дополнительная услуга - определение класса опасности медицинских отходов (А,Б,В,Г,Д);</a:t>
              </a:r>
            </a:p>
            <a:p>
              <a:pPr marL="358775">
                <a:buClr>
                  <a:srgbClr val="443D9D"/>
                </a:buClr>
                <a:buSzPct val="160000"/>
                <a:buFont typeface="Arial" charset="0"/>
                <a:buChar char="•"/>
                <a:defRPr/>
              </a:pPr>
              <a:r>
                <a:rPr lang="ru-RU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только обращение отходов / размещение и обезвреживание отходов (включение услуг в государственную экологическую экспертизу проектной документации)</a:t>
              </a:r>
            </a:p>
          </p:txBody>
        </p:sp>
        <p:sp>
          <p:nvSpPr>
            <p:cNvPr id="26" name="Пятиугольник 24"/>
            <p:cNvSpPr>
              <a:spLocks noChangeArrowheads="1"/>
            </p:cNvSpPr>
            <p:nvPr/>
          </p:nvSpPr>
          <p:spPr bwMode="auto">
            <a:xfrm rot="5400000" flipV="1">
              <a:off x="694409" y="1668653"/>
              <a:ext cx="662402" cy="468319"/>
            </a:xfrm>
            <a:prstGeom prst="round2SameRect">
              <a:avLst/>
            </a:prstGeom>
            <a:gradFill flip="none"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5400000" scaled="1"/>
              <a:tileRect/>
            </a:gradFill>
            <a:ln w="19050" algn="ctr">
              <a:solidFill>
                <a:srgbClr val="0C1D64"/>
              </a:solidFill>
              <a:round/>
              <a:headEnd/>
              <a:tailEnd/>
            </a:ln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829551" y="1576764"/>
              <a:ext cx="504832" cy="56745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1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27" name="Рисунок 8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8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3ADEEE1A-D1A5-4AB8-AF55-487FD1E71914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45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74082" name="TextBox 2"/>
          <p:cNvSpPr txBox="1">
            <a:spLocks noChangeArrowheads="1"/>
          </p:cNvSpPr>
          <p:nvPr/>
        </p:nvSpPr>
        <p:spPr bwMode="auto">
          <a:xfrm>
            <a:off x="1285875" y="357188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Лицензирование в области связи</a:t>
            </a:r>
          </a:p>
        </p:txBody>
      </p:sp>
      <p:sp>
        <p:nvSpPr>
          <p:cNvPr id="174083" name="Прямоугольник 6"/>
          <p:cNvSpPr>
            <a:spLocks noChangeArrowheads="1"/>
          </p:cNvSpPr>
          <p:nvPr/>
        </p:nvSpPr>
        <p:spPr bwMode="auto">
          <a:xfrm>
            <a:off x="428625" y="1233488"/>
            <a:ext cx="7786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Профиль регулирования государственной услуги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00125" y="1857375"/>
          <a:ext cx="7215188" cy="40005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398390"/>
                <a:gridCol w="791936"/>
                <a:gridCol w="1015217"/>
                <a:gridCol w="902323"/>
                <a:gridCol w="802808"/>
                <a:gridCol w="1304564"/>
              </a:tblGrid>
              <a:tr h="489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1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ФОИВ</a:t>
                      </a:r>
                      <a:endParaRPr lang="ru-RU" sz="1100" b="1" i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РОИВ</a:t>
                      </a:r>
                      <a:endParaRPr lang="ru-RU" sz="11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ОМСУ</a:t>
                      </a:r>
                      <a:endParaRPr lang="ru-RU" sz="11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организации</a:t>
                      </a:r>
                      <a:endParaRPr lang="ru-RU" sz="11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613561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 обращений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613561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обращений </a:t>
                      </a:r>
                      <a:endParaRPr lang="ru-RU" sz="1100" b="0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руб.)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CDFF2"/>
                    </a:solidFill>
                  </a:tcPr>
                </a:tc>
              </a:tr>
              <a:tr h="613561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обращений </a:t>
                      </a:r>
                      <a:endParaRPr lang="ru-RU" sz="1100" b="0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 учетом параллельности)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131, 196, 472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EAFC"/>
                    </a:solidFill>
                  </a:tcPr>
                </a:tc>
              </a:tr>
              <a:tr h="1056689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Максимальная стоимость: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Формально: торги (конкурс, аукцион) на право получения лицензии в области оказания услуг связи на заданную частоту (диапазон частот), но поскольку торги в форме аукциона не проводятся:</a:t>
                      </a:r>
                    </a:p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Получение лицензии на оказание услуг связи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561"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Максимальное время: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Торги (конкурс, аукцион) на право получения лицензии в области оказания услуг связи на заданную частоту (диапазон частот)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5" name="Группа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5173" name="Рисунок 8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74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C07C306C-6F4D-4FB3-AE98-87FBD651587B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46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75106" name="TextBox 2"/>
          <p:cNvSpPr txBox="1">
            <a:spLocks noChangeArrowheads="1"/>
          </p:cNvSpPr>
          <p:nvPr/>
        </p:nvSpPr>
        <p:spPr bwMode="auto">
          <a:xfrm>
            <a:off x="1285875" y="314325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Лицензирование телерадиовещания </a:t>
            </a:r>
          </a:p>
        </p:txBody>
      </p:sp>
      <p:graphicFrame>
        <p:nvGraphicFramePr>
          <p:cNvPr id="66631" name="Group 71"/>
          <p:cNvGraphicFramePr>
            <a:graphicFrameLocks noGrp="1"/>
          </p:cNvGraphicFramePr>
          <p:nvPr/>
        </p:nvGraphicFramePr>
        <p:xfrm>
          <a:off x="857250" y="1509713"/>
          <a:ext cx="7500938" cy="4065587"/>
        </p:xfrm>
        <a:graphic>
          <a:graphicData uri="http://schemas.openxmlformats.org/drawingml/2006/table">
            <a:tbl>
              <a:tblPr/>
              <a:tblGrid>
                <a:gridCol w="2332038"/>
                <a:gridCol w="1033462"/>
                <a:gridCol w="1033463"/>
                <a:gridCol w="1033462"/>
                <a:gridCol w="1035050"/>
                <a:gridCol w="1033463"/>
              </a:tblGrid>
              <a:tr h="573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ФОИВ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РОИВ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ОМСУ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организации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 обращений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по количеству (%)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обращений (тыс. руб.)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по стоимости (%)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обращений (с учетом параллельности)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по времени (%)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Максимальная стоимость: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Получение права на получение лицензии по результатам конкурса ФКК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Максимальное время: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Получение заключения ГРЧЦ о технической возможности вещания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5171" name="Прямоугольник 6"/>
          <p:cNvSpPr>
            <a:spLocks noChangeArrowheads="1"/>
          </p:cNvSpPr>
          <p:nvPr/>
        </p:nvSpPr>
        <p:spPr bwMode="auto">
          <a:xfrm>
            <a:off x="395288" y="981075"/>
            <a:ext cx="7786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Профиль регулирования государственной услуги</a:t>
            </a:r>
          </a:p>
        </p:txBody>
      </p:sp>
      <p:sp>
        <p:nvSpPr>
          <p:cNvPr id="175172" name="Прямоугольник 6"/>
          <p:cNvSpPr>
            <a:spLocks noChangeArrowheads="1"/>
          </p:cNvSpPr>
          <p:nvPr/>
        </p:nvSpPr>
        <p:spPr bwMode="auto">
          <a:xfrm>
            <a:off x="323850" y="5589588"/>
            <a:ext cx="7786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Недостаток: проведение конкурса вместо аукциона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1" name="Группа 5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9301" name="Рисунок 18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9302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9ACBF6E3-30A2-4B8F-A73B-6E0EF1E1F5D3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47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79202" name="TextBox 2"/>
          <p:cNvSpPr txBox="1">
            <a:spLocks noChangeArrowheads="1"/>
          </p:cNvSpPr>
          <p:nvPr/>
        </p:nvSpPr>
        <p:spPr bwMode="auto">
          <a:xfrm>
            <a:off x="1285875" y="100013"/>
            <a:ext cx="75009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181BA4"/>
                </a:solidFill>
              </a:rPr>
              <a:t>Предприятие пищевой промышленности: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181BA4"/>
                </a:solidFill>
              </a:rPr>
              <a:t>колбасный минизавод (цех, цех мясных полуфабрикатов),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181BA4"/>
                </a:solidFill>
              </a:rPr>
              <a:t>16 регионов, 99 респондентов</a:t>
            </a:r>
          </a:p>
        </p:txBody>
      </p:sp>
      <p:sp>
        <p:nvSpPr>
          <p:cNvPr id="179203" name="Прямоугольник 6"/>
          <p:cNvSpPr>
            <a:spLocks noChangeArrowheads="1"/>
          </p:cNvSpPr>
          <p:nvPr/>
        </p:nvSpPr>
        <p:spPr bwMode="auto">
          <a:xfrm>
            <a:off x="571500" y="928688"/>
            <a:ext cx="7786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Профиль регулирования отрасли</a:t>
            </a:r>
          </a:p>
          <a:p>
            <a:r>
              <a:rPr lang="ru-RU" sz="1600" b="1" i="1">
                <a:solidFill>
                  <a:srgbClr val="181BA4"/>
                </a:solidFill>
              </a:rPr>
              <a:t>(для услуг, обозначенных более чем 20% респондентов)</a:t>
            </a:r>
          </a:p>
        </p:txBody>
      </p:sp>
      <p:graphicFrame>
        <p:nvGraphicFramePr>
          <p:cNvPr id="179309" name="Group 109"/>
          <p:cNvGraphicFramePr>
            <a:graphicFrameLocks noGrp="1"/>
          </p:cNvGraphicFramePr>
          <p:nvPr/>
        </p:nvGraphicFramePr>
        <p:xfrm>
          <a:off x="214313" y="1500188"/>
          <a:ext cx="8715375" cy="3935412"/>
        </p:xfrm>
        <a:graphic>
          <a:graphicData uri="http://schemas.openxmlformats.org/drawingml/2006/table">
            <a:tbl>
              <a:tblPr/>
              <a:tblGrid>
                <a:gridCol w="4071937"/>
                <a:gridCol w="1536700"/>
                <a:gridCol w="315913"/>
                <a:gridCol w="290512"/>
                <a:gridCol w="736600"/>
                <a:gridCol w="692150"/>
                <a:gridCol w="107156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ФОИВ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РОИВ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ОМСУ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организации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 обращений (шт.)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по количеству (%)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обращений (тыс. руб.)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по стоимости (%)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обращения без учета параллельности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по времени (%)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1,6 %</a:t>
                      </a: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98,4%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обращений (с учетом параллельности)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55-103 дня (в «идеальном» случае)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Затраты на периодические услуги (тыс. руб.)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направлениям обращений: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 (тыс. руб.)</a:t>
                      </a: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Подтверждение соответствия санитарным нормам (включая профильные для пищепрома разрешения и регистрации)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93,1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Подтверждение соответствия противопожарным нормам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19,4%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Подтверждение соответствия экологическим нормам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Подтверждение соответствия условий труда нормам по безопасности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38,2%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63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Другое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5442" marR="35442" marT="7200" marB="72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9294" name="Группа 20"/>
          <p:cNvGrpSpPr>
            <a:grpSpLocks/>
          </p:cNvGrpSpPr>
          <p:nvPr/>
        </p:nvGrpSpPr>
        <p:grpSpPr bwMode="auto">
          <a:xfrm>
            <a:off x="246063" y="5494338"/>
            <a:ext cx="8683625" cy="720725"/>
            <a:chOff x="214282" y="4812768"/>
            <a:chExt cx="8683188" cy="1188000"/>
          </a:xfrm>
        </p:grpSpPr>
        <p:sp>
          <p:nvSpPr>
            <p:cNvPr id="22" name="Скругленный прямоугольник 21"/>
            <p:cNvSpPr/>
            <p:nvPr/>
          </p:nvSpPr>
          <p:spPr bwMode="auto">
            <a:xfrm>
              <a:off x="1841387" y="4849402"/>
              <a:ext cx="7056083" cy="1114731"/>
            </a:xfrm>
            <a:prstGeom prst="roundRect">
              <a:avLst>
                <a:gd name="adj" fmla="val 8566"/>
              </a:avLst>
            </a:prstGeom>
            <a:solidFill>
              <a:srgbClr val="EAEAFC"/>
            </a:solidFill>
            <a:ln>
              <a:solidFill>
                <a:srgbClr val="DCDF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9296" name="Нашивка 54"/>
            <p:cNvSpPr>
              <a:spLocks noChangeArrowheads="1"/>
            </p:cNvSpPr>
            <p:nvPr/>
          </p:nvSpPr>
          <p:spPr bwMode="auto">
            <a:xfrm>
              <a:off x="2036050" y="4848768"/>
              <a:ext cx="432000" cy="1128600"/>
            </a:xfrm>
            <a:prstGeom prst="chevron">
              <a:avLst>
                <a:gd name="adj" fmla="val 53380"/>
              </a:avLst>
            </a:prstGeom>
            <a:gradFill rotWithShape="0">
              <a:gsLst>
                <a:gs pos="0">
                  <a:srgbClr val="0C1D64">
                    <a:alpha val="79999"/>
                  </a:srgbClr>
                </a:gs>
                <a:gs pos="100000">
                  <a:srgbClr val="181BA4">
                    <a:alpha val="2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179297" name="TextBox 23"/>
            <p:cNvSpPr txBox="1">
              <a:spLocks noChangeArrowheads="1"/>
            </p:cNvSpPr>
            <p:nvPr/>
          </p:nvSpPr>
          <p:spPr bwMode="auto">
            <a:xfrm>
              <a:off x="2325174" y="4907065"/>
              <a:ext cx="6175919" cy="1066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>
                <a:buClr>
                  <a:schemeClr val="tx1"/>
                </a:buClr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Услуги, связанные с подключением к инженерным сетям </a:t>
              </a:r>
            </a:p>
            <a:p>
              <a:pPr marL="179388">
                <a:buClr>
                  <a:schemeClr val="tx1"/>
                </a:buClr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Услуги, связанные с подтверждением пожарной безопасности объекта </a:t>
              </a:r>
            </a:p>
            <a:p>
              <a:pPr marL="179388">
                <a:buClr>
                  <a:schemeClr val="tx1"/>
                </a:buClr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Услуги, связанные с получение санитарного паспорта объекта</a:t>
              </a:r>
            </a:p>
          </p:txBody>
        </p:sp>
        <p:sp>
          <p:nvSpPr>
            <p:cNvPr id="179298" name="Пятиугольник 24"/>
            <p:cNvSpPr>
              <a:spLocks noChangeArrowheads="1"/>
            </p:cNvSpPr>
            <p:nvPr/>
          </p:nvSpPr>
          <p:spPr bwMode="auto">
            <a:xfrm>
              <a:off x="214282" y="4812768"/>
              <a:ext cx="2088001" cy="1188000"/>
            </a:xfrm>
            <a:prstGeom prst="homePlate">
              <a:avLst>
                <a:gd name="adj" fmla="val 38317"/>
              </a:avLst>
            </a:prstGeom>
            <a:gradFill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26" name="Пятиугольник 25"/>
            <p:cNvSpPr/>
            <p:nvPr/>
          </p:nvSpPr>
          <p:spPr bwMode="auto">
            <a:xfrm>
              <a:off x="285715" y="4812768"/>
              <a:ext cx="2087458" cy="1188000"/>
            </a:xfrm>
            <a:prstGeom prst="homePlate">
              <a:avLst>
                <a:gd name="adj" fmla="val 372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300" name="TextBox 31"/>
            <p:cNvSpPr txBox="1">
              <a:spLocks noChangeArrowheads="1"/>
            </p:cNvSpPr>
            <p:nvPr/>
          </p:nvSpPr>
          <p:spPr bwMode="auto">
            <a:xfrm>
              <a:off x="285720" y="4871156"/>
              <a:ext cx="1910855" cy="111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i="1">
                  <a:solidFill>
                    <a:schemeClr val="bg1"/>
                  </a:solidFill>
                </a:rPr>
                <a:t>Наиболее проблемные услуги: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5" name="Группа 5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0520" name="Рисунок 11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0521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43A7A3EE-DA9A-42C1-AC39-DD2E026BDEF2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48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80226" name="TextBox 2"/>
          <p:cNvSpPr txBox="1">
            <a:spLocks noChangeArrowheads="1"/>
          </p:cNvSpPr>
          <p:nvPr/>
        </p:nvSpPr>
        <p:spPr bwMode="auto">
          <a:xfrm>
            <a:off x="1285875" y="344488"/>
            <a:ext cx="750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81BA4"/>
                </a:solidFill>
              </a:rPr>
              <a:t>Предприятие пищевой промышленности-2 </a:t>
            </a:r>
          </a:p>
        </p:txBody>
      </p:sp>
      <p:sp>
        <p:nvSpPr>
          <p:cNvPr id="180227" name="Прямоугольник 6"/>
          <p:cNvSpPr>
            <a:spLocks noChangeArrowheads="1"/>
          </p:cNvSpPr>
          <p:nvPr/>
        </p:nvSpPr>
        <p:spPr bwMode="auto">
          <a:xfrm>
            <a:off x="1692275" y="765175"/>
            <a:ext cx="307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181BA4"/>
                </a:solidFill>
              </a:rPr>
              <a:t>Рейтинг по стоимости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95288" y="1052513"/>
          <a:ext cx="5075237" cy="2627312"/>
        </p:xfrm>
        <a:graphic>
          <a:graphicData uri="http://schemas.openxmlformats.org/drawingml/2006/table">
            <a:tbl>
              <a:tblPr/>
              <a:tblGrid>
                <a:gridCol w="612775"/>
                <a:gridCol w="1547812"/>
                <a:gridCol w="971550"/>
                <a:gridCol w="971550"/>
                <a:gridCol w="97155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Рейтинг</a:t>
                      </a:r>
                      <a:endParaRPr kumimoji="0" lang="ru-RU" sz="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Регион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госуслуг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подключения к сетям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суммарная стоимость 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Омская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70 620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263 057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333 677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Белгородская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84 910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126 700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211 610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Нижегородская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85 450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126 820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212 270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Ростовская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92 000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112 000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204 000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Липецкая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106 230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134 510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240 740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Респ. Татарстан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112 339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117 500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229 839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Воронежская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115 340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98 812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214 152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Ленинградская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120 850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149 500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270 350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Новосибирская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121 350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186 450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307 800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Новгородская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124 312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184 350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308 662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Ставропольский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127 519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158 362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285 881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Челябинская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128 600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102 600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231 200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Краснодарский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130 640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169 256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299 896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Приморский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157 460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222 852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380 312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Московская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196 150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212 340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408 490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Тульская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212 100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137 000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349 100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838" marR="67838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651500" y="1125538"/>
          <a:ext cx="3132138" cy="2341562"/>
        </p:xfrm>
        <a:graphic>
          <a:graphicData uri="http://schemas.openxmlformats.org/drawingml/2006/table">
            <a:tbl>
              <a:tblPr/>
              <a:tblGrid>
                <a:gridCol w="612775"/>
                <a:gridCol w="1547813"/>
                <a:gridCol w="971550"/>
              </a:tblGrid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Московская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Ростовская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Новгородская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Липецкая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Ставропольский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Республика Татарстан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Краснодарский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Белгородская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Воронежская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Омская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Новосибирская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Тульская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Нижегородская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Челябинская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Ленинградская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Приморский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180408" name="Прямоугольник 6"/>
          <p:cNvSpPr>
            <a:spLocks noChangeArrowheads="1"/>
          </p:cNvSpPr>
          <p:nvPr/>
        </p:nvSpPr>
        <p:spPr bwMode="auto">
          <a:xfrm>
            <a:off x="5724525" y="836613"/>
            <a:ext cx="328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181BA4"/>
                </a:solidFill>
              </a:rPr>
              <a:t>Рейтинг субъектов по времени</a:t>
            </a:r>
          </a:p>
        </p:txBody>
      </p:sp>
      <p:sp>
        <p:nvSpPr>
          <p:cNvPr id="180409" name="Прямоугольник 6"/>
          <p:cNvSpPr>
            <a:spLocks noChangeArrowheads="1"/>
          </p:cNvSpPr>
          <p:nvPr/>
        </p:nvSpPr>
        <p:spPr bwMode="auto">
          <a:xfrm>
            <a:off x="3203575" y="3644900"/>
            <a:ext cx="307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181BA4"/>
                </a:solidFill>
              </a:rPr>
              <a:t>Итоговый рейтинг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28625" y="3933825"/>
          <a:ext cx="8358188" cy="2262188"/>
        </p:xfrm>
        <a:graphic>
          <a:graphicData uri="http://schemas.openxmlformats.org/drawingml/2006/table">
            <a:tbl>
              <a:tblPr/>
              <a:tblGrid>
                <a:gridCol w="1008063"/>
                <a:gridCol w="2547937"/>
                <a:gridCol w="1601788"/>
                <a:gridCol w="1600200"/>
                <a:gridCol w="16002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Рейтинг </a:t>
                      </a:r>
                      <a:endParaRPr kumimoji="0" lang="ru-RU" sz="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Регион 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Рейтинг по стоимости госуслуг 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Рейтинг по времени услуг 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Значение суммарного рейтинга</a:t>
                      </a: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Ростовская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Липецкая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Белгородская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Омская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Респ. Татарстан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Новгородская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Нижегородская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Воронежская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Ставропольский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Московская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Новосибирская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Краснодарский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Ленинградская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Челябинская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Тульская область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Приморский край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7470" marR="67470" marT="36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3" name="Группа 5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2283" name="Рисунок 25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284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F9E21A6F-1ED7-4479-B7DB-FD81D88A2193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49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82274" name="TextBox 2"/>
          <p:cNvSpPr txBox="1">
            <a:spLocks noChangeArrowheads="1"/>
          </p:cNvSpPr>
          <p:nvPr/>
        </p:nvSpPr>
        <p:spPr bwMode="auto">
          <a:xfrm>
            <a:off x="1285875" y="357188"/>
            <a:ext cx="750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81BA4"/>
                </a:solidFill>
              </a:rPr>
              <a:t>Крестьянско-фермерское хозяйство</a:t>
            </a:r>
          </a:p>
        </p:txBody>
      </p:sp>
      <p:grpSp>
        <p:nvGrpSpPr>
          <p:cNvPr id="182275" name="Группа 16"/>
          <p:cNvGrpSpPr>
            <a:grpSpLocks/>
          </p:cNvGrpSpPr>
          <p:nvPr/>
        </p:nvGrpSpPr>
        <p:grpSpPr bwMode="auto">
          <a:xfrm>
            <a:off x="214313" y="1000125"/>
            <a:ext cx="8683625" cy="966788"/>
            <a:chOff x="214282" y="4812768"/>
            <a:chExt cx="8683187" cy="1188000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1841387" y="4847881"/>
              <a:ext cx="7056082" cy="1117773"/>
            </a:xfrm>
            <a:prstGeom prst="roundRect">
              <a:avLst>
                <a:gd name="adj" fmla="val 8566"/>
              </a:avLst>
            </a:prstGeom>
            <a:solidFill>
              <a:srgbClr val="EAEAFC"/>
            </a:solidFill>
            <a:ln>
              <a:solidFill>
                <a:srgbClr val="DCDF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2278" name="Нашивка 54"/>
            <p:cNvSpPr>
              <a:spLocks noChangeArrowheads="1"/>
            </p:cNvSpPr>
            <p:nvPr/>
          </p:nvSpPr>
          <p:spPr bwMode="auto">
            <a:xfrm>
              <a:off x="1816298" y="4848767"/>
              <a:ext cx="684000" cy="1106339"/>
            </a:xfrm>
            <a:prstGeom prst="chevron">
              <a:avLst>
                <a:gd name="adj" fmla="val 53380"/>
              </a:avLst>
            </a:prstGeom>
            <a:gradFill rotWithShape="0">
              <a:gsLst>
                <a:gs pos="0">
                  <a:srgbClr val="0C1D64">
                    <a:alpha val="79999"/>
                  </a:srgbClr>
                </a:gs>
                <a:gs pos="100000">
                  <a:srgbClr val="181BA4">
                    <a:alpha val="2000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182279" name="TextBox 19"/>
            <p:cNvSpPr txBox="1">
              <a:spLocks noChangeArrowheads="1"/>
            </p:cNvSpPr>
            <p:nvPr/>
          </p:nvSpPr>
          <p:spPr bwMode="auto">
            <a:xfrm>
              <a:off x="2573239" y="4907067"/>
              <a:ext cx="6072230" cy="102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Clr>
                  <a:srgbClr val="443D9D"/>
                </a:buClr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согласование технических условий по электричеству;</a:t>
              </a:r>
            </a:p>
            <a:p>
              <a:pPr marL="228600" indent="-228600">
                <a:buClr>
                  <a:srgbClr val="443D9D"/>
                </a:buClr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согласование и решение всех земельных вопросов</a:t>
              </a:r>
            </a:p>
            <a:p>
              <a:pPr marL="228600" indent="-228600">
                <a:buClr>
                  <a:srgbClr val="443D9D"/>
                </a:buClr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согласование в Роспотребнадзоре </a:t>
              </a:r>
            </a:p>
            <a:p>
              <a:pPr marL="228600" indent="-228600">
                <a:buClr>
                  <a:srgbClr val="443D9D"/>
                </a:buClr>
                <a:buSzPct val="120000"/>
                <a:buFont typeface="Calibri" pitchFamily="34" charset="0"/>
                <a:buAutoNum type="arabicPeriod"/>
              </a:pPr>
              <a:r>
                <a:rPr lang="ru-RU" sz="1200"/>
                <a:t>получение деклараций, сертификатов соответствия, экологической экспертизы</a:t>
              </a:r>
            </a:p>
          </p:txBody>
        </p:sp>
        <p:sp>
          <p:nvSpPr>
            <p:cNvPr id="182280" name="Пятиугольник 20"/>
            <p:cNvSpPr>
              <a:spLocks noChangeArrowheads="1"/>
            </p:cNvSpPr>
            <p:nvPr/>
          </p:nvSpPr>
          <p:spPr bwMode="auto">
            <a:xfrm>
              <a:off x="214282" y="4812768"/>
              <a:ext cx="2088001" cy="1188000"/>
            </a:xfrm>
            <a:prstGeom prst="homePlate">
              <a:avLst>
                <a:gd name="adj" fmla="val 38317"/>
              </a:avLst>
            </a:prstGeom>
            <a:gradFill rotWithShape="1">
              <a:gsLst>
                <a:gs pos="0">
                  <a:srgbClr val="2B2BAF"/>
                </a:gs>
                <a:gs pos="100000">
                  <a:srgbClr val="0C1D6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94485"/>
                </a:solidFill>
                <a:cs typeface="Arial" charset="0"/>
              </a:endParaRPr>
            </a:p>
          </p:txBody>
        </p:sp>
        <p:sp>
          <p:nvSpPr>
            <p:cNvPr id="22" name="Пятиугольник 21"/>
            <p:cNvSpPr/>
            <p:nvPr/>
          </p:nvSpPr>
          <p:spPr bwMode="auto">
            <a:xfrm>
              <a:off x="285715" y="4812768"/>
              <a:ext cx="2087458" cy="1188000"/>
            </a:xfrm>
            <a:prstGeom prst="homePlate">
              <a:avLst>
                <a:gd name="adj" fmla="val 3723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000">
                  <a:schemeClr val="bg1">
                    <a:alpha val="53000"/>
                  </a:schemeClr>
                </a:gs>
                <a:gs pos="43000">
                  <a:srgbClr val="975DC3"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b="1">
                <a:solidFill>
                  <a:srgbClr val="09448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282" name="TextBox 31"/>
            <p:cNvSpPr txBox="1">
              <a:spLocks noChangeArrowheads="1"/>
            </p:cNvSpPr>
            <p:nvPr/>
          </p:nvSpPr>
          <p:spPr bwMode="auto">
            <a:xfrm>
              <a:off x="285720" y="5057901"/>
              <a:ext cx="191085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400" b="1" i="1">
                  <a:solidFill>
                    <a:schemeClr val="bg1"/>
                  </a:solidFill>
                </a:rPr>
                <a:t>Наиболее проблемные услуги: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 bwMode="auto">
          <a:xfrm>
            <a:off x="214313" y="2071688"/>
            <a:ext cx="8715375" cy="4103687"/>
          </a:xfrm>
          <a:prstGeom prst="roundRect">
            <a:avLst>
              <a:gd name="adj" fmla="val 1542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79388" lvl="1">
              <a:defRPr/>
            </a:pPr>
            <a:r>
              <a:rPr lang="ru-RU" sz="1200" b="1" i="1">
                <a:solidFill>
                  <a:schemeClr val="tx1"/>
                </a:solidFill>
                <a:latin typeface="Arial" charset="0"/>
                <a:cs typeface="Arial" charset="0"/>
              </a:rPr>
              <a:t>Фермер Калужской области Бабынинского района несколько лет назад решил организовать свинокомплекс, рассчитанный на содержание 150 свиноматок и откорма 3,5 тысяч свиней. </a:t>
            </a:r>
          </a:p>
          <a:p>
            <a:pPr marL="179388" lvl="1">
              <a:defRPr/>
            </a:pP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КФХ получено 28 согласований, пройдено 63 инстанции, затрачено более 1,5 лет, официально потрачено 682 000 рублей, хотя в действительности хозяйство произвело неофициальные расходы в разы превышающие официальные значения.</a:t>
            </a:r>
          </a:p>
          <a:p>
            <a:pPr marL="179388" lvl="1">
              <a:lnSpc>
                <a:spcPct val="30000"/>
              </a:lnSpc>
              <a:defRPr/>
            </a:pPr>
            <a:r>
              <a:rPr lang="ru-RU" sz="1200">
                <a:solidFill>
                  <a:srgbClr val="404040"/>
                </a:solidFill>
                <a:latin typeface="Arial" charset="0"/>
                <a:cs typeface="Arial" charset="0"/>
              </a:rPr>
              <a:t>      </a:t>
            </a:r>
          </a:p>
          <a:p>
            <a:pPr marL="179388" lvl="1">
              <a:defRPr/>
            </a:pPr>
            <a:r>
              <a:rPr lang="ru-RU" sz="1200" i="1">
                <a:solidFill>
                  <a:srgbClr val="181BA4"/>
                </a:solidFill>
                <a:latin typeface="Arial" charset="0"/>
                <a:cs typeface="Arial" charset="0"/>
              </a:rPr>
              <a:t>В том числе согласования: 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согласование подключение электроэнергии – 8 актов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возможности подачи и использования газа, как вида топлива – 4 акта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возможности подключения водоснабжения – 7 актов,</a:t>
            </a:r>
          </a:p>
          <a:p>
            <a:pPr marL="179388" lvl="1">
              <a:lnSpc>
                <a:spcPct val="30000"/>
              </a:lnSpc>
              <a:defRPr/>
            </a:pPr>
            <a:r>
              <a:rPr lang="ru-RU" sz="1200" i="1">
                <a:solidFill>
                  <a:srgbClr val="404040"/>
                </a:solidFill>
                <a:latin typeface="Arial" charset="0"/>
                <a:cs typeface="Arial" charset="0"/>
              </a:rPr>
              <a:t>      </a:t>
            </a:r>
          </a:p>
          <a:p>
            <a:pPr marL="179388" lvl="1">
              <a:defRPr/>
            </a:pPr>
            <a:r>
              <a:rPr lang="ru-RU" sz="1200" i="1">
                <a:solidFill>
                  <a:srgbClr val="181BA4"/>
                </a:solidFill>
                <a:latin typeface="Arial" charset="0"/>
                <a:cs typeface="Arial" charset="0"/>
              </a:rPr>
              <a:t>а также: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 b="1">
                <a:solidFill>
                  <a:schemeClr val="tx1"/>
                </a:solidFill>
                <a:latin typeface="Arial" charset="0"/>
                <a:cs typeface="Arial" charset="0"/>
              </a:rPr>
              <a:t>согласования с ближайшим аэропортом о расстоянии от фермы до контрольной точки аэродрома вне полос воздушных потоков</a:t>
            </a: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 i="1">
                <a:solidFill>
                  <a:schemeClr val="tx1"/>
                </a:solidFill>
                <a:latin typeface="Arial" charset="0"/>
                <a:cs typeface="Arial" charset="0"/>
              </a:rPr>
              <a:t>согласование с департаментом по охране и использованию культурного наследия (памятников истории и культуры) Министерства культуры области об отсутствии культурных наследий,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 i="1">
                <a:solidFill>
                  <a:schemeClr val="tx1"/>
                </a:solidFill>
                <a:latin typeface="Arial" charset="0"/>
                <a:cs typeface="Arial" charset="0"/>
              </a:rPr>
              <a:t>заключение отдела геологии и лицензирования Калужской области об отсутствии полезных ископаемых на участке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согласие хозяйства на принятие и использование отходов в виде удобрений,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заключение о публичных слушаниях  МО о намерениях строительства комплекса.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согласования центра по гидрометеорологии, технических заключений о результатах изыскательских работ (геология) и результатах изыскательских работ (геодезия) по объекту,</a:t>
            </a:r>
          </a:p>
          <a:p>
            <a:pPr marL="179388" lvl="1">
              <a:buClr>
                <a:srgbClr val="443D9D"/>
              </a:buClr>
              <a:buSzPct val="160000"/>
              <a:buFont typeface="Arial" charset="0"/>
              <a:buChar char="•"/>
              <a:defRPr/>
            </a:pPr>
            <a:r>
              <a:rPr lang="ru-RU" sz="1200">
                <a:solidFill>
                  <a:schemeClr val="tx1"/>
                </a:solidFill>
                <a:latin typeface="Arial" charset="0"/>
                <a:cs typeface="Arial" charset="0"/>
              </a:rPr>
              <a:t>кроме того согласования по СЭС, земле, пожарникам, экологии</a:t>
            </a:r>
            <a:endParaRPr lang="ru-RU" sz="12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5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439" name="Рисунок 25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F83137E0-4A38-4331-8A65-795218E7B0D6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5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85875" y="260350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Услуги для граждан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14313" y="1412875"/>
            <a:ext cx="4645025" cy="4824413"/>
          </a:xfrm>
          <a:prstGeom prst="roundRect">
            <a:avLst>
              <a:gd name="adj" fmla="val 1542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Оформление, выдача и замена паспортов гражданина Российской Федерации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Оформление, выдача и замена паспортов гражданина Российской Федерации, иных документов удостоверяющих личность гражданина Российской Федерации за  пределами Российской Федерации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по месту жительства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по месту пребывания	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актов гражданского состояния (рождение)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актов гражданского состояния (смерть)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транспортных средств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Технический осмотр транспортных средств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Прием квалификационных экзаменов на получение водительского удостоверения	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регистрация прав на недвижимое имущество и сделок с ним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сведений Единого государственного реестра прав на недвижимое имущество и сделок с ним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Постановка объектов недвижимости на государственный кадастровый учет	</a:t>
            </a:r>
          </a:p>
          <a:p>
            <a:pPr marL="228600" indent="-228600">
              <a:spcBef>
                <a:spcPts val="4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сведений, содержащихся в государственном кадастре недвижимости, размещение публичных кадастровых карт в сети Интернет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076825" y="1412875"/>
            <a:ext cx="3671888" cy="4679950"/>
          </a:xfrm>
          <a:prstGeom prst="roundRect">
            <a:avLst>
              <a:gd name="adj" fmla="val 1542"/>
            </a:avLst>
          </a:prstGeom>
          <a:gradFill>
            <a:gsLst>
              <a:gs pos="0">
                <a:srgbClr val="D0D5F0"/>
              </a:gs>
              <a:gs pos="100000">
                <a:srgbClr val="EAEAFC"/>
              </a:gs>
            </a:gsLst>
            <a:lin ang="5400000" scaled="0"/>
          </a:gradFill>
          <a:ln w="19050">
            <a:solidFill>
              <a:srgbClr val="D0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Подтверждение за счет средств заявителя документов государственного образца об образовании, об ученых степенях и ученых званиях и проставление </a:t>
            </a:r>
            <a:r>
              <a:rPr lang="ru-RU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апостиля</a:t>
            </a:r>
            <a:r>
              <a:rPr lang="ru-RU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таких документах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Государственная регистрация маломерных судов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Аттестация судоводителей и выдача им удостоверений на право управления маломерным судном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Признание лица инвалидом федеральными государственными учреждениями медико-социальной экспертизы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Направление на высокотехнологичную медицинскую помощь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Прием и регистрация заявлений граждан об  установлении им пенсий, принятие решений об установлении пенсий гражданам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Получение денежной компенсации по оплате жилья и коммунальных услуг	</a:t>
            </a:r>
          </a:p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8437" name="Прямоугольник 15"/>
          <p:cNvSpPr>
            <a:spLocks noChangeArrowheads="1"/>
          </p:cNvSpPr>
          <p:nvPr/>
        </p:nvSpPr>
        <p:spPr bwMode="auto">
          <a:xfrm>
            <a:off x="250825" y="1052513"/>
            <a:ext cx="374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C1D64"/>
                </a:solidFill>
              </a:rPr>
              <a:t>Массовые услуги для граждан</a:t>
            </a:r>
            <a:endParaRPr lang="ru-RU" i="1">
              <a:solidFill>
                <a:srgbClr val="0C1D64"/>
              </a:solidFill>
            </a:endParaRPr>
          </a:p>
        </p:txBody>
      </p:sp>
      <p:sp>
        <p:nvSpPr>
          <p:cNvPr id="18438" name="Прямоугольник 16"/>
          <p:cNvSpPr>
            <a:spLocks noChangeArrowheads="1"/>
          </p:cNvSpPr>
          <p:nvPr/>
        </p:nvSpPr>
        <p:spPr bwMode="auto">
          <a:xfrm>
            <a:off x="5003800" y="1052513"/>
            <a:ext cx="360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C1D64"/>
                </a:solidFill>
              </a:rPr>
              <a:t>Иные услуги для граждан</a:t>
            </a:r>
            <a:endParaRPr lang="ru-RU" i="1">
              <a:solidFill>
                <a:srgbClr val="0C1D6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5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459" name="Рисунок 34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0" name="Номер слайда 42"/>
            <p:cNvSpPr txBox="1">
              <a:spLocks/>
            </p:cNvSpPr>
            <p:nvPr/>
          </p:nvSpPr>
          <p:spPr bwMode="auto">
            <a:xfrm>
              <a:off x="8458256" y="6286520"/>
              <a:ext cx="471462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1837CE8D-59BA-4DFC-B615-29FD1F554342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6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9458" name="TextBox 40"/>
          <p:cNvSpPr txBox="1">
            <a:spLocks noChangeArrowheads="1"/>
          </p:cNvSpPr>
          <p:nvPr/>
        </p:nvSpPr>
        <p:spPr bwMode="auto">
          <a:xfrm>
            <a:off x="1395413" y="2214563"/>
            <a:ext cx="6537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000" b="1">
              <a:solidFill>
                <a:srgbClr val="181BA4"/>
              </a:solidFill>
            </a:endParaRPr>
          </a:p>
          <a:p>
            <a:pPr algn="ctr"/>
            <a:r>
              <a:rPr lang="ru-RU" sz="2000" b="1">
                <a:solidFill>
                  <a:srgbClr val="181BA4"/>
                </a:solidFill>
              </a:rPr>
              <a:t>Оценка практики регулирования предоставления </a:t>
            </a:r>
          </a:p>
          <a:p>
            <a:pPr algn="ctr"/>
            <a:r>
              <a:rPr lang="ru-RU" sz="2000" b="1">
                <a:solidFill>
                  <a:srgbClr val="181BA4"/>
                </a:solidFill>
              </a:rPr>
              <a:t>государственных 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31" name="Рисунок 9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C6E5A87E-6524-43D3-96EF-14745C6A42A2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7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285875" y="285750"/>
            <a:ext cx="750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Отдельные государственные услуги для бизнеса - 1</a:t>
            </a:r>
          </a:p>
        </p:txBody>
      </p:sp>
      <p:graphicFrame>
        <p:nvGraphicFramePr>
          <p:cNvPr id="20534" name="Group 54"/>
          <p:cNvGraphicFramePr>
            <a:graphicFrameLocks noGrp="1"/>
          </p:cNvGraphicFramePr>
          <p:nvPr/>
        </p:nvGraphicFramePr>
        <p:xfrm>
          <a:off x="611188" y="908050"/>
          <a:ext cx="7921625" cy="4749800"/>
        </p:xfrm>
        <a:graphic>
          <a:graphicData uri="http://schemas.openxmlformats.org/drawingml/2006/table">
            <a:tbl>
              <a:tblPr/>
              <a:tblGrid>
                <a:gridCol w="468312"/>
                <a:gridCol w="3268663"/>
                <a:gridCol w="1830387"/>
                <a:gridCol w="2354263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Среднее значение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Среднее без учета строительства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  <a:gs pos="10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обращений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предоставления ГУ (тыс. руб.)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189,4*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Интервал оценок стоимости ГУ (тыс. руб.)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142,4-2052,6</a:t>
                      </a: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149,4-757,7*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Неформальные платежи по ГУ (тыс. руб.)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1005,7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(295,8-2483,3)</a:t>
                      </a: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827,6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(109-1126)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предоставления ГУ (с учетом параллельности) (дн.)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371,6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предоставления ГУ (без учета параллельности) (дн.)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501,6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C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Интервал оценок времени получения ГУ (дн.)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230,2-921,3</a:t>
                      </a: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236-761,1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72000" marB="72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20530" name="TextBox 15"/>
          <p:cNvSpPr txBox="1">
            <a:spLocks noChangeArrowheads="1"/>
          </p:cNvSpPr>
          <p:nvPr/>
        </p:nvSpPr>
        <p:spPr bwMode="auto">
          <a:xfrm>
            <a:off x="755650" y="5661025"/>
            <a:ext cx="6219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i="1"/>
              <a:t>* также без учета лицензирования ТРВ, где стоимость определяется по итогам торгов</a:t>
            </a:r>
          </a:p>
          <a:p>
            <a:endParaRPr lang="ru-RU" sz="11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509" name="Рисунок 9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ABACD219-23A4-494A-8981-E226D7A31C34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8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285875" y="242888"/>
            <a:ext cx="750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Отдельные государственные услуги для бизнеса - 2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2" y="1140102"/>
          <a:ext cx="8176990" cy="4553599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29717"/>
                <a:gridCol w="2110193"/>
                <a:gridCol w="478090"/>
                <a:gridCol w="478090"/>
                <a:gridCol w="478090"/>
                <a:gridCol w="478090"/>
                <a:gridCol w="478090"/>
                <a:gridCol w="478090"/>
                <a:gridCol w="478090"/>
                <a:gridCol w="583296"/>
                <a:gridCol w="372884"/>
                <a:gridCol w="478090"/>
                <a:gridCol w="473672"/>
                <a:gridCol w="482508"/>
              </a:tblGrid>
              <a:tr h="68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Регистрация </a:t>
                      </a:r>
                      <a:r>
                        <a:rPr lang="ru-RU" sz="800" b="1" i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юрлица</a:t>
                      </a: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МКД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Аккредитация </a:t>
                      </a:r>
                      <a:r>
                        <a:rPr lang="ru-RU" sz="800" b="1" i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орг-ций</a:t>
                      </a: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 оценке соответствия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Регистрация ЛС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Лицензирование производства ЛС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Лицензия по опасным отходам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Лицензирование связи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Лицензирование ТРВ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Экспертиза ЭМС и присвоение радиочастот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Выдача картографических материалов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 значение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 без учета строительства</a:t>
                      </a:r>
                      <a:endParaRPr lang="ru-RU" sz="8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" marR="72000" marT="0" marB="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обращений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12-13*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1-2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</a:tr>
              <a:tr h="627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предоставления ГУ (тыс. руб.)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1469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751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1256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(по итогам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торгов)*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373,0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189,4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</a:tr>
              <a:tr h="502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Интервал оценок стоимости ГУ (тыс. руб.)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5-13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93-11117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53-152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564-1986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10-30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376-772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 итогам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торгов*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40-2169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70-192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142,4-2052,6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149,4-757,7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</a:tr>
              <a:tr h="502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Неформальные платежи по ГУ (тыс. руб.)  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(1230-9270)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(170-4080)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(225-1550)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(150-2100)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1005,7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(295,8-2483,3)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827,6 (109-1126)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</a:tr>
              <a:tr h="38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предоставления </a:t>
                      </a: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ГУ</a:t>
                      </a:r>
                    </a:p>
                    <a:p>
                      <a:pPr marL="720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 учетом параллельности) (</a:t>
                      </a:r>
                      <a:r>
                        <a:rPr lang="ru-RU" sz="9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582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790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 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371,6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</a:tr>
              <a:tr h="38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предоставления ГУ (без учета параллельности) (</a:t>
                      </a:r>
                      <a:r>
                        <a:rPr lang="ru-RU" sz="9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1680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337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501,6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491,5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EAEAFC"/>
                    </a:solidFill>
                  </a:tcPr>
                </a:tc>
              </a:tr>
              <a:tr h="38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Интервал оценок времени получения ГУ (</a:t>
                      </a:r>
                      <a:r>
                        <a:rPr lang="ru-RU" sz="900" i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900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11-51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184-2203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36-130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425-2190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210-510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488-1409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131/196/472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220-405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180-846</a:t>
                      </a:r>
                      <a:endParaRPr lang="ru-RU" sz="9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49-127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230,2-921,3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236-761,1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407" marR="41407" marT="0" marB="0" anchor="ctr"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21508" name="TextBox 15"/>
          <p:cNvSpPr txBox="1">
            <a:spLocks noChangeArrowheads="1"/>
          </p:cNvSpPr>
          <p:nvPr/>
        </p:nvSpPr>
        <p:spPr bwMode="auto">
          <a:xfrm>
            <a:off x="357188" y="5734050"/>
            <a:ext cx="85010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/>
              <a:t>- </a:t>
            </a:r>
            <a:r>
              <a:rPr lang="ru-RU" sz="1100" i="1"/>
              <a:t>более одного обращения по каждой госуслуге</a:t>
            </a:r>
          </a:p>
          <a:p>
            <a:pPr>
              <a:buFontTx/>
              <a:buChar char="-"/>
            </a:pPr>
            <a:r>
              <a:rPr lang="ru-RU" sz="1100" i="1"/>
              <a:t>обращения в различные организации по каждой госуслуге</a:t>
            </a:r>
            <a:endParaRPr lang="en-US" sz="1100" i="1"/>
          </a:p>
          <a:p>
            <a:r>
              <a:rPr lang="en-US" sz="1100" i="1"/>
              <a:t>* </a:t>
            </a:r>
            <a:r>
              <a:rPr lang="ru-RU" sz="1100" i="1"/>
              <a:t>не учитываемые при расчете средних значений данные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4" name="Рисунок 14" descr="н слайд фиоллл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Номер слайда 42"/>
            <p:cNvSpPr txBox="1">
              <a:spLocks/>
            </p:cNvSpPr>
            <p:nvPr/>
          </p:nvSpPr>
          <p:spPr bwMode="auto">
            <a:xfrm>
              <a:off x="8315412" y="6286520"/>
              <a:ext cx="685744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fld id="{AC795E0E-B050-4736-8832-696CE84775B5}" type="slidenum">
                <a:rPr lang="ru-RU" sz="2200" b="1">
                  <a:solidFill>
                    <a:schemeClr val="bg1"/>
                  </a:solidFill>
                  <a:cs typeface="Arial" charset="0"/>
                </a:rPr>
                <a:pPr algn="ctr"/>
                <a:t>9</a:t>
              </a:fld>
              <a:endParaRPr lang="ru-RU" sz="2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285875" y="314325"/>
            <a:ext cx="750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1BA4"/>
                </a:solidFill>
              </a:rPr>
              <a:t>Отдельные государственные услуги для бизнеса – 3</a:t>
            </a:r>
          </a:p>
        </p:txBody>
      </p:sp>
      <p:sp>
        <p:nvSpPr>
          <p:cNvPr id="22531" name="Прямоугольник 10"/>
          <p:cNvSpPr>
            <a:spLocks noChangeArrowheads="1"/>
          </p:cNvSpPr>
          <p:nvPr/>
        </p:nvSpPr>
        <p:spPr bwMode="auto">
          <a:xfrm>
            <a:off x="357188" y="1071563"/>
            <a:ext cx="7786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81BA4"/>
                </a:solidFill>
              </a:rPr>
              <a:t>Доля затрат на оплату пошлины в общем объеме затрат на получение государственной услуги (%)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548" y="1772817"/>
          <a:ext cx="7962105" cy="343987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973513"/>
                <a:gridCol w="748574"/>
                <a:gridCol w="748574"/>
                <a:gridCol w="748574"/>
                <a:gridCol w="748574"/>
                <a:gridCol w="748574"/>
                <a:gridCol w="748574"/>
                <a:gridCol w="748574"/>
                <a:gridCol w="748574"/>
              </a:tblGrid>
              <a:tr h="1979925">
                <a:tc>
                  <a:txBody>
                    <a:bodyPr/>
                    <a:lstStyle/>
                    <a:p>
                      <a:pPr marL="72000" algn="ctr"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Аккредитация </a:t>
                      </a:r>
                      <a:r>
                        <a:rPr lang="ru-RU" sz="1200" b="1" i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орг-ций</a:t>
                      </a: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 оценке соответствия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Регистрация ЛС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Лицензирование производства ЛС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Лицензия по опасным отходам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Лицензирование связи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Экспертиза ЭМС и присвоение радиочастот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Выдача картографических материалов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 значение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vert="vert270" anchor="ctr">
                    <a:gradFill>
                      <a:gsLst>
                        <a:gs pos="0">
                          <a:srgbClr val="0C1D64"/>
                        </a:gs>
                        <a:gs pos="50000">
                          <a:srgbClr val="443D9D"/>
                        </a:gs>
                      </a:gsLst>
                      <a:lin ang="10800000" scaled="1"/>
                    </a:gradFill>
                  </a:tcPr>
                </a:tc>
              </a:tr>
              <a:tr h="48665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реальная стоимость  ГУ</a:t>
                      </a:r>
                      <a:endParaRPr lang="ru-RU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751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</a:tr>
              <a:tr h="48665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Размер пошлины</a:t>
                      </a:r>
                      <a:endParaRPr lang="ru-RU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EAE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EAEAFC"/>
                    </a:solidFill>
                  </a:tcPr>
                </a:tc>
              </a:tr>
              <a:tr h="486650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пошлины</a:t>
                      </a:r>
                      <a:endParaRPr lang="ru-RU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C6C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2,1%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0,5%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11,3%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0,6%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86,7%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2,4%*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009" marR="67009" marT="0" marB="0" anchor="ctr">
                    <a:solidFill>
                      <a:srgbClr val="DCDFF2"/>
                    </a:solidFill>
                  </a:tcPr>
                </a:tc>
              </a:tr>
            </a:tbl>
          </a:graphicData>
        </a:graphic>
      </p:graphicFrame>
      <p:sp>
        <p:nvSpPr>
          <p:cNvPr id="22533" name="TextBox 12"/>
          <p:cNvSpPr txBox="1">
            <a:spLocks noChangeArrowheads="1"/>
          </p:cNvSpPr>
          <p:nvPr/>
        </p:nvSpPr>
        <p:spPr bwMode="auto">
          <a:xfrm>
            <a:off x="500063" y="5284788"/>
            <a:ext cx="42021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i="1"/>
              <a:t>* без учета ГУ по лицензированию связи, с учетом – 14,5 %</a:t>
            </a:r>
          </a:p>
          <a:p>
            <a:endParaRPr lang="ru-RU" sz="11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5012</Words>
  <Application>Microsoft Office PowerPoint</Application>
  <PresentationFormat>Экран (4:3)</PresentationFormat>
  <Paragraphs>1805</Paragraphs>
  <Slides>49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Calibri</vt:lpstr>
      <vt:lpstr>Times New Roman</vt:lpstr>
      <vt:lpstr>Тема Office</vt:lpstr>
      <vt:lpstr>Лист Microsoft Excel</vt:lpstr>
      <vt:lpstr>Лист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Sergey</cp:lastModifiedBy>
  <cp:revision>352</cp:revision>
  <dcterms:created xsi:type="dcterms:W3CDTF">2010-11-28T10:08:07Z</dcterms:created>
  <dcterms:modified xsi:type="dcterms:W3CDTF">2011-04-21T15:51:52Z</dcterms:modified>
</cp:coreProperties>
</file>