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104.xml" ContentType="application/vnd.openxmlformats-officedocument.presentationml.tags+xml"/>
  <Override PartName="/ppt/tags/tag140.xml" ContentType="application/vnd.openxmlformats-officedocument.presentationml.tags+xml"/>
  <Override PartName="/ppt/tags/tag151.xml" ContentType="application/vnd.openxmlformats-officedocument.presentationml.tags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96.xml" ContentType="application/vnd.openxmlformats-officedocument.presentationml.tags+xml"/>
  <Override PartName="/ppt/tags/tag205.xml" ContentType="application/vnd.openxmlformats-officedocument.presentationml.tags+xml"/>
  <Override PartName="/ppt/tags/tag216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85.xml" ContentType="application/vnd.openxmlformats-officedocument.presentationml.tags+xml"/>
  <Override PartName="/ppt/tags/tag189.xml" ContentType="application/vnd.openxmlformats-officedocument.presentationml.tag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ppt/tags/tag178.xml" ContentType="application/vnd.openxmlformats-officedocument.presentationml.tags+xml"/>
  <Override PartName="/ppt/tags/tag52.xml" ContentType="application/vnd.openxmlformats-officedocument.presentationml.tags+xml"/>
  <Override PartName="/ppt/tags/tag109.xml" ContentType="application/vnd.openxmlformats-officedocument.presentationml.tags+xml"/>
  <Override PartName="/ppt/tags/tag156.xml" ContentType="application/vnd.openxmlformats-officedocument.presentationml.tags+xml"/>
  <Override PartName="/ppt/tags/tag167.xml" ContentType="application/vnd.openxmlformats-officedocument.presentationml.tags+xml"/>
  <Override PartName="/ppt/tags/tag41.xml" ContentType="application/vnd.openxmlformats-officedocument.presentationml.tags+xml"/>
  <Override PartName="/ppt/notesSlides/notesSlide7.xml" ContentType="application/vnd.openxmlformats-officedocument.presentationml.notesSlide+xml"/>
  <Override PartName="/ppt/tags/tag145.xml" ContentType="application/vnd.openxmlformats-officedocument.presentationml.tags+xml"/>
  <Override PartName="/ppt/tags/tag192.xml" ContentType="application/vnd.openxmlformats-officedocument.presentationml.tags+xml"/>
  <Override PartName="/ppt/tags/tag30.xml" ContentType="application/vnd.openxmlformats-officedocument.presentationml.tags+xml"/>
  <Override PartName="/ppt/tags/tag134.xml" ContentType="application/vnd.openxmlformats-officedocument.presentationml.tags+xml"/>
  <Override PartName="/ppt/tags/tag181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112.xml" ContentType="application/vnd.openxmlformats-officedocument.presentationml.tags+xml"/>
  <Override PartName="/ppt/tags/tag123.xml" ContentType="application/vnd.openxmlformats-officedocument.presentationml.tags+xml"/>
  <Override PartName="/ppt/tags/tag170.xml" ContentType="application/vnd.openxmlformats-officedocument.presentationml.tag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101.xml" ContentType="application/vnd.openxmlformats-officedocument.presentationml.tags+xml"/>
  <Default Extension="emf" ContentType="image/x-emf"/>
  <Override PartName="/ppt/tags/tag68.xml" ContentType="application/vnd.openxmlformats-officedocument.presentationml.tags+xml"/>
  <Override PartName="/ppt/presentation.xml" ContentType="application/vnd.openxmlformats-officedocument.presentationml.presentation.main+xml"/>
  <Override PartName="/ppt/tags/tag57.xml" ContentType="application/vnd.openxmlformats-officedocument.presentationml.tags+xml"/>
  <Override PartName="/ppt/tags/tag213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82.xml" ContentType="application/vnd.openxmlformats-officedocument.presentationml.tags+xml"/>
  <Override PartName="/ppt/tags/tag93.xml" ContentType="application/vnd.openxmlformats-officedocument.presentationml.tags+xml"/>
  <Override PartName="/ppt/tags/tag139.xml" ContentType="application/vnd.openxmlformats-officedocument.presentationml.tags+xml"/>
  <Override PartName="/ppt/tags/tag186.xml" ContentType="application/vnd.openxmlformats-officedocument.presentationml.tags+xml"/>
  <Override PartName="/ppt/tags/tag197.xml" ContentType="application/vnd.openxmlformats-officedocument.presentationml.tags+xml"/>
  <Override PartName="/ppt/tags/tag202.xml" ContentType="application/vnd.openxmlformats-officedocument.presentationml.tags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tags/tag24.xml" ContentType="application/vnd.openxmlformats-officedocument.presentationml.tags+xml"/>
  <Override PartName="/ppt/tags/tag71.xml" ContentType="application/vnd.openxmlformats-officedocument.presentationml.tags+xml"/>
  <Override PartName="/ppt/tags/tag128.xml" ContentType="application/vnd.openxmlformats-officedocument.presentationml.tags+xml"/>
  <Override PartName="/ppt/tags/tag175.xml" ContentType="application/vnd.openxmlformats-officedocument.presentationml.tags+xml"/>
  <Override PartName="/ppt/tags/tag13.xml" ContentType="application/vnd.openxmlformats-officedocument.presentationml.tags+xml"/>
  <Override PartName="/ppt/tags/tag60.xml" ContentType="application/vnd.openxmlformats-officedocument.presentationml.tags+xml"/>
  <Override PartName="/ppt/tags/tag117.xml" ContentType="application/vnd.openxmlformats-officedocument.presentationml.tags+xml"/>
  <Override PartName="/ppt/tags/tag164.xml" ContentType="application/vnd.openxmlformats-officedocument.presentationml.tags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ppt/tags/tag106.xml" ContentType="application/vnd.openxmlformats-officedocument.presentationml.tags+xml"/>
  <Override PartName="/ppt/tags/tag124.xml" ContentType="application/vnd.openxmlformats-officedocument.presentationml.tags+xml"/>
  <Override PartName="/ppt/tags/tag142.xml" ContentType="application/vnd.openxmlformats-officedocument.presentationml.tags+xml"/>
  <Override PartName="/ppt/tags/tag153.xml" ContentType="application/vnd.openxmlformats-officedocument.presentationml.tags+xml"/>
  <Override PartName="/ppt/tags/tag171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tags/tag131.xml" ContentType="application/vnd.openxmlformats-officedocument.presentationml.tags+xml"/>
  <Override PartName="/ppt/tags/tag160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ags/tag98.xml" ContentType="application/vnd.openxmlformats-officedocument.presentationml.tags+xml"/>
  <Override PartName="/ppt/tags/tag102.xml" ContentType="application/vnd.openxmlformats-officedocument.presentationml.tags+xml"/>
  <Override PartName="/ppt/tags/tag120.xml" ContentType="application/vnd.openxmlformats-officedocument.presentationml.tags+xml"/>
  <Override PartName="/ppt/tags/tag207.xml" ContentType="application/vnd.openxmlformats-officedocument.presentationml.tags+xml"/>
  <Override PartName="/ppt/tags/tag218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tags/tag94.xml" ContentType="application/vnd.openxmlformats-officedocument.presentationml.tags+xml"/>
  <Override PartName="/ppt/tags/tag198.xml" ContentType="application/vnd.openxmlformats-officedocument.presentationml.tags+xml"/>
  <Override PartName="/ppt/tags/tag203.xml" ContentType="application/vnd.openxmlformats-officedocument.presentationml.tags+xml"/>
  <Override PartName="/ppt/tags/tag214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58.xml" ContentType="application/vnd.openxmlformats-officedocument.presentationml.tags+xml"/>
  <Override PartName="/ppt/tags/tag169.xml" ContentType="application/vnd.openxmlformats-officedocument.presentationml.tags+xml"/>
  <Override PartName="/ppt/tags/tag187.xml" ContentType="application/vnd.openxmlformats-officedocument.presentationml.tags+xml"/>
  <Override PartName="/ppt/tags/tag210.xml" ContentType="application/vnd.openxmlformats-officedocument.presentationml.tags+xml"/>
  <Override PartName="/ppt/tags/tag221.xml" ContentType="application/vnd.openxmlformats-officedocument.presentationml.tags+xml"/>
  <Override PartName="/ppt/commentAuthors.xml" ContentType="application/vnd.openxmlformats-officedocument.presentationml.commentAuthor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90.xml" ContentType="application/vnd.openxmlformats-officedocument.presentationml.tags+xml"/>
  <Override PartName="/ppt/tags/tag118.xml" ContentType="application/vnd.openxmlformats-officedocument.presentationml.tags+xml"/>
  <Override PartName="/ppt/tags/tag129.xml" ContentType="application/vnd.openxmlformats-officedocument.presentationml.tags+xml"/>
  <Override PartName="/ppt/tags/tag147.xml" ContentType="application/vnd.openxmlformats-officedocument.presentationml.tags+xml"/>
  <Override PartName="/ppt/notesSlides/notesSlide9.xml" ContentType="application/vnd.openxmlformats-officedocument.presentationml.notesSlide+xml"/>
  <Override PartName="/ppt/tags/tag165.xml" ContentType="application/vnd.openxmlformats-officedocument.presentationml.tags+xml"/>
  <Override PartName="/ppt/tags/tag176.xml" ContentType="application/vnd.openxmlformats-officedocument.presentationml.tags+xml"/>
  <Override PartName="/ppt/tags/tag194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tags/tag107.xml" ContentType="application/vnd.openxmlformats-officedocument.presentationml.tags+xml"/>
  <Override PartName="/ppt/tags/tag136.xml" ContentType="application/vnd.openxmlformats-officedocument.presentationml.tags+xml"/>
  <Override PartName="/ppt/tags/tag154.xml" ContentType="application/vnd.openxmlformats-officedocument.presentationml.tags+xml"/>
  <Override PartName="/ppt/notesSlides/notesSlide10.xml" ContentType="application/vnd.openxmlformats-officedocument.presentationml.notesSlide+xml"/>
  <Override PartName="/ppt/tags/tag183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notesSlides/notesSlide5.xml" ContentType="application/vnd.openxmlformats-officedocument.presentationml.notesSlide+xml"/>
  <Override PartName="/ppt/tags/tag114.xml" ContentType="application/vnd.openxmlformats-officedocument.presentationml.tags+xml"/>
  <Override PartName="/ppt/tags/tag125.xml" ContentType="application/vnd.openxmlformats-officedocument.presentationml.tags+xml"/>
  <Override PartName="/ppt/tags/tag143.xml" ContentType="application/vnd.openxmlformats-officedocument.presentationml.tags+xml"/>
  <Override PartName="/ppt/tags/tag161.xml" ContentType="application/vnd.openxmlformats-officedocument.presentationml.tags+xml"/>
  <Override PartName="/ppt/tags/tag172.xml" ContentType="application/vnd.openxmlformats-officedocument.presentationml.tags+xml"/>
  <Override PartName="/ppt/tags/tag190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103.xml" ContentType="application/vnd.openxmlformats-officedocument.presentationml.tags+xml"/>
  <Override PartName="/ppt/tags/tag132.xml" ContentType="application/vnd.openxmlformats-officedocument.presentationml.tags+xml"/>
  <Override PartName="/ppt/tags/tag150.xml" ContentType="application/vnd.openxmlformats-officedocument.presentationml.tags+xml"/>
  <Override PartName="/ppt/tags/tag219.xml" ContentType="application/vnd.openxmlformats-officedocument.presentationml.tags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121.xml" ContentType="application/vnd.openxmlformats-officedocument.presentationml.tags+xml"/>
  <Override PartName="/ppt/tags/tag208.xml" ContentType="application/vnd.openxmlformats-officedocument.presentationml.tags+xml"/>
  <Override PartName="/ppt/tags/tag3.xml" ContentType="application/vnd.openxmlformats-officedocument.presentationml.tags+xml"/>
  <Default Extension="jpeg" ContentType="image/jpeg"/>
  <Override PartName="/ppt/tags/tag59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Override PartName="/ppt/tags/tag215.xml" ContentType="application/vnd.openxmlformats-officedocument.presentationml.tags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66.xml" ContentType="application/vnd.openxmlformats-officedocument.presentationml.tags+xml"/>
  <Override PartName="/ppt/tags/tag84.xml" ContentType="application/vnd.openxmlformats-officedocument.presentationml.tags+xml"/>
  <Override PartName="/ppt/tags/tag95.xml" ContentType="application/vnd.openxmlformats-officedocument.presentationml.tags+xml"/>
  <Override PartName="/ppt/tags/tag188.xml" ContentType="application/vnd.openxmlformats-officedocument.presentationml.tags+xml"/>
  <Override PartName="/ppt/tags/tag199.xml" ContentType="application/vnd.openxmlformats-officedocument.presentationml.tags+xml"/>
  <Override PartName="/ppt/tags/tag204.xml" ContentType="application/vnd.openxmlformats-officedocument.presentationml.tags+xml"/>
  <Override PartName="/ppt/tags/tag222.xml" ContentType="application/vnd.openxmlformats-officedocument.presentationml.tags+xml"/>
  <Override PartName="/ppt/tags/tag26.xml" ContentType="application/vnd.openxmlformats-officedocument.presentationml.tags+xml"/>
  <Override PartName="/ppt/tags/tag55.xml" ContentType="application/vnd.openxmlformats-officedocument.presentationml.tags+xml"/>
  <Override PartName="/ppt/tags/tag73.xml" ContentType="application/vnd.openxmlformats-officedocument.presentationml.tags+xml"/>
  <Override PartName="/ppt/tags/tag159.xml" ContentType="application/vnd.openxmlformats-officedocument.presentationml.tags+xml"/>
  <Override PartName="/ppt/tags/tag177.xml" ContentType="application/vnd.openxmlformats-officedocument.presentationml.tags+xml"/>
  <Override PartName="/ppt/tags/tag211.xml" ContentType="application/vnd.openxmlformats-officedocument.presentationml.tags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62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19.xml" ContentType="application/vnd.openxmlformats-officedocument.presentationml.tags+xml"/>
  <Override PartName="/ppt/tags/tag137.xml" ContentType="application/vnd.openxmlformats-officedocument.presentationml.tags+xml"/>
  <Override PartName="/ppt/tags/tag148.xml" ContentType="application/vnd.openxmlformats-officedocument.presentationml.tags+xml"/>
  <Override PartName="/ppt/tags/tag166.xml" ContentType="application/vnd.openxmlformats-officedocument.presentationml.tags+xml"/>
  <Override PartName="/ppt/tags/tag184.xml" ContentType="application/vnd.openxmlformats-officedocument.presentationml.tags+xml"/>
  <Override PartName="/ppt/notesSlides/notesSlide11.xml" ContentType="application/vnd.openxmlformats-officedocument.presentationml.notesSlide+xml"/>
  <Override PartName="/ppt/tags/tag195.xml" ContentType="application/vnd.openxmlformats-officedocument.presentationml.tags+xml"/>
  <Override PartName="/ppt/tags/tag200.xml" ContentType="application/vnd.openxmlformats-officedocument.presentationml.tags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notesSlides/notesSlide6.xml" ContentType="application/vnd.openxmlformats-officedocument.presentationml.notesSlide+xml"/>
  <Override PartName="/ppt/tags/tag108.xml" ContentType="application/vnd.openxmlformats-officedocument.presentationml.tags+xml"/>
  <Override PartName="/ppt/tags/tag126.xml" ContentType="application/vnd.openxmlformats-officedocument.presentationml.tags+xml"/>
  <Override PartName="/ppt/tags/tag155.xml" ContentType="application/vnd.openxmlformats-officedocument.presentationml.tags+xml"/>
  <Override PartName="/ppt/tags/tag173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115.xml" ContentType="application/vnd.openxmlformats-officedocument.presentationml.tags+xml"/>
  <Override PartName="/ppt/tags/tag133.xml" ContentType="application/vnd.openxmlformats-officedocument.presentationml.tags+xml"/>
  <Override PartName="/ppt/tags/tag144.xml" ContentType="application/vnd.openxmlformats-officedocument.presentationml.tags+xml"/>
  <Override PartName="/ppt/tags/tag162.xml" ContentType="application/vnd.openxmlformats-officedocument.presentationml.tags+xml"/>
  <Override PartName="/ppt/tags/tag180.xml" ContentType="application/vnd.openxmlformats-officedocument.presentationml.tags+xml"/>
  <Override PartName="/ppt/tags/tag191.xml" ContentType="application/vnd.openxmlformats-officedocument.presentationml.tags+xml"/>
  <Override PartName="/ppt/tags/tag122.xml" ContentType="application/vnd.openxmlformats-officedocument.presentationml.tags+xml"/>
  <Override PartName="/ppt/tags/tag209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ags/tag111.xml" ContentType="application/vnd.openxmlformats-officedocument.presentationml.tags+xml"/>
  <Override PartName="/ppt/theme/theme1.xml" ContentType="application/vnd.openxmlformats-officedocument.theme+xml"/>
  <Override PartName="/ppt/tags/tag78.xml" ContentType="application/vnd.openxmlformats-officedocument.presentationml.tags+xml"/>
  <Override PartName="/ppt/tags/tag100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slides/slide10.xml" ContentType="application/vnd.openxmlformats-officedocument.presentationml.slide+xml"/>
  <Override PartName="/ppt/tags/tag45.xml" ContentType="application/vnd.openxmlformats-officedocument.presentationml.tags+xml"/>
  <Override PartName="/ppt/tags/tag92.xml" ContentType="application/vnd.openxmlformats-officedocument.presentationml.tags+xml"/>
  <Override PartName="/ppt/tags/tag149.xml" ContentType="application/vnd.openxmlformats-officedocument.presentationml.tags+xml"/>
  <Override PartName="/ppt/tags/tag196.xml" ContentType="application/vnd.openxmlformats-officedocument.presentationml.tags+xml"/>
  <Override PartName="/ppt/tags/tag201.xml" ContentType="application/vnd.openxmlformats-officedocument.presentationml.tags+xml"/>
  <Override PartName="/ppt/tags/tag212.xml" ContentType="application/vnd.openxmlformats-officedocument.presentationml.tags+xml"/>
  <Override PartName="/ppt/tags/tag34.xml" ContentType="application/vnd.openxmlformats-officedocument.presentationml.tags+xml"/>
  <Override PartName="/ppt/tags/tag81.xml" ContentType="application/vnd.openxmlformats-officedocument.presentationml.tags+xml"/>
  <Override PartName="/ppt/tags/tag138.xml" ContentType="application/vnd.openxmlformats-officedocument.presentationml.tags+xml"/>
  <Override PartName="/ppt/tags/tag185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tags/tag127.xml" ContentType="application/vnd.openxmlformats-officedocument.presentationml.tags+xml"/>
  <Override PartName="/ppt/tags/tag163.xml" ContentType="application/vnd.openxmlformats-officedocument.presentationml.tags+xml"/>
  <Override PartName="/ppt/tags/tag174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5.xml" ContentType="application/vnd.openxmlformats-officedocument.presentationml.tags+xml"/>
  <Override PartName="/ppt/tags/tag152.xml" ContentType="application/vnd.openxmlformats-officedocument.presentationml.tags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tags/tag141.xml" ContentType="application/vnd.openxmlformats-officedocument.presentationml.tags+xml"/>
  <Override PartName="/ppt/presProps.xml" ContentType="application/vnd.openxmlformats-officedocument.presentationml.presProps+xml"/>
  <Override PartName="/ppt/tags/tag130.xml" ContentType="application/vnd.openxmlformats-officedocument.presentationml.tags+xml"/>
  <Override PartName="/ppt/tags/tag217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tags/tag86.xml" ContentType="application/vnd.openxmlformats-officedocument.presentationml.tags+xml"/>
  <Override PartName="/ppt/tags/tag97.xml" ContentType="application/vnd.openxmlformats-officedocument.presentationml.tags+xml"/>
  <Override PartName="/ppt/tags/tag206.xml" ContentType="application/vnd.openxmlformats-officedocument.presentationml.tags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75.xml" ContentType="application/vnd.openxmlformats-officedocument.presentationml.tags+xml"/>
  <Override PartName="/ppt/tags/tag179.xml" ContentType="application/vnd.openxmlformats-officedocument.presentationml.tags+xml"/>
  <Override PartName="/ppt/tags/tag17.xml" ContentType="application/vnd.openxmlformats-officedocument.presentationml.tags+xml"/>
  <Override PartName="/ppt/tags/tag64.xml" ContentType="application/vnd.openxmlformats-officedocument.presentationml.tags+xml"/>
  <Override PartName="/ppt/tags/tag168.xml" ContentType="application/vnd.openxmlformats-officedocument.presentationml.tags+xml"/>
  <Override PartName="/ppt/tags/tag220.xml" ContentType="application/vnd.openxmlformats-officedocument.presentationml.tags+xml"/>
  <Default Extension="vml" ContentType="application/vnd.openxmlformats-officedocument.vmlDrawing"/>
  <Override PartName="/ppt/tags/tag53.xml" ContentType="application/vnd.openxmlformats-officedocument.presentationml.tags+xml"/>
  <Override PartName="/ppt/notesSlides/notesSlide8.xml" ContentType="application/vnd.openxmlformats-officedocument.presentationml.notesSlide+xml"/>
  <Override PartName="/ppt/tags/tag157.xml" ContentType="application/vnd.openxmlformats-officedocument.presentationml.tags+xml"/>
  <Default Extension="gif" ContentType="image/gif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tags/tag135.xml" ContentType="application/vnd.openxmlformats-officedocument.presentationml.tags+xml"/>
  <Override PartName="/ppt/tags/tag146.xml" ContentType="application/vnd.openxmlformats-officedocument.presentationml.tags+xml"/>
  <Override PartName="/ppt/tags/tag182.xml" ContentType="application/vnd.openxmlformats-officedocument.presentationml.tags+xml"/>
  <Override PartName="/ppt/tags/tag19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98" r:id="rId3"/>
    <p:sldId id="309" r:id="rId4"/>
    <p:sldId id="303" r:id="rId5"/>
    <p:sldId id="310" r:id="rId6"/>
    <p:sldId id="321" r:id="rId7"/>
    <p:sldId id="307" r:id="rId8"/>
    <p:sldId id="306" r:id="rId9"/>
    <p:sldId id="308" r:id="rId10"/>
    <p:sldId id="320" r:id="rId11"/>
    <p:sldId id="322" r:id="rId12"/>
    <p:sldId id="323" r:id="rId13"/>
    <p:sldId id="311" r:id="rId14"/>
    <p:sldId id="317" r:id="rId15"/>
    <p:sldId id="315" r:id="rId16"/>
    <p:sldId id="316" r:id="rId17"/>
  </p:sldIdLst>
  <p:sldSz cx="9144000" cy="6858000" type="screen4x3"/>
  <p:notesSz cx="6858000" cy="9144000"/>
  <p:custDataLst>
    <p:tags r:id="rId19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Алексей" initials="А" lastIdx="2" clrIdx="0"/>
  <p:cmAuthor id="1" name="Philipp" initials="P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C62E"/>
    <a:srgbClr val="E9EDF4"/>
    <a:srgbClr val="00519A"/>
    <a:srgbClr val="E75325"/>
    <a:srgbClr val="88AE28"/>
    <a:srgbClr val="640000"/>
    <a:srgbClr val="FFB7B7"/>
    <a:srgbClr val="320000"/>
    <a:srgbClr val="FF252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4" autoAdjust="0"/>
    <p:restoredTop sz="98000" autoAdjust="0"/>
  </p:normalViewPr>
  <p:slideViewPr>
    <p:cSldViewPr showGuides="1">
      <p:cViewPr varScale="1">
        <p:scale>
          <a:sx n="114" d="100"/>
          <a:sy n="114" d="100"/>
        </p:scale>
        <p:origin x="-1560" y="-102"/>
      </p:cViewPr>
      <p:guideLst>
        <p:guide orient="horz" pos="2160"/>
        <p:guide orient="horz" pos="238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9658F6F-58C3-47D0-AD83-63609EFC1E2E}" type="datetimeFigureOut">
              <a:rPr lang="ru-RU"/>
              <a:pPr>
                <a:defRPr/>
              </a:pPr>
              <a:t>23.10.2013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184A53-73D3-42B1-8DE0-82E0A661AF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16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184A53-73D3-42B1-8DE0-82E0A661AFEC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26398-C800-4E80-83B8-001EDBEAF209}" type="datetimeFigureOut">
              <a:rPr lang="ru-RU"/>
              <a:pPr>
                <a:defRPr/>
              </a:pPr>
              <a:t>23.10.2013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BDCFC-1B43-4671-8153-5A577BDBCB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10D26-CD32-44E7-8454-F22967C073A3}" type="datetimeFigureOut">
              <a:rPr lang="ru-RU"/>
              <a:pPr>
                <a:defRPr/>
              </a:pPr>
              <a:t>23.10.2013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09CB8-7BF2-430C-A143-660BAF5242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AC7B0-6F1F-4307-B92B-8017E1DA6C11}" type="datetimeFigureOut">
              <a:rPr lang="ru-RU"/>
              <a:pPr>
                <a:defRPr/>
              </a:pPr>
              <a:t>23.10.2013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F0368-36F2-482D-9F91-61D83B3E2C3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CABFF-8B85-47B0-93C9-7DEC087E01ED}" type="datetimeFigureOut">
              <a:rPr lang="ru-RU"/>
              <a:pPr>
                <a:defRPr/>
              </a:pPr>
              <a:t>23.10.2013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0305A-D11B-4E57-9C7E-078536ECBA9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E56BD-5721-4FBD-AAF5-6222E059C5DE}" type="datetimeFigureOut">
              <a:rPr lang="ru-RU"/>
              <a:pPr>
                <a:defRPr/>
              </a:pPr>
              <a:t>23.10.2013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9A8D4-29F2-4A58-9B07-6B495A526E1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FE76-93D2-4635-BF74-FFBE05873C35}" type="datetimeFigureOut">
              <a:rPr lang="ru-RU"/>
              <a:pPr>
                <a:defRPr/>
              </a:pPr>
              <a:t>23.10.2013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9524B-3DB6-46E7-B5F7-BBF1EFB454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880BC-048A-43BD-B3BA-F09876D5F9BB}" type="datetimeFigureOut">
              <a:rPr lang="ru-RU"/>
              <a:pPr>
                <a:defRPr/>
              </a:pPr>
              <a:t>23.10.2013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0D91B-007E-4CB5-8760-471BDF0A96E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BA20F-6BDE-45A7-9443-9F98EFE876CC}" type="datetimeFigureOut">
              <a:rPr lang="ru-RU"/>
              <a:pPr>
                <a:defRPr/>
              </a:pPr>
              <a:t>23.10.2013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C2A70-2E3B-47E6-B033-8ECDFA28C23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4BC3F-B5D6-46E7-8080-6264D5D204E4}" type="datetimeFigureOut">
              <a:rPr lang="ru-RU"/>
              <a:pPr>
                <a:defRPr/>
              </a:pPr>
              <a:t>23.10.2013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12DB0-D9BD-431C-9F05-F7277FE053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F6F12-35FB-4E3A-8511-0E44FF0CF7F2}" type="datetimeFigureOut">
              <a:rPr lang="ru-RU"/>
              <a:pPr>
                <a:defRPr/>
              </a:pPr>
              <a:t>23.10.2013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16B63-89D3-4DC8-9BE0-8E2C2BCBDCC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5C9AC-873C-40C9-A0C6-EB30620800CE}" type="datetimeFigureOut">
              <a:rPr lang="ru-RU"/>
              <a:pPr>
                <a:defRPr/>
              </a:pPr>
              <a:t>23.10.2013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5C3FA-77C7-4C54-A2CE-880E6F7862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66249B-2262-4813-B78C-0063B020C8B4}" type="datetimeFigureOut">
              <a:rPr lang="ru-RU"/>
              <a:pPr>
                <a:defRPr/>
              </a:pPr>
              <a:t>23.10.2013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1071B26-612C-453E-9FAE-9DBD01FA09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18.xml"/><Relationship Id="rId13" Type="http://schemas.openxmlformats.org/officeDocument/2006/relationships/tags" Target="../tags/tag123.xml"/><Relationship Id="rId18" Type="http://schemas.openxmlformats.org/officeDocument/2006/relationships/tags" Target="../tags/tag128.xml"/><Relationship Id="rId26" Type="http://schemas.openxmlformats.org/officeDocument/2006/relationships/hyperlink" Target="http://www.zemlemer.info/_nw/11/45107.jpg" TargetMode="External"/><Relationship Id="rId3" Type="http://schemas.openxmlformats.org/officeDocument/2006/relationships/tags" Target="../tags/tag113.xml"/><Relationship Id="rId21" Type="http://schemas.openxmlformats.org/officeDocument/2006/relationships/slideLayout" Target="../slideLayouts/slideLayout2.xml"/><Relationship Id="rId7" Type="http://schemas.openxmlformats.org/officeDocument/2006/relationships/tags" Target="../tags/tag117.xml"/><Relationship Id="rId12" Type="http://schemas.openxmlformats.org/officeDocument/2006/relationships/tags" Target="../tags/tag122.xml"/><Relationship Id="rId17" Type="http://schemas.openxmlformats.org/officeDocument/2006/relationships/tags" Target="../tags/tag127.xml"/><Relationship Id="rId25" Type="http://schemas.openxmlformats.org/officeDocument/2006/relationships/image" Target="../media/image6.jpeg"/><Relationship Id="rId2" Type="http://schemas.openxmlformats.org/officeDocument/2006/relationships/tags" Target="../tags/tag112.xml"/><Relationship Id="rId16" Type="http://schemas.openxmlformats.org/officeDocument/2006/relationships/tags" Target="../tags/tag126.xml"/><Relationship Id="rId20" Type="http://schemas.openxmlformats.org/officeDocument/2006/relationships/tags" Target="../tags/tag130.xml"/><Relationship Id="rId1" Type="http://schemas.openxmlformats.org/officeDocument/2006/relationships/vmlDrawing" Target="../drawings/vmlDrawing9.vml"/><Relationship Id="rId6" Type="http://schemas.openxmlformats.org/officeDocument/2006/relationships/tags" Target="../tags/tag116.xml"/><Relationship Id="rId11" Type="http://schemas.openxmlformats.org/officeDocument/2006/relationships/tags" Target="../tags/tag121.xml"/><Relationship Id="rId24" Type="http://schemas.openxmlformats.org/officeDocument/2006/relationships/hyperlink" Target="http://images.yandex.ru/yandsearch?p=16&amp;text=%D0%BA%D1%80%D0%B0%D1%81%D0%BD%D0%B0%D1%8F%20%D1%81%D1%82%D1%80%D0%B5%D0%BB%D0%BA%D0%B0%20%D0%B2%D0%BD%D0%B8%D0%B7&amp;pos=491&amp;uinfo=sw-1079-sh-502-fw-854-fh-448-pd-1&amp;rpt=simage&amp;img_url=http://image.subscribe.ru/list/digest/business/im_20111005124233_24612.jpg" TargetMode="External"/><Relationship Id="rId5" Type="http://schemas.openxmlformats.org/officeDocument/2006/relationships/tags" Target="../tags/tag115.xml"/><Relationship Id="rId15" Type="http://schemas.openxmlformats.org/officeDocument/2006/relationships/tags" Target="../tags/tag125.xml"/><Relationship Id="rId23" Type="http://schemas.openxmlformats.org/officeDocument/2006/relationships/oleObject" Target="../embeddings/oleObject9.bin"/><Relationship Id="rId10" Type="http://schemas.openxmlformats.org/officeDocument/2006/relationships/tags" Target="../tags/tag120.xml"/><Relationship Id="rId19" Type="http://schemas.openxmlformats.org/officeDocument/2006/relationships/tags" Target="../tags/tag129.xml"/><Relationship Id="rId4" Type="http://schemas.openxmlformats.org/officeDocument/2006/relationships/tags" Target="../tags/tag114.xml"/><Relationship Id="rId9" Type="http://schemas.openxmlformats.org/officeDocument/2006/relationships/tags" Target="../tags/tag119.xml"/><Relationship Id="rId14" Type="http://schemas.openxmlformats.org/officeDocument/2006/relationships/tags" Target="../tags/tag124.xml"/><Relationship Id="rId22" Type="http://schemas.openxmlformats.org/officeDocument/2006/relationships/notesSlide" Target="../notesSlides/notesSlide8.xml"/><Relationship Id="rId27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137.xml"/><Relationship Id="rId13" Type="http://schemas.openxmlformats.org/officeDocument/2006/relationships/tags" Target="../tags/tag142.xml"/><Relationship Id="rId18" Type="http://schemas.openxmlformats.org/officeDocument/2006/relationships/tags" Target="../tags/tag147.xml"/><Relationship Id="rId26" Type="http://schemas.openxmlformats.org/officeDocument/2006/relationships/image" Target="../media/image6.jpeg"/><Relationship Id="rId3" Type="http://schemas.openxmlformats.org/officeDocument/2006/relationships/tags" Target="../tags/tag132.xml"/><Relationship Id="rId21" Type="http://schemas.openxmlformats.org/officeDocument/2006/relationships/tags" Target="../tags/tag150.xml"/><Relationship Id="rId7" Type="http://schemas.openxmlformats.org/officeDocument/2006/relationships/tags" Target="../tags/tag136.xml"/><Relationship Id="rId12" Type="http://schemas.openxmlformats.org/officeDocument/2006/relationships/tags" Target="../tags/tag141.xml"/><Relationship Id="rId17" Type="http://schemas.openxmlformats.org/officeDocument/2006/relationships/tags" Target="../tags/tag146.xml"/><Relationship Id="rId25" Type="http://schemas.openxmlformats.org/officeDocument/2006/relationships/hyperlink" Target="http://images.yandex.ru/yandsearch?p=16&amp;text=%D0%BA%D1%80%D0%B0%D1%81%D0%BD%D0%B0%D1%8F%20%D1%81%D1%82%D1%80%D0%B5%D0%BB%D0%BA%D0%B0%20%D0%B2%D0%BD%D0%B8%D0%B7&amp;pos=491&amp;uinfo=sw-1079-sh-502-fw-854-fh-448-pd-1&amp;rpt=simage&amp;img_url=http://image.subscribe.ru/list/digest/business/im_20111005124233_24612.jpg" TargetMode="External"/><Relationship Id="rId2" Type="http://schemas.openxmlformats.org/officeDocument/2006/relationships/tags" Target="../tags/tag131.xml"/><Relationship Id="rId16" Type="http://schemas.openxmlformats.org/officeDocument/2006/relationships/tags" Target="../tags/tag145.xml"/><Relationship Id="rId20" Type="http://schemas.openxmlformats.org/officeDocument/2006/relationships/tags" Target="../tags/tag149.xml"/><Relationship Id="rId1" Type="http://schemas.openxmlformats.org/officeDocument/2006/relationships/vmlDrawing" Target="../drawings/vmlDrawing10.vml"/><Relationship Id="rId6" Type="http://schemas.openxmlformats.org/officeDocument/2006/relationships/tags" Target="../tags/tag135.xml"/><Relationship Id="rId11" Type="http://schemas.openxmlformats.org/officeDocument/2006/relationships/tags" Target="../tags/tag140.xml"/><Relationship Id="rId24" Type="http://schemas.openxmlformats.org/officeDocument/2006/relationships/oleObject" Target="../embeddings/oleObject10.bin"/><Relationship Id="rId5" Type="http://schemas.openxmlformats.org/officeDocument/2006/relationships/tags" Target="../tags/tag134.xml"/><Relationship Id="rId15" Type="http://schemas.openxmlformats.org/officeDocument/2006/relationships/tags" Target="../tags/tag144.xml"/><Relationship Id="rId23" Type="http://schemas.openxmlformats.org/officeDocument/2006/relationships/notesSlide" Target="../notesSlides/notesSlide9.xml"/><Relationship Id="rId28" Type="http://schemas.openxmlformats.org/officeDocument/2006/relationships/image" Target="../media/image8.jpeg"/><Relationship Id="rId10" Type="http://schemas.openxmlformats.org/officeDocument/2006/relationships/tags" Target="../tags/tag139.xml"/><Relationship Id="rId19" Type="http://schemas.openxmlformats.org/officeDocument/2006/relationships/tags" Target="../tags/tag148.xml"/><Relationship Id="rId4" Type="http://schemas.openxmlformats.org/officeDocument/2006/relationships/tags" Target="../tags/tag133.xml"/><Relationship Id="rId9" Type="http://schemas.openxmlformats.org/officeDocument/2006/relationships/tags" Target="../tags/tag138.xml"/><Relationship Id="rId14" Type="http://schemas.openxmlformats.org/officeDocument/2006/relationships/tags" Target="../tags/tag143.xml"/><Relationship Id="rId22" Type="http://schemas.openxmlformats.org/officeDocument/2006/relationships/slideLayout" Target="../slideLayouts/slideLayout2.xml"/><Relationship Id="rId27" Type="http://schemas.openxmlformats.org/officeDocument/2006/relationships/hyperlink" Target="http://newzz.in.ua/uploads/posts/2012-02/1328204792_big_0big_1analiz-conkurentov.jpg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157.xml"/><Relationship Id="rId13" Type="http://schemas.openxmlformats.org/officeDocument/2006/relationships/tags" Target="../tags/tag162.xml"/><Relationship Id="rId18" Type="http://schemas.openxmlformats.org/officeDocument/2006/relationships/tags" Target="../tags/tag167.xml"/><Relationship Id="rId26" Type="http://schemas.openxmlformats.org/officeDocument/2006/relationships/tags" Target="../tags/tag175.xml"/><Relationship Id="rId39" Type="http://schemas.openxmlformats.org/officeDocument/2006/relationships/image" Target="../media/image6.jpeg"/><Relationship Id="rId3" Type="http://schemas.openxmlformats.org/officeDocument/2006/relationships/tags" Target="../tags/tag152.xml"/><Relationship Id="rId21" Type="http://schemas.openxmlformats.org/officeDocument/2006/relationships/tags" Target="../tags/tag170.xml"/><Relationship Id="rId34" Type="http://schemas.openxmlformats.org/officeDocument/2006/relationships/notesSlide" Target="../notesSlides/notesSlide10.xml"/><Relationship Id="rId7" Type="http://schemas.openxmlformats.org/officeDocument/2006/relationships/tags" Target="../tags/tag156.xml"/><Relationship Id="rId12" Type="http://schemas.openxmlformats.org/officeDocument/2006/relationships/tags" Target="../tags/tag161.xml"/><Relationship Id="rId17" Type="http://schemas.openxmlformats.org/officeDocument/2006/relationships/tags" Target="../tags/tag166.xml"/><Relationship Id="rId25" Type="http://schemas.openxmlformats.org/officeDocument/2006/relationships/tags" Target="../tags/tag174.xml"/><Relationship Id="rId33" Type="http://schemas.openxmlformats.org/officeDocument/2006/relationships/slideLayout" Target="../slideLayouts/slideLayout2.xml"/><Relationship Id="rId38" Type="http://schemas.openxmlformats.org/officeDocument/2006/relationships/hyperlink" Target="http://images.yandex.ru/yandsearch?p=16&amp;text=%D0%BA%D1%80%D0%B0%D1%81%D0%BD%D0%B0%D1%8F%20%D1%81%D1%82%D1%80%D0%B5%D0%BB%D0%BA%D0%B0%20%D0%B2%D0%BD%D0%B8%D0%B7&amp;pos=491&amp;uinfo=sw-1079-sh-502-fw-854-fh-448-pd-1&amp;rpt=simage&amp;img_url=http://image.subscribe.ru/list/digest/business/im_20111005124233_24612.jpg" TargetMode="External"/><Relationship Id="rId2" Type="http://schemas.openxmlformats.org/officeDocument/2006/relationships/tags" Target="../tags/tag151.xml"/><Relationship Id="rId16" Type="http://schemas.openxmlformats.org/officeDocument/2006/relationships/tags" Target="../tags/tag165.xml"/><Relationship Id="rId20" Type="http://schemas.openxmlformats.org/officeDocument/2006/relationships/tags" Target="../tags/tag169.xml"/><Relationship Id="rId29" Type="http://schemas.openxmlformats.org/officeDocument/2006/relationships/tags" Target="../tags/tag178.xml"/><Relationship Id="rId1" Type="http://schemas.openxmlformats.org/officeDocument/2006/relationships/vmlDrawing" Target="../drawings/vmlDrawing11.vml"/><Relationship Id="rId6" Type="http://schemas.openxmlformats.org/officeDocument/2006/relationships/tags" Target="../tags/tag155.xml"/><Relationship Id="rId11" Type="http://schemas.openxmlformats.org/officeDocument/2006/relationships/tags" Target="../tags/tag160.xml"/><Relationship Id="rId24" Type="http://schemas.openxmlformats.org/officeDocument/2006/relationships/tags" Target="../tags/tag173.xml"/><Relationship Id="rId32" Type="http://schemas.openxmlformats.org/officeDocument/2006/relationships/tags" Target="../tags/tag181.xml"/><Relationship Id="rId37" Type="http://schemas.openxmlformats.org/officeDocument/2006/relationships/image" Target="../media/image4.jpeg"/><Relationship Id="rId5" Type="http://schemas.openxmlformats.org/officeDocument/2006/relationships/tags" Target="../tags/tag154.xml"/><Relationship Id="rId15" Type="http://schemas.openxmlformats.org/officeDocument/2006/relationships/tags" Target="../tags/tag164.xml"/><Relationship Id="rId23" Type="http://schemas.openxmlformats.org/officeDocument/2006/relationships/tags" Target="../tags/tag172.xml"/><Relationship Id="rId28" Type="http://schemas.openxmlformats.org/officeDocument/2006/relationships/tags" Target="../tags/tag177.xml"/><Relationship Id="rId36" Type="http://schemas.openxmlformats.org/officeDocument/2006/relationships/hyperlink" Target="http://mediasubs.ru/group/uploads/li/lichnostnyij-rost-i-finansyi/image2/ItMDliMWJ.jpg" TargetMode="External"/><Relationship Id="rId10" Type="http://schemas.openxmlformats.org/officeDocument/2006/relationships/tags" Target="../tags/tag159.xml"/><Relationship Id="rId19" Type="http://schemas.openxmlformats.org/officeDocument/2006/relationships/tags" Target="../tags/tag168.xml"/><Relationship Id="rId31" Type="http://schemas.openxmlformats.org/officeDocument/2006/relationships/tags" Target="../tags/tag180.xml"/><Relationship Id="rId4" Type="http://schemas.openxmlformats.org/officeDocument/2006/relationships/tags" Target="../tags/tag153.xml"/><Relationship Id="rId9" Type="http://schemas.openxmlformats.org/officeDocument/2006/relationships/tags" Target="../tags/tag158.xml"/><Relationship Id="rId14" Type="http://schemas.openxmlformats.org/officeDocument/2006/relationships/tags" Target="../tags/tag163.xml"/><Relationship Id="rId22" Type="http://schemas.openxmlformats.org/officeDocument/2006/relationships/tags" Target="../tags/tag171.xml"/><Relationship Id="rId27" Type="http://schemas.openxmlformats.org/officeDocument/2006/relationships/tags" Target="../tags/tag176.xml"/><Relationship Id="rId30" Type="http://schemas.openxmlformats.org/officeDocument/2006/relationships/tags" Target="../tags/tag179.xml"/><Relationship Id="rId35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tags" Target="../tags/tag183.xml"/><Relationship Id="rId7" Type="http://schemas.openxmlformats.org/officeDocument/2006/relationships/notesSlide" Target="../notesSlides/notesSlide11.xml"/><Relationship Id="rId2" Type="http://schemas.openxmlformats.org/officeDocument/2006/relationships/tags" Target="../tags/tag182.xml"/><Relationship Id="rId1" Type="http://schemas.openxmlformats.org/officeDocument/2006/relationships/vmlDrawing" Target="../drawings/vmlDrawing12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85.xml"/><Relationship Id="rId4" Type="http://schemas.openxmlformats.org/officeDocument/2006/relationships/tags" Target="../tags/tag18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192.xml"/><Relationship Id="rId13" Type="http://schemas.openxmlformats.org/officeDocument/2006/relationships/tags" Target="../tags/tag197.xml"/><Relationship Id="rId18" Type="http://schemas.openxmlformats.org/officeDocument/2006/relationships/tags" Target="../tags/tag202.xml"/><Relationship Id="rId3" Type="http://schemas.openxmlformats.org/officeDocument/2006/relationships/tags" Target="../tags/tag187.xml"/><Relationship Id="rId21" Type="http://schemas.openxmlformats.org/officeDocument/2006/relationships/oleObject" Target="../embeddings/oleObject13.bin"/><Relationship Id="rId7" Type="http://schemas.openxmlformats.org/officeDocument/2006/relationships/tags" Target="../tags/tag191.xml"/><Relationship Id="rId12" Type="http://schemas.openxmlformats.org/officeDocument/2006/relationships/tags" Target="../tags/tag196.xml"/><Relationship Id="rId17" Type="http://schemas.openxmlformats.org/officeDocument/2006/relationships/tags" Target="../tags/tag201.xml"/><Relationship Id="rId2" Type="http://schemas.openxmlformats.org/officeDocument/2006/relationships/tags" Target="../tags/tag186.xml"/><Relationship Id="rId16" Type="http://schemas.openxmlformats.org/officeDocument/2006/relationships/tags" Target="../tags/tag200.xml"/><Relationship Id="rId20" Type="http://schemas.openxmlformats.org/officeDocument/2006/relationships/notesSlide" Target="../notesSlides/notesSlide12.xml"/><Relationship Id="rId1" Type="http://schemas.openxmlformats.org/officeDocument/2006/relationships/vmlDrawing" Target="../drawings/vmlDrawing13.vml"/><Relationship Id="rId6" Type="http://schemas.openxmlformats.org/officeDocument/2006/relationships/tags" Target="../tags/tag190.xml"/><Relationship Id="rId11" Type="http://schemas.openxmlformats.org/officeDocument/2006/relationships/tags" Target="../tags/tag195.xml"/><Relationship Id="rId5" Type="http://schemas.openxmlformats.org/officeDocument/2006/relationships/tags" Target="../tags/tag189.xml"/><Relationship Id="rId15" Type="http://schemas.openxmlformats.org/officeDocument/2006/relationships/tags" Target="../tags/tag199.xml"/><Relationship Id="rId23" Type="http://schemas.openxmlformats.org/officeDocument/2006/relationships/image" Target="../media/image9.gif"/><Relationship Id="rId10" Type="http://schemas.openxmlformats.org/officeDocument/2006/relationships/tags" Target="../tags/tag194.xml"/><Relationship Id="rId19" Type="http://schemas.openxmlformats.org/officeDocument/2006/relationships/slideLayout" Target="../slideLayouts/slideLayout2.xml"/><Relationship Id="rId4" Type="http://schemas.openxmlformats.org/officeDocument/2006/relationships/tags" Target="../tags/tag188.xml"/><Relationship Id="rId9" Type="http://schemas.openxmlformats.org/officeDocument/2006/relationships/tags" Target="../tags/tag193.xml"/><Relationship Id="rId14" Type="http://schemas.openxmlformats.org/officeDocument/2006/relationships/tags" Target="../tags/tag198.xml"/><Relationship Id="rId22" Type="http://schemas.openxmlformats.org/officeDocument/2006/relationships/hyperlink" Target="http://img-fotki.yandex.ru/get/5607/coto48.1f/0_60514_5f9181a7_XL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210.xml"/><Relationship Id="rId13" Type="http://schemas.openxmlformats.org/officeDocument/2006/relationships/tags" Target="../tags/tag215.xml"/><Relationship Id="rId18" Type="http://schemas.openxmlformats.org/officeDocument/2006/relationships/tags" Target="../tags/tag220.xml"/><Relationship Id="rId26" Type="http://schemas.openxmlformats.org/officeDocument/2006/relationships/hyperlink" Target="http://www.kanzlider.ru/upload/iblock/134/13448beebc4712b9afba75e0148727ac.png" TargetMode="External"/><Relationship Id="rId3" Type="http://schemas.openxmlformats.org/officeDocument/2006/relationships/tags" Target="../tags/tag205.xml"/><Relationship Id="rId21" Type="http://schemas.openxmlformats.org/officeDocument/2006/relationships/slideLayout" Target="../slideLayouts/slideLayout2.xml"/><Relationship Id="rId7" Type="http://schemas.openxmlformats.org/officeDocument/2006/relationships/tags" Target="../tags/tag209.xml"/><Relationship Id="rId12" Type="http://schemas.openxmlformats.org/officeDocument/2006/relationships/tags" Target="../tags/tag214.xml"/><Relationship Id="rId17" Type="http://schemas.openxmlformats.org/officeDocument/2006/relationships/tags" Target="../tags/tag219.xml"/><Relationship Id="rId25" Type="http://schemas.openxmlformats.org/officeDocument/2006/relationships/image" Target="../media/image10.jpeg"/><Relationship Id="rId2" Type="http://schemas.openxmlformats.org/officeDocument/2006/relationships/tags" Target="../tags/tag204.xml"/><Relationship Id="rId16" Type="http://schemas.openxmlformats.org/officeDocument/2006/relationships/tags" Target="../tags/tag218.xml"/><Relationship Id="rId20" Type="http://schemas.openxmlformats.org/officeDocument/2006/relationships/tags" Target="../tags/tag222.xml"/><Relationship Id="rId1" Type="http://schemas.openxmlformats.org/officeDocument/2006/relationships/vmlDrawing" Target="../drawings/vmlDrawing14.vml"/><Relationship Id="rId6" Type="http://schemas.openxmlformats.org/officeDocument/2006/relationships/tags" Target="../tags/tag208.xml"/><Relationship Id="rId11" Type="http://schemas.openxmlformats.org/officeDocument/2006/relationships/tags" Target="../tags/tag213.xml"/><Relationship Id="rId24" Type="http://schemas.openxmlformats.org/officeDocument/2006/relationships/hyperlink" Target="http://i25.fastpic.ru/big/2012/1007/93/5f5e42d283e3125caebde64f0c4c0b93.jpg" TargetMode="External"/><Relationship Id="rId5" Type="http://schemas.openxmlformats.org/officeDocument/2006/relationships/tags" Target="../tags/tag207.xml"/><Relationship Id="rId15" Type="http://schemas.openxmlformats.org/officeDocument/2006/relationships/tags" Target="../tags/tag217.xml"/><Relationship Id="rId23" Type="http://schemas.openxmlformats.org/officeDocument/2006/relationships/oleObject" Target="../embeddings/oleObject14.bin"/><Relationship Id="rId10" Type="http://schemas.openxmlformats.org/officeDocument/2006/relationships/tags" Target="../tags/tag212.xml"/><Relationship Id="rId19" Type="http://schemas.openxmlformats.org/officeDocument/2006/relationships/tags" Target="../tags/tag221.xml"/><Relationship Id="rId4" Type="http://schemas.openxmlformats.org/officeDocument/2006/relationships/tags" Target="../tags/tag206.xml"/><Relationship Id="rId9" Type="http://schemas.openxmlformats.org/officeDocument/2006/relationships/tags" Target="../tags/tag211.xml"/><Relationship Id="rId14" Type="http://schemas.openxmlformats.org/officeDocument/2006/relationships/tags" Target="../tags/tag216.xml"/><Relationship Id="rId22" Type="http://schemas.openxmlformats.org/officeDocument/2006/relationships/notesSlide" Target="../notesSlides/notesSlide13.xml"/><Relationship Id="rId27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tags" Target="../tags/tag16.xml"/><Relationship Id="rId3" Type="http://schemas.openxmlformats.org/officeDocument/2006/relationships/tags" Target="../tags/tag6.xml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2" Type="http://schemas.openxmlformats.org/officeDocument/2006/relationships/tags" Target="../tags/tag5.xml"/><Relationship Id="rId16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5" Type="http://schemas.openxmlformats.org/officeDocument/2006/relationships/tags" Target="../tags/tag8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13.xml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tags" Target="../tags/tag19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18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28.xml"/><Relationship Id="rId13" Type="http://schemas.openxmlformats.org/officeDocument/2006/relationships/tags" Target="../tags/tag33.xml"/><Relationship Id="rId18" Type="http://schemas.openxmlformats.org/officeDocument/2006/relationships/image" Target="../media/image3.jpeg"/><Relationship Id="rId3" Type="http://schemas.openxmlformats.org/officeDocument/2006/relationships/tags" Target="../tags/tag23.xml"/><Relationship Id="rId7" Type="http://schemas.openxmlformats.org/officeDocument/2006/relationships/tags" Target="../tags/tag27.xml"/><Relationship Id="rId12" Type="http://schemas.openxmlformats.org/officeDocument/2006/relationships/tags" Target="../tags/tag32.xml"/><Relationship Id="rId17" Type="http://schemas.openxmlformats.org/officeDocument/2006/relationships/oleObject" Target="../embeddings/oleObject3.bin"/><Relationship Id="rId2" Type="http://schemas.openxmlformats.org/officeDocument/2006/relationships/tags" Target="../tags/tag22.xml"/><Relationship Id="rId16" Type="http://schemas.openxmlformats.org/officeDocument/2006/relationships/notesSlide" Target="../notesSlides/notesSlide2.xml"/><Relationship Id="rId1" Type="http://schemas.openxmlformats.org/officeDocument/2006/relationships/vmlDrawing" Target="../drawings/vmlDrawing3.vml"/><Relationship Id="rId6" Type="http://schemas.openxmlformats.org/officeDocument/2006/relationships/tags" Target="../tags/tag26.xml"/><Relationship Id="rId11" Type="http://schemas.openxmlformats.org/officeDocument/2006/relationships/tags" Target="../tags/tag31.xml"/><Relationship Id="rId5" Type="http://schemas.openxmlformats.org/officeDocument/2006/relationships/tags" Target="../tags/tag25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30.xml"/><Relationship Id="rId4" Type="http://schemas.openxmlformats.org/officeDocument/2006/relationships/tags" Target="../tags/tag24.xml"/><Relationship Id="rId9" Type="http://schemas.openxmlformats.org/officeDocument/2006/relationships/tags" Target="../tags/tag29.xml"/><Relationship Id="rId14" Type="http://schemas.openxmlformats.org/officeDocument/2006/relationships/tags" Target="../tags/tag3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tags" Target="../tags/tag36.xml"/><Relationship Id="rId7" Type="http://schemas.openxmlformats.org/officeDocument/2006/relationships/notesSlide" Target="../notesSlides/notesSlide3.xml"/><Relationship Id="rId2" Type="http://schemas.openxmlformats.org/officeDocument/2006/relationships/tags" Target="../tags/tag35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38.xml"/><Relationship Id="rId4" Type="http://schemas.openxmlformats.org/officeDocument/2006/relationships/tags" Target="../tags/tag3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45.xml"/><Relationship Id="rId13" Type="http://schemas.openxmlformats.org/officeDocument/2006/relationships/tags" Target="../tags/tag50.xml"/><Relationship Id="rId18" Type="http://schemas.openxmlformats.org/officeDocument/2006/relationships/tags" Target="../tags/tag55.xml"/><Relationship Id="rId3" Type="http://schemas.openxmlformats.org/officeDocument/2006/relationships/tags" Target="../tags/tag40.xml"/><Relationship Id="rId21" Type="http://schemas.openxmlformats.org/officeDocument/2006/relationships/slideLayout" Target="../slideLayouts/slideLayout2.xml"/><Relationship Id="rId7" Type="http://schemas.openxmlformats.org/officeDocument/2006/relationships/tags" Target="../tags/tag44.xml"/><Relationship Id="rId12" Type="http://schemas.openxmlformats.org/officeDocument/2006/relationships/tags" Target="../tags/tag49.xml"/><Relationship Id="rId17" Type="http://schemas.openxmlformats.org/officeDocument/2006/relationships/tags" Target="../tags/tag54.xml"/><Relationship Id="rId25" Type="http://schemas.openxmlformats.org/officeDocument/2006/relationships/image" Target="../media/image4.jpeg"/><Relationship Id="rId2" Type="http://schemas.openxmlformats.org/officeDocument/2006/relationships/tags" Target="../tags/tag39.xml"/><Relationship Id="rId16" Type="http://schemas.openxmlformats.org/officeDocument/2006/relationships/tags" Target="../tags/tag53.xml"/><Relationship Id="rId20" Type="http://schemas.openxmlformats.org/officeDocument/2006/relationships/tags" Target="../tags/tag57.xml"/><Relationship Id="rId1" Type="http://schemas.openxmlformats.org/officeDocument/2006/relationships/vmlDrawing" Target="../drawings/vmlDrawing5.vml"/><Relationship Id="rId6" Type="http://schemas.openxmlformats.org/officeDocument/2006/relationships/tags" Target="../tags/tag43.xml"/><Relationship Id="rId11" Type="http://schemas.openxmlformats.org/officeDocument/2006/relationships/tags" Target="../tags/tag48.xml"/><Relationship Id="rId24" Type="http://schemas.openxmlformats.org/officeDocument/2006/relationships/hyperlink" Target="http://mediasubs.ru/group/uploads/li/lichnostnyij-rost-i-finansyi/image2/ItMDliMWJ.jpg" TargetMode="External"/><Relationship Id="rId5" Type="http://schemas.openxmlformats.org/officeDocument/2006/relationships/tags" Target="../tags/tag42.xml"/><Relationship Id="rId15" Type="http://schemas.openxmlformats.org/officeDocument/2006/relationships/tags" Target="../tags/tag52.xml"/><Relationship Id="rId23" Type="http://schemas.openxmlformats.org/officeDocument/2006/relationships/oleObject" Target="../embeddings/oleObject5.bin"/><Relationship Id="rId10" Type="http://schemas.openxmlformats.org/officeDocument/2006/relationships/tags" Target="../tags/tag47.xml"/><Relationship Id="rId19" Type="http://schemas.openxmlformats.org/officeDocument/2006/relationships/tags" Target="../tags/tag56.xml"/><Relationship Id="rId4" Type="http://schemas.openxmlformats.org/officeDocument/2006/relationships/tags" Target="../tags/tag41.xml"/><Relationship Id="rId9" Type="http://schemas.openxmlformats.org/officeDocument/2006/relationships/tags" Target="../tags/tag46.xml"/><Relationship Id="rId14" Type="http://schemas.openxmlformats.org/officeDocument/2006/relationships/tags" Target="../tags/tag51.xml"/><Relationship Id="rId2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64.xml"/><Relationship Id="rId13" Type="http://schemas.openxmlformats.org/officeDocument/2006/relationships/tags" Target="../tags/tag69.xml"/><Relationship Id="rId18" Type="http://schemas.openxmlformats.org/officeDocument/2006/relationships/tags" Target="../tags/tag74.xml"/><Relationship Id="rId3" Type="http://schemas.openxmlformats.org/officeDocument/2006/relationships/tags" Target="../tags/tag59.xml"/><Relationship Id="rId21" Type="http://schemas.openxmlformats.org/officeDocument/2006/relationships/oleObject" Target="../embeddings/oleObject6.bin"/><Relationship Id="rId7" Type="http://schemas.openxmlformats.org/officeDocument/2006/relationships/tags" Target="../tags/tag63.xml"/><Relationship Id="rId12" Type="http://schemas.openxmlformats.org/officeDocument/2006/relationships/tags" Target="../tags/tag68.xml"/><Relationship Id="rId17" Type="http://schemas.openxmlformats.org/officeDocument/2006/relationships/tags" Target="../tags/tag73.xml"/><Relationship Id="rId2" Type="http://schemas.openxmlformats.org/officeDocument/2006/relationships/tags" Target="../tags/tag58.xml"/><Relationship Id="rId16" Type="http://schemas.openxmlformats.org/officeDocument/2006/relationships/tags" Target="../tags/tag72.xml"/><Relationship Id="rId20" Type="http://schemas.openxmlformats.org/officeDocument/2006/relationships/notesSlide" Target="../notesSlides/notesSlide5.xml"/><Relationship Id="rId1" Type="http://schemas.openxmlformats.org/officeDocument/2006/relationships/vmlDrawing" Target="../drawings/vmlDrawing6.vml"/><Relationship Id="rId6" Type="http://schemas.openxmlformats.org/officeDocument/2006/relationships/tags" Target="../tags/tag62.xml"/><Relationship Id="rId11" Type="http://schemas.openxmlformats.org/officeDocument/2006/relationships/tags" Target="../tags/tag67.xml"/><Relationship Id="rId5" Type="http://schemas.openxmlformats.org/officeDocument/2006/relationships/tags" Target="../tags/tag61.xml"/><Relationship Id="rId15" Type="http://schemas.openxmlformats.org/officeDocument/2006/relationships/tags" Target="../tags/tag71.xml"/><Relationship Id="rId23" Type="http://schemas.openxmlformats.org/officeDocument/2006/relationships/image" Target="../media/image4.jpeg"/><Relationship Id="rId10" Type="http://schemas.openxmlformats.org/officeDocument/2006/relationships/tags" Target="../tags/tag66.xml"/><Relationship Id="rId19" Type="http://schemas.openxmlformats.org/officeDocument/2006/relationships/slideLayout" Target="../slideLayouts/slideLayout2.xml"/><Relationship Id="rId4" Type="http://schemas.openxmlformats.org/officeDocument/2006/relationships/tags" Target="../tags/tag60.xml"/><Relationship Id="rId9" Type="http://schemas.openxmlformats.org/officeDocument/2006/relationships/tags" Target="../tags/tag65.xml"/><Relationship Id="rId14" Type="http://schemas.openxmlformats.org/officeDocument/2006/relationships/tags" Target="../tags/tag70.xml"/><Relationship Id="rId22" Type="http://schemas.openxmlformats.org/officeDocument/2006/relationships/hyperlink" Target="http://mediasubs.ru/group/uploads/li/lichnostnyij-rost-i-finansyi/image2/ItMDliMWJ.jpg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81.xml"/><Relationship Id="rId13" Type="http://schemas.openxmlformats.org/officeDocument/2006/relationships/tags" Target="../tags/tag86.xml"/><Relationship Id="rId18" Type="http://schemas.openxmlformats.org/officeDocument/2006/relationships/tags" Target="../tags/tag91.xml"/><Relationship Id="rId26" Type="http://schemas.openxmlformats.org/officeDocument/2006/relationships/image" Target="../media/image5.png"/><Relationship Id="rId3" Type="http://schemas.openxmlformats.org/officeDocument/2006/relationships/tags" Target="../tags/tag76.xml"/><Relationship Id="rId21" Type="http://schemas.openxmlformats.org/officeDocument/2006/relationships/slideLayout" Target="../slideLayouts/slideLayout2.xml"/><Relationship Id="rId7" Type="http://schemas.openxmlformats.org/officeDocument/2006/relationships/tags" Target="../tags/tag80.xml"/><Relationship Id="rId12" Type="http://schemas.openxmlformats.org/officeDocument/2006/relationships/tags" Target="../tags/tag85.xml"/><Relationship Id="rId17" Type="http://schemas.openxmlformats.org/officeDocument/2006/relationships/tags" Target="../tags/tag90.xml"/><Relationship Id="rId25" Type="http://schemas.openxmlformats.org/officeDocument/2006/relationships/image" Target="../media/image4.jpeg"/><Relationship Id="rId2" Type="http://schemas.openxmlformats.org/officeDocument/2006/relationships/tags" Target="../tags/tag75.xml"/><Relationship Id="rId16" Type="http://schemas.openxmlformats.org/officeDocument/2006/relationships/tags" Target="../tags/tag89.xml"/><Relationship Id="rId20" Type="http://schemas.openxmlformats.org/officeDocument/2006/relationships/tags" Target="../tags/tag93.xml"/><Relationship Id="rId1" Type="http://schemas.openxmlformats.org/officeDocument/2006/relationships/vmlDrawing" Target="../drawings/vmlDrawing7.vml"/><Relationship Id="rId6" Type="http://schemas.openxmlformats.org/officeDocument/2006/relationships/tags" Target="../tags/tag79.xml"/><Relationship Id="rId11" Type="http://schemas.openxmlformats.org/officeDocument/2006/relationships/tags" Target="../tags/tag84.xml"/><Relationship Id="rId24" Type="http://schemas.openxmlformats.org/officeDocument/2006/relationships/hyperlink" Target="http://mediasubs.ru/group/uploads/li/lichnostnyij-rost-i-finansyi/image2/ItMDliMWJ.jpg" TargetMode="External"/><Relationship Id="rId5" Type="http://schemas.openxmlformats.org/officeDocument/2006/relationships/tags" Target="../tags/tag78.xml"/><Relationship Id="rId15" Type="http://schemas.openxmlformats.org/officeDocument/2006/relationships/tags" Target="../tags/tag88.xml"/><Relationship Id="rId23" Type="http://schemas.openxmlformats.org/officeDocument/2006/relationships/oleObject" Target="../embeddings/oleObject7.bin"/><Relationship Id="rId10" Type="http://schemas.openxmlformats.org/officeDocument/2006/relationships/tags" Target="../tags/tag83.xml"/><Relationship Id="rId19" Type="http://schemas.openxmlformats.org/officeDocument/2006/relationships/tags" Target="../tags/tag92.xml"/><Relationship Id="rId4" Type="http://schemas.openxmlformats.org/officeDocument/2006/relationships/tags" Target="../tags/tag77.xml"/><Relationship Id="rId9" Type="http://schemas.openxmlformats.org/officeDocument/2006/relationships/tags" Target="../tags/tag82.xml"/><Relationship Id="rId14" Type="http://schemas.openxmlformats.org/officeDocument/2006/relationships/tags" Target="../tags/tag87.xml"/><Relationship Id="rId2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00.xml"/><Relationship Id="rId13" Type="http://schemas.openxmlformats.org/officeDocument/2006/relationships/tags" Target="../tags/tag105.xml"/><Relationship Id="rId18" Type="http://schemas.openxmlformats.org/officeDocument/2006/relationships/tags" Target="../tags/tag110.xml"/><Relationship Id="rId3" Type="http://schemas.openxmlformats.org/officeDocument/2006/relationships/tags" Target="../tags/tag95.xml"/><Relationship Id="rId21" Type="http://schemas.openxmlformats.org/officeDocument/2006/relationships/notesSlide" Target="../notesSlides/notesSlide7.xml"/><Relationship Id="rId7" Type="http://schemas.openxmlformats.org/officeDocument/2006/relationships/tags" Target="../tags/tag99.xml"/><Relationship Id="rId12" Type="http://schemas.openxmlformats.org/officeDocument/2006/relationships/tags" Target="../tags/tag104.xml"/><Relationship Id="rId17" Type="http://schemas.openxmlformats.org/officeDocument/2006/relationships/tags" Target="../tags/tag109.xml"/><Relationship Id="rId2" Type="http://schemas.openxmlformats.org/officeDocument/2006/relationships/tags" Target="../tags/tag94.xml"/><Relationship Id="rId16" Type="http://schemas.openxmlformats.org/officeDocument/2006/relationships/tags" Target="../tags/tag108.xml"/><Relationship Id="rId20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tags" Target="../tags/tag98.xml"/><Relationship Id="rId11" Type="http://schemas.openxmlformats.org/officeDocument/2006/relationships/tags" Target="../tags/tag103.xml"/><Relationship Id="rId24" Type="http://schemas.openxmlformats.org/officeDocument/2006/relationships/image" Target="../media/image6.jpeg"/><Relationship Id="rId5" Type="http://schemas.openxmlformats.org/officeDocument/2006/relationships/tags" Target="../tags/tag97.xml"/><Relationship Id="rId15" Type="http://schemas.openxmlformats.org/officeDocument/2006/relationships/tags" Target="../tags/tag107.xml"/><Relationship Id="rId23" Type="http://schemas.openxmlformats.org/officeDocument/2006/relationships/hyperlink" Target="http://images.yandex.ru/yandsearch?p=16&amp;text=%D0%BA%D1%80%D0%B0%D1%81%D0%BD%D0%B0%D1%8F%20%D1%81%D1%82%D1%80%D0%B5%D0%BB%D0%BA%D0%B0%20%D0%B2%D0%BD%D0%B8%D0%B7&amp;pos=491&amp;uinfo=sw-1079-sh-502-fw-854-fh-448-pd-1&amp;rpt=simage&amp;img_url=http://image.subscribe.ru/list/digest/business/im_20111005124233_24612.jpg" TargetMode="External"/><Relationship Id="rId10" Type="http://schemas.openxmlformats.org/officeDocument/2006/relationships/tags" Target="../tags/tag102.xml"/><Relationship Id="rId19" Type="http://schemas.openxmlformats.org/officeDocument/2006/relationships/tags" Target="../tags/tag111.xml"/><Relationship Id="rId4" Type="http://schemas.openxmlformats.org/officeDocument/2006/relationships/tags" Target="../tags/tag96.xml"/><Relationship Id="rId9" Type="http://schemas.openxmlformats.org/officeDocument/2006/relationships/tags" Target="../tags/tag101.xml"/><Relationship Id="rId14" Type="http://schemas.openxmlformats.org/officeDocument/2006/relationships/tags" Target="../tags/tag106.xml"/><Relationship Id="rId22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7" descr="http://www.mos.ru/common/img/logo_ru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9063" y="549275"/>
            <a:ext cx="107156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20"/>
          <p:cNvSpPr/>
          <p:nvPr>
            <p:custDataLst>
              <p:tags r:id="rId1"/>
            </p:custDataLst>
          </p:nvPr>
        </p:nvSpPr>
        <p:spPr>
          <a:xfrm>
            <a:off x="0" y="6286521"/>
            <a:ext cx="9144000" cy="57148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/>
              <a:t> Департамент науки, промышленной политики и предпринимательства г. Москвы</a:t>
            </a:r>
          </a:p>
        </p:txBody>
      </p:sp>
      <p:sp>
        <p:nvSpPr>
          <p:cNvPr id="5" name="Rectangle 1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071538" y="2071678"/>
            <a:ext cx="7358113" cy="268922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just" fontAlgn="auto">
              <a:spcAft>
                <a:spcPts val="0"/>
              </a:spcAft>
              <a:defRPr/>
            </a:pPr>
            <a:r>
              <a:rPr lang="ru-RU" sz="2000" b="1" dirty="0" smtClean="0">
                <a:latin typeface="+mn-lt"/>
                <a:ea typeface="+mj-ea"/>
                <a:cs typeface="Arial" pitchFamily="34" charset="0"/>
              </a:rPr>
              <a:t>Проведение </a:t>
            </a:r>
            <a:r>
              <a:rPr lang="ru-RU" sz="2000" b="1" dirty="0">
                <a:latin typeface="+mn-lt"/>
                <a:ea typeface="+mj-ea"/>
                <a:cs typeface="Arial" pitchFamily="34" charset="0"/>
              </a:rPr>
              <a:t>комплекса аналитических и практических </a:t>
            </a:r>
            <a:r>
              <a:rPr lang="ru-RU" sz="2000" b="1" dirty="0" smtClean="0">
                <a:latin typeface="+mn-lt"/>
                <a:ea typeface="+mj-ea"/>
                <a:cs typeface="Arial" pitchFamily="34" charset="0"/>
              </a:rPr>
              <a:t>мероприятий по </a:t>
            </a:r>
            <a:r>
              <a:rPr lang="ru-RU" sz="2000" b="1" dirty="0">
                <a:latin typeface="+mn-lt"/>
                <a:ea typeface="+mj-ea"/>
                <a:cs typeface="Arial" pitchFamily="34" charset="0"/>
              </a:rPr>
              <a:t>исследованию текущего состояния предпринимательской среды в условиях ресурсных особенностей мегаполиса Москва и выявлению ключевых факторов влияния на конкурентоспособность субъектов МСП, обеспечивающих успешное развитие бизнеса на ближайшую и среднесрочную перспективу</a:t>
            </a:r>
          </a:p>
        </p:txBody>
      </p:sp>
      <p:sp>
        <p:nvSpPr>
          <p:cNvPr id="6" name="Rectangle 1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071538" y="4572008"/>
            <a:ext cx="7388894" cy="154621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200" b="1" dirty="0" smtClean="0">
                <a:latin typeface="+mn-lt"/>
                <a:ea typeface="+mj-ea"/>
                <a:cs typeface="Arial" pitchFamily="34" charset="0"/>
              </a:rPr>
              <a:t>Место проведения</a:t>
            </a:r>
            <a:r>
              <a:rPr lang="en-US" sz="1200" b="1" dirty="0" smtClean="0">
                <a:latin typeface="+mn-lt"/>
                <a:ea typeface="+mj-ea"/>
                <a:cs typeface="Arial" pitchFamily="34" charset="0"/>
              </a:rPr>
              <a:t>: 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Торгово-промышленная палата РФ, г. Москва, ул. Ильинка, 5/2, </a:t>
            </a:r>
            <a:r>
              <a:rPr lang="ru-RU" sz="1200" dirty="0" err="1" smtClean="0">
                <a:latin typeface="+mn-lt"/>
                <a:ea typeface="+mj-ea"/>
                <a:cs typeface="Arial" pitchFamily="34" charset="0"/>
              </a:rPr>
              <a:t>каб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. 540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1200" b="1" dirty="0" smtClean="0">
                <a:latin typeface="+mn-lt"/>
                <a:ea typeface="+mj-ea"/>
                <a:cs typeface="Arial" pitchFamily="34" charset="0"/>
              </a:rPr>
              <a:t>Дата и время проведения</a:t>
            </a:r>
            <a:r>
              <a:rPr lang="en-US" sz="1200" b="1" dirty="0" smtClean="0">
                <a:latin typeface="+mn-lt"/>
                <a:ea typeface="+mj-ea"/>
                <a:cs typeface="Arial" pitchFamily="34" charset="0"/>
              </a:rPr>
              <a:t>: 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23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.10.13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 г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.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,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 1</a:t>
            </a:r>
            <a:r>
              <a:rPr lang="ru-RU" sz="1200" dirty="0" smtClean="0">
                <a:latin typeface="+mn-lt"/>
                <a:ea typeface="+mj-ea"/>
                <a:cs typeface="Arial" pitchFamily="34" charset="0"/>
              </a:rPr>
              <a:t>3:</a:t>
            </a:r>
            <a:r>
              <a:rPr lang="en-US" sz="1200" dirty="0" smtClean="0">
                <a:latin typeface="+mn-lt"/>
                <a:ea typeface="+mj-ea"/>
                <a:cs typeface="Arial" pitchFamily="34" charset="0"/>
              </a:rPr>
              <a:t>00</a:t>
            </a:r>
            <a:endParaRPr lang="ru-RU" sz="1200" dirty="0">
              <a:latin typeface="+mn-lt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59746" name="think-cell Slide" r:id="rId23" imgW="360" imgH="360" progId="TCLayout.ActiveDocument.1">
              <p:embed/>
            </p:oleObj>
          </a:graphicData>
        </a:graphic>
      </p:graphicFrame>
      <p:sp>
        <p:nvSpPr>
          <p:cNvPr id="27" name="Прямоугольник 26"/>
          <p:cNvSpPr/>
          <p:nvPr>
            <p:custDataLst>
              <p:tags r:id="rId2"/>
            </p:custDataLst>
          </p:nvPr>
        </p:nvSpPr>
        <p:spPr>
          <a:xfrm>
            <a:off x="2071670" y="1785926"/>
            <a:ext cx="2286016" cy="10001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>
            <p:custDataLst>
              <p:tags r:id="rId3"/>
            </p:custDataLst>
          </p:nvPr>
        </p:nvSpPr>
        <p:spPr>
          <a:xfrm>
            <a:off x="2071670" y="857232"/>
            <a:ext cx="6786610" cy="785818"/>
          </a:xfrm>
          <a:prstGeom prst="rect">
            <a:avLst/>
          </a:prstGeom>
          <a:gradFill flip="none" rotWithShape="1">
            <a:gsLst>
              <a:gs pos="0">
                <a:srgbClr val="640000"/>
              </a:gs>
              <a:gs pos="51000">
                <a:srgbClr val="FF2525"/>
              </a:gs>
              <a:gs pos="100000">
                <a:srgbClr val="FFB7B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4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5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Динамика факторов недвижимости оказывает отрицательное воздействие на субъектов МСП г. Москвы в </a:t>
            </a:r>
            <a:r>
              <a:rPr lang="ru-RU" dirty="0" smtClean="0"/>
              <a:t>производстве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10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5" name="Pentagon 18"/>
          <p:cNvSpPr/>
          <p:nvPr>
            <p:custDataLst>
              <p:tags r:id="rId7"/>
            </p:custDataLst>
          </p:nvPr>
        </p:nvSpPr>
        <p:spPr>
          <a:xfrm>
            <a:off x="142844" y="1771876"/>
            <a:ext cx="1857388" cy="1014182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Недвижимость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32" name="Rectangle 19"/>
          <p:cNvSpPr/>
          <p:nvPr>
            <p:custDataLst>
              <p:tags r:id="rId8"/>
            </p:custDataLst>
          </p:nvPr>
        </p:nvSpPr>
        <p:spPr>
          <a:xfrm>
            <a:off x="2071670" y="1771876"/>
            <a:ext cx="6786610" cy="1014182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9"/>
            </p:custDataLst>
          </p:nvPr>
        </p:nvCxnSpPr>
        <p:spPr>
          <a:xfrm rot="5400000">
            <a:off x="3871967" y="2300339"/>
            <a:ext cx="97143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0"/>
            </p:custDataLst>
          </p:nvPr>
        </p:nvCxnSpPr>
        <p:spPr>
          <a:xfrm rot="5400000">
            <a:off x="6157983" y="2300339"/>
            <a:ext cx="97143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Таблица 19"/>
          <p:cNvGraphicFramePr>
            <a:graphicFrameLocks noGrp="1"/>
          </p:cNvGraphicFramePr>
          <p:nvPr>
            <p:custDataLst>
              <p:tags r:id="rId11"/>
            </p:custDataLst>
          </p:nvPr>
        </p:nvGraphicFramePr>
        <p:xfrm>
          <a:off x="2071670" y="857232"/>
          <a:ext cx="6858048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отрицательного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3" name="TextBox 30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429124" y="1928802"/>
            <a:ext cx="21431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Высокие ставки по аренде земли по итогам применения 670-ПП</a:t>
            </a:r>
            <a:endParaRPr lang="en-US" sz="1200" dirty="0" smtClean="0">
              <a:latin typeface="+mn-lt"/>
            </a:endParaRPr>
          </a:p>
        </p:txBody>
      </p:sp>
      <p:pic>
        <p:nvPicPr>
          <p:cNvPr id="19" name="Picture 7" descr="http://ivbb.ru/domain_dependent/ivbb.ru/uploadify/3d5b9ce52a570d78e6b4bf7f07f18550.jpg">
            <a:hlinkClick r:id="rId24"/>
          </p:cNvPr>
          <p:cNvPicPr>
            <a:picLocks noChangeAspect="1" noChangeArrowheads="1"/>
          </p:cNvPicPr>
          <p:nvPr>
            <p:custDataLst>
              <p:tags r:id="rId13"/>
            </p:custDataLst>
          </p:nvPr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5383"/>
          <a:stretch>
            <a:fillRect/>
          </a:stretch>
        </p:blipFill>
        <p:spPr bwMode="auto">
          <a:xfrm>
            <a:off x="142844" y="2920954"/>
            <a:ext cx="1571636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Стрелка вниз 21"/>
          <p:cNvSpPr/>
          <p:nvPr>
            <p:custDataLst>
              <p:tags r:id="rId14"/>
            </p:custDataLst>
          </p:nvPr>
        </p:nvSpPr>
        <p:spPr>
          <a:xfrm>
            <a:off x="4786314" y="2928934"/>
            <a:ext cx="1214446" cy="1643074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30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6643702" y="1785926"/>
            <a:ext cx="214314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Проблема поиска и аренды помещения, удовлетворяющего требованиям и возможностям субъекта МСП</a:t>
            </a:r>
            <a:endParaRPr lang="en-US" sz="1200" dirty="0" smtClean="0">
              <a:latin typeface="+mn-lt"/>
            </a:endParaRPr>
          </a:p>
        </p:txBody>
      </p:sp>
      <p:sp>
        <p:nvSpPr>
          <p:cNvPr id="36" name="Стрелка вниз 35"/>
          <p:cNvSpPr/>
          <p:nvPr>
            <p:custDataLst>
              <p:tags r:id="rId16"/>
            </p:custDataLst>
          </p:nvPr>
        </p:nvSpPr>
        <p:spPr>
          <a:xfrm>
            <a:off x="7143768" y="2928934"/>
            <a:ext cx="1214446" cy="1714512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9748" name="Picture 4" descr="http://www.zemlemer.info/_nw/11/45107.jpg">
            <a:hlinkClick r:id="rId26"/>
          </p:cNvPr>
          <p:cNvPicPr>
            <a:picLocks noChangeAspect="1" noChangeArrowheads="1"/>
          </p:cNvPicPr>
          <p:nvPr>
            <p:custDataLst>
              <p:tags r:id="rId17"/>
            </p:custDataLst>
          </p:nvPr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1214414" y="4000504"/>
            <a:ext cx="3000396" cy="2178860"/>
          </a:xfrm>
          <a:prstGeom prst="rect">
            <a:avLst/>
          </a:prstGeom>
          <a:noFill/>
        </p:spPr>
      </p:pic>
      <p:sp>
        <p:nvSpPr>
          <p:cNvPr id="26" name="Rectangle 3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142844" y="857232"/>
            <a:ext cx="20002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Группы факторов, оказывающих наибольшее отрицательное воздействие</a:t>
            </a:r>
          </a:p>
        </p:txBody>
      </p:sp>
      <p:sp>
        <p:nvSpPr>
          <p:cNvPr id="30" name="Прямоугольник 29"/>
          <p:cNvSpPr/>
          <p:nvPr>
            <p:custDataLst>
              <p:tags r:id="rId19"/>
            </p:custDataLst>
          </p:nvPr>
        </p:nvSpPr>
        <p:spPr>
          <a:xfrm>
            <a:off x="6643702" y="4714884"/>
            <a:ext cx="2214578" cy="1500198"/>
          </a:xfrm>
          <a:prstGeom prst="rect">
            <a:avLst/>
          </a:prstGeom>
          <a:solidFill>
            <a:schemeClr val="bg1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Несмотря на достаточно высокое количество сдаваемых помещений в г. Москве, поиск необходимого помещения затруднен из-за специфичности каждого запроса</a:t>
            </a:r>
          </a:p>
        </p:txBody>
      </p:sp>
      <p:sp>
        <p:nvSpPr>
          <p:cNvPr id="31" name="Прямоугольник 30"/>
          <p:cNvSpPr/>
          <p:nvPr>
            <p:custDataLst>
              <p:tags r:id="rId20"/>
            </p:custDataLst>
          </p:nvPr>
        </p:nvSpPr>
        <p:spPr>
          <a:xfrm>
            <a:off x="4429124" y="4714884"/>
            <a:ext cx="2000264" cy="1500198"/>
          </a:xfrm>
          <a:prstGeom prst="rect">
            <a:avLst/>
          </a:prstGeom>
          <a:solidFill>
            <a:schemeClr val="bg1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Субъекты МСП, арендующие значительные площади несут высокие дополнительные издержки, исключающие получение прибыли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74082" name="think-cell Slide" r:id="rId24" imgW="360" imgH="360" progId="TCLayout.ActiveDocument.1">
              <p:embed/>
            </p:oleObj>
          </a:graphicData>
        </a:graphic>
      </p:graphicFrame>
      <p:sp>
        <p:nvSpPr>
          <p:cNvPr id="28" name="Прямоугольник 27"/>
          <p:cNvSpPr/>
          <p:nvPr>
            <p:custDataLst>
              <p:tags r:id="rId2"/>
            </p:custDataLst>
          </p:nvPr>
        </p:nvSpPr>
        <p:spPr>
          <a:xfrm>
            <a:off x="2071670" y="1785926"/>
            <a:ext cx="2286016" cy="107157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>
            <p:custDataLst>
              <p:tags r:id="rId3"/>
            </p:custDataLst>
          </p:nvPr>
        </p:nvSpPr>
        <p:spPr>
          <a:xfrm>
            <a:off x="2071670" y="857232"/>
            <a:ext cx="6786610" cy="785818"/>
          </a:xfrm>
          <a:prstGeom prst="rect">
            <a:avLst/>
          </a:prstGeom>
          <a:gradFill flip="none" rotWithShape="1">
            <a:gsLst>
              <a:gs pos="0">
                <a:srgbClr val="640000"/>
              </a:gs>
              <a:gs pos="51000">
                <a:srgbClr val="FF2525"/>
              </a:gs>
              <a:gs pos="100000">
                <a:srgbClr val="FFB7B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4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5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Динамика факторов рынка труда оказывает отрицательное воздействие на субъектов МСП г. Москвы в </a:t>
            </a:r>
            <a:r>
              <a:rPr lang="ru-RU" dirty="0" smtClean="0"/>
              <a:t>производстве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11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5" name="Pentagon 18"/>
          <p:cNvSpPr/>
          <p:nvPr>
            <p:custDataLst>
              <p:tags r:id="rId7"/>
            </p:custDataLst>
          </p:nvPr>
        </p:nvSpPr>
        <p:spPr>
          <a:xfrm>
            <a:off x="142844" y="1771876"/>
            <a:ext cx="1857388" cy="108562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smtClean="0">
                <a:solidFill>
                  <a:schemeClr val="bg1"/>
                </a:solidFill>
              </a:rPr>
              <a:t>Рынок труда, трудовые ресурсы</a:t>
            </a:r>
          </a:p>
        </p:txBody>
      </p:sp>
      <p:sp>
        <p:nvSpPr>
          <p:cNvPr id="32" name="Rectangle 19"/>
          <p:cNvSpPr/>
          <p:nvPr>
            <p:custDataLst>
              <p:tags r:id="rId8"/>
            </p:custDataLst>
          </p:nvPr>
        </p:nvSpPr>
        <p:spPr>
          <a:xfrm>
            <a:off x="2071670" y="1771876"/>
            <a:ext cx="6786610" cy="108562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9"/>
            </p:custDataLst>
          </p:nvPr>
        </p:nvCxnSpPr>
        <p:spPr>
          <a:xfrm rot="5400000">
            <a:off x="3836248" y="2336058"/>
            <a:ext cx="104287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0"/>
            </p:custDataLst>
          </p:nvPr>
        </p:nvCxnSpPr>
        <p:spPr>
          <a:xfrm rot="5400000">
            <a:off x="6122264" y="2336058"/>
            <a:ext cx="104287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Таблица 19"/>
          <p:cNvGraphicFramePr>
            <a:graphicFrameLocks noGrp="1"/>
          </p:cNvGraphicFramePr>
          <p:nvPr>
            <p:custDataLst>
              <p:tags r:id="rId11"/>
            </p:custDataLst>
          </p:nvPr>
        </p:nvGraphicFramePr>
        <p:xfrm>
          <a:off x="2071670" y="857232"/>
          <a:ext cx="6858048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отрицательного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3" name="TextBox 30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643702" y="1928802"/>
            <a:ext cx="221457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Низкая квалификация управленческих кадров/ старение кадров</a:t>
            </a:r>
            <a:endParaRPr lang="en-US" sz="1200" dirty="0" smtClean="0">
              <a:latin typeface="+mn-lt"/>
            </a:endParaRPr>
          </a:p>
        </p:txBody>
      </p:sp>
      <p:pic>
        <p:nvPicPr>
          <p:cNvPr id="19" name="Picture 7" descr="http://ivbb.ru/domain_dependent/ivbb.ru/uploadify/3d5b9ce52a570d78e6b4bf7f07f18550.jpg">
            <a:hlinkClick r:id="rId25"/>
          </p:cNvPr>
          <p:cNvPicPr>
            <a:picLocks noChangeAspect="1" noChangeArrowheads="1"/>
          </p:cNvPicPr>
          <p:nvPr>
            <p:custDataLst>
              <p:tags r:id="rId13"/>
            </p:custDataLst>
          </p:nvPr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5383"/>
          <a:stretch>
            <a:fillRect/>
          </a:stretch>
        </p:blipFill>
        <p:spPr bwMode="auto">
          <a:xfrm>
            <a:off x="142844" y="3071810"/>
            <a:ext cx="1571636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Стрелка вниз 21"/>
          <p:cNvSpPr/>
          <p:nvPr>
            <p:custDataLst>
              <p:tags r:id="rId14"/>
            </p:custDataLst>
          </p:nvPr>
        </p:nvSpPr>
        <p:spPr>
          <a:xfrm>
            <a:off x="7215206" y="3000372"/>
            <a:ext cx="1214446" cy="1714512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30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214810" y="1749500"/>
            <a:ext cx="257176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100" dirty="0" smtClean="0">
                <a:latin typeface="+mn-lt"/>
              </a:rPr>
              <a:t>Сложности с привлечением талантливых молодых специалистов (согласно опросам Опоры России порядка 40%  производственных компаний испытывает острый дефицит)</a:t>
            </a:r>
            <a:endParaRPr lang="en-US" sz="1100" dirty="0" smtClean="0">
              <a:latin typeface="+mn-lt"/>
            </a:endParaRPr>
          </a:p>
        </p:txBody>
      </p:sp>
      <p:sp>
        <p:nvSpPr>
          <p:cNvPr id="36" name="Стрелка вниз 35"/>
          <p:cNvSpPr/>
          <p:nvPr>
            <p:custDataLst>
              <p:tags r:id="rId16"/>
            </p:custDataLst>
          </p:nvPr>
        </p:nvSpPr>
        <p:spPr>
          <a:xfrm>
            <a:off x="4929190" y="3000372"/>
            <a:ext cx="1214446" cy="1714512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>
            <p:custDataLst>
              <p:tags r:id="rId17"/>
            </p:custDataLst>
          </p:nvPr>
        </p:nvSpPr>
        <p:spPr>
          <a:xfrm>
            <a:off x="6858016" y="4857760"/>
            <a:ext cx="2000264" cy="1357322"/>
          </a:xfrm>
          <a:prstGeom prst="rect">
            <a:avLst/>
          </a:prstGeom>
          <a:solidFill>
            <a:schemeClr val="bg1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Наиболее качественными управленческими кадрами являются специалисты советской школы, но их число ограничено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>
            <p:custDataLst>
              <p:tags r:id="rId18"/>
            </p:custDataLst>
          </p:nvPr>
        </p:nvSpPr>
        <p:spPr>
          <a:xfrm>
            <a:off x="4500562" y="4857760"/>
            <a:ext cx="2071702" cy="1357322"/>
          </a:xfrm>
          <a:prstGeom prst="rect">
            <a:avLst/>
          </a:prstGeom>
          <a:solidFill>
            <a:schemeClr val="bg1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Работа в отрасли не является достаточно престижной и высокооплачиваемой, в связи с этим поиск новых кадров затруднен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pic>
        <p:nvPicPr>
          <p:cNvPr id="174084" name="Picture 4" descr="http://newzz.in.ua/uploads/posts/2012-02/1328204792_big_0big_1analiz-conkurentov.jpg">
            <a:hlinkClick r:id="rId27"/>
          </p:cNvPr>
          <p:cNvPicPr>
            <a:picLocks noChangeAspect="1" noChangeArrowheads="1"/>
          </p:cNvPicPr>
          <p:nvPr>
            <p:custDataLst>
              <p:tags r:id="rId19"/>
            </p:custDataLst>
          </p:nvPr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2214545" y="3813548"/>
            <a:ext cx="2212649" cy="2353882"/>
          </a:xfrm>
          <a:prstGeom prst="rect">
            <a:avLst/>
          </a:prstGeom>
          <a:noFill/>
        </p:spPr>
      </p:pic>
      <p:sp>
        <p:nvSpPr>
          <p:cNvPr id="31" name="Rectangle 3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142844" y="857232"/>
            <a:ext cx="20002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Группы факторов, оказывающих наибольшее отрицательное воздействие</a:t>
            </a:r>
          </a:p>
        </p:txBody>
      </p:sp>
      <p:sp>
        <p:nvSpPr>
          <p:cNvPr id="27" name="TextBox 17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-1588" y="6286520"/>
            <a:ext cx="85741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 «Индекс Опоры – 2012»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6120193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82274" name="think-cell Slide" r:id="rId35" imgW="360" imgH="360" progId="TCLayout.ActiveDocument.1">
              <p:embed/>
            </p:oleObj>
          </a:graphicData>
        </a:graphic>
      </p:graphicFrame>
      <p:sp>
        <p:nvSpPr>
          <p:cNvPr id="28" name="Прямоугольник 27"/>
          <p:cNvSpPr/>
          <p:nvPr>
            <p:custDataLst>
              <p:tags r:id="rId2"/>
            </p:custDataLst>
          </p:nvPr>
        </p:nvSpPr>
        <p:spPr>
          <a:xfrm>
            <a:off x="2071670" y="4155350"/>
            <a:ext cx="6786610" cy="785818"/>
          </a:xfrm>
          <a:prstGeom prst="rect">
            <a:avLst/>
          </a:prstGeom>
          <a:gradFill flip="none" rotWithShape="1">
            <a:gsLst>
              <a:gs pos="0">
                <a:srgbClr val="640000"/>
              </a:gs>
              <a:gs pos="51000">
                <a:srgbClr val="FF2525"/>
              </a:gs>
              <a:gs pos="100000">
                <a:srgbClr val="FFB7B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0" name="Таблица 39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="" xmlns:p14="http://schemas.microsoft.com/office/powerpoint/2010/main" val="1898590413"/>
              </p:ext>
            </p:extLst>
          </p:nvPr>
        </p:nvGraphicFramePr>
        <p:xfrm>
          <a:off x="2071670" y="4155350"/>
          <a:ext cx="6858048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отрицательного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50" name="Прямоугольник 49"/>
          <p:cNvSpPr/>
          <p:nvPr>
            <p:custDataLst>
              <p:tags r:id="rId4"/>
            </p:custDataLst>
          </p:nvPr>
        </p:nvSpPr>
        <p:spPr>
          <a:xfrm>
            <a:off x="4357686" y="3500438"/>
            <a:ext cx="2286016" cy="895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>
            <p:custDataLst>
              <p:tags r:id="rId5"/>
            </p:custDataLst>
          </p:nvPr>
        </p:nvSpPr>
        <p:spPr>
          <a:xfrm>
            <a:off x="6643702" y="2714620"/>
            <a:ext cx="2214578" cy="13573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>
            <p:custDataLst>
              <p:tags r:id="rId6"/>
            </p:custDataLst>
          </p:nvPr>
        </p:nvSpPr>
        <p:spPr>
          <a:xfrm>
            <a:off x="2071670" y="2714620"/>
            <a:ext cx="2286016" cy="13573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>
            <p:custDataLst>
              <p:tags r:id="rId7"/>
            </p:custDataLst>
          </p:nvPr>
        </p:nvSpPr>
        <p:spPr>
          <a:xfrm rot="10800000">
            <a:off x="2071670" y="1924811"/>
            <a:ext cx="6786611" cy="78581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5000">
                <a:schemeClr val="accent3">
                  <a:lumMod val="60000"/>
                  <a:lumOff val="40000"/>
                </a:schemeClr>
              </a:gs>
              <a:gs pos="100000">
                <a:srgbClr val="88AE2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8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9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Динамика факторов нормативной правовой базы характеризуются как положительным, так и отрицательным воздействием на субъектов МСП г. Москвы </a:t>
            </a:r>
            <a:r>
              <a:rPr lang="ru-RU" dirty="0" smtClean="0"/>
              <a:t>в производстве</a:t>
            </a:r>
            <a:endParaRPr lang="ru-RU" dirty="0"/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12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custDataLst>
              <p:tags r:id="rId11"/>
            </p:custDataLst>
            <p:extLst>
              <p:ext uri="{D42A27DB-BD31-4B8C-83A1-F6EECF244321}">
                <p14:modId xmlns="" xmlns:p14="http://schemas.microsoft.com/office/powerpoint/2010/main" val="3803609240"/>
              </p:ext>
            </p:extLst>
          </p:nvPr>
        </p:nvGraphicFramePr>
        <p:xfrm>
          <a:off x="2071670" y="1857363"/>
          <a:ext cx="6858048" cy="861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86124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положительного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5" name="Pentagon 18"/>
          <p:cNvSpPr/>
          <p:nvPr>
            <p:custDataLst>
              <p:tags r:id="rId12"/>
            </p:custDataLst>
          </p:nvPr>
        </p:nvSpPr>
        <p:spPr>
          <a:xfrm>
            <a:off x="142844" y="2714620"/>
            <a:ext cx="1857388" cy="1388611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Нормативная правовая база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9" name="Rectangle 3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-71470" y="2181516"/>
            <a:ext cx="2285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Положительное воздействие фактора</a:t>
            </a:r>
          </a:p>
        </p:txBody>
      </p:sp>
      <p:sp>
        <p:nvSpPr>
          <p:cNvPr id="32" name="Rectangle 19"/>
          <p:cNvSpPr/>
          <p:nvPr>
            <p:custDataLst>
              <p:tags r:id="rId14"/>
            </p:custDataLst>
          </p:nvPr>
        </p:nvSpPr>
        <p:spPr>
          <a:xfrm>
            <a:off x="2071670" y="2714620"/>
            <a:ext cx="6786610" cy="1398357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15"/>
            </p:custDataLst>
          </p:nvPr>
        </p:nvCxnSpPr>
        <p:spPr>
          <a:xfrm rot="5400000">
            <a:off x="3658508" y="3413798"/>
            <a:ext cx="139835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6"/>
            </p:custDataLst>
          </p:nvPr>
        </p:nvCxnSpPr>
        <p:spPr>
          <a:xfrm rot="16200000" flipH="1">
            <a:off x="5951934" y="3406388"/>
            <a:ext cx="1398356" cy="1482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16" descr="http://mediasubs.ru/group/uploads/li/lichnostnyij-rost-i-finansyi/image2/ItMDliMWJ.jpg">
            <a:hlinkClick r:id="rId36"/>
          </p:cNvPr>
          <p:cNvPicPr>
            <a:picLocks noChangeAspect="1" noChangeArrowheads="1"/>
          </p:cNvPicPr>
          <p:nvPr>
            <p:custDataLst>
              <p:tags r:id="rId17"/>
            </p:custDataLst>
          </p:nvPr>
        </p:nvPicPr>
        <p:blipFill>
          <a:blip r:embed="rId37" cstate="print"/>
          <a:srcRect/>
          <a:stretch>
            <a:fillRect/>
          </a:stretch>
        </p:blipFill>
        <p:spPr bwMode="auto">
          <a:xfrm>
            <a:off x="214282" y="928669"/>
            <a:ext cx="1643074" cy="1215876"/>
          </a:xfrm>
          <a:prstGeom prst="rect">
            <a:avLst/>
          </a:prstGeom>
          <a:noFill/>
        </p:spPr>
      </p:pic>
      <p:sp>
        <p:nvSpPr>
          <p:cNvPr id="43" name="Rectangle 3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-71438" y="4335487"/>
            <a:ext cx="2285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Отрицательное воздействие фактора</a:t>
            </a:r>
          </a:p>
        </p:txBody>
      </p:sp>
      <p:pic>
        <p:nvPicPr>
          <p:cNvPr id="125959" name="Picture 7" descr="http://ivbb.ru/domain_dependent/ivbb.ru/uploadify/3d5b9ce52a570d78e6b4bf7f07f18550.jpg">
            <a:hlinkClick r:id="rId38"/>
          </p:cNvPr>
          <p:cNvPicPr>
            <a:picLocks noChangeAspect="1" noChangeArrowheads="1"/>
          </p:cNvPicPr>
          <p:nvPr>
            <p:custDataLst>
              <p:tags r:id="rId19"/>
            </p:custDataLst>
          </p:nvPr>
        </p:nvPicPr>
        <p:blipFill>
          <a:blip r:embed="rId3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60" y="5085184"/>
            <a:ext cx="1857352" cy="10081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7" name="Прямая соединительная линия 26"/>
          <p:cNvCxnSpPr/>
          <p:nvPr>
            <p:custDataLst>
              <p:tags r:id="rId20"/>
            </p:custDataLst>
          </p:nvPr>
        </p:nvCxnSpPr>
        <p:spPr>
          <a:xfrm>
            <a:off x="2071670" y="3500438"/>
            <a:ext cx="228601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>
            <p:custDataLst>
              <p:tags r:id="rId21"/>
            </p:custDataLst>
          </p:nvPr>
        </p:nvCxnSpPr>
        <p:spPr>
          <a:xfrm>
            <a:off x="6643702" y="3500438"/>
            <a:ext cx="221457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>
            <p:custDataLst>
              <p:tags r:id="rId22"/>
            </p:custDataLst>
          </p:nvPr>
        </p:nvCxnSpPr>
        <p:spPr>
          <a:xfrm>
            <a:off x="4357686" y="3571876"/>
            <a:ext cx="228601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17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-1588" y="6286520"/>
            <a:ext cx="857411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 реестр </a:t>
            </a:r>
            <a:r>
              <a:rPr lang="ru-RU" sz="1000" dirty="0" err="1" smtClean="0">
                <a:solidFill>
                  <a:schemeClr val="bg1"/>
                </a:solidFill>
                <a:latin typeface="Calibri" pitchFamily="34" charset="0"/>
              </a:rPr>
              <a:t>техрегламентов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 Таможенного союза</a:t>
            </a:r>
          </a:p>
        </p:txBody>
      </p:sp>
      <p:sp>
        <p:nvSpPr>
          <p:cNvPr id="39" name="TextBox 30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4357686" y="3500438"/>
            <a:ext cx="22860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Ужесточение технических регламентов Таможенным союзом</a:t>
            </a:r>
            <a:endParaRPr lang="en-US" sz="1200" dirty="0" smtClean="0">
              <a:latin typeface="+mn-lt"/>
            </a:endParaRPr>
          </a:p>
        </p:txBody>
      </p:sp>
      <p:sp>
        <p:nvSpPr>
          <p:cNvPr id="44" name="Стрелка вниз 43"/>
          <p:cNvSpPr/>
          <p:nvPr>
            <p:custDataLst>
              <p:tags r:id="rId25"/>
            </p:custDataLst>
          </p:nvPr>
        </p:nvSpPr>
        <p:spPr>
          <a:xfrm>
            <a:off x="4857752" y="5000636"/>
            <a:ext cx="1143008" cy="444314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>
            <p:custDataLst>
              <p:tags r:id="rId26"/>
            </p:custDataLst>
          </p:nvPr>
        </p:nvSpPr>
        <p:spPr>
          <a:xfrm>
            <a:off x="4357686" y="5500702"/>
            <a:ext cx="2286016" cy="714380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cs typeface="Arial" charset="0"/>
              </a:rPr>
              <a:t>Необходимость реструктуризации производства для соответствия новым требованиям</a:t>
            </a:r>
            <a:endParaRPr lang="ru-RU" sz="1200" b="1" dirty="0" smtClean="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49" name="Прямая соединительная линия 48"/>
          <p:cNvCxnSpPr/>
          <p:nvPr>
            <p:custDataLst>
              <p:tags r:id="rId27"/>
            </p:custDataLst>
          </p:nvPr>
        </p:nvCxnSpPr>
        <p:spPr>
          <a:xfrm>
            <a:off x="4357686" y="3500438"/>
            <a:ext cx="228601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>
            <p:custDataLst>
              <p:tags r:id="rId28"/>
            </p:custDataLst>
          </p:nvPr>
        </p:nvSpPr>
        <p:spPr>
          <a:xfrm>
            <a:off x="4357686" y="2669441"/>
            <a:ext cx="2286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+mn-lt"/>
              </a:rPr>
              <a:t>«Реструктуризация и стимулирование развития промышленности в г. Москве на 2012–2016 гг.»</a:t>
            </a:r>
            <a:endParaRPr lang="ru-RU" sz="1200" dirty="0">
              <a:latin typeface="+mn-lt"/>
            </a:endParaRPr>
          </a:p>
        </p:txBody>
      </p:sp>
      <p:sp>
        <p:nvSpPr>
          <p:cNvPr id="51" name="Стрелка вниз 50"/>
          <p:cNvSpPr/>
          <p:nvPr>
            <p:custDataLst>
              <p:tags r:id="rId29"/>
            </p:custDataLst>
          </p:nvPr>
        </p:nvSpPr>
        <p:spPr>
          <a:xfrm rot="10800000">
            <a:off x="4786314" y="1500174"/>
            <a:ext cx="1214446" cy="35719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TextBox 30"/>
          <p:cNvSpPr txBox="1"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4071934" y="967071"/>
            <a:ext cx="2786082" cy="461665"/>
          </a:xfrm>
          <a:prstGeom prst="rect">
            <a:avLst/>
          </a:prstGeom>
          <a:noFill/>
          <a:ln w="127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Системная политика по реорганизации промышленных территорий</a:t>
            </a:r>
          </a:p>
        </p:txBody>
      </p:sp>
      <p:cxnSp>
        <p:nvCxnSpPr>
          <p:cNvPr id="35" name="Прямая соединительная линия 34"/>
          <p:cNvCxnSpPr/>
          <p:nvPr>
            <p:custDataLst>
              <p:tags r:id="rId31"/>
            </p:custDataLst>
          </p:nvPr>
        </p:nvCxnSpPr>
        <p:spPr>
          <a:xfrm>
            <a:off x="2071670" y="3571876"/>
            <a:ext cx="2286016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>
            <p:custDataLst>
              <p:tags r:id="rId32"/>
            </p:custDataLst>
          </p:nvPr>
        </p:nvCxnSpPr>
        <p:spPr>
          <a:xfrm>
            <a:off x="6643702" y="3571876"/>
            <a:ext cx="221457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41314" name="think-cell Slide" r:id="rId8" imgW="360" imgH="36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По итогам массового опроса выявлена средняя степень воздействия указанных факторов на субъекты МСП г. Москвы </a:t>
            </a:r>
            <a:r>
              <a:rPr lang="ru-RU" dirty="0" smtClean="0"/>
              <a:t>в производстве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13</a:t>
            </a: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285720" y="846511"/>
          <a:ext cx="8572560" cy="5422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47694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Законодательные</a:t>
                      </a:r>
                      <a:r>
                        <a:rPr lang="ru-RU" sz="1400" baseline="0" dirty="0" smtClean="0"/>
                        <a:t>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Рыночные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769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/>
                        <a:t>Налогообложение</a:t>
                      </a:r>
                      <a:endParaRPr lang="ru-RU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Инфраструктура</a:t>
                      </a:r>
                      <a:endParaRPr lang="en-US" sz="1400" dirty="0" smtClean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82322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Мероприятия государственной поддержки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Рынок труда, трудовые ресурсы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82322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Финансовые ресурсы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82322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 </a:t>
                      </a:r>
                      <a:r>
                        <a:rPr lang="ru-RU" sz="1400" dirty="0" smtClean="0"/>
                        <a:t>Административный климат и коррупция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напряженность, преступность и неравенство*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176028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Доступ к спросу на производимые товары и услуги*	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300829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Нормативная правовая база</a:t>
                      </a:r>
                      <a:r>
                        <a:rPr lang="en-US" sz="1400" dirty="0" smtClean="0"/>
                        <a:t> 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Недвижимость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5114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Информационно-аналитическая</a:t>
                      </a:r>
                      <a:r>
                        <a:rPr lang="ru-RU" sz="1400" baseline="0" dirty="0" smtClean="0"/>
                        <a:t> обеспеченность</a:t>
                      </a:r>
                      <a:r>
                        <a:rPr lang="ru-RU" sz="1400" dirty="0" smtClean="0"/>
                        <a:t> отрасли*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8" name="TextBox 1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-1588" y="6286520"/>
            <a:ext cx="843124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результаты массового опроса производственных компаний, проведенного АНО «НИСИПП»</a:t>
            </a:r>
            <a:endParaRPr lang="en-US" sz="1000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just"/>
            <a:r>
              <a:rPr lang="en-US" sz="1000" dirty="0" smtClean="0">
                <a:solidFill>
                  <a:schemeClr val="bg1"/>
                </a:solidFill>
                <a:latin typeface="Calibri" pitchFamily="34" charset="0"/>
              </a:rPr>
              <a:t>*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Группа факторов требует детального понимания, в связи с чем планируется выявление степени востребованности в процессе проведения глубинных интервью и практических мероприятий с экспертами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57158" y="1857364"/>
            <a:ext cx="1622554" cy="1571636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/>
              <a:t>38</a:t>
            </a:r>
            <a:r>
              <a:rPr lang="ru-RU" dirty="0" smtClean="0"/>
              <a:t>%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57158" y="3500438"/>
            <a:ext cx="2630666" cy="1928826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/>
              <a:t>6</a:t>
            </a:r>
            <a:r>
              <a:rPr lang="ru-RU" dirty="0" smtClean="0"/>
              <a:t>3%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57158" y="5500702"/>
            <a:ext cx="2558658" cy="714380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/>
              <a:t>6</a:t>
            </a:r>
            <a:r>
              <a:rPr lang="ru-RU" dirty="0" smtClean="0"/>
              <a:t>1%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643438" y="5429264"/>
            <a:ext cx="3168922" cy="357190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/>
              <a:t>7</a:t>
            </a:r>
            <a:r>
              <a:rPr lang="ru-RU" dirty="0" smtClean="0"/>
              <a:t>0%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643438" y="1357298"/>
            <a:ext cx="2016794" cy="357190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/>
              <a:t>4</a:t>
            </a:r>
            <a:r>
              <a:rPr lang="ru-RU" dirty="0" smtClean="0"/>
              <a:t>0%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643438" y="1857364"/>
            <a:ext cx="2736874" cy="714380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/>
              <a:t>6</a:t>
            </a:r>
            <a:r>
              <a:rPr lang="ru-RU" dirty="0" smtClean="0"/>
              <a:t>2%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643438" y="2643182"/>
            <a:ext cx="1296714" cy="714380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dirty="0" smtClean="0"/>
              <a:t>30%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357158" y="1357298"/>
            <a:ext cx="3206730" cy="357190"/>
          </a:xfrm>
          <a:prstGeom prst="rect">
            <a:avLst/>
          </a:prstGeom>
          <a:solidFill>
            <a:srgbClr val="9BC62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/>
              <a:t>7</a:t>
            </a:r>
            <a:r>
              <a:rPr lang="ru-RU" dirty="0" smtClean="0"/>
              <a:t>3%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55650" name="think-cell Slide" r:id="rId21" imgW="360" imgH="36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Ряд вопросов проводимого исследования может быть эффективно решен на основе учета мнения экспертного сообщества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14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9" name="Pentagon 18"/>
          <p:cNvSpPr/>
          <p:nvPr/>
        </p:nvSpPr>
        <p:spPr>
          <a:xfrm>
            <a:off x="214282" y="785794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7" name="Rectangle 19"/>
          <p:cNvSpPr/>
          <p:nvPr>
            <p:custDataLst>
              <p:tags r:id="rId5"/>
            </p:custDataLst>
          </p:nvPr>
        </p:nvSpPr>
        <p:spPr>
          <a:xfrm>
            <a:off x="2143108" y="785794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0" name="Rectangle 19"/>
          <p:cNvSpPr/>
          <p:nvPr>
            <p:custDataLst>
              <p:tags r:id="rId6"/>
            </p:custDataLst>
          </p:nvPr>
        </p:nvSpPr>
        <p:spPr>
          <a:xfrm>
            <a:off x="2143108" y="1571612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6" name="TextBox 30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143108" y="928670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Какие еще факторы, </a:t>
            </a:r>
            <a:r>
              <a:rPr lang="ru-RU" sz="1200" dirty="0">
                <a:latin typeface="+mn-lt"/>
              </a:rPr>
              <a:t>способствующие формированию точек роста субъектов </a:t>
            </a:r>
            <a:r>
              <a:rPr lang="ru-RU" sz="1200" dirty="0" smtClean="0">
                <a:latin typeface="+mn-lt"/>
              </a:rPr>
              <a:t>МСП в производстве остались нерассмотренными? </a:t>
            </a:r>
            <a:endParaRPr lang="en-US" sz="1200" dirty="0" smtClean="0">
              <a:latin typeface="+mn-lt"/>
            </a:endParaRPr>
          </a:p>
        </p:txBody>
      </p:sp>
      <p:sp>
        <p:nvSpPr>
          <p:cNvPr id="39" name="TextBox 30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143108" y="2461763"/>
            <a:ext cx="6572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Какие, на Ваш взгляд, точки роста субъектов МСП могут сформироваться в будущем в производстве ? Возможно ли формирование новых успешных </a:t>
            </a:r>
            <a:r>
              <a:rPr lang="ru-RU" sz="1200" dirty="0" err="1" smtClean="0">
                <a:latin typeface="+mn-lt"/>
              </a:rPr>
              <a:t>бизнес-моделей</a:t>
            </a:r>
            <a:r>
              <a:rPr lang="ru-RU" sz="1200" dirty="0" smtClean="0">
                <a:latin typeface="+mn-lt"/>
              </a:rPr>
              <a:t>?</a:t>
            </a:r>
            <a:endParaRPr lang="en-US" sz="1200" dirty="0" smtClean="0">
              <a:latin typeface="+mn-lt"/>
            </a:endParaRPr>
          </a:p>
        </p:txBody>
      </p:sp>
      <p:sp>
        <p:nvSpPr>
          <p:cNvPr id="40" name="TextBox 30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143108" y="3286124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 какой степени государственная поддержка способна обеспечить формирование точек роста в производстве?</a:t>
            </a:r>
            <a:endParaRPr lang="en-US" sz="1200" dirty="0" smtClean="0">
              <a:latin typeface="+mn-lt"/>
            </a:endParaRPr>
          </a:p>
        </p:txBody>
      </p:sp>
      <p:sp>
        <p:nvSpPr>
          <p:cNvPr id="44" name="TextBox 30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143108" y="4071942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Какие факторы внешней среды необходимо развивать для того, чтобы сформировались новые точки роста и продолжалась динамика текущих?</a:t>
            </a:r>
            <a:endParaRPr lang="en-US" sz="1200" dirty="0" smtClean="0">
              <a:latin typeface="+mn-lt"/>
            </a:endParaRPr>
          </a:p>
        </p:txBody>
      </p:sp>
      <p:sp>
        <p:nvSpPr>
          <p:cNvPr id="45" name="TextBox 30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143108" y="5643578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Есть ли у Вас какие-либо невысказанные пожелания, предложения и комментарии по текущему исследованию?</a:t>
            </a:r>
            <a:endParaRPr lang="en-US" sz="1200" dirty="0" smtClean="0">
              <a:latin typeface="+mn-lt"/>
            </a:endParaRPr>
          </a:p>
        </p:txBody>
      </p:sp>
      <p:pic>
        <p:nvPicPr>
          <p:cNvPr id="149510" name="Picture 6" descr="http://img-fotki.yandex.ru/get/5607/coto48.1f/0_60514_5f9181a7_XL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856689" y="857232"/>
            <a:ext cx="429163" cy="642942"/>
          </a:xfrm>
          <a:prstGeom prst="rect">
            <a:avLst/>
          </a:prstGeom>
          <a:noFill/>
        </p:spPr>
      </p:pic>
      <p:sp>
        <p:nvSpPr>
          <p:cNvPr id="29" name="Rectangle 19"/>
          <p:cNvSpPr/>
          <p:nvPr>
            <p:custDataLst>
              <p:tags r:id="rId12"/>
            </p:custDataLst>
          </p:nvPr>
        </p:nvSpPr>
        <p:spPr>
          <a:xfrm>
            <a:off x="2143108" y="2357430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1" name="Rectangle 19"/>
          <p:cNvSpPr/>
          <p:nvPr>
            <p:custDataLst>
              <p:tags r:id="rId13"/>
            </p:custDataLst>
          </p:nvPr>
        </p:nvSpPr>
        <p:spPr>
          <a:xfrm>
            <a:off x="2143108" y="3143248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2" name="Rectangle 19"/>
          <p:cNvSpPr/>
          <p:nvPr>
            <p:custDataLst>
              <p:tags r:id="rId14"/>
            </p:custDataLst>
          </p:nvPr>
        </p:nvSpPr>
        <p:spPr>
          <a:xfrm>
            <a:off x="2143108" y="3929066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3" name="Rectangle 19"/>
          <p:cNvSpPr/>
          <p:nvPr>
            <p:custDataLst>
              <p:tags r:id="rId15"/>
            </p:custDataLst>
          </p:nvPr>
        </p:nvSpPr>
        <p:spPr>
          <a:xfrm>
            <a:off x="2143108" y="5500702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4" name="Pentagon 18"/>
          <p:cNvSpPr/>
          <p:nvPr/>
        </p:nvSpPr>
        <p:spPr>
          <a:xfrm>
            <a:off x="214282" y="1571612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37" name="Picture 6" descr="http://img-fotki.yandex.ru/get/5607/coto48.1f/0_60514_5f9181a7_XL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856689" y="1643050"/>
            <a:ext cx="429163" cy="642942"/>
          </a:xfrm>
          <a:prstGeom prst="rect">
            <a:avLst/>
          </a:prstGeom>
          <a:noFill/>
        </p:spPr>
      </p:pic>
      <p:sp>
        <p:nvSpPr>
          <p:cNvPr id="38" name="Pentagon 18"/>
          <p:cNvSpPr/>
          <p:nvPr/>
        </p:nvSpPr>
        <p:spPr>
          <a:xfrm>
            <a:off x="214282" y="2357430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41" name="Picture 6" descr="http://img-fotki.yandex.ru/get/5607/coto48.1f/0_60514_5f9181a7_XL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856689" y="2428868"/>
            <a:ext cx="429163" cy="642942"/>
          </a:xfrm>
          <a:prstGeom prst="rect">
            <a:avLst/>
          </a:prstGeom>
          <a:noFill/>
        </p:spPr>
      </p:pic>
      <p:sp>
        <p:nvSpPr>
          <p:cNvPr id="42" name="Pentagon 18"/>
          <p:cNvSpPr/>
          <p:nvPr/>
        </p:nvSpPr>
        <p:spPr>
          <a:xfrm>
            <a:off x="214282" y="3143248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43" name="Picture 6" descr="http://img-fotki.yandex.ru/get/5607/coto48.1f/0_60514_5f9181a7_XL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856689" y="3214686"/>
            <a:ext cx="429163" cy="642942"/>
          </a:xfrm>
          <a:prstGeom prst="rect">
            <a:avLst/>
          </a:prstGeom>
          <a:noFill/>
        </p:spPr>
      </p:pic>
      <p:sp>
        <p:nvSpPr>
          <p:cNvPr id="50" name="Pentagon 18"/>
          <p:cNvSpPr/>
          <p:nvPr/>
        </p:nvSpPr>
        <p:spPr>
          <a:xfrm>
            <a:off x="214282" y="3929066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51" name="Picture 6" descr="http://img-fotki.yandex.ru/get/5607/coto48.1f/0_60514_5f9181a7_XL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856689" y="4000504"/>
            <a:ext cx="429163" cy="642942"/>
          </a:xfrm>
          <a:prstGeom prst="rect">
            <a:avLst/>
          </a:prstGeom>
          <a:noFill/>
        </p:spPr>
      </p:pic>
      <p:sp>
        <p:nvSpPr>
          <p:cNvPr id="52" name="Pentagon 18"/>
          <p:cNvSpPr/>
          <p:nvPr/>
        </p:nvSpPr>
        <p:spPr>
          <a:xfrm>
            <a:off x="214282" y="5500702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54" name="Picture 6" descr="http://img-fotki.yandex.ru/get/5607/coto48.1f/0_60514_5f9181a7_XL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856689" y="5572140"/>
            <a:ext cx="429163" cy="642942"/>
          </a:xfrm>
          <a:prstGeom prst="rect">
            <a:avLst/>
          </a:prstGeom>
          <a:noFill/>
        </p:spPr>
      </p:pic>
      <p:sp>
        <p:nvSpPr>
          <p:cNvPr id="55" name="TextBox 30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2143108" y="1681451"/>
            <a:ext cx="6572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Какие </a:t>
            </a:r>
            <a:r>
              <a:rPr lang="ru-RU" sz="1200" dirty="0" err="1" smtClean="0">
                <a:latin typeface="+mn-lt"/>
              </a:rPr>
              <a:t>бизнес-модели</a:t>
            </a:r>
            <a:r>
              <a:rPr lang="ru-RU" sz="1200" dirty="0" smtClean="0">
                <a:latin typeface="+mn-lt"/>
              </a:rPr>
              <a:t>, на Ваш взгляд, являются наиболее успешными в производстве? Возникали ли за последние 3-4 года новые успешные </a:t>
            </a:r>
            <a:r>
              <a:rPr lang="ru-RU" sz="1200" dirty="0" err="1" smtClean="0">
                <a:latin typeface="+mn-lt"/>
              </a:rPr>
              <a:t>бизнес-модели</a:t>
            </a:r>
            <a:r>
              <a:rPr lang="ru-RU" sz="1200" dirty="0" smtClean="0">
                <a:latin typeface="+mn-lt"/>
              </a:rPr>
              <a:t> в данном сегменте? </a:t>
            </a:r>
            <a:endParaRPr lang="en-US" sz="1200" dirty="0" smtClean="0">
              <a:latin typeface="+mn-lt"/>
            </a:endParaRPr>
          </a:p>
        </p:txBody>
      </p:sp>
      <p:sp>
        <p:nvSpPr>
          <p:cNvPr id="49" name="TextBox 30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143108" y="4857760"/>
            <a:ext cx="6715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Как Вы оцениваете состояние предпринимательской среды г. Москвы по сравнению с другими регионами России и мира?</a:t>
            </a:r>
            <a:endParaRPr lang="en-US" sz="1200" dirty="0" smtClean="0">
              <a:latin typeface="+mn-lt"/>
            </a:endParaRPr>
          </a:p>
        </p:txBody>
      </p:sp>
      <p:sp>
        <p:nvSpPr>
          <p:cNvPr id="56" name="Rectangle 19"/>
          <p:cNvSpPr/>
          <p:nvPr>
            <p:custDataLst>
              <p:tags r:id="rId18"/>
            </p:custDataLst>
          </p:nvPr>
        </p:nvSpPr>
        <p:spPr>
          <a:xfrm>
            <a:off x="2143108" y="4714884"/>
            <a:ext cx="6715172" cy="71438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57" name="Pentagon 18"/>
          <p:cNvSpPr/>
          <p:nvPr/>
        </p:nvSpPr>
        <p:spPr>
          <a:xfrm>
            <a:off x="214282" y="4714884"/>
            <a:ext cx="1857388" cy="71438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endParaRPr lang="ru-RU" sz="1200" b="1" dirty="0" smtClean="0">
              <a:solidFill>
                <a:schemeClr val="bg1"/>
              </a:solidFill>
            </a:endParaRPr>
          </a:p>
        </p:txBody>
      </p:sp>
      <p:pic>
        <p:nvPicPr>
          <p:cNvPr id="58" name="Picture 6" descr="http://img-fotki.yandex.ru/get/5607/coto48.1f/0_60514_5f9181a7_XL">
            <a:hlinkClick r:id="rId22"/>
          </p:cNvPr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856689" y="4786322"/>
            <a:ext cx="429163" cy="642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7" descr="http://www.mos.ru/common/img/logo_ru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9063" y="549275"/>
            <a:ext cx="107156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Прямоугольник 20"/>
          <p:cNvSpPr/>
          <p:nvPr>
            <p:custDataLst>
              <p:tags r:id="rId1"/>
            </p:custDataLst>
          </p:nvPr>
        </p:nvSpPr>
        <p:spPr>
          <a:xfrm>
            <a:off x="0" y="2500306"/>
            <a:ext cx="9144000" cy="200026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/>
              <a:t>Спасибо за внимание!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Объект 23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54626" name="think-cell Slide" r:id="rId23" imgW="360" imgH="360" progId="TCLayout.ActiveDocument.1">
              <p:embed/>
            </p:oleObj>
          </a:graphicData>
        </a:graphic>
      </p:graphicFrame>
      <p:sp>
        <p:nvSpPr>
          <p:cNvPr id="23" name="Прямоугольник 2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6" name="Прямоугольник 5"/>
          <p:cNvSpPr/>
          <p:nvPr>
            <p:custDataLst>
              <p:tags r:id="rId3"/>
            </p:custDataLst>
          </p:nvPr>
        </p:nvSpPr>
        <p:spPr>
          <a:xfrm>
            <a:off x="264220" y="1335068"/>
            <a:ext cx="2808311" cy="480857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7" name="Прямоугольник 6"/>
          <p:cNvSpPr/>
          <p:nvPr>
            <p:custDataLst>
              <p:tags r:id="rId4"/>
            </p:custDataLst>
          </p:nvPr>
        </p:nvSpPr>
        <p:spPr>
          <a:xfrm>
            <a:off x="264220" y="906439"/>
            <a:ext cx="2808311" cy="432047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В каких </a:t>
            </a:r>
            <a:r>
              <a:rPr lang="ru-RU" sz="1200" b="1" kern="0" dirty="0" smtClean="0">
                <a:solidFill>
                  <a:srgbClr val="FFFFFF"/>
                </a:solidFill>
                <a:latin typeface="+mn-lt"/>
                <a:ea typeface="Tahoma"/>
                <a:cs typeface="Arial"/>
                <a:sym typeface="Arial"/>
              </a:rPr>
              <a:t>отраслях</a:t>
            </a: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 осуществляется</a:t>
            </a:r>
            <a:r>
              <a:rPr kumimoji="0" lang="ru-RU" sz="12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 поиск точек роста?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8" name="Равнобедренный треугольник 7"/>
          <p:cNvSpPr/>
          <p:nvPr>
            <p:custDataLst>
              <p:tags r:id="rId5"/>
            </p:custDataLst>
          </p:nvPr>
        </p:nvSpPr>
        <p:spPr>
          <a:xfrm rot="5400000">
            <a:off x="1923544" y="2423584"/>
            <a:ext cx="2647414" cy="180022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9" name="Равнобедренный треугольник 8"/>
          <p:cNvSpPr/>
          <p:nvPr>
            <p:custDataLst>
              <p:tags r:id="rId6"/>
            </p:custDataLst>
          </p:nvPr>
        </p:nvSpPr>
        <p:spPr>
          <a:xfrm rot="10800000">
            <a:off x="3623241" y="3977149"/>
            <a:ext cx="5096831" cy="144000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10" name="Прямоугольник 9"/>
          <p:cNvSpPr/>
          <p:nvPr>
            <p:custDataLst>
              <p:tags r:id="rId7"/>
            </p:custDataLst>
          </p:nvPr>
        </p:nvSpPr>
        <p:spPr>
          <a:xfrm>
            <a:off x="3419871" y="4559468"/>
            <a:ext cx="5438409" cy="158417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11" name="Прямоугольник 10"/>
          <p:cNvSpPr/>
          <p:nvPr>
            <p:custDataLst>
              <p:tags r:id="rId8"/>
            </p:custDataLst>
          </p:nvPr>
        </p:nvSpPr>
        <p:spPr>
          <a:xfrm>
            <a:off x="3419871" y="4188824"/>
            <a:ext cx="5438409" cy="370643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sym typeface="Arial"/>
              </a:rPr>
              <a:t>Что позволяет предполагать наличие в сегменте точки роста для МСП?</a:t>
            </a:r>
            <a:endParaRPr lang="ru-RU" sz="1200" b="1" dirty="0">
              <a:solidFill>
                <a:schemeClr val="bg1"/>
              </a:solidFill>
              <a:sym typeface="Arial"/>
            </a:endParaRPr>
          </a:p>
        </p:txBody>
      </p:sp>
      <p:sp>
        <p:nvSpPr>
          <p:cNvPr id="12" name="Прямоугольник 11"/>
          <p:cNvSpPr/>
          <p:nvPr>
            <p:custDataLst>
              <p:tags r:id="rId9"/>
            </p:custDataLst>
          </p:nvPr>
        </p:nvSpPr>
        <p:spPr>
          <a:xfrm>
            <a:off x="3571868" y="4729001"/>
            <a:ext cx="22145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+mn-lt"/>
              </a:rPr>
              <a:t>Число активно растущих компаний, представленных в анализе по каждому сегменту не должно быть менее 10% от общего количества компаний в сегменте*</a:t>
            </a:r>
          </a:p>
        </p:txBody>
      </p:sp>
      <p:sp>
        <p:nvSpPr>
          <p:cNvPr id="13" name="AutoShape 16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 rot="5396624" flipH="1">
            <a:off x="5908386" y="5251088"/>
            <a:ext cx="612775" cy="142875"/>
          </a:xfrm>
          <a:prstGeom prst="triangle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2813"/>
            <a:endParaRPr lang="ru-RU">
              <a:solidFill>
                <a:srgbClr val="000000"/>
              </a:solidFill>
              <a:latin typeface="+mn-lt"/>
              <a:cs typeface="Arial"/>
              <a:sym typeface="Arial"/>
            </a:endParaRPr>
          </a:p>
        </p:txBody>
      </p:sp>
      <p:sp>
        <p:nvSpPr>
          <p:cNvPr id="14" name="AutoShape 16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 rot="16203376">
            <a:off x="5622634" y="5251088"/>
            <a:ext cx="612775" cy="142875"/>
          </a:xfrm>
          <a:prstGeom prst="triangle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2813"/>
            <a:endParaRPr lang="ru-RU">
              <a:solidFill>
                <a:srgbClr val="000000"/>
              </a:solidFill>
              <a:latin typeface="+mn-lt"/>
              <a:cs typeface="Arial"/>
              <a:sym typeface="Arial"/>
            </a:endParaRPr>
          </a:p>
        </p:txBody>
      </p:sp>
      <p:sp>
        <p:nvSpPr>
          <p:cNvPr id="15" name="Прямоугольник 14"/>
          <p:cNvSpPr/>
          <p:nvPr>
            <p:custDataLst>
              <p:tags r:id="rId12"/>
            </p:custDataLst>
          </p:nvPr>
        </p:nvSpPr>
        <p:spPr>
          <a:xfrm>
            <a:off x="6357950" y="4906967"/>
            <a:ext cx="22860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+mn-lt"/>
              </a:rPr>
              <a:t>Темпы роста всех анализируемых показателей превышают среднерыночные (по всем видам деятельности)</a:t>
            </a:r>
          </a:p>
        </p:txBody>
      </p:sp>
      <p:sp>
        <p:nvSpPr>
          <p:cNvPr id="20" name="Прямоугольник 19"/>
          <p:cNvSpPr/>
          <p:nvPr>
            <p:custDataLst>
              <p:tags r:id="rId13"/>
            </p:custDataLst>
          </p:nvPr>
        </p:nvSpPr>
        <p:spPr>
          <a:xfrm>
            <a:off x="3428992" y="906439"/>
            <a:ext cx="5429288" cy="432048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lang="ru-RU" sz="1200" b="1" kern="0" noProof="0" dirty="0" smtClean="0">
                <a:solidFill>
                  <a:srgbClr val="FFFFFF"/>
                </a:solidFill>
                <a:latin typeface="+mn-lt"/>
                <a:ea typeface="Tahoma"/>
                <a:cs typeface="Arial"/>
                <a:sym typeface="Arial"/>
              </a:rPr>
              <a:t>Какие компании и данные о них должны быть проанализированы?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33" name="Прямоугольник 32"/>
          <p:cNvSpPr/>
          <p:nvPr>
            <p:custDataLst>
              <p:tags r:id="rId14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Приложение 1. Методика выявления и исследования точек роста субъектов МСП за последние 3 года в разрезе разных отраслей</a:t>
            </a:r>
            <a:endParaRPr lang="ru-RU" b="1" dirty="0"/>
          </a:p>
        </p:txBody>
      </p:sp>
      <p:sp>
        <p:nvSpPr>
          <p:cNvPr id="40" name="Прямоугольник 39"/>
          <p:cNvSpPr/>
          <p:nvPr>
            <p:custDataLst>
              <p:tags r:id="rId15"/>
            </p:custDataLst>
          </p:nvPr>
        </p:nvSpPr>
        <p:spPr>
          <a:xfrm>
            <a:off x="3428992" y="1335067"/>
            <a:ext cx="5429288" cy="2571768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buFont typeface="+mj-lt"/>
              <a:buAutoNum type="arabicPeriod"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41" name="TextBox 30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357158" y="1406506"/>
            <a:ext cx="2571768" cy="3508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Были рассмотрены следующие приоритетные отрасли: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обрабатывающее производство (23 сегмента)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строительство (5 сегментов)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торговля (3 сегмента)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транспорт и связь (5 сегментов)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операции с недвижимым имуществом, аренда и предоставление услуг (5 сегментов)</a:t>
            </a:r>
          </a:p>
          <a:p>
            <a:pPr marL="358775" indent="-2667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предоставление прочих коммунальных, социальных и персональных услуг (4 сегмента)</a:t>
            </a:r>
          </a:p>
        </p:txBody>
      </p:sp>
      <p:sp>
        <p:nvSpPr>
          <p:cNvPr id="44" name="Прямоугольник 43"/>
          <p:cNvSpPr/>
          <p:nvPr>
            <p:custDataLst>
              <p:tags r:id="rId17"/>
            </p:custDataLst>
          </p:nvPr>
        </p:nvSpPr>
        <p:spPr>
          <a:xfrm>
            <a:off x="3500430" y="1406506"/>
            <a:ext cx="521497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+mj-lt"/>
              <a:buAutoNum type="arabicParenR"/>
            </a:pPr>
            <a:r>
              <a:rPr lang="ru-RU" sz="1200" dirty="0" smtClean="0">
                <a:latin typeface="+mn-lt"/>
              </a:rPr>
              <a:t>отобраны компании, предоставляющие необходимые финансовые данные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arenR"/>
            </a:pPr>
            <a:r>
              <a:rPr lang="ru-RU" sz="1200" dirty="0" smtClean="0">
                <a:latin typeface="+mn-lt"/>
              </a:rPr>
              <a:t>расчет темпов роста по основным показателям за период с 2009 по 2012 гг.: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выручка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чистая прибыль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стоимость основных средств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собственный капитал</a:t>
            </a:r>
          </a:p>
          <a:p>
            <a:pPr marL="8001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оборотные активы</a:t>
            </a:r>
          </a:p>
        </p:txBody>
      </p:sp>
      <p:sp>
        <p:nvSpPr>
          <p:cNvPr id="45" name="Прямоугольник 44"/>
          <p:cNvSpPr/>
          <p:nvPr>
            <p:custDataLst>
              <p:tags r:id="rId18"/>
            </p:custDataLst>
          </p:nvPr>
        </p:nvSpPr>
        <p:spPr>
          <a:xfrm>
            <a:off x="6500826" y="2335199"/>
            <a:ext cx="22860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200" dirty="0" smtClean="0">
                <a:latin typeface="+mn-lt"/>
              </a:rPr>
              <a:t>полученные показатели очищены от инфляции</a:t>
            </a:r>
          </a:p>
        </p:txBody>
      </p:sp>
      <p:pic>
        <p:nvPicPr>
          <p:cNvPr id="98308" name="Picture 4" descr="http://i25.fastpic.ru/big/2012/1007/93/5f5e42d283e3125caebde64f0c4c0b93.jpg">
            <a:hlinkClick r:id="rId24"/>
          </p:cNvPr>
          <p:cNvPicPr>
            <a:picLocks noChangeAspect="1" noChangeArrowheads="1"/>
          </p:cNvPicPr>
          <p:nvPr>
            <p:custDataLst>
              <p:tags r:id="rId19"/>
            </p:custDataLst>
          </p:nvPr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6786578" y="2763827"/>
            <a:ext cx="1679525" cy="1114415"/>
          </a:xfrm>
          <a:prstGeom prst="rect">
            <a:avLst/>
          </a:prstGeom>
          <a:noFill/>
        </p:spPr>
      </p:pic>
      <p:sp>
        <p:nvSpPr>
          <p:cNvPr id="48" name="TextBox 17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-1588" y="6357958"/>
            <a:ext cx="82883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*За исключением производства табачных изделий, в котором число компаний, присутствующих в сегменте слишком мало для формирования точки роста (не более 4 компаний в год предоставляют отчетность в СПАРК)</a:t>
            </a:r>
            <a:endParaRPr lang="ru-RU" sz="1000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116741" name="Picture 5" descr="http://www.kanzlider.ru/upload/iblock/134/13448beebc4712b9afba75e0148727ac.png">
            <a:hlinkClick r:id="rId26"/>
          </p:cNvPr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 rot="5400000">
            <a:off x="1214414" y="4857760"/>
            <a:ext cx="1214446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Объект 1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96258" name="think-cell Slide" r:id="rId16" imgW="360" imgH="360" progId="TCLayout.ActiveDocument.1">
              <p:embed/>
            </p:oleObj>
          </a:graphicData>
        </a:graphic>
      </p:graphicFrame>
      <p:sp>
        <p:nvSpPr>
          <p:cNvPr id="15" name="Rectangle 13"/>
          <p:cNvSpPr/>
          <p:nvPr>
            <p:custDataLst>
              <p:tags r:id="rId2"/>
            </p:custDataLst>
          </p:nvPr>
        </p:nvSpPr>
        <p:spPr>
          <a:xfrm>
            <a:off x="1722437" y="954087"/>
            <a:ext cx="7128792" cy="111600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36000" rIns="72000" bIns="36000" rtlCol="0" anchor="ctr"/>
          <a:lstStyle/>
          <a:p>
            <a:pPr marL="277812" algn="just">
              <a:tabLst>
                <a:tab pos="266700" algn="l"/>
              </a:tabLst>
            </a:pPr>
            <a:r>
              <a:rPr lang="ru-RU" sz="1200" dirty="0" smtClean="0">
                <a:solidFill>
                  <a:schemeClr val="tx1"/>
                </a:solidFill>
              </a:rPr>
              <a:t>Реализация программного мероприятия «Формирование благоприятной деловой среды предпринимательской деятельности» подпрограммы «Развитие малого и среднего предпринимательства в городе Москве на 2012-2016 гг.» Государственной программы города Москвы «Стимулирование экономической активности на 2012-2016 гг.»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6" name="Rectangle 16"/>
          <p:cNvSpPr/>
          <p:nvPr>
            <p:custDataLst>
              <p:tags r:id="rId3"/>
            </p:custDataLst>
          </p:nvPr>
        </p:nvSpPr>
        <p:spPr>
          <a:xfrm>
            <a:off x="3286116" y="3000372"/>
            <a:ext cx="2643206" cy="30209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t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 Ранжирование и определение степени влияния внешних факторов предпринимательской среды г. Москвы на конкурентоспособность МСП г. Москвы </a:t>
            </a:r>
            <a:r>
              <a:rPr lang="ru-RU" sz="1200" b="1" dirty="0" smtClean="0">
                <a:solidFill>
                  <a:schemeClr val="tx1"/>
                </a:solidFill>
              </a:rPr>
              <a:t>(текущий этап)</a:t>
            </a:r>
          </a:p>
        </p:txBody>
      </p:sp>
      <p:sp>
        <p:nvSpPr>
          <p:cNvPr id="27" name="Rectangle 16"/>
          <p:cNvSpPr/>
          <p:nvPr>
            <p:custDataLst>
              <p:tags r:id="rId4"/>
            </p:custDataLst>
          </p:nvPr>
        </p:nvSpPr>
        <p:spPr>
          <a:xfrm>
            <a:off x="6248134" y="3000372"/>
            <a:ext cx="2500330" cy="30209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 Разработка и утверждение в экспертном сообществе методических рекомендаций и плана мероприятий к программе города Москвы «Стимулирование экономической активности на 2012-2016 гг.» по развитию предпринимательской среды в городе Москве на период 2013-2016 гг. на основе выявленных ключевых факторов влияния на конкурентоспособность субъектов МСП, обеспечивающих успешное развитие бизнеса на ближайшую и среднесрочную перспективу</a:t>
            </a:r>
          </a:p>
          <a:p>
            <a:pPr algn="just"/>
            <a:endParaRPr lang="ru-RU" sz="1200" dirty="0" smtClean="0">
              <a:solidFill>
                <a:schemeClr val="tx1"/>
              </a:solidFill>
            </a:endParaRPr>
          </a:p>
        </p:txBody>
      </p:sp>
      <p:sp>
        <p:nvSpPr>
          <p:cNvPr id="6" name="Rectangle 16"/>
          <p:cNvSpPr/>
          <p:nvPr>
            <p:custDataLst>
              <p:tags r:id="rId5"/>
            </p:custDataLst>
          </p:nvPr>
        </p:nvSpPr>
        <p:spPr>
          <a:xfrm>
            <a:off x="571472" y="3019425"/>
            <a:ext cx="2357454" cy="300186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 Анализ российского и зарубежного опыта исследований предпринимательской среды</a:t>
            </a:r>
          </a:p>
          <a:p>
            <a:pPr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Формирование исчерпывающего перечня внешних факторов, влияющих на конкурентоспособность МСП</a:t>
            </a:r>
          </a:p>
          <a:p>
            <a:pPr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Выявление ресурсных особенностей г. Москвы</a:t>
            </a:r>
          </a:p>
          <a:p>
            <a:pPr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Разработка метода исследования текущего состояния предпринимательской среды в условиях ресурсных особенностей г. Москва</a:t>
            </a:r>
          </a:p>
          <a:p>
            <a:pPr algn="just"/>
            <a:endParaRPr lang="ru-RU" sz="1200" dirty="0" smtClean="0">
              <a:solidFill>
                <a:schemeClr val="tx1"/>
              </a:solidFill>
            </a:endParaRPr>
          </a:p>
        </p:txBody>
      </p:sp>
      <p:sp>
        <p:nvSpPr>
          <p:cNvPr id="7" name="Isosceles Triangle 18"/>
          <p:cNvSpPr/>
          <p:nvPr/>
        </p:nvSpPr>
        <p:spPr>
          <a:xfrm flipV="1">
            <a:off x="282574" y="2133600"/>
            <a:ext cx="2705249" cy="216000"/>
          </a:xfrm>
          <a:prstGeom prst="triangl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ru-RU" sz="1200" dirty="0" err="1" smtClean="0">
              <a:solidFill>
                <a:schemeClr val="tx1"/>
              </a:solidFill>
            </a:endParaRPr>
          </a:p>
        </p:txBody>
      </p:sp>
      <p:sp>
        <p:nvSpPr>
          <p:cNvPr id="11" name="Текст 4"/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282575" y="2444750"/>
            <a:ext cx="8569324" cy="4320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Wingdings" pitchFamily="2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180000" algn="l" defTabSz="914400" rtl="0" eaLnBrk="1" latinLnBrk="0" hangingPunct="1">
              <a:spcBef>
                <a:spcPts val="300"/>
              </a:spcBef>
              <a:buClr>
                <a:schemeClr val="tx2"/>
              </a:buClr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7812" algn="ctr">
              <a:tabLst>
                <a:tab pos="266700" algn="l"/>
              </a:tabLst>
            </a:pPr>
            <a:r>
              <a:rPr lang="ru-RU" sz="1400" b="1" dirty="0" smtClean="0">
                <a:solidFill>
                  <a:schemeClr val="bg1"/>
                </a:solidFill>
              </a:rPr>
              <a:t>Исследование выполняется в три этапа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2" name="Rounded Rectangle 28"/>
          <p:cNvSpPr/>
          <p:nvPr>
            <p:custDataLst>
              <p:tags r:id="rId7"/>
            </p:custDataLst>
          </p:nvPr>
        </p:nvSpPr>
        <p:spPr bwMode="gray">
          <a:xfrm>
            <a:off x="214282" y="2928934"/>
            <a:ext cx="417513" cy="400050"/>
          </a:xfrm>
          <a:prstGeom prst="roundRect">
            <a:avLst>
              <a:gd name="adj" fmla="val 44841"/>
            </a:avLst>
          </a:prstGeom>
          <a:solidFill>
            <a:schemeClr val="tx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575" tIns="25400" rIns="28575" bIns="25400" rtlCol="0" anchor="ctr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/>
                <a:sym typeface="Arial"/>
              </a:rPr>
              <a:t>1</a:t>
            </a:r>
          </a:p>
        </p:txBody>
      </p:sp>
      <p:sp>
        <p:nvSpPr>
          <p:cNvPr id="13" name="Rounded Rectangle 29"/>
          <p:cNvSpPr/>
          <p:nvPr>
            <p:custDataLst>
              <p:tags r:id="rId8"/>
            </p:custDataLst>
          </p:nvPr>
        </p:nvSpPr>
        <p:spPr bwMode="gray">
          <a:xfrm>
            <a:off x="2928926" y="2928934"/>
            <a:ext cx="417512" cy="400050"/>
          </a:xfrm>
          <a:prstGeom prst="roundRect">
            <a:avLst>
              <a:gd name="adj" fmla="val 44841"/>
            </a:avLst>
          </a:prstGeom>
          <a:solidFill>
            <a:schemeClr val="tx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575" tIns="25400" rIns="30162" bIns="25400" rtlCol="0" anchor="ctr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/>
                <a:sym typeface="Arial"/>
              </a:rPr>
              <a:t>2</a:t>
            </a:r>
          </a:p>
        </p:txBody>
      </p:sp>
      <p:sp>
        <p:nvSpPr>
          <p:cNvPr id="14" name="Pentagon 12"/>
          <p:cNvSpPr/>
          <p:nvPr>
            <p:custDataLst>
              <p:tags r:id="rId9"/>
            </p:custDataLst>
          </p:nvPr>
        </p:nvSpPr>
        <p:spPr>
          <a:xfrm>
            <a:off x="209550" y="954087"/>
            <a:ext cx="1872208" cy="111600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chemeClr val="bg1"/>
                </a:solidFill>
                <a:sym typeface="Arial"/>
              </a:rPr>
              <a:t>Основание исследования</a:t>
            </a:r>
            <a:endParaRPr lang="ru-RU" sz="1400" b="1" dirty="0">
              <a:solidFill>
                <a:schemeClr val="bg1"/>
              </a:solidFill>
              <a:sym typeface="Arial"/>
            </a:endParaRPr>
          </a:p>
        </p:txBody>
      </p:sp>
      <p:sp>
        <p:nvSpPr>
          <p:cNvPr id="20" name="Прямоугольник 19"/>
          <p:cNvSpPr/>
          <p:nvPr>
            <p:custDataLst>
              <p:tags r:id="rId10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j-lt"/>
              </a:rPr>
              <a:t> </a:t>
            </a:r>
          </a:p>
          <a:p>
            <a:pPr algn="just"/>
            <a:r>
              <a:rPr lang="ru-RU" dirty="0" smtClean="0">
                <a:latin typeface="+mj-lt"/>
                <a:cs typeface="Arial" pitchFamily="34" charset="0"/>
              </a:rPr>
              <a:t>Ключевой целью исследования является </a:t>
            </a:r>
            <a:r>
              <a:rPr lang="ru-RU" dirty="0" smtClean="0">
                <a:latin typeface="+mj-lt"/>
              </a:rPr>
              <a:t>разработка методических рекомендаций и плана мероприятий к программе г. Москвы «Стимулирование экономической активности на 2012-2016 гг.»</a:t>
            </a:r>
            <a:r>
              <a:rPr lang="ru-RU" dirty="0" smtClean="0">
                <a:latin typeface="+mj-lt"/>
                <a:cs typeface="Arial" pitchFamily="34" charset="0"/>
              </a:rPr>
              <a:t> </a:t>
            </a:r>
            <a:endParaRPr lang="ru-RU" dirty="0">
              <a:latin typeface="+mj-lt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atin typeface="+mj-lt"/>
            </a:endParaRPr>
          </a:p>
        </p:txBody>
      </p:sp>
      <p:sp>
        <p:nvSpPr>
          <p:cNvPr id="23" name="Rounded Rectangle 29"/>
          <p:cNvSpPr/>
          <p:nvPr>
            <p:custDataLst>
              <p:tags r:id="rId11"/>
            </p:custDataLst>
          </p:nvPr>
        </p:nvSpPr>
        <p:spPr bwMode="gray">
          <a:xfrm>
            <a:off x="5857884" y="2894012"/>
            <a:ext cx="417512" cy="400050"/>
          </a:xfrm>
          <a:prstGeom prst="roundRect">
            <a:avLst>
              <a:gd name="adj" fmla="val 44841"/>
            </a:avLst>
          </a:prstGeom>
          <a:solidFill>
            <a:schemeClr val="tx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0162" tIns="25400" rIns="28575" bIns="25400" rtlCol="0" anchor="ctr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/>
                <a:sym typeface="Arial"/>
              </a:rPr>
              <a:t>3</a:t>
            </a:r>
          </a:p>
        </p:txBody>
      </p:sp>
      <p:sp>
        <p:nvSpPr>
          <p:cNvPr id="38" name="Прямоугольник 37"/>
          <p:cNvSpPr/>
          <p:nvPr>
            <p:custDataLst>
              <p:tags r:id="rId1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39" name="TextBox 15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1" name="Isosceles Triangle 18"/>
          <p:cNvSpPr/>
          <p:nvPr/>
        </p:nvSpPr>
        <p:spPr>
          <a:xfrm flipV="1">
            <a:off x="3162895" y="2132856"/>
            <a:ext cx="2705249" cy="216000"/>
          </a:xfrm>
          <a:prstGeom prst="triangl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ru-RU" sz="1200" dirty="0" err="1" smtClean="0">
              <a:solidFill>
                <a:schemeClr val="tx1"/>
              </a:solidFill>
            </a:endParaRPr>
          </a:p>
        </p:txBody>
      </p:sp>
      <p:sp>
        <p:nvSpPr>
          <p:cNvPr id="22" name="Isosceles Triangle 18"/>
          <p:cNvSpPr/>
          <p:nvPr>
            <p:custDataLst>
              <p:tags r:id="rId14"/>
            </p:custDataLst>
          </p:nvPr>
        </p:nvSpPr>
        <p:spPr>
          <a:xfrm flipV="1">
            <a:off x="6156176" y="2132856"/>
            <a:ext cx="2705249" cy="216000"/>
          </a:xfrm>
          <a:prstGeom prst="triangl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ru-RU" sz="1200" dirty="0" err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31074" name="think-cell Slide" r:id="rId8" imgW="360" imgH="36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Для каждой выявленной точки роста субъектов МСП г. Москвы анализируются группы внешних факторов среды, способных оказать существенное воздействие на их формирование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3</a:t>
            </a:r>
            <a:endParaRPr lang="en-US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8" name="TextBox 1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-1588" y="6286520"/>
            <a:ext cx="843124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исследование 16 российских и зарубежных методик анализа предпринимательской среды, проведенное АНО «НИСИПП»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85720" y="928672"/>
          <a:ext cx="8572560" cy="5214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5217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Законодательные</a:t>
                      </a:r>
                      <a:r>
                        <a:rPr lang="ru-RU" sz="1400" baseline="0" dirty="0" smtClean="0"/>
                        <a:t>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Рыночные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783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/>
                        <a:t>Налогообложение</a:t>
                      </a:r>
                      <a:endParaRPr lang="ru-RU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Инфраструктура</a:t>
                      </a:r>
                      <a:endParaRPr lang="en-US" sz="1400" dirty="0" smtClean="0"/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71438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Мероприятия государственной поддержки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Рынок труда, трудовые ресурсы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71438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Финансовые ресурсы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90062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 </a:t>
                      </a:r>
                      <a:r>
                        <a:rPr lang="ru-RU" sz="1400" dirty="0" smtClean="0"/>
                        <a:t>Административный климат и коррупция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напряженность, преступность и неравенство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882748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Доступ к спросу на производимые товары и услуги	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43121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Нормативная правовая база</a:t>
                      </a:r>
                      <a:r>
                        <a:rPr lang="en-US" sz="1400" dirty="0" smtClean="0"/>
                        <a:t> </a:t>
                      </a:r>
                      <a:endParaRPr lang="ru-RU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Недвижимость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Информационно-аналитическая</a:t>
                      </a:r>
                      <a:r>
                        <a:rPr lang="ru-RU" sz="1400" baseline="0" dirty="0" smtClean="0"/>
                        <a:t> обеспеченность</a:t>
                      </a:r>
                      <a:r>
                        <a:rPr lang="ru-RU" sz="1400" dirty="0" smtClean="0"/>
                        <a:t> отрасли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03427" name="think-cell Slide" r:id="rId17" imgW="360" imgH="360" progId="TCLayout.ActiveDocument.1">
              <p:embed/>
            </p:oleObj>
          </a:graphicData>
        </a:graphic>
      </p:graphicFrame>
      <p:pic>
        <p:nvPicPr>
          <p:cNvPr id="26" name="Рисунок 25" descr="kpi1.jp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8" cstate="print"/>
          <a:stretch>
            <a:fillRect/>
          </a:stretch>
        </p:blipFill>
        <p:spPr>
          <a:xfrm>
            <a:off x="7215207" y="4946487"/>
            <a:ext cx="1357322" cy="11421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3" name="Прямоугольник 52"/>
          <p:cNvSpPr/>
          <p:nvPr>
            <p:custDataLst>
              <p:tags r:id="rId3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4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В «Обрабатывающем производстве</a:t>
            </a:r>
            <a:r>
              <a:rPr lang="ru-RU" b="1" dirty="0" smtClean="0">
                <a:latin typeface="+mj-lt"/>
              </a:rPr>
              <a:t>» </a:t>
            </a:r>
            <a:r>
              <a:rPr lang="ru-RU" dirty="0" smtClean="0">
                <a:latin typeface="+mj-lt"/>
              </a:rPr>
              <a:t>были выявлены шесть точек роста субъектов МСП</a:t>
            </a:r>
            <a:endParaRPr lang="ru-RU" dirty="0" smtClean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9" name="TextBox 1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-1588" y="6326051"/>
            <a:ext cx="8431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bg1"/>
                </a:solidFill>
                <a:latin typeface="Calibri" pitchFamily="34" charset="0"/>
              </a:rPr>
              <a:t>Источник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: расчеты АНО «НИСИПП» на основании данных Росстата и данных из отчетностей компаний исследуемых отраслей (СПАРК)</a:t>
            </a:r>
          </a:p>
          <a:p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 Сегменты, включающие до 30 компаний, предоставляющих отчетность, не рассматривались как потенциальные точки роста</a:t>
            </a: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4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6357950" y="1714488"/>
            <a:ext cx="2500330" cy="442915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6357950" y="857232"/>
            <a:ext cx="2500330" cy="857256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Выделены </a:t>
            </a:r>
            <a:r>
              <a:rPr lang="ru-RU" sz="1200" b="1" kern="0" dirty="0" smtClean="0">
                <a:solidFill>
                  <a:srgbClr val="FFFFFF"/>
                </a:solidFill>
                <a:latin typeface="+mn-lt"/>
                <a:ea typeface="Tahoma"/>
                <a:cs typeface="Arial"/>
                <a:sym typeface="Arial"/>
              </a:rPr>
              <a:t>сегменты, характеризующийся высокими темпами роста по всем показателям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54" name="Прямоугольник 53"/>
          <p:cNvSpPr/>
          <p:nvPr>
            <p:custDataLst>
              <p:tags r:id="rId7"/>
            </p:custDataLst>
          </p:nvPr>
        </p:nvSpPr>
        <p:spPr>
          <a:xfrm>
            <a:off x="264220" y="1335068"/>
            <a:ext cx="3021895" cy="480857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56" name="Прямоугольник 55"/>
          <p:cNvSpPr/>
          <p:nvPr>
            <p:custDataLst>
              <p:tags r:id="rId8"/>
            </p:custDataLst>
          </p:nvPr>
        </p:nvSpPr>
        <p:spPr>
          <a:xfrm>
            <a:off x="264221" y="857232"/>
            <a:ext cx="3021896" cy="857256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Исследованы компании в 23 сегментах раздела</a:t>
            </a:r>
            <a:r>
              <a:rPr kumimoji="0" lang="ru-RU" sz="12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 обрабатывающие производства*</a:t>
            </a: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Tahoma"/>
              <a:cs typeface="Arial"/>
              <a:sym typeface="Arial"/>
            </a:endParaRPr>
          </a:p>
        </p:txBody>
      </p:sp>
      <p:sp>
        <p:nvSpPr>
          <p:cNvPr id="60" name="Равнобедренный треугольник 59"/>
          <p:cNvSpPr/>
          <p:nvPr/>
        </p:nvSpPr>
        <p:spPr>
          <a:xfrm rot="5400000">
            <a:off x="2123858" y="3233936"/>
            <a:ext cx="2647414" cy="180022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43" name="Прямоугольник 42"/>
          <p:cNvSpPr/>
          <p:nvPr>
            <p:custDataLst>
              <p:tags r:id="rId9"/>
            </p:custDataLst>
          </p:nvPr>
        </p:nvSpPr>
        <p:spPr>
          <a:xfrm>
            <a:off x="357158" y="1785927"/>
            <a:ext cx="292895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Исследовано </a:t>
            </a:r>
            <a:r>
              <a:rPr lang="en-US" sz="1200" dirty="0" smtClean="0">
                <a:latin typeface="+mn-lt"/>
              </a:rPr>
              <a:t>~</a:t>
            </a:r>
            <a:r>
              <a:rPr lang="ru-RU" sz="1200" dirty="0" smtClean="0">
                <a:latin typeface="+mn-lt"/>
              </a:rPr>
              <a:t>3,4 тыс. компаний, предоставлявших информацию по следующим показателям за 2009-2012 гг.</a:t>
            </a:r>
            <a:r>
              <a:rPr lang="en-US" sz="1200" dirty="0" smtClean="0">
                <a:latin typeface="+mn-lt"/>
              </a:rPr>
              <a:t>:</a:t>
            </a:r>
            <a:endParaRPr lang="ru-RU" sz="1200" dirty="0" smtClean="0">
              <a:latin typeface="+mn-lt"/>
            </a:endParaRPr>
          </a:p>
          <a:p>
            <a:pPr marL="6223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выручка</a:t>
            </a:r>
          </a:p>
          <a:p>
            <a:pPr marL="6223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чистая прибыль</a:t>
            </a:r>
          </a:p>
          <a:p>
            <a:pPr marL="6223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стоимость основных средств</a:t>
            </a:r>
          </a:p>
          <a:p>
            <a:pPr marL="6223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собственный капитал</a:t>
            </a:r>
          </a:p>
          <a:p>
            <a:pPr marL="622300" lvl="1" indent="-25876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оборотные активы</a:t>
            </a:r>
          </a:p>
          <a:p>
            <a:pPr marL="800100" lvl="1" indent="-258763" algn="just">
              <a:spcAft>
                <a:spcPts val="600"/>
              </a:spcAft>
            </a:pPr>
            <a:endParaRPr lang="en-US" sz="1200" dirty="0" smtClean="0">
              <a:latin typeface="+mn-lt"/>
            </a:endParaRPr>
          </a:p>
        </p:txBody>
      </p:sp>
      <p:sp>
        <p:nvSpPr>
          <p:cNvPr id="44" name="Прямоугольник 43"/>
          <p:cNvSpPr/>
          <p:nvPr>
            <p:custDataLst>
              <p:tags r:id="rId10"/>
            </p:custDataLst>
          </p:nvPr>
        </p:nvSpPr>
        <p:spPr>
          <a:xfrm>
            <a:off x="357158" y="4348799"/>
            <a:ext cx="2928958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Рассчитаны средние темпы роста для каждого сегмента.</a:t>
            </a:r>
          </a:p>
          <a:p>
            <a:pPr marL="800100" lvl="1" indent="-258763" algn="just">
              <a:spcAft>
                <a:spcPts val="600"/>
              </a:spcAft>
            </a:pPr>
            <a:endParaRPr lang="en-US" sz="1200" dirty="0" smtClean="0">
              <a:latin typeface="+mn-lt"/>
            </a:endParaRPr>
          </a:p>
        </p:txBody>
      </p:sp>
      <p:sp>
        <p:nvSpPr>
          <p:cNvPr id="45" name="Прямоугольник 44"/>
          <p:cNvSpPr/>
          <p:nvPr>
            <p:custDataLst>
              <p:tags r:id="rId11"/>
            </p:custDataLst>
          </p:nvPr>
        </p:nvSpPr>
        <p:spPr>
          <a:xfrm>
            <a:off x="357158" y="5572140"/>
            <a:ext cx="29289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Темпы роста исследуемых показателей сопоставлены со среднерыночными.</a:t>
            </a:r>
          </a:p>
        </p:txBody>
      </p:sp>
      <p:sp>
        <p:nvSpPr>
          <p:cNvPr id="46" name="Стрелка вниз 45"/>
          <p:cNvSpPr/>
          <p:nvPr/>
        </p:nvSpPr>
        <p:spPr>
          <a:xfrm>
            <a:off x="1285852" y="3786190"/>
            <a:ext cx="92869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трелка вниз 46"/>
          <p:cNvSpPr/>
          <p:nvPr/>
        </p:nvSpPr>
        <p:spPr>
          <a:xfrm>
            <a:off x="1285852" y="4929198"/>
            <a:ext cx="92869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>
            <p:custDataLst>
              <p:tags r:id="rId12"/>
            </p:custDataLst>
          </p:nvPr>
        </p:nvSpPr>
        <p:spPr>
          <a:xfrm>
            <a:off x="3571868" y="1714488"/>
            <a:ext cx="2500330" cy="4429156"/>
          </a:xfrm>
          <a:prstGeom prst="rect">
            <a:avLst/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36000" rtlCol="0" anchor="ctr">
            <a:noAutofit/>
          </a:bodyPr>
          <a:lstStyle/>
          <a:p>
            <a:pPr marL="228600" marR="0" lvl="0" indent="-228600" algn="just" defTabSz="914400" eaLnBrk="1" fontAlgn="auto" latinLnBrk="0" hangingPunct="1">
              <a:lnSpc>
                <a:spcPct val="100000"/>
              </a:lnSpc>
              <a:spcAft>
                <a:spcPts val="600"/>
              </a:spcAft>
              <a:buSzTx/>
              <a:tabLst/>
              <a:defRPr/>
            </a:pPr>
            <a:endParaRPr kumimoji="0" lang="ru-RU" sz="900" b="0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Arial"/>
            </a:endParaRPr>
          </a:p>
        </p:txBody>
      </p:sp>
      <p:sp>
        <p:nvSpPr>
          <p:cNvPr id="49" name="Равнобедренный треугольник 48"/>
          <p:cNvSpPr/>
          <p:nvPr>
            <p:custDataLst>
              <p:tags r:id="rId13"/>
            </p:custDataLst>
          </p:nvPr>
        </p:nvSpPr>
        <p:spPr>
          <a:xfrm rot="5400000">
            <a:off x="4909940" y="3233936"/>
            <a:ext cx="2647414" cy="180022"/>
          </a:xfrm>
          <a:prstGeom prst="triangle">
            <a:avLst/>
          </a:prstGeom>
          <a:solidFill>
            <a:schemeClr val="tx1">
              <a:lumMod val="75000"/>
              <a:lumOff val="25000"/>
            </a:schemeClr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sp>
        <p:nvSpPr>
          <p:cNvPr id="50" name="Прямоугольник 49"/>
          <p:cNvSpPr/>
          <p:nvPr>
            <p:custDataLst>
              <p:tags r:id="rId14"/>
            </p:custDataLst>
          </p:nvPr>
        </p:nvSpPr>
        <p:spPr>
          <a:xfrm>
            <a:off x="3571868" y="857232"/>
            <a:ext cx="2500330" cy="857256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04235"/>
              </a:buClr>
              <a:buSzTx/>
              <a:buFontTx/>
              <a:buNone/>
              <a:tabLst/>
              <a:defRPr/>
            </a:pPr>
            <a:r>
              <a:rPr kumimoji="0" lang="ru-RU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Tahoma"/>
                <a:cs typeface="Arial"/>
                <a:sym typeface="Arial"/>
              </a:rPr>
              <a:t>По итогам массового опроса выявлены положительные тенденции в сфере производства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6550726" y="1785926"/>
            <a:ext cx="2236116" cy="347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 algn="just" defTabSz="711200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Текстильное производство</a:t>
            </a:r>
          </a:p>
          <a:p>
            <a:pPr marL="177800" indent="-177800" algn="just" defTabSz="711200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Производство электрических машин и электрооборудования</a:t>
            </a:r>
          </a:p>
          <a:p>
            <a:pPr marL="177800" indent="-177800" algn="just" defTabSz="711200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Производство судов, летательных и космических аппаратов и прочих транспортных средств</a:t>
            </a:r>
          </a:p>
          <a:p>
            <a:pPr marL="177800" indent="-177800" algn="just" defTabSz="711200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Производство мебели и прочей продукции, не включенной в другие группировки</a:t>
            </a:r>
          </a:p>
          <a:p>
            <a:pPr marL="177800" indent="-177800" algn="just" defTabSz="711200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Обработка вторичного сырья</a:t>
            </a:r>
          </a:p>
          <a:p>
            <a:pPr marL="177800" indent="-177800" algn="just" defTabSz="711200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Производство прочего оборудования общего назначения</a:t>
            </a:r>
          </a:p>
          <a:p>
            <a:pPr marL="177800" indent="-177800" algn="just" defTabSz="711200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</a:pPr>
            <a:endParaRPr lang="ru-RU" sz="1200" dirty="0">
              <a:latin typeface="+mn-lt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3714744" y="1785926"/>
            <a:ext cx="223611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 algn="just" defTabSz="711200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</a:pPr>
            <a:r>
              <a:rPr lang="en-US" sz="1200" b="1" dirty="0" smtClean="0">
                <a:latin typeface="+mn-lt"/>
              </a:rPr>
              <a:t>35%</a:t>
            </a:r>
            <a:r>
              <a:rPr lang="ru-RU" sz="1200" dirty="0" smtClean="0">
                <a:latin typeface="+mn-lt"/>
              </a:rPr>
              <a:t> не испытывают сложностей с организацией производства</a:t>
            </a:r>
            <a:r>
              <a:rPr lang="en-US" sz="1200" dirty="0" smtClean="0">
                <a:latin typeface="+mn-lt"/>
              </a:rPr>
              <a:t>;</a:t>
            </a:r>
          </a:p>
          <a:p>
            <a:pPr marL="177800" indent="-177800" algn="just" defTabSz="711200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</a:pPr>
            <a:r>
              <a:rPr lang="en-US" sz="1200" b="1" dirty="0" smtClean="0">
                <a:latin typeface="+mn-lt"/>
              </a:rPr>
              <a:t>32%</a:t>
            </a:r>
            <a:r>
              <a:rPr lang="ru-RU" sz="1200" dirty="0" smtClean="0">
                <a:latin typeface="+mn-lt"/>
              </a:rPr>
              <a:t> существуют от года до 2х лет, что говорит об их активном приросте</a:t>
            </a:r>
            <a:r>
              <a:rPr lang="en-US" sz="1200" dirty="0" smtClean="0">
                <a:latin typeface="+mn-lt"/>
              </a:rPr>
              <a:t>;</a:t>
            </a:r>
            <a:endParaRPr lang="ru-RU" sz="1200" dirty="0" smtClean="0">
              <a:latin typeface="+mn-lt"/>
            </a:endParaRPr>
          </a:p>
          <a:p>
            <a:pPr marL="177800" indent="-177800" algn="just" defTabSz="711200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</a:pPr>
            <a:r>
              <a:rPr lang="ru-RU" sz="1200" b="1" dirty="0" smtClean="0">
                <a:latin typeface="+mn-lt"/>
              </a:rPr>
              <a:t>30% </a:t>
            </a:r>
            <a:r>
              <a:rPr lang="ru-RU" sz="1200" dirty="0" smtClean="0">
                <a:latin typeface="+mn-lt"/>
              </a:rPr>
              <a:t>наблюдали рост числа компаний за последние 3 года</a:t>
            </a:r>
            <a:r>
              <a:rPr lang="en-US" sz="1200" dirty="0" smtClean="0">
                <a:latin typeface="+mn-lt"/>
              </a:rPr>
              <a:t>;</a:t>
            </a:r>
            <a:endParaRPr lang="ru-RU" sz="1200" dirty="0" smtClean="0">
              <a:latin typeface="+mn-lt"/>
            </a:endParaRPr>
          </a:p>
          <a:p>
            <a:pPr marL="177800" indent="-177800" algn="just" defTabSz="711200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</a:pPr>
            <a:r>
              <a:rPr lang="ru-RU" sz="1200" b="1" dirty="0" smtClean="0">
                <a:latin typeface="+mn-lt"/>
              </a:rPr>
              <a:t>57% </a:t>
            </a:r>
            <a:r>
              <a:rPr lang="ru-RU" sz="1200" dirty="0" smtClean="0">
                <a:latin typeface="+mn-lt"/>
              </a:rPr>
              <a:t>находятся на стадии роста, </a:t>
            </a:r>
            <a:r>
              <a:rPr lang="ru-RU" sz="1200" b="1" dirty="0" smtClean="0">
                <a:latin typeface="+mn-lt"/>
              </a:rPr>
              <a:t>34% </a:t>
            </a:r>
            <a:r>
              <a:rPr lang="ru-RU" sz="1200" dirty="0" smtClean="0">
                <a:latin typeface="+mn-lt"/>
              </a:rPr>
              <a:t>- на стадии зрелости</a:t>
            </a:r>
            <a:r>
              <a:rPr lang="en-US" sz="1200" dirty="0" smtClean="0">
                <a:latin typeface="+mn-lt"/>
              </a:rPr>
              <a:t>;</a:t>
            </a:r>
            <a:endParaRPr lang="ru-RU" sz="1200" dirty="0" smtClean="0">
              <a:latin typeface="+mn-lt"/>
            </a:endParaRPr>
          </a:p>
          <a:p>
            <a:pPr marL="177800" indent="-177800" algn="just" defTabSz="711200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</a:pPr>
            <a:r>
              <a:rPr lang="ru-RU" sz="1200" b="1" dirty="0" smtClean="0">
                <a:latin typeface="+mn-lt"/>
              </a:rPr>
              <a:t>42% </a:t>
            </a:r>
            <a:r>
              <a:rPr lang="ru-RU" sz="1200" dirty="0" smtClean="0">
                <a:latin typeface="+mn-lt"/>
              </a:rPr>
              <a:t>увеличили натуральный объем продаж</a:t>
            </a:r>
            <a:r>
              <a:rPr lang="en-US" sz="1200" dirty="0" smtClean="0">
                <a:latin typeface="+mn-lt"/>
              </a:rPr>
              <a:t>;</a:t>
            </a:r>
          </a:p>
          <a:p>
            <a:pPr marL="177800" indent="-177800" algn="just" defTabSz="711200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у</a:t>
            </a:r>
            <a:r>
              <a:rPr lang="en-US" sz="1200" dirty="0" smtClean="0">
                <a:latin typeface="+mn-lt"/>
              </a:rPr>
              <a:t> </a:t>
            </a:r>
            <a:r>
              <a:rPr lang="en-US" sz="1200" b="1" dirty="0" smtClean="0">
                <a:latin typeface="+mn-lt"/>
              </a:rPr>
              <a:t>42% </a:t>
            </a:r>
            <a:r>
              <a:rPr lang="ru-RU" sz="1200" dirty="0" smtClean="0">
                <a:latin typeface="+mn-lt"/>
              </a:rPr>
              <a:t>улучшилась деятельность за последние 2-3 года</a:t>
            </a:r>
            <a:r>
              <a:rPr lang="en-US" sz="1200" dirty="0" smtClean="0">
                <a:latin typeface="+mn-lt"/>
              </a:rPr>
              <a:t>;</a:t>
            </a:r>
            <a:r>
              <a:rPr lang="ru-RU" sz="1200" dirty="0" smtClean="0">
                <a:latin typeface="+mn-lt"/>
              </a:rPr>
              <a:t> </a:t>
            </a:r>
          </a:p>
          <a:p>
            <a:pPr marL="177800" indent="-177800" algn="just" defTabSz="711200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</a:pPr>
            <a:r>
              <a:rPr lang="ru-RU" sz="1200" b="1" dirty="0" smtClean="0">
                <a:latin typeface="+mn-lt"/>
              </a:rPr>
              <a:t>65% </a:t>
            </a:r>
            <a:r>
              <a:rPr lang="ru-RU" sz="1200" dirty="0" smtClean="0">
                <a:latin typeface="+mn-lt"/>
              </a:rPr>
              <a:t>считают свое финансовое положение успешным и в целом удовлетворительным</a:t>
            </a:r>
            <a:r>
              <a:rPr lang="en-US" sz="1200" dirty="0" smtClean="0">
                <a:latin typeface="+mn-lt"/>
              </a:rPr>
              <a:t>.</a:t>
            </a:r>
            <a:endParaRPr lang="ru-RU" sz="12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36194" name="think-cell Slide" r:id="rId8" imgW="360" imgH="360" progId="TCLayout.ActiveDocument.1">
              <p:embed/>
            </p:oleObj>
          </a:graphicData>
        </a:graphic>
      </p:graphicFrame>
      <p:sp>
        <p:nvSpPr>
          <p:cNvPr id="53" name="Прямоугольник 52"/>
          <p:cNvSpPr/>
          <p:nvPr>
            <p:custDataLst>
              <p:tags r:id="rId2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3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На субъекты МСП </a:t>
            </a:r>
            <a:r>
              <a:rPr lang="ru-RU" dirty="0" smtClean="0"/>
              <a:t>в производстве </a:t>
            </a:r>
            <a:r>
              <a:rPr lang="ru-RU" dirty="0" smtClean="0">
                <a:latin typeface="+mj-lt"/>
              </a:rPr>
              <a:t>наибольшее воздействие оказывают группы факторов, связанные с инфраструктурой, государственной поддержкой, административным климатом и коррупцией и финансовыми ресурсами *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501063" y="6429375"/>
            <a:ext cx="428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285720" y="794652"/>
          <a:ext cx="8572560" cy="5420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6090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Законодательные</a:t>
                      </a:r>
                      <a:r>
                        <a:rPr lang="ru-RU" sz="1400" baseline="0" dirty="0" smtClean="0"/>
                        <a:t>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Рыночные факторы</a:t>
                      </a:r>
                      <a:endParaRPr lang="ru-RU" sz="1400" dirty="0"/>
                    </a:p>
                  </a:txBody>
                  <a:tcPr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60902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/>
                        <a:t>Налогообложение</a:t>
                      </a:r>
                      <a:endParaRPr lang="ru-RU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Инфраструктура</a:t>
                      </a:r>
                      <a:endParaRPr lang="en-US" sz="1400" dirty="0" smtClean="0"/>
                    </a:p>
                  </a:txBody>
                  <a:tcPr anchor="ctr">
                    <a:solidFill>
                      <a:srgbClr val="9BC62E"/>
                    </a:solidFill>
                  </a:tcPr>
                </a:tc>
              </a:tr>
              <a:tr h="762673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Мероприятия государственной поддержки</a:t>
                      </a:r>
                    </a:p>
                  </a:txBody>
                  <a:tcPr anchor="ctr">
                    <a:solidFill>
                      <a:srgbClr val="9BC62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Рынок труда, трудовые ресурсы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81906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Финансовые ресурсы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11106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 </a:t>
                      </a:r>
                      <a:r>
                        <a:rPr lang="ru-RU" sz="1400" dirty="0" smtClean="0"/>
                        <a:t>Административный климат и коррупция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Социальная напряженность, преступность и неравенство</a:t>
                      </a:r>
                    </a:p>
                  </a:txBody>
                  <a:tcPr anchor="ctr">
                    <a:noFill/>
                  </a:tcPr>
                </a:tc>
              </a:tr>
              <a:tr h="744387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Доступ к спросу на производимые товары и услуги	</a:t>
                      </a:r>
                    </a:p>
                  </a:txBody>
                  <a:tcPr anchor="ctr">
                    <a:solidFill>
                      <a:srgbClr val="9BC62E"/>
                    </a:solidFill>
                  </a:tcPr>
                </a:tc>
              </a:tr>
              <a:tr h="3841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Нормативная правовая база</a:t>
                      </a:r>
                      <a:r>
                        <a:rPr lang="en-US" sz="1400" dirty="0" smtClean="0"/>
                        <a:t> </a:t>
                      </a:r>
                      <a:endParaRPr lang="ru-RU" sz="1400" dirty="0" smtClean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Недвижимость</a:t>
                      </a:r>
                    </a:p>
                  </a:txBody>
                  <a:tcPr anchor="ctr">
                    <a:noFill/>
                  </a:tcPr>
                </a:tc>
              </a:tr>
              <a:tr h="3841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Информационно-аналитическая</a:t>
                      </a:r>
                      <a:r>
                        <a:rPr lang="ru-RU" sz="1400" baseline="0" dirty="0" smtClean="0"/>
                        <a:t> обеспеченность</a:t>
                      </a:r>
                      <a:r>
                        <a:rPr lang="ru-RU" sz="1400" dirty="0" smtClean="0"/>
                        <a:t> отрасли</a:t>
                      </a: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8" name="TextBox 1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-1588" y="6286520"/>
            <a:ext cx="8431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исследование 16 российских и зарубежных методик анализа предпринимательской среды, проведенное АНО «НИСИПП»</a:t>
            </a:r>
          </a:p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*По результатам кабинетного исследования и опроса экспертов в формате глубинных интервью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64866" name="think-cell Slide" r:id="rId23" imgW="360" imgH="360" progId="TCLayout.ActiveDocument.1">
              <p:embed/>
            </p:oleObj>
          </a:graphicData>
        </a:graphic>
      </p:graphicFrame>
      <p:sp>
        <p:nvSpPr>
          <p:cNvPr id="35" name="Прямоугольник 34"/>
          <p:cNvSpPr/>
          <p:nvPr>
            <p:custDataLst>
              <p:tags r:id="rId2"/>
            </p:custDataLst>
          </p:nvPr>
        </p:nvSpPr>
        <p:spPr>
          <a:xfrm>
            <a:off x="6715140" y="1857364"/>
            <a:ext cx="928694" cy="121444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1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>
            <p:custDataLst>
              <p:tags r:id="rId3"/>
            </p:custDataLst>
          </p:nvPr>
        </p:nvSpPr>
        <p:spPr>
          <a:xfrm rot="10800000">
            <a:off x="2071670" y="957365"/>
            <a:ext cx="6786611" cy="78581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5000">
                <a:schemeClr val="accent3">
                  <a:lumMod val="60000"/>
                  <a:lumOff val="40000"/>
                </a:schemeClr>
              </a:gs>
              <a:gs pos="100000">
                <a:srgbClr val="88AE2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4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5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Динамика факторов доступа к спросу </a:t>
            </a:r>
            <a:r>
              <a:rPr lang="ru-RU" dirty="0" smtClean="0">
                <a:latin typeface="+mj-lt"/>
              </a:rPr>
              <a:t>оказывает положительное воздействие на субъектов МСП г. Москвы в </a:t>
            </a:r>
            <a:r>
              <a:rPr lang="ru-RU" dirty="0" smtClean="0"/>
              <a:t>производстве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6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custDataLst>
              <p:tags r:id="rId7"/>
            </p:custDataLst>
          </p:nvPr>
        </p:nvGraphicFramePr>
        <p:xfrm>
          <a:off x="2071670" y="957364"/>
          <a:ext cx="685804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положительного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5" name="Pentagon 18"/>
          <p:cNvSpPr/>
          <p:nvPr>
            <p:custDataLst>
              <p:tags r:id="rId8"/>
            </p:custDataLst>
          </p:nvPr>
        </p:nvSpPr>
        <p:spPr>
          <a:xfrm>
            <a:off x="142844" y="1771876"/>
            <a:ext cx="1857388" cy="1371372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Доступ к спросу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9"/>
            </p:custDataLst>
          </p:nvPr>
        </p:nvCxnSpPr>
        <p:spPr>
          <a:xfrm rot="5400000">
            <a:off x="3729091" y="2443215"/>
            <a:ext cx="1257190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0"/>
            </p:custDataLst>
          </p:nvPr>
        </p:nvCxnSpPr>
        <p:spPr>
          <a:xfrm rot="5400000">
            <a:off x="6015107" y="2443215"/>
            <a:ext cx="1257190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16" descr="http://mediasubs.ru/group/uploads/li/lichnostnyij-rost-i-finansyi/image2/ItMDliMWJ.jpg">
            <a:hlinkClick r:id="rId24"/>
          </p:cNvPr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0" y="3071810"/>
            <a:ext cx="2148898" cy="1590186"/>
          </a:xfrm>
          <a:prstGeom prst="rect">
            <a:avLst/>
          </a:prstGeom>
          <a:noFill/>
        </p:spPr>
      </p:pic>
      <p:sp>
        <p:nvSpPr>
          <p:cNvPr id="32" name="Rectangle 19"/>
          <p:cNvSpPr/>
          <p:nvPr>
            <p:custDataLst>
              <p:tags r:id="rId12"/>
            </p:custDataLst>
          </p:nvPr>
        </p:nvSpPr>
        <p:spPr>
          <a:xfrm>
            <a:off x="2071670" y="1771876"/>
            <a:ext cx="6786610" cy="1371372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22" name="TextBox 17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-1588" y="6286520"/>
            <a:ext cx="84312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* Доступ к данному элементу спроса осложняется несовершенством  механизма государственных заказов</a:t>
            </a:r>
          </a:p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Редакция «Бюллетеня Оперативной Информации «Мос­ковские Торги»</a:t>
            </a:r>
          </a:p>
        </p:txBody>
      </p:sp>
      <p:sp>
        <p:nvSpPr>
          <p:cNvPr id="19" name="TextBox 30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357686" y="1857364"/>
            <a:ext cx="228601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 г. Москве регулярно проводится более 50% всех выставок, ярмарок и конференций России и прочих аналогичных </a:t>
            </a:r>
            <a:r>
              <a:rPr lang="ru-RU" sz="1200" dirty="0" smtClean="0">
                <a:latin typeface="+mn-lt"/>
              </a:rPr>
              <a:t>тематических </a:t>
            </a:r>
            <a:r>
              <a:rPr lang="ru-RU" sz="1200" dirty="0" smtClean="0">
                <a:latin typeface="+mn-lt"/>
              </a:rPr>
              <a:t>мероприятия</a:t>
            </a:r>
          </a:p>
        </p:txBody>
      </p:sp>
      <p:sp>
        <p:nvSpPr>
          <p:cNvPr id="20" name="TextBox 30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000232" y="2143116"/>
            <a:ext cx="235745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В г. Москве имеют свои представительства 60% крупнейших компаний мира</a:t>
            </a:r>
          </a:p>
        </p:txBody>
      </p:sp>
      <p:sp>
        <p:nvSpPr>
          <p:cNvPr id="23" name="Стрелка вниз 22"/>
          <p:cNvSpPr/>
          <p:nvPr>
            <p:custDataLst>
              <p:tags r:id="rId16"/>
            </p:custDataLst>
          </p:nvPr>
        </p:nvSpPr>
        <p:spPr>
          <a:xfrm>
            <a:off x="2571736" y="3286124"/>
            <a:ext cx="1214446" cy="1500198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>
            <p:custDataLst>
              <p:tags r:id="rId17"/>
            </p:custDataLst>
          </p:nvPr>
        </p:nvSpPr>
        <p:spPr>
          <a:xfrm>
            <a:off x="4857752" y="3286124"/>
            <a:ext cx="1214446" cy="1500198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2214546" y="4857760"/>
            <a:ext cx="2000264" cy="1357322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Высокий потенциал заключения международных договоров и организации экспорта собственной продукции</a:t>
            </a:r>
          </a:p>
        </p:txBody>
      </p:sp>
      <p:sp>
        <p:nvSpPr>
          <p:cNvPr id="36" name="Прямоугольник 35"/>
          <p:cNvSpPr/>
          <p:nvPr>
            <p:custDataLst>
              <p:tags r:id="rId18"/>
            </p:custDataLst>
          </p:nvPr>
        </p:nvSpPr>
        <p:spPr>
          <a:xfrm>
            <a:off x="7929586" y="1857364"/>
            <a:ext cx="857256" cy="121444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2</a:t>
            </a:r>
            <a:endParaRPr lang="ru-RU" sz="2400" dirty="0">
              <a:solidFill>
                <a:schemeClr val="tx1"/>
              </a:solidFill>
            </a:endParaRP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rot="5400000">
            <a:off x="7108049" y="2464587"/>
            <a:ext cx="1357322" cy="0"/>
          </a:xfrm>
          <a:prstGeom prst="line">
            <a:avLst/>
          </a:prstGeom>
          <a:ln w="127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6643702" y="3286124"/>
            <a:ext cx="571504" cy="15001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</a:t>
            </a:r>
            <a:r>
              <a:rPr lang="ru-RU" sz="1400" baseline="50000" dirty="0" smtClean="0">
                <a:solidFill>
                  <a:schemeClr val="tx1"/>
                </a:solidFill>
              </a:rPr>
              <a:t>*</a:t>
            </a:r>
            <a:endParaRPr lang="ru-RU" sz="1400" baseline="50000" dirty="0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215206" y="3286124"/>
            <a:ext cx="1643074" cy="150019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Высокий уровень государственного спроса (в 2012 г. объем </a:t>
            </a:r>
            <a:r>
              <a:rPr lang="ru-RU" sz="1200" dirty="0" err="1" smtClean="0">
                <a:solidFill>
                  <a:schemeClr val="tx1"/>
                </a:solidFill>
              </a:rPr>
              <a:t>госзакупок</a:t>
            </a:r>
            <a:r>
              <a:rPr lang="ru-RU" sz="1200" dirty="0" smtClean="0">
                <a:solidFill>
                  <a:schemeClr val="tx1"/>
                </a:solidFill>
              </a:rPr>
              <a:t> вырос на 23</a:t>
            </a:r>
            <a:r>
              <a:rPr lang="ru-RU" sz="1200" dirty="0" smtClean="0">
                <a:solidFill>
                  <a:schemeClr val="tx1"/>
                </a:solidFill>
              </a:rPr>
              <a:t>%</a:t>
            </a:r>
            <a:r>
              <a:rPr lang="ru-RU" sz="1200" dirty="0" smtClean="0">
                <a:solidFill>
                  <a:schemeClr val="tx1"/>
                </a:solidFill>
              </a:rPr>
              <a:t>, рост финансирования ВПК</a:t>
            </a:r>
            <a:r>
              <a:rPr lang="ru-RU" sz="1200" dirty="0" smtClean="0">
                <a:solidFill>
                  <a:schemeClr val="tx1"/>
                </a:solidFill>
              </a:rPr>
              <a:t>) </a:t>
            </a:r>
            <a:r>
              <a:rPr lang="ru-RU" sz="1200" dirty="0" smtClean="0">
                <a:solidFill>
                  <a:schemeClr val="tx1"/>
                </a:solidFill>
              </a:rPr>
              <a:t>способствует развитию отрасли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6643702" y="4857760"/>
            <a:ext cx="571504" cy="135732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7215206" y="4857760"/>
            <a:ext cx="1643074" cy="1357322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Концентрация крупных </a:t>
            </a:r>
            <a:r>
              <a:rPr lang="ru-RU" sz="1200" dirty="0" err="1" smtClean="0">
                <a:solidFill>
                  <a:schemeClr val="tx1"/>
                </a:solidFill>
              </a:rPr>
              <a:t>ритейлеров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обеспечивает сбыт производимой продукции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>
            <p:custDataLst>
              <p:tags r:id="rId19"/>
            </p:custDataLst>
          </p:nvPr>
        </p:nvSpPr>
        <p:spPr>
          <a:xfrm>
            <a:off x="4286248" y="4857760"/>
            <a:ext cx="2286016" cy="1357322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588" indent="-1588" algn="ctr">
              <a:spcAft>
                <a:spcPts val="600"/>
              </a:spcAft>
              <a:tabLst>
                <a:tab pos="180975" algn="l"/>
              </a:tabLst>
            </a:pPr>
            <a:r>
              <a:rPr lang="ru-RU" sz="1200" dirty="0" smtClean="0">
                <a:solidFill>
                  <a:schemeClr val="tx1"/>
                </a:solidFill>
              </a:rPr>
              <a:t>Проводимые презентационные мероприятия обеспечивают для производственных компаний непосредственный доступ к спросу</a:t>
            </a:r>
          </a:p>
        </p:txBody>
      </p:sp>
      <p:sp>
        <p:nvSpPr>
          <p:cNvPr id="48" name="Rectangle 3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71438" y="954929"/>
            <a:ext cx="207167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Группы факторов, оказывающих наибольшее положительное воздействие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25954" name="think-cell Slide" r:id="rId21" imgW="360" imgH="360" progId="TCLayout.ActiveDocument.1">
              <p:embed/>
            </p:oleObj>
          </a:graphicData>
        </a:graphic>
      </p:graphicFrame>
      <p:sp>
        <p:nvSpPr>
          <p:cNvPr id="31" name="Прямоугольник 30"/>
          <p:cNvSpPr/>
          <p:nvPr>
            <p:custDataLst>
              <p:tags r:id="rId2"/>
            </p:custDataLst>
          </p:nvPr>
        </p:nvSpPr>
        <p:spPr>
          <a:xfrm rot="10800000">
            <a:off x="2071670" y="957365"/>
            <a:ext cx="6786611" cy="78581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5000">
                <a:schemeClr val="accent3">
                  <a:lumMod val="60000"/>
                  <a:lumOff val="40000"/>
                </a:schemeClr>
              </a:gs>
              <a:gs pos="100000">
                <a:srgbClr val="88AE2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3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4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Факторы инфраструктуры оказывают существенное положительное воздействие на субъектов МСП г. Москвы </a:t>
            </a:r>
            <a:r>
              <a:rPr lang="ru-RU" dirty="0" smtClean="0"/>
              <a:t>в производстве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7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custDataLst>
              <p:tags r:id="rId6"/>
            </p:custDataLst>
          </p:nvPr>
        </p:nvGraphicFramePr>
        <p:xfrm>
          <a:off x="2071670" y="957364"/>
          <a:ext cx="685804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положительного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5" name="Pentagon 18"/>
          <p:cNvSpPr/>
          <p:nvPr>
            <p:custDataLst>
              <p:tags r:id="rId7"/>
            </p:custDataLst>
          </p:nvPr>
        </p:nvSpPr>
        <p:spPr>
          <a:xfrm>
            <a:off x="142844" y="1771876"/>
            <a:ext cx="1857388" cy="900000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Факторы инфраструктуры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7" name="TextBox 30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643702" y="1853975"/>
            <a:ext cx="221457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Доступна инфраструктура для развития инновационных производственных компаний</a:t>
            </a:r>
            <a:endParaRPr lang="en-US" sz="1200" dirty="0" smtClean="0">
              <a:latin typeface="+mn-lt"/>
            </a:endParaRPr>
          </a:p>
        </p:txBody>
      </p:sp>
      <p:sp>
        <p:nvSpPr>
          <p:cNvPr id="29" name="Rectangle 3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1438" y="954929"/>
            <a:ext cx="207167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Группы факторов, оказывающих наибольшее положительное воздействие</a:t>
            </a:r>
          </a:p>
        </p:txBody>
      </p:sp>
      <p:sp>
        <p:nvSpPr>
          <p:cNvPr id="32" name="Rectangle 19"/>
          <p:cNvSpPr/>
          <p:nvPr>
            <p:custDataLst>
              <p:tags r:id="rId10"/>
            </p:custDataLst>
          </p:nvPr>
        </p:nvSpPr>
        <p:spPr>
          <a:xfrm>
            <a:off x="2071670" y="1771876"/>
            <a:ext cx="6786610" cy="900000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11"/>
            </p:custDataLst>
          </p:nvPr>
        </p:nvCxnSpPr>
        <p:spPr>
          <a:xfrm rot="5400000">
            <a:off x="3964777" y="2207529"/>
            <a:ext cx="78581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2"/>
            </p:custDataLst>
          </p:nvPr>
        </p:nvCxnSpPr>
        <p:spPr>
          <a:xfrm rot="5400000">
            <a:off x="6250793" y="2207529"/>
            <a:ext cx="785818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Стрелка вниз 34"/>
          <p:cNvSpPr/>
          <p:nvPr/>
        </p:nvSpPr>
        <p:spPr>
          <a:xfrm>
            <a:off x="2571736" y="2786058"/>
            <a:ext cx="1214446" cy="178595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низ 36"/>
          <p:cNvSpPr/>
          <p:nvPr/>
        </p:nvSpPr>
        <p:spPr>
          <a:xfrm>
            <a:off x="7143768" y="2786058"/>
            <a:ext cx="1214446" cy="178595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0"/>
          <p:cNvSpPr txBox="1">
            <a:spLocks noChangeArrowheads="1"/>
          </p:cNvSpPr>
          <p:nvPr/>
        </p:nvSpPr>
        <p:spPr bwMode="auto">
          <a:xfrm>
            <a:off x="6715140" y="4643447"/>
            <a:ext cx="2143140" cy="1554272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Технопарки (25% от всех в России),  БИ (32), центры </a:t>
            </a:r>
            <a:r>
              <a:rPr lang="ru-RU" sz="1200" dirty="0" err="1" smtClean="0">
                <a:latin typeface="+mn-lt"/>
              </a:rPr>
              <a:t>прототипирования</a:t>
            </a:r>
            <a:r>
              <a:rPr lang="ru-RU" sz="1200" dirty="0" smtClean="0">
                <a:latin typeface="+mn-lt"/>
              </a:rPr>
              <a:t>, </a:t>
            </a:r>
            <a:r>
              <a:rPr lang="ru-RU" sz="1200" dirty="0" err="1" smtClean="0">
                <a:latin typeface="+mn-lt"/>
              </a:rPr>
              <a:t>инжениринговые</a:t>
            </a:r>
            <a:r>
              <a:rPr lang="ru-RU" sz="1200" dirty="0" smtClean="0">
                <a:latin typeface="+mn-lt"/>
              </a:rPr>
              <a:t> </a:t>
            </a:r>
            <a:r>
              <a:rPr lang="ru-RU" sz="1200" dirty="0" err="1" smtClean="0">
                <a:latin typeface="+mn-lt"/>
              </a:rPr>
              <a:t>центры</a:t>
            </a:r>
            <a:r>
              <a:rPr lang="ru-RU" sz="1200" dirty="0" smtClean="0">
                <a:latin typeface="+mn-lt"/>
              </a:rPr>
              <a:t> , </a:t>
            </a:r>
            <a:r>
              <a:rPr lang="ru-RU" sz="1200" dirty="0" err="1" smtClean="0">
                <a:latin typeface="+mn-lt"/>
              </a:rPr>
              <a:t>инновационно-технологические</a:t>
            </a:r>
            <a:r>
              <a:rPr lang="ru-RU" sz="1200" dirty="0" smtClean="0">
                <a:latin typeface="+mn-lt"/>
              </a:rPr>
              <a:t> центры (17), технологические кластеры </a:t>
            </a:r>
          </a:p>
          <a:p>
            <a:pPr algn="ctr">
              <a:spcAft>
                <a:spcPts val="600"/>
              </a:spcAft>
            </a:pPr>
            <a:endParaRPr lang="ru-RU" sz="600" dirty="0" smtClean="0">
              <a:latin typeface="+mn-lt"/>
            </a:endParaRPr>
          </a:p>
        </p:txBody>
      </p:sp>
      <p:pic>
        <p:nvPicPr>
          <p:cNvPr id="42" name="Picture 16" descr="http://mediasubs.ru/group/uploads/li/lichnostnyij-rost-i-finansyi/image2/ItMDliMWJ.jpg">
            <a:hlinkClick r:id="rId22"/>
          </p:cNvPr>
          <p:cNvPicPr>
            <a:picLocks noChangeAspect="1" noChangeArrowheads="1"/>
          </p:cNvPicPr>
          <p:nvPr>
            <p:custDataLst>
              <p:tags r:id="rId13"/>
            </p:custDataLst>
          </p:nvPr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0" y="2714620"/>
            <a:ext cx="2148898" cy="1590186"/>
          </a:xfrm>
          <a:prstGeom prst="rect">
            <a:avLst/>
          </a:prstGeom>
          <a:noFill/>
        </p:spPr>
      </p:pic>
      <p:sp>
        <p:nvSpPr>
          <p:cNvPr id="23" name="TextBox 17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-1588" y="6286520"/>
            <a:ext cx="843124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Источник: Европейский энергетический портал, оценка АНО «НИСИПП» на основе баз организаций инновационной инфраструктуры МИИРИС, </a:t>
            </a:r>
            <a:r>
              <a:rPr lang="ru-RU" sz="1000" dirty="0" err="1" smtClean="0">
                <a:solidFill>
                  <a:schemeClr val="bg1"/>
                </a:solidFill>
                <a:latin typeface="Calibri" pitchFamily="34" charset="0"/>
              </a:rPr>
              <a:t>Venture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ru-RU" sz="1000" dirty="0" err="1" smtClean="0">
                <a:solidFill>
                  <a:schemeClr val="bg1"/>
                </a:solidFill>
                <a:latin typeface="Calibri" pitchFamily="34" charset="0"/>
              </a:rPr>
              <a:t>Database</a:t>
            </a:r>
            <a:r>
              <a:rPr lang="ru-RU" sz="1000" dirty="0" smtClean="0">
                <a:solidFill>
                  <a:schemeClr val="bg1"/>
                </a:solidFill>
                <a:latin typeface="Calibri" pitchFamily="34" charset="0"/>
              </a:rPr>
              <a:t>, Каталога информационных ресурсов венчурного рынка, подготовленного Агентством промышленной информации</a:t>
            </a:r>
          </a:p>
          <a:p>
            <a:pPr algn="just"/>
            <a:endParaRPr lang="en-US" sz="1000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0" name="TextBox 30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214546" y="1785926"/>
            <a:ext cx="19288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достаточный уровень обеспеченности инженерной инфраструктурой</a:t>
            </a:r>
            <a:endParaRPr lang="en-US" sz="1200" dirty="0" smtClean="0">
              <a:latin typeface="+mn-lt"/>
            </a:endParaRPr>
          </a:p>
        </p:txBody>
      </p:sp>
      <p:sp>
        <p:nvSpPr>
          <p:cNvPr id="40" name="Стрелка вниз 39"/>
          <p:cNvSpPr/>
          <p:nvPr>
            <p:custDataLst>
              <p:tags r:id="rId16"/>
            </p:custDataLst>
          </p:nvPr>
        </p:nvSpPr>
        <p:spPr>
          <a:xfrm rot="5400000">
            <a:off x="1357289" y="5357826"/>
            <a:ext cx="1285884" cy="142876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30"/>
          <p:cNvSpPr txBox="1">
            <a:spLocks noChangeArrowheads="1"/>
          </p:cNvSpPr>
          <p:nvPr/>
        </p:nvSpPr>
        <p:spPr bwMode="auto">
          <a:xfrm>
            <a:off x="142844" y="5026895"/>
            <a:ext cx="1714512" cy="830997"/>
          </a:xfrm>
          <a:prstGeom prst="rect">
            <a:avLst/>
          </a:prstGeom>
          <a:noFill/>
          <a:ln w="12700">
            <a:solidFill>
              <a:schemeClr val="accent2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  <a:cs typeface="+mn-cs"/>
              </a:rPr>
              <a:t>Подключение дополнительных электрических мощностей осложнено</a:t>
            </a:r>
            <a:endParaRPr lang="en-US" sz="1200" dirty="0" smtClean="0">
              <a:latin typeface="+mn-lt"/>
              <a:cs typeface="+mn-cs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143108" y="4643446"/>
            <a:ext cx="2071702" cy="15716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В целом для малого и среднего бизнеса использование </a:t>
            </a:r>
            <a:r>
              <a:rPr lang="ru-RU" sz="1200" dirty="0" smtClean="0">
                <a:solidFill>
                  <a:schemeClr val="tx1"/>
                </a:solidFill>
              </a:rPr>
              <a:t>инженерной инфраструктуры </a:t>
            </a:r>
            <a:r>
              <a:rPr lang="ru-RU" sz="1200" dirty="0" smtClean="0">
                <a:solidFill>
                  <a:schemeClr val="tx1"/>
                </a:solidFill>
              </a:rPr>
              <a:t>не является препятствием</a:t>
            </a:r>
          </a:p>
        </p:txBody>
      </p:sp>
      <p:sp>
        <p:nvSpPr>
          <p:cNvPr id="36" name="Прямоугольник 35"/>
          <p:cNvSpPr/>
          <p:nvPr>
            <p:custDataLst>
              <p:tags r:id="rId17"/>
            </p:custDataLst>
          </p:nvPr>
        </p:nvSpPr>
        <p:spPr>
          <a:xfrm>
            <a:off x="4429124" y="1857364"/>
            <a:ext cx="928694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1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>
            <p:custDataLst>
              <p:tags r:id="rId18"/>
            </p:custDataLst>
          </p:nvPr>
        </p:nvSpPr>
        <p:spPr>
          <a:xfrm>
            <a:off x="5643570" y="1857364"/>
            <a:ext cx="928694" cy="7143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2</a:t>
            </a:r>
            <a:endParaRPr lang="ru-RU" sz="2400" dirty="0">
              <a:solidFill>
                <a:schemeClr val="tx1"/>
              </a:solidFill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rot="5400000">
            <a:off x="5072066" y="2214554"/>
            <a:ext cx="857256" cy="0"/>
          </a:xfrm>
          <a:prstGeom prst="line">
            <a:avLst/>
          </a:prstGeom>
          <a:ln w="127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4357686" y="2786058"/>
            <a:ext cx="571504" cy="164307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ru-RU" sz="1400" baseline="50000" dirty="0">
              <a:solidFill>
                <a:schemeClr val="tx1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929190" y="2786058"/>
            <a:ext cx="1643074" cy="1643074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Низкая стоимость электроэнергии</a:t>
            </a:r>
          </a:p>
          <a:p>
            <a:pPr algn="ctr">
              <a:spcAft>
                <a:spcPts val="6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 2,2 руб./кВт ч. </a:t>
            </a:r>
          </a:p>
          <a:p>
            <a:pPr algn="ctr">
              <a:spcAft>
                <a:spcPts val="6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(это значение в 2,5 раза меньше среднего по Европе)</a:t>
            </a:r>
            <a:endParaRPr lang="ru-RU" sz="800" dirty="0" smtClean="0">
              <a:solidFill>
                <a:schemeClr val="tx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357686" y="4643446"/>
            <a:ext cx="571504" cy="157163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929190" y="4643446"/>
            <a:ext cx="1643074" cy="1571636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Организация части производственных предприятий в промзоны обеспечивает синергетический эффект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24930" name="think-cell Slide" r:id="rId23" imgW="360" imgH="360" progId="TCLayout.ActiveDocument.1">
              <p:embed/>
            </p:oleObj>
          </a:graphicData>
        </a:graphic>
      </p:graphicFrame>
      <p:pic>
        <p:nvPicPr>
          <p:cNvPr id="42" name="Picture 16" descr="http://mediasubs.ru/group/uploads/li/lichnostnyij-rost-i-finansyi/image2/ItMDliMWJ.jpg">
            <a:hlinkClick r:id="rId24"/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0" y="3124698"/>
            <a:ext cx="2148898" cy="1590186"/>
          </a:xfrm>
          <a:prstGeom prst="rect">
            <a:avLst/>
          </a:prstGeom>
          <a:noFill/>
        </p:spPr>
      </p:pic>
      <p:sp>
        <p:nvSpPr>
          <p:cNvPr id="31" name="Прямоугольник 30"/>
          <p:cNvSpPr/>
          <p:nvPr>
            <p:custDataLst>
              <p:tags r:id="rId3"/>
            </p:custDataLst>
          </p:nvPr>
        </p:nvSpPr>
        <p:spPr>
          <a:xfrm rot="10800000">
            <a:off x="2071670" y="957365"/>
            <a:ext cx="6786611" cy="78581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5000">
                <a:schemeClr val="accent3">
                  <a:lumMod val="60000"/>
                  <a:lumOff val="40000"/>
                </a:schemeClr>
              </a:gs>
              <a:gs pos="100000">
                <a:srgbClr val="88AE2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2071670" y="957364"/>
          <a:ext cx="6858048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положительного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положительного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2" name="Прямоугольник 21"/>
          <p:cNvSpPr/>
          <p:nvPr>
            <p:custDataLst>
              <p:tags r:id="rId5"/>
            </p:custDataLst>
          </p:nvPr>
        </p:nvSpPr>
        <p:spPr>
          <a:xfrm>
            <a:off x="2071670" y="1785926"/>
            <a:ext cx="2286016" cy="13573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4934" name="Picture 6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2157411" y="4214818"/>
            <a:ext cx="2200275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3" name="Прямоугольник 52"/>
          <p:cNvSpPr/>
          <p:nvPr>
            <p:custDataLst>
              <p:tags r:id="rId7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8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Существующие мероприятия государственной поддержки оказывают положительное воздействие на субъектов МСП г. Москвы в </a:t>
            </a:r>
            <a:r>
              <a:rPr lang="ru-RU" dirty="0" smtClean="0"/>
              <a:t>производстве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8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5" name="Pentagon 18"/>
          <p:cNvSpPr/>
          <p:nvPr>
            <p:custDataLst>
              <p:tags r:id="rId10"/>
            </p:custDataLst>
          </p:nvPr>
        </p:nvSpPr>
        <p:spPr>
          <a:xfrm>
            <a:off x="142844" y="1771876"/>
            <a:ext cx="1857388" cy="1371372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Мероприятия государственной поддержки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11"/>
            </p:custDataLst>
          </p:nvPr>
        </p:nvCxnSpPr>
        <p:spPr>
          <a:xfrm rot="5400000">
            <a:off x="3729091" y="2443215"/>
            <a:ext cx="1257190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2"/>
            </p:custDataLst>
          </p:nvPr>
        </p:nvCxnSpPr>
        <p:spPr>
          <a:xfrm rot="5400000">
            <a:off x="6015107" y="2443215"/>
            <a:ext cx="1257190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Стрелка вниз 36"/>
          <p:cNvSpPr/>
          <p:nvPr>
            <p:custDataLst>
              <p:tags r:id="rId13"/>
            </p:custDataLst>
          </p:nvPr>
        </p:nvSpPr>
        <p:spPr>
          <a:xfrm>
            <a:off x="7143768" y="3286124"/>
            <a:ext cx="1214446" cy="107157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0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6643702" y="4500570"/>
            <a:ext cx="2214578" cy="1508105"/>
          </a:xfrm>
          <a:prstGeom prst="rect">
            <a:avLst/>
          </a:prstGeom>
          <a:noFill/>
          <a:ln w="127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Поддержка лизинга</a:t>
            </a:r>
          </a:p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Льготы по аренде</a:t>
            </a:r>
          </a:p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Поддержка кредитования</a:t>
            </a:r>
          </a:p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Поддержка выставочной деятельности</a:t>
            </a:r>
          </a:p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Обучение кадров</a:t>
            </a:r>
          </a:p>
        </p:txBody>
      </p:sp>
      <p:sp>
        <p:nvSpPr>
          <p:cNvPr id="43" name="TextBox 30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6572264" y="1800043"/>
            <a:ext cx="235745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Мероприятия поддержки, реализуемые в рамках подпрограммы «Развитие малого и среднего предпринимательства в г. Москве на 2012-2016 гг.»</a:t>
            </a:r>
          </a:p>
        </p:txBody>
      </p:sp>
      <p:sp>
        <p:nvSpPr>
          <p:cNvPr id="32" name="Rectangle 19"/>
          <p:cNvSpPr/>
          <p:nvPr>
            <p:custDataLst>
              <p:tags r:id="rId16"/>
            </p:custDataLst>
          </p:nvPr>
        </p:nvSpPr>
        <p:spPr>
          <a:xfrm>
            <a:off x="2071670" y="1771876"/>
            <a:ext cx="6786610" cy="1371372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8" name="TextBox 30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357686" y="1785926"/>
            <a:ext cx="235745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+mn-lt"/>
              </a:rPr>
              <a:t>Мероприятия поддержки, реализуемые в рамках подпрограммы «Реструктуризация и стимулирование развития промышленности в</a:t>
            </a:r>
          </a:p>
          <a:p>
            <a:pPr algn="ctr"/>
            <a:r>
              <a:rPr lang="ru-RU" sz="1200" dirty="0" smtClean="0">
                <a:latin typeface="+mn-lt"/>
              </a:rPr>
              <a:t>г. Москве на 2012-2016 гг.»</a:t>
            </a:r>
          </a:p>
        </p:txBody>
      </p:sp>
      <p:sp>
        <p:nvSpPr>
          <p:cNvPr id="19" name="Стрелка вниз 18"/>
          <p:cNvSpPr/>
          <p:nvPr>
            <p:custDataLst>
              <p:tags r:id="rId18"/>
            </p:custDataLst>
          </p:nvPr>
        </p:nvSpPr>
        <p:spPr>
          <a:xfrm>
            <a:off x="4857752" y="3286124"/>
            <a:ext cx="1214446" cy="107157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30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4357686" y="4500570"/>
            <a:ext cx="2214578" cy="800219"/>
          </a:xfrm>
          <a:prstGeom prst="rect">
            <a:avLst/>
          </a:prstGeom>
          <a:noFill/>
          <a:ln w="12700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Поддержка лизинга</a:t>
            </a:r>
          </a:p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Льготы по аренде</a:t>
            </a:r>
          </a:p>
          <a:p>
            <a:pPr marL="182563" indent="-182563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 dirty="0" smtClean="0">
                <a:latin typeface="+mn-lt"/>
              </a:rPr>
              <a:t>Поддержка кредитования</a:t>
            </a:r>
          </a:p>
        </p:txBody>
      </p:sp>
      <p:sp>
        <p:nvSpPr>
          <p:cNvPr id="21" name="Rectangle 3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71438" y="954929"/>
            <a:ext cx="207167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Группы факторов, оказывающих наибольшее положительное воздействие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" name="Объект 58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29026" name="think-cell Slide" r:id="rId22" imgW="360" imgH="360" progId="TCLayout.ActiveDocument.1">
              <p:embed/>
            </p:oleObj>
          </a:graphicData>
        </a:graphic>
      </p:graphicFrame>
      <p:sp>
        <p:nvSpPr>
          <p:cNvPr id="27" name="Прямоугольник 26"/>
          <p:cNvSpPr/>
          <p:nvPr>
            <p:custDataLst>
              <p:tags r:id="rId2"/>
            </p:custDataLst>
          </p:nvPr>
        </p:nvSpPr>
        <p:spPr>
          <a:xfrm>
            <a:off x="6643702" y="1785926"/>
            <a:ext cx="2214578" cy="928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>
            <p:custDataLst>
              <p:tags r:id="rId3"/>
            </p:custDataLst>
          </p:nvPr>
        </p:nvSpPr>
        <p:spPr>
          <a:xfrm>
            <a:off x="2071670" y="857232"/>
            <a:ext cx="6786610" cy="785818"/>
          </a:xfrm>
          <a:prstGeom prst="rect">
            <a:avLst/>
          </a:prstGeom>
          <a:gradFill flip="none" rotWithShape="1">
            <a:gsLst>
              <a:gs pos="0">
                <a:srgbClr val="640000"/>
              </a:gs>
              <a:gs pos="51000">
                <a:srgbClr val="FF2525"/>
              </a:gs>
              <a:gs pos="100000">
                <a:srgbClr val="FFB7B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>
            <p:custDataLst>
              <p:tags r:id="rId4"/>
            </p:custDataLst>
          </p:nvPr>
        </p:nvSpPr>
        <p:spPr>
          <a:xfrm>
            <a:off x="0" y="6286520"/>
            <a:ext cx="9144000" cy="5714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defTabSz="941388" fontAlgn="auto">
              <a:spcBef>
                <a:spcPts val="0"/>
              </a:spcBef>
              <a:spcAft>
                <a:spcPts val="0"/>
              </a:spcAft>
              <a:tabLst>
                <a:tab pos="8159750" algn="l"/>
              </a:tabLst>
              <a:defRPr/>
            </a:pPr>
            <a:r>
              <a:rPr lang="ru-RU" sz="2000" b="1" dirty="0"/>
              <a:t> </a:t>
            </a:r>
          </a:p>
        </p:txBody>
      </p:sp>
      <p:sp>
        <p:nvSpPr>
          <p:cNvPr id="7" name="Прямоугольник 6"/>
          <p:cNvSpPr/>
          <p:nvPr>
            <p:custDataLst>
              <p:tags r:id="rId5"/>
            </p:custDataLst>
          </p:nvPr>
        </p:nvSpPr>
        <p:spPr>
          <a:xfrm>
            <a:off x="0" y="0"/>
            <a:ext cx="9144000" cy="76517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j-lt"/>
              </a:rPr>
              <a:t>Существующее состояние административного климата и коррупции оказывает отрицательное воздействие на субъектов МСП г. Москвы в </a:t>
            </a:r>
            <a:r>
              <a:rPr lang="ru-RU" dirty="0" smtClean="0"/>
              <a:t>производстве</a:t>
            </a:r>
            <a:endParaRPr lang="ru-RU" b="1" dirty="0">
              <a:latin typeface="+mj-lt"/>
            </a:endParaRPr>
          </a:p>
        </p:txBody>
      </p:sp>
      <p:sp>
        <p:nvSpPr>
          <p:cNvPr id="10" name="TextBox 15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501063" y="6429375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Calibri" pitchFamily="34" charset="0"/>
              </a:rPr>
              <a:t>9</a:t>
            </a:r>
            <a:endParaRPr lang="ru-RU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5" name="Pentagon 18"/>
          <p:cNvSpPr/>
          <p:nvPr>
            <p:custDataLst>
              <p:tags r:id="rId7"/>
            </p:custDataLst>
          </p:nvPr>
        </p:nvSpPr>
        <p:spPr>
          <a:xfrm>
            <a:off x="142844" y="1771876"/>
            <a:ext cx="1857388" cy="942744"/>
          </a:xfrm>
          <a:prstGeom prst="homePlate">
            <a:avLst>
              <a:gd name="adj" fmla="val 31714"/>
            </a:avLst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marL="95250"/>
            <a:r>
              <a:rPr lang="ru-RU" sz="1200" b="1" dirty="0" smtClean="0"/>
              <a:t>Административный климат и коррупция</a:t>
            </a:r>
            <a:endParaRPr lang="ru-RU" sz="1200" b="1" dirty="0" smtClean="0">
              <a:solidFill>
                <a:schemeClr val="bg1"/>
              </a:solidFill>
            </a:endParaRPr>
          </a:p>
        </p:txBody>
      </p:sp>
      <p:sp>
        <p:nvSpPr>
          <p:cNvPr id="29" name="Rectangle 3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42844" y="857232"/>
            <a:ext cx="20002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ru-RU" sz="1200" b="1" dirty="0" smtClean="0">
                <a:latin typeface="+mn-lt"/>
                <a:cs typeface="+mn-cs"/>
              </a:rPr>
              <a:t>Группы факторов, оказывающих наибольшее отрицательное воздействие</a:t>
            </a:r>
          </a:p>
        </p:txBody>
      </p:sp>
      <p:sp>
        <p:nvSpPr>
          <p:cNvPr id="32" name="Rectangle 19"/>
          <p:cNvSpPr/>
          <p:nvPr>
            <p:custDataLst>
              <p:tags r:id="rId9"/>
            </p:custDataLst>
          </p:nvPr>
        </p:nvSpPr>
        <p:spPr>
          <a:xfrm>
            <a:off x="2071670" y="1771876"/>
            <a:ext cx="6786610" cy="942744"/>
          </a:xfrm>
          <a:prstGeom prst="rect">
            <a:avLst/>
          </a:prstGeom>
          <a:noFill/>
          <a:ln w="9525">
            <a:solidFill>
              <a:srgbClr val="82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just">
              <a:lnSpc>
                <a:spcPct val="90000"/>
              </a:lnSpc>
            </a:pP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33" name="Прямая соединительная линия 32"/>
          <p:cNvCxnSpPr/>
          <p:nvPr>
            <p:custDataLst>
              <p:tags r:id="rId10"/>
            </p:custDataLst>
          </p:nvPr>
        </p:nvCxnSpPr>
        <p:spPr>
          <a:xfrm rot="5400000">
            <a:off x="3907686" y="2264620"/>
            <a:ext cx="900000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>
            <p:custDataLst>
              <p:tags r:id="rId11"/>
            </p:custDataLst>
          </p:nvPr>
        </p:nvCxnSpPr>
        <p:spPr>
          <a:xfrm rot="5400000">
            <a:off x="6193702" y="2264620"/>
            <a:ext cx="900000" cy="0"/>
          </a:xfrm>
          <a:prstGeom prst="line">
            <a:avLst/>
          </a:prstGeom>
          <a:ln>
            <a:solidFill>
              <a:srgbClr val="64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Таблица 19"/>
          <p:cNvGraphicFramePr>
            <a:graphicFrameLocks noGrp="1"/>
          </p:cNvGraphicFramePr>
          <p:nvPr>
            <p:custDataLst>
              <p:tags r:id="rId12"/>
            </p:custDataLst>
          </p:nvPr>
        </p:nvGraphicFramePr>
        <p:xfrm>
          <a:off x="2071670" y="857232"/>
          <a:ext cx="6858048" cy="78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2286016"/>
                <a:gridCol w="2286016"/>
              </a:tblGrid>
              <a:tr h="7858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Слабая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степень отрицательного воздействия фактора (1-4)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Умеренная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 фактора (5-7)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Высокая степень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отрицательного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воздействия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фактора (8-10)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3" name="TextBox 30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143108" y="1857364"/>
            <a:ext cx="21431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Риски фактической потери бизнеса из-за </a:t>
            </a:r>
            <a:r>
              <a:rPr lang="ru-RU" sz="1200" dirty="0" err="1" smtClean="0">
                <a:latin typeface="+mn-lt"/>
              </a:rPr>
              <a:t>рейдерства</a:t>
            </a:r>
            <a:r>
              <a:rPr lang="ru-RU" sz="1200" dirty="0" smtClean="0">
                <a:latin typeface="+mn-lt"/>
              </a:rPr>
              <a:t> (по оценкам экспертов)</a:t>
            </a:r>
            <a:endParaRPr lang="en-US" sz="1200" dirty="0" smtClean="0">
              <a:latin typeface="+mn-lt"/>
            </a:endParaRPr>
          </a:p>
        </p:txBody>
      </p:sp>
      <p:sp>
        <p:nvSpPr>
          <p:cNvPr id="26" name="Стрелка вниз 25"/>
          <p:cNvSpPr/>
          <p:nvPr>
            <p:custDataLst>
              <p:tags r:id="rId14"/>
            </p:custDataLst>
          </p:nvPr>
        </p:nvSpPr>
        <p:spPr>
          <a:xfrm>
            <a:off x="2500298" y="2786058"/>
            <a:ext cx="1214446" cy="1785950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Picture 7" descr="http://ivbb.ru/domain_dependent/ivbb.ru/uploadify/3d5b9ce52a570d78e6b4bf7f07f18550.jpg">
            <a:hlinkClick r:id="rId23"/>
          </p:cNvPr>
          <p:cNvPicPr>
            <a:picLocks noChangeAspect="1" noChangeArrowheads="1"/>
          </p:cNvPicPr>
          <p:nvPr>
            <p:custDataLst>
              <p:tags r:id="rId15"/>
            </p:custDataLst>
          </p:nvPr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5383"/>
          <a:stretch>
            <a:fillRect/>
          </a:stretch>
        </p:blipFill>
        <p:spPr bwMode="auto">
          <a:xfrm>
            <a:off x="142844" y="2857496"/>
            <a:ext cx="1571636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30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4429124" y="1857364"/>
            <a:ext cx="21431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latin typeface="+mn-lt"/>
              </a:rPr>
              <a:t>Злоупотребления полномочиями со стороны проверяющих структур</a:t>
            </a:r>
            <a:endParaRPr lang="en-US" sz="1200" dirty="0" smtClean="0">
              <a:latin typeface="+mn-lt"/>
            </a:endParaRPr>
          </a:p>
        </p:txBody>
      </p:sp>
      <p:sp>
        <p:nvSpPr>
          <p:cNvPr id="24" name="Прямоугольник 23"/>
          <p:cNvSpPr/>
          <p:nvPr>
            <p:custDataLst>
              <p:tags r:id="rId17"/>
            </p:custDataLst>
          </p:nvPr>
        </p:nvSpPr>
        <p:spPr>
          <a:xfrm>
            <a:off x="4357686" y="4714884"/>
            <a:ext cx="2286016" cy="1500198"/>
          </a:xfrm>
          <a:prstGeom prst="rect">
            <a:avLst/>
          </a:prstGeom>
          <a:solidFill>
            <a:schemeClr val="bg1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ea typeface="Calibri"/>
              </a:rPr>
              <a:t>Осуществляются избыточные проверки, а также навязывание услуг проверяющими структурами (пример - обучение персонала по ТБ, </a:t>
            </a:r>
            <a:r>
              <a:rPr lang="ru-RU" sz="1200" dirty="0" err="1" smtClean="0">
                <a:solidFill>
                  <a:schemeClr val="tx1"/>
                </a:solidFill>
                <a:ea typeface="Calibri"/>
              </a:rPr>
              <a:t>ГПож</a:t>
            </a:r>
            <a:r>
              <a:rPr lang="ru-RU" sz="1200" dirty="0" smtClean="0">
                <a:solidFill>
                  <a:schemeClr val="tx1"/>
                </a:solidFill>
                <a:ea typeface="Calibri"/>
              </a:rPr>
              <a:t>, охране труда и т.д.)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31" name="Стрелка вниз 30"/>
          <p:cNvSpPr/>
          <p:nvPr>
            <p:custDataLst>
              <p:tags r:id="rId18"/>
            </p:custDataLst>
          </p:nvPr>
        </p:nvSpPr>
        <p:spPr>
          <a:xfrm>
            <a:off x="4857752" y="2786058"/>
            <a:ext cx="1214446" cy="1857388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>
            <p:custDataLst>
              <p:tags r:id="rId19"/>
            </p:custDataLst>
          </p:nvPr>
        </p:nvSpPr>
        <p:spPr>
          <a:xfrm>
            <a:off x="1928794" y="4714884"/>
            <a:ext cx="2286016" cy="1500198"/>
          </a:xfrm>
          <a:prstGeom prst="rect">
            <a:avLst/>
          </a:prstGeom>
          <a:solidFill>
            <a:schemeClr val="bg1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ru-RU" sz="1200" dirty="0" smtClean="0">
                <a:solidFill>
                  <a:schemeClr val="tx1"/>
                </a:solidFill>
              </a:rPr>
              <a:t>Фактически </a:t>
            </a:r>
            <a:r>
              <a:rPr lang="ru-RU" sz="1200" dirty="0" err="1" smtClean="0">
                <a:solidFill>
                  <a:schemeClr val="tx1"/>
                </a:solidFill>
              </a:rPr>
              <a:t>рейдерство</a:t>
            </a:r>
            <a:r>
              <a:rPr lang="ru-RU" sz="1200" dirty="0" smtClean="0">
                <a:solidFill>
                  <a:schemeClr val="tx1"/>
                </a:solidFill>
              </a:rPr>
              <a:t> проявляется посредством административного давления на производственные компании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13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FOTyM72j0Wzo399Oesaqg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c12vAG7PUaDwaw6oBkOKQ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MT3HI856ki9sPJBaAJSTA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DGpF137G06ZyY08Cepjdw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hxrfDFIZ0.sbZdPUUBEog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mMtXrYcrkqI6.rk1blmqg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zatBeAbskaNkw6_LclorQ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jU8MoeSl0.fUvmIgU.Qpg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zP676B1ZUi6e4BXt4k0oQ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KNfXgQGM0OuC98qqxI1Rw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SpwOtebWU.fjGZULWbnh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el7jxSDKE65Mh436o5X1w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YF0lgD_Xk6G5Vq3lKnx.w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9odkvOj90CKPk4Ve7CJ8w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_K4w.quDkOy7lDXttdQIQ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jwM4pTbelNT3KMMDhfERu"/>
  <p:tag name="THINKCELLSHAPEDONOTDELETE" val="pPCqZ.LIqWEiKk1zEM99s7A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TShcu0QU63lmsM_8sciw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ASQb4UyYkO8yfJUONoLlw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bAHaOQjyUqJnkn4u2h8S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ZBWw2U3oEmOATd880nLug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12iFB5b90unEW61UAjsqA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mMtXrYcrkqI6.rk1blmqg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1dMUdbjaUuC9mYs6vgS6w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hxmQDZQOkiGYAmVP8jz_Q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Z4aDgEm9UOnUsrR9.UHqg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S6jko9zZUmabL6KWQ.ddg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k44F9xLF0aBXqJzM_eyzQ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jLzOKHNtU6ub.o4dG1qrw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nDq3K_zSUOtMN3M75YW.Q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pPzSh_XK06lwSZNJJvw4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sdNSGa_UqmolsGIcVLKw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TFkRO90ekKWyV0kPyKSoA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dvNmCfcrEu.c1jzjKb0sg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jwM4pTbelNT3KMMDhfERu"/>
  <p:tag name="THINKCELLSHAPEDONOTDELETE" val="pPCqZ.LIqWEiKk1zEM99s7A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TShcu0QU63lmsM_8sciw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9f0reb.KE.ZbtwL2HDOew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MdZox4LoU2Kpc2YGluSLg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2d1dz2XHk6Iv0GYiSpWr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hWS6hkQHEKAhxm88.Uk4g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mMtXrYcrkqI6.rk1blmqg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0rEI52JkqrsoAOnzbbog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u4C2DS7m0...m13XJnb8g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AnHZrV6REOrzcv60qzuuw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e7cVcWruUCY.VL4APzhDw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6jhTevr2U..NqN7SxNokQ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ykJ2ZwcWUSYkuhiSANiIQ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P5nwnLNNUWaLLyTIocsug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254Ap4UAUa5te9n1RNAXA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WyMFjHBrUO2LUK7ole1x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UtXLdnqY0agGP.nsmKgmA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RETUFbrvkWqHOOZMXKqWg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jwM4pTbelNT3KMMDhfERu"/>
  <p:tag name="THINKCELLSHAPEDONOTDELETE" val="p_JipTVkTw0i6YXJDs984gA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TasIrvYNEGOjLEt8pGHjA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ts7Uen9DUu6IAQSqG_FQQ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R5NiABdXU63.eFkHewk9g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4XM9ryaBUyqnK5Wo7RnKQ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O41gXXWbAA2qlkeWZAmm"/>
  <p:tag name="THINKCELLSHAPEDONOTDELETE" val="p3_KyC4.Z5EWfluQJWClgGQ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hGrVBbVV0G1QaCcag_mCA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ZF.IFVkKEqOIQ_73gAMxA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o9WyY07U0iqNbEk.zGvJg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t1n1icXu0Slv7EihyvQcA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jeSzW8sck.51obNDiVfFg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ppoC1sFc0aVxsfFg4XdBg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UrzZu7PbUmMztAXDE181A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YzR.CPcgk6jXMdgJyvdTQ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Ws8XzSmD0.WXPs1gFPrBw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c.mGH6wekeM41q1bsUSeQ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Uevg.tLUEeTgmc698Jfm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yuUWRs4a0efsfRITnwKZg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NuwxpXBCkGx6ur2Dg6UPg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fPRqb6hTUaxej9qJdCQmQ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qi2Agt_70WIu9lq8mIS4Q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BtAgzs_VEi54A_7Ny9P2Q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KCwK6c3RUeIv5b3.UxvQQ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N_TqVgGM0WZgqX6aoQz4Q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5_cSc58qU23w_LQB1.Rag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YOEcYuZLU.MDeMTCigNCQ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Dk4VEMXbkqtkE1HRQuAKg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9a0vj7WD0.QlhUeZuRYj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paolmKLbUCZPhgT51hpXA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vW6Re8URkSnpmTVNEXHmg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Pm61v4xEO7AIcvezeGRQ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JfCm3DxFU2n4E1yF7f30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SCAMXvqbUymJa9XTBOCOw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JfCm3DxFU2n4E1yF7f30A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VVIhbEps0aB9AOlyo5qfQ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hyUN4aaYk.o__DgRQ8y1A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zTrn38mQESoIeQXxXsKkA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jBzu46DF0W3hY5MOYo9xw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cH5MaY4nEC7p0091eyugQ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iBF2GL7ZUW.DiWZiL84_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Pm61v4xEO7AIcvezeGRQ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.w9q1tKXEOuJZezYX4FOg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gSPsHq.B0OQiTLdPqCPHw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MZIcMDnZkuvqbz1YSfGNg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0Vo__846U.S3SVi3cKKnw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uWLEXP.Eisn81Vl8Glsg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Mh3RCq_gEmR153ywNDi.g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JMdmEedrEi0uwxQROUg8w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Mi4ppEOp0q0Avx6cyuQfg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NoiYDIFkiuL76EwcwaTQ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rBFjgIcuEitl72.vtUG4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OeGJhY9qkWtUOsDDveGYw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M4UtS8Sik2HNHdS0se4_Q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bKMz5jHGE6uPc2.RJVT7A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T9VqYqKzEull7tnwxqeq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PV7980zYkO1uy2eAusxy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RgQ7omz1kOPh51Wdg8O5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mpvhYjHaUeYts32JkyLS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rBFjgIcuEitl72.vtUG4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FlAZfuc8PU.RfDB4XqTdo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rBFjgIcuEitl72.vtUG4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rBFjgIcuEitl72.vtUG4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FxaKeNxF0uElOdl17Q2_A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udSzDQ.50qpR3Rm0SZcr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lhRnAq8yUiWdTSRRxuyw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Pm61v4xEO7AIcvezeGR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xMTS0vfRke.5pXyH7MN7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  <p:tag name="THINKCELLSHAPEDONOTDELETE" val="pFlAZfuc8PU.RfDB4XqTdow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O41gXXWbAA2qlkeWZAmm"/>
  <p:tag name="THINKCELLSHAPEDONOTDELETE" val="pLw470Zx6t02osJBfhg2xn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t6W.QrKnkSFEYLDEYwsiQ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DOMSNZm4UOVhzllAL4kb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_cv0dJbi0ijgoPr0NFBDA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9yshB8HoUOG7s8WnpGOMQ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f_zrR0KvE6KcpqApzRhr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nbEt8WyREqT362ROSEqG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IopZsuxbk.p2RjRwoaBDw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HlTZctoWUCikc695YhttQ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G2D9MelDUGHsw4e_jfac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H_sEx_qqkmf9VBooY6lew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nGr3fQerkGhWN7BmsAqvg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QM7OW8.9kSQQ4phME9vH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hB8n4W2uk2EjpH6gAIc5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UTRJFyZPUS1lefyw7k_3g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nmtL54X3kKPcZBq.d0nyQ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O41gXXWbAA2qlkeWZAmm"/>
  <p:tag name="THINKCELLSHAPEDONOTDELETE" val="pLw470Zx6t02osJBfhg2xng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o656pN.9EyTQcfmlaoTfQ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t6W.QrKnkSFEYLDEYwsiQ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TShcu0QU63lmsM_8sciw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Wq19mlbNUGRVZu7Y8HvEQ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nmtL54X3kKPcZBq.d0nyQ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8BNq_TQY0mSI57JZEhiCg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J0LRqXTBUyve1f5BWjaPw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ZfoxL1nMUK6X7MhbjGD8Q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TmXX5oFQUSo4MhrpPyCb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7U3SyDheEO1HbDhgek8n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Pm61v4xEO7AIcvezeGRQ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aXWSA._cUiwrmfwnvebMQ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fIZKK1sgUKk9rSPuoAkYA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xMTS0vfRke.5pXyH7MN7A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hB8n4W2uk2EjpH6gAIc5Q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f_zrR0KvE6KcpqApzRhrQ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jO41gXXWbAA2qlkeWZAmm"/>
  <p:tag name="THINKCELLSHAPEDONOTDELETE" val="pLw470Zx6t02osJBfhg2xng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t6W.QrKnkSFEYLDEYwsiQ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lxTf2J9NUqGVM7lsHkmxg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OaQowJ.wUmWLp7FosTMv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MQSHSAHAUyek0McFYy5dw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DOMSNZm4UOVhzllAL4kbQ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_cv0dJbi0ijgoPr0NFBDA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9yshB8HoUOG7s8WnpGOMQ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U_n6VRZXk2sEhOZgdduqQ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j0DDAeTAUqP4cP.z3JW1A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ut3.Il7LES8GJgqxadVGA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nbEt8WyREqT362ROSEqG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L4jezQB9EWXcsUG.7cMwQ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afUHaaD10e7Lt9xtR_oKQ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v3Eu.Ws.k.nakV4pzIXhw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oRqjakB9UiJjItC0fnHqw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5_lyVaJrkWJkSi9n2L83A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OcD9kTGP0SfeQTFaHvEFg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jwM4pTbelNT3KMMDhfERu"/>
  <p:tag name="THINKCELLSHAPEDONOTDELETE" val="pPCqZ.LIqWEiKk1zEM99s7A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83YBh9CH0OvZny_RacFiQ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ofm05VWWkWzgWDJmt4w6w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Ziqf00J5k27YVX1oQsj7Q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XTShcu0QU63lmsM_8sciw"/>
</p:tagLst>
</file>

<file path=ppt/theme/theme1.xml><?xml version="1.0" encoding="utf-8"?>
<a:theme xmlns:a="http://schemas.openxmlformats.org/drawingml/2006/main" name="nisse_orv_arenda_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nisse_orv_arenda_</Template>
  <TotalTime>4980</TotalTime>
  <Words>1966</Words>
  <Application>Microsoft Office PowerPoint</Application>
  <PresentationFormat>Экран (4:3)</PresentationFormat>
  <Paragraphs>272</Paragraphs>
  <Slides>16</Slides>
  <Notes>13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nisse_orv_arenda_</vt:lpstr>
      <vt:lpstr>think-cell Slide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существующего варианта имущественной поддержки субъектов малого и среднего предпринимательства города Москвы, действующего в рамках постановления Правительства Москвы от 18 сентября 2007 г. N 810-ПП «Об утверждении перечней видов использования нежилых помещений, находящихся в собственности города Москвы, передаваемых арендаторам на льготных условиях, на 2008—2010 годы»  и постановления Правительства Москвы от 30 декабря 2008 г. N 1218-ПП О дополнительных мерах государственной поддержки организаций и предприятий, арендующих объекты нежилого фонда, находящиеся в имущественной казне города Москвы, на период стабилизации финансовой системы», а также последствий его отмены</dc:title>
  <dc:creator>Мария Николаевна Каримова</dc:creator>
  <cp:lastModifiedBy>Алексей</cp:lastModifiedBy>
  <cp:revision>262</cp:revision>
  <dcterms:created xsi:type="dcterms:W3CDTF">2012-11-23T10:09:39Z</dcterms:created>
  <dcterms:modified xsi:type="dcterms:W3CDTF">2013-10-23T05:37:02Z</dcterms:modified>
</cp:coreProperties>
</file>