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tags/tag238.xml" ContentType="application/vnd.openxmlformats-officedocument.presentationml.tags+xml"/>
  <Override PartName="/ppt/tags/tag227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Override PartName="/ppt/tags/tag252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gs/tag241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notesSlides/notesSlide7.xml" ContentType="application/vnd.openxmlformats-officedocument.presentationml.notesSlide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246.xml" ContentType="application/vnd.openxmlformats-officedocument.presentationml.tags+xml"/>
  <Default Extension="emf" ContentType="image/x-emf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87.xml" ContentType="application/vnd.openxmlformats-officedocument.presentationml.tags+xml"/>
  <Override PartName="/ppt/tags/tag243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tags/tag219.xml" ContentType="application/vnd.openxmlformats-officedocument.presentationml.tags+xml"/>
  <Override PartName="/ppt/tags/tag248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tags/tag251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240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notesSlides/notesSlide6.xml" ContentType="application/vnd.openxmlformats-officedocument.presentationml.notesSlide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249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ags/tag245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  <Override PartName="/ppt/tags/tag228.xml" ContentType="application/vnd.openxmlformats-officedocument.presentationml.tags+xml"/>
  <Override PartName="/ppt/tags/tag239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242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Default Extension="vml" ContentType="application/vnd.openxmlformats-officedocument.vmlDrawing"/>
  <Override PartName="/ppt/tags/tag53.xml" ContentType="application/vnd.openxmlformats-officedocument.presentationml.tags+xml"/>
  <Override PartName="/ppt/tags/tag157.xml" ContentType="application/vnd.openxmlformats-officedocument.presentationml.tags+xml"/>
  <Override PartName="/ppt/notesSlides/notesSlide8.xml" ContentType="application/vnd.openxmlformats-officedocument.presentationml.notesSlide+xml"/>
  <Default Extension="gif" ContentType="image/gif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47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ags/tag236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Default Extension="rels" ContentType="application/vnd.openxmlformats-package.relationships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5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98" r:id="rId3"/>
    <p:sldId id="309" r:id="rId4"/>
    <p:sldId id="303" r:id="rId5"/>
    <p:sldId id="310" r:id="rId6"/>
    <p:sldId id="306" r:id="rId7"/>
    <p:sldId id="328" r:id="rId8"/>
    <p:sldId id="325" r:id="rId9"/>
    <p:sldId id="327" r:id="rId10"/>
    <p:sldId id="323" r:id="rId11"/>
    <p:sldId id="326" r:id="rId12"/>
    <p:sldId id="311" r:id="rId13"/>
    <p:sldId id="317" r:id="rId14"/>
    <p:sldId id="315" r:id="rId15"/>
    <p:sldId id="316" r:id="rId16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лена Казбанова" initials="ЕК" lastIdx="29" clrIdx="0"/>
  <p:cmAuthor id="1" name="Philipp" initials="P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62E"/>
    <a:srgbClr val="E9EDF4"/>
    <a:srgbClr val="00519A"/>
    <a:srgbClr val="E75325"/>
    <a:srgbClr val="88AE28"/>
    <a:srgbClr val="640000"/>
    <a:srgbClr val="FFB7B7"/>
    <a:srgbClr val="320000"/>
    <a:srgbClr val="FF25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3" autoAdjust="0"/>
    <p:restoredTop sz="98130" autoAdjust="0"/>
  </p:normalViewPr>
  <p:slideViewPr>
    <p:cSldViewPr showGuides="1">
      <p:cViewPr varScale="1">
        <p:scale>
          <a:sx n="72" d="100"/>
          <a:sy n="72" d="100"/>
        </p:scale>
        <p:origin x="-360" y="-90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tags" Target="../tags/tag168.xml"/><Relationship Id="rId26" Type="http://schemas.openxmlformats.org/officeDocument/2006/relationships/tags" Target="../tags/tag176.xml"/><Relationship Id="rId39" Type="http://schemas.openxmlformats.org/officeDocument/2006/relationships/image" Target="../media/image4.jpeg"/><Relationship Id="rId3" Type="http://schemas.openxmlformats.org/officeDocument/2006/relationships/tags" Target="../tags/tag153.xml"/><Relationship Id="rId21" Type="http://schemas.openxmlformats.org/officeDocument/2006/relationships/tags" Target="../tags/tag171.xml"/><Relationship Id="rId34" Type="http://schemas.openxmlformats.org/officeDocument/2006/relationships/notesSlide" Target="../notesSlides/notesSlide8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5" Type="http://schemas.openxmlformats.org/officeDocument/2006/relationships/tags" Target="../tags/tag175.xml"/><Relationship Id="rId33" Type="http://schemas.openxmlformats.org/officeDocument/2006/relationships/slideLayout" Target="../slideLayouts/slideLayout2.xml"/><Relationship Id="rId38" Type="http://schemas.openxmlformats.org/officeDocument/2006/relationships/hyperlink" Target="http://mediasubs.ru/group/uploads/li/lichnostnyij-rost-i-finansyi/image2/ItMDliMWJ.jpg" TargetMode="External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20" Type="http://schemas.openxmlformats.org/officeDocument/2006/relationships/tags" Target="../tags/tag170.xml"/><Relationship Id="rId29" Type="http://schemas.openxmlformats.org/officeDocument/2006/relationships/tags" Target="../tags/tag179.xml"/><Relationship Id="rId1" Type="http://schemas.openxmlformats.org/officeDocument/2006/relationships/vmlDrawing" Target="../drawings/vmlDrawing9.v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24" Type="http://schemas.openxmlformats.org/officeDocument/2006/relationships/tags" Target="../tags/tag174.xml"/><Relationship Id="rId32" Type="http://schemas.openxmlformats.org/officeDocument/2006/relationships/tags" Target="../tags/tag182.xml"/><Relationship Id="rId37" Type="http://schemas.openxmlformats.org/officeDocument/2006/relationships/image" Target="../media/image6.jpeg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23" Type="http://schemas.openxmlformats.org/officeDocument/2006/relationships/tags" Target="../tags/tag173.xml"/><Relationship Id="rId28" Type="http://schemas.openxmlformats.org/officeDocument/2006/relationships/tags" Target="../tags/tag178.xml"/><Relationship Id="rId36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10" Type="http://schemas.openxmlformats.org/officeDocument/2006/relationships/tags" Target="../tags/tag160.xml"/><Relationship Id="rId19" Type="http://schemas.openxmlformats.org/officeDocument/2006/relationships/tags" Target="../tags/tag169.xml"/><Relationship Id="rId31" Type="http://schemas.openxmlformats.org/officeDocument/2006/relationships/tags" Target="../tags/tag181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Relationship Id="rId22" Type="http://schemas.openxmlformats.org/officeDocument/2006/relationships/tags" Target="../tags/tag172.xml"/><Relationship Id="rId27" Type="http://schemas.openxmlformats.org/officeDocument/2006/relationships/tags" Target="../tags/tag177.xml"/><Relationship Id="rId30" Type="http://schemas.openxmlformats.org/officeDocument/2006/relationships/tags" Target="../tags/tag180.xml"/><Relationship Id="rId35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89.xml"/><Relationship Id="rId13" Type="http://schemas.openxmlformats.org/officeDocument/2006/relationships/tags" Target="../tags/tag194.xml"/><Relationship Id="rId18" Type="http://schemas.openxmlformats.org/officeDocument/2006/relationships/tags" Target="../tags/tag199.xml"/><Relationship Id="rId26" Type="http://schemas.openxmlformats.org/officeDocument/2006/relationships/hyperlink" Target="http://www.zemlemer.info/_nw/11/45107.jpg" TargetMode="External"/><Relationship Id="rId3" Type="http://schemas.openxmlformats.org/officeDocument/2006/relationships/tags" Target="../tags/tag184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88.xml"/><Relationship Id="rId12" Type="http://schemas.openxmlformats.org/officeDocument/2006/relationships/tags" Target="../tags/tag193.xml"/><Relationship Id="rId17" Type="http://schemas.openxmlformats.org/officeDocument/2006/relationships/tags" Target="../tags/tag198.xml"/><Relationship Id="rId25" Type="http://schemas.openxmlformats.org/officeDocument/2006/relationships/image" Target="../media/image6.jpeg"/><Relationship Id="rId2" Type="http://schemas.openxmlformats.org/officeDocument/2006/relationships/tags" Target="../tags/tag183.xml"/><Relationship Id="rId16" Type="http://schemas.openxmlformats.org/officeDocument/2006/relationships/tags" Target="../tags/tag197.xml"/><Relationship Id="rId20" Type="http://schemas.openxmlformats.org/officeDocument/2006/relationships/tags" Target="../tags/tag201.xml"/><Relationship Id="rId1" Type="http://schemas.openxmlformats.org/officeDocument/2006/relationships/vmlDrawing" Target="../drawings/vmlDrawing10.vml"/><Relationship Id="rId6" Type="http://schemas.openxmlformats.org/officeDocument/2006/relationships/tags" Target="../tags/tag187.xml"/><Relationship Id="rId11" Type="http://schemas.openxmlformats.org/officeDocument/2006/relationships/tags" Target="../tags/tag192.xml"/><Relationship Id="rId24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5" Type="http://schemas.openxmlformats.org/officeDocument/2006/relationships/tags" Target="../tags/tag186.xml"/><Relationship Id="rId15" Type="http://schemas.openxmlformats.org/officeDocument/2006/relationships/tags" Target="../tags/tag196.xml"/><Relationship Id="rId23" Type="http://schemas.openxmlformats.org/officeDocument/2006/relationships/oleObject" Target="../embeddings/oleObject10.bin"/><Relationship Id="rId10" Type="http://schemas.openxmlformats.org/officeDocument/2006/relationships/tags" Target="../tags/tag191.xml"/><Relationship Id="rId19" Type="http://schemas.openxmlformats.org/officeDocument/2006/relationships/tags" Target="../tags/tag200.xml"/><Relationship Id="rId4" Type="http://schemas.openxmlformats.org/officeDocument/2006/relationships/tags" Target="../tags/tag185.xml"/><Relationship Id="rId9" Type="http://schemas.openxmlformats.org/officeDocument/2006/relationships/tags" Target="../tags/tag190.xml"/><Relationship Id="rId14" Type="http://schemas.openxmlformats.org/officeDocument/2006/relationships/tags" Target="../tags/tag195.xml"/><Relationship Id="rId22" Type="http://schemas.openxmlformats.org/officeDocument/2006/relationships/notesSlide" Target="../notesSlides/notesSlide9.xml"/><Relationship Id="rId27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08.xml"/><Relationship Id="rId13" Type="http://schemas.openxmlformats.org/officeDocument/2006/relationships/tags" Target="../tags/tag213.xml"/><Relationship Id="rId18" Type="http://schemas.openxmlformats.org/officeDocument/2006/relationships/oleObject" Target="../embeddings/oleObject11.bin"/><Relationship Id="rId3" Type="http://schemas.openxmlformats.org/officeDocument/2006/relationships/tags" Target="../tags/tag203.xml"/><Relationship Id="rId7" Type="http://schemas.openxmlformats.org/officeDocument/2006/relationships/tags" Target="../tags/tag207.xml"/><Relationship Id="rId12" Type="http://schemas.openxmlformats.org/officeDocument/2006/relationships/tags" Target="../tags/tag212.xml"/><Relationship Id="rId17" Type="http://schemas.openxmlformats.org/officeDocument/2006/relationships/notesSlide" Target="../notesSlides/notesSlide10.xml"/><Relationship Id="rId2" Type="http://schemas.openxmlformats.org/officeDocument/2006/relationships/tags" Target="../tags/tag202.xml"/><Relationship Id="rId16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tags" Target="../tags/tag206.xml"/><Relationship Id="rId11" Type="http://schemas.openxmlformats.org/officeDocument/2006/relationships/tags" Target="../tags/tag211.xml"/><Relationship Id="rId5" Type="http://schemas.openxmlformats.org/officeDocument/2006/relationships/tags" Target="../tags/tag205.xml"/><Relationship Id="rId15" Type="http://schemas.openxmlformats.org/officeDocument/2006/relationships/tags" Target="../tags/tag215.xml"/><Relationship Id="rId10" Type="http://schemas.openxmlformats.org/officeDocument/2006/relationships/tags" Target="../tags/tag210.xml"/><Relationship Id="rId4" Type="http://schemas.openxmlformats.org/officeDocument/2006/relationships/tags" Target="../tags/tag204.xml"/><Relationship Id="rId9" Type="http://schemas.openxmlformats.org/officeDocument/2006/relationships/tags" Target="../tags/tag209.xml"/><Relationship Id="rId14" Type="http://schemas.openxmlformats.org/officeDocument/2006/relationships/tags" Target="../tags/tag2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22.xml"/><Relationship Id="rId13" Type="http://schemas.openxmlformats.org/officeDocument/2006/relationships/tags" Target="../tags/tag227.xml"/><Relationship Id="rId18" Type="http://schemas.openxmlformats.org/officeDocument/2006/relationships/tags" Target="../tags/tag232.xml"/><Relationship Id="rId3" Type="http://schemas.openxmlformats.org/officeDocument/2006/relationships/tags" Target="../tags/tag217.xml"/><Relationship Id="rId21" Type="http://schemas.openxmlformats.org/officeDocument/2006/relationships/oleObject" Target="../embeddings/oleObject12.bin"/><Relationship Id="rId7" Type="http://schemas.openxmlformats.org/officeDocument/2006/relationships/tags" Target="../tags/tag221.xml"/><Relationship Id="rId12" Type="http://schemas.openxmlformats.org/officeDocument/2006/relationships/tags" Target="../tags/tag226.xml"/><Relationship Id="rId17" Type="http://schemas.openxmlformats.org/officeDocument/2006/relationships/tags" Target="../tags/tag231.xml"/><Relationship Id="rId2" Type="http://schemas.openxmlformats.org/officeDocument/2006/relationships/tags" Target="../tags/tag216.xml"/><Relationship Id="rId16" Type="http://schemas.openxmlformats.org/officeDocument/2006/relationships/tags" Target="../tags/tag230.xml"/><Relationship Id="rId20" Type="http://schemas.openxmlformats.org/officeDocument/2006/relationships/notesSlide" Target="../notesSlides/notesSlide11.xml"/><Relationship Id="rId1" Type="http://schemas.openxmlformats.org/officeDocument/2006/relationships/vmlDrawing" Target="../drawings/vmlDrawing12.vml"/><Relationship Id="rId6" Type="http://schemas.openxmlformats.org/officeDocument/2006/relationships/tags" Target="../tags/tag220.xml"/><Relationship Id="rId11" Type="http://schemas.openxmlformats.org/officeDocument/2006/relationships/tags" Target="../tags/tag225.xml"/><Relationship Id="rId5" Type="http://schemas.openxmlformats.org/officeDocument/2006/relationships/tags" Target="../tags/tag219.xml"/><Relationship Id="rId15" Type="http://schemas.openxmlformats.org/officeDocument/2006/relationships/tags" Target="../tags/tag229.xml"/><Relationship Id="rId23" Type="http://schemas.openxmlformats.org/officeDocument/2006/relationships/image" Target="../media/image8.gif"/><Relationship Id="rId10" Type="http://schemas.openxmlformats.org/officeDocument/2006/relationships/tags" Target="../tags/tag224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218.xml"/><Relationship Id="rId9" Type="http://schemas.openxmlformats.org/officeDocument/2006/relationships/tags" Target="../tags/tag223.xml"/><Relationship Id="rId14" Type="http://schemas.openxmlformats.org/officeDocument/2006/relationships/tags" Target="../tags/tag228.xml"/><Relationship Id="rId22" Type="http://schemas.openxmlformats.org/officeDocument/2006/relationships/hyperlink" Target="http://img-fotki.yandex.ru/get/5607/coto48.1f/0_60514_5f9181a7_X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240.xml"/><Relationship Id="rId13" Type="http://schemas.openxmlformats.org/officeDocument/2006/relationships/tags" Target="../tags/tag245.xml"/><Relationship Id="rId18" Type="http://schemas.openxmlformats.org/officeDocument/2006/relationships/tags" Target="../tags/tag250.xml"/><Relationship Id="rId26" Type="http://schemas.openxmlformats.org/officeDocument/2006/relationships/hyperlink" Target="http://www.kanzlider.ru/upload/iblock/134/13448beebc4712b9afba75e0148727ac.png" TargetMode="External"/><Relationship Id="rId3" Type="http://schemas.openxmlformats.org/officeDocument/2006/relationships/tags" Target="../tags/tag235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239.xml"/><Relationship Id="rId12" Type="http://schemas.openxmlformats.org/officeDocument/2006/relationships/tags" Target="../tags/tag244.xml"/><Relationship Id="rId17" Type="http://schemas.openxmlformats.org/officeDocument/2006/relationships/tags" Target="../tags/tag249.xml"/><Relationship Id="rId25" Type="http://schemas.openxmlformats.org/officeDocument/2006/relationships/image" Target="../media/image9.jpeg"/><Relationship Id="rId2" Type="http://schemas.openxmlformats.org/officeDocument/2006/relationships/tags" Target="../tags/tag234.xml"/><Relationship Id="rId16" Type="http://schemas.openxmlformats.org/officeDocument/2006/relationships/tags" Target="../tags/tag248.xml"/><Relationship Id="rId20" Type="http://schemas.openxmlformats.org/officeDocument/2006/relationships/tags" Target="../tags/tag252.xml"/><Relationship Id="rId1" Type="http://schemas.openxmlformats.org/officeDocument/2006/relationships/vmlDrawing" Target="../drawings/vmlDrawing13.vml"/><Relationship Id="rId6" Type="http://schemas.openxmlformats.org/officeDocument/2006/relationships/tags" Target="../tags/tag238.xml"/><Relationship Id="rId11" Type="http://schemas.openxmlformats.org/officeDocument/2006/relationships/tags" Target="../tags/tag243.xml"/><Relationship Id="rId24" Type="http://schemas.openxmlformats.org/officeDocument/2006/relationships/hyperlink" Target="http://i25.fastpic.ru/big/2012/1007/93/5f5e42d283e3125caebde64f0c4c0b93.jpg" TargetMode="External"/><Relationship Id="rId5" Type="http://schemas.openxmlformats.org/officeDocument/2006/relationships/tags" Target="../tags/tag237.xml"/><Relationship Id="rId15" Type="http://schemas.openxmlformats.org/officeDocument/2006/relationships/tags" Target="../tags/tag247.xml"/><Relationship Id="rId23" Type="http://schemas.openxmlformats.org/officeDocument/2006/relationships/oleObject" Target="../embeddings/oleObject13.bin"/><Relationship Id="rId10" Type="http://schemas.openxmlformats.org/officeDocument/2006/relationships/tags" Target="../tags/tag242.xml"/><Relationship Id="rId19" Type="http://schemas.openxmlformats.org/officeDocument/2006/relationships/tags" Target="../tags/tag251.xml"/><Relationship Id="rId4" Type="http://schemas.openxmlformats.org/officeDocument/2006/relationships/tags" Target="../tags/tag236.xml"/><Relationship Id="rId9" Type="http://schemas.openxmlformats.org/officeDocument/2006/relationships/tags" Target="../tags/tag241.xml"/><Relationship Id="rId14" Type="http://schemas.openxmlformats.org/officeDocument/2006/relationships/tags" Target="../tags/tag246.xml"/><Relationship Id="rId22" Type="http://schemas.openxmlformats.org/officeDocument/2006/relationships/notesSlide" Target="../notesSlides/notesSlide12.xml"/><Relationship Id="rId27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image" Target="../media/image3.jpeg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oleObject" Target="../embeddings/oleObject3.bin"/><Relationship Id="rId2" Type="http://schemas.openxmlformats.org/officeDocument/2006/relationships/tags" Target="../tags/tag22.xml"/><Relationship Id="rId16" Type="http://schemas.openxmlformats.org/officeDocument/2006/relationships/notesSlide" Target="../notesSlides/notesSlide2.xml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36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35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8.xml"/><Relationship Id="rId4" Type="http://schemas.openxmlformats.org/officeDocument/2006/relationships/tags" Target="../tags/tag3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18" Type="http://schemas.openxmlformats.org/officeDocument/2006/relationships/tags" Target="../tags/tag55.xml"/><Relationship Id="rId3" Type="http://schemas.openxmlformats.org/officeDocument/2006/relationships/tags" Target="../tags/tag40.xml"/><Relationship Id="rId21" Type="http://schemas.openxmlformats.org/officeDocument/2006/relationships/notesSlide" Target="../notesSlides/notesSlide4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tags" Target="../tags/tag54.xml"/><Relationship Id="rId25" Type="http://schemas.openxmlformats.org/officeDocument/2006/relationships/image" Target="../media/image5.png"/><Relationship Id="rId2" Type="http://schemas.openxmlformats.org/officeDocument/2006/relationships/tags" Target="../tags/tag39.xml"/><Relationship Id="rId16" Type="http://schemas.openxmlformats.org/officeDocument/2006/relationships/tags" Target="../tags/tag53.xml"/><Relationship Id="rId20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24" Type="http://schemas.openxmlformats.org/officeDocument/2006/relationships/image" Target="../media/image4.jpeg"/><Relationship Id="rId5" Type="http://schemas.openxmlformats.org/officeDocument/2006/relationships/tags" Target="../tags/tag42.xml"/><Relationship Id="rId15" Type="http://schemas.openxmlformats.org/officeDocument/2006/relationships/tags" Target="../tags/tag52.xml"/><Relationship Id="rId23" Type="http://schemas.openxmlformats.org/officeDocument/2006/relationships/hyperlink" Target="http://mediasubs.ru/group/uploads/li/lichnostnyij-rost-i-finansyi/image2/ItMDliMWJ.jpg" TargetMode="External"/><Relationship Id="rId10" Type="http://schemas.openxmlformats.org/officeDocument/2006/relationships/tags" Target="../tags/tag47.xml"/><Relationship Id="rId19" Type="http://schemas.openxmlformats.org/officeDocument/2006/relationships/tags" Target="../tags/tag56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Relationship Id="rId22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tags" Target="../tags/tag68.xml"/><Relationship Id="rId18" Type="http://schemas.openxmlformats.org/officeDocument/2006/relationships/tags" Target="../tags/tag73.xml"/><Relationship Id="rId26" Type="http://schemas.openxmlformats.org/officeDocument/2006/relationships/tags" Target="../tags/tag81.xml"/><Relationship Id="rId3" Type="http://schemas.openxmlformats.org/officeDocument/2006/relationships/tags" Target="../tags/tag58.xml"/><Relationship Id="rId21" Type="http://schemas.openxmlformats.org/officeDocument/2006/relationships/tags" Target="../tags/tag76.xml"/><Relationship Id="rId34" Type="http://schemas.openxmlformats.org/officeDocument/2006/relationships/oleObject" Target="../embeddings/oleObject6.bin"/><Relationship Id="rId7" Type="http://schemas.openxmlformats.org/officeDocument/2006/relationships/tags" Target="../tags/tag62.xml"/><Relationship Id="rId12" Type="http://schemas.openxmlformats.org/officeDocument/2006/relationships/tags" Target="../tags/tag67.xml"/><Relationship Id="rId17" Type="http://schemas.openxmlformats.org/officeDocument/2006/relationships/tags" Target="../tags/tag72.xml"/><Relationship Id="rId25" Type="http://schemas.openxmlformats.org/officeDocument/2006/relationships/tags" Target="../tags/tag80.xml"/><Relationship Id="rId33" Type="http://schemas.openxmlformats.org/officeDocument/2006/relationships/notesSlide" Target="../notesSlides/notesSlide5.xml"/><Relationship Id="rId2" Type="http://schemas.openxmlformats.org/officeDocument/2006/relationships/tags" Target="../tags/tag57.xml"/><Relationship Id="rId16" Type="http://schemas.openxmlformats.org/officeDocument/2006/relationships/tags" Target="../tags/tag71.xml"/><Relationship Id="rId20" Type="http://schemas.openxmlformats.org/officeDocument/2006/relationships/tags" Target="../tags/tag75.xml"/><Relationship Id="rId29" Type="http://schemas.openxmlformats.org/officeDocument/2006/relationships/tags" Target="../tags/tag84.xml"/><Relationship Id="rId1" Type="http://schemas.openxmlformats.org/officeDocument/2006/relationships/vmlDrawing" Target="../drawings/vmlDrawing6.v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24" Type="http://schemas.openxmlformats.org/officeDocument/2006/relationships/tags" Target="../tags/tag79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60.xml"/><Relationship Id="rId15" Type="http://schemas.openxmlformats.org/officeDocument/2006/relationships/tags" Target="../tags/tag70.xml"/><Relationship Id="rId23" Type="http://schemas.openxmlformats.org/officeDocument/2006/relationships/tags" Target="../tags/tag78.xml"/><Relationship Id="rId28" Type="http://schemas.openxmlformats.org/officeDocument/2006/relationships/tags" Target="../tags/tag83.xml"/><Relationship Id="rId10" Type="http://schemas.openxmlformats.org/officeDocument/2006/relationships/tags" Target="../tags/tag65.xml"/><Relationship Id="rId19" Type="http://schemas.openxmlformats.org/officeDocument/2006/relationships/tags" Target="../tags/tag74.xml"/><Relationship Id="rId31" Type="http://schemas.openxmlformats.org/officeDocument/2006/relationships/tags" Target="../tags/tag86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tags" Target="../tags/tag69.xml"/><Relationship Id="rId22" Type="http://schemas.openxmlformats.org/officeDocument/2006/relationships/tags" Target="../tags/tag77.xml"/><Relationship Id="rId27" Type="http://schemas.openxmlformats.org/officeDocument/2006/relationships/tags" Target="../tags/tag82.xml"/><Relationship Id="rId30" Type="http://schemas.openxmlformats.org/officeDocument/2006/relationships/tags" Target="../tags/tag85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98.xml"/><Relationship Id="rId18" Type="http://schemas.openxmlformats.org/officeDocument/2006/relationships/tags" Target="../tags/tag103.xml"/><Relationship Id="rId26" Type="http://schemas.openxmlformats.org/officeDocument/2006/relationships/tags" Target="../tags/tag111.xml"/><Relationship Id="rId39" Type="http://schemas.openxmlformats.org/officeDocument/2006/relationships/tags" Target="../tags/tag124.xml"/><Relationship Id="rId3" Type="http://schemas.openxmlformats.org/officeDocument/2006/relationships/tags" Target="../tags/tag88.xml"/><Relationship Id="rId21" Type="http://schemas.openxmlformats.org/officeDocument/2006/relationships/tags" Target="../tags/tag106.xml"/><Relationship Id="rId34" Type="http://schemas.openxmlformats.org/officeDocument/2006/relationships/tags" Target="../tags/tag119.xml"/><Relationship Id="rId42" Type="http://schemas.openxmlformats.org/officeDocument/2006/relationships/tags" Target="../tags/tag127.xml"/><Relationship Id="rId47" Type="http://schemas.openxmlformats.org/officeDocument/2006/relationships/image" Target="../media/image4.jpeg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5" Type="http://schemas.openxmlformats.org/officeDocument/2006/relationships/tags" Target="../tags/tag110.xml"/><Relationship Id="rId33" Type="http://schemas.openxmlformats.org/officeDocument/2006/relationships/tags" Target="../tags/tag118.xml"/><Relationship Id="rId38" Type="http://schemas.openxmlformats.org/officeDocument/2006/relationships/tags" Target="../tags/tag123.xml"/><Relationship Id="rId46" Type="http://schemas.openxmlformats.org/officeDocument/2006/relationships/hyperlink" Target="http://mediasubs.ru/group/uploads/li/lichnostnyij-rost-i-finansyi/image2/ItMDliMWJ.jpg" TargetMode="Externa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tags" Target="../tags/tag105.xml"/><Relationship Id="rId29" Type="http://schemas.openxmlformats.org/officeDocument/2006/relationships/tags" Target="../tags/tag114.xml"/><Relationship Id="rId41" Type="http://schemas.openxmlformats.org/officeDocument/2006/relationships/tags" Target="../tags/tag126.xml"/><Relationship Id="rId1" Type="http://schemas.openxmlformats.org/officeDocument/2006/relationships/vmlDrawing" Target="../drawings/vmlDrawing7.v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24" Type="http://schemas.openxmlformats.org/officeDocument/2006/relationships/tags" Target="../tags/tag109.xml"/><Relationship Id="rId32" Type="http://schemas.openxmlformats.org/officeDocument/2006/relationships/tags" Target="../tags/tag117.xml"/><Relationship Id="rId37" Type="http://schemas.openxmlformats.org/officeDocument/2006/relationships/tags" Target="../tags/tag122.xml"/><Relationship Id="rId40" Type="http://schemas.openxmlformats.org/officeDocument/2006/relationships/tags" Target="../tags/tag125.xml"/><Relationship Id="rId45" Type="http://schemas.openxmlformats.org/officeDocument/2006/relationships/oleObject" Target="../embeddings/oleObject7.bin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tags" Target="../tags/tag108.xml"/><Relationship Id="rId28" Type="http://schemas.openxmlformats.org/officeDocument/2006/relationships/tags" Target="../tags/tag113.xml"/><Relationship Id="rId36" Type="http://schemas.openxmlformats.org/officeDocument/2006/relationships/tags" Target="../tags/tag121.xml"/><Relationship Id="rId49" Type="http://schemas.openxmlformats.org/officeDocument/2006/relationships/image" Target="../media/image6.jpeg"/><Relationship Id="rId10" Type="http://schemas.openxmlformats.org/officeDocument/2006/relationships/tags" Target="../tags/tag95.xml"/><Relationship Id="rId19" Type="http://schemas.openxmlformats.org/officeDocument/2006/relationships/tags" Target="../tags/tag104.xml"/><Relationship Id="rId31" Type="http://schemas.openxmlformats.org/officeDocument/2006/relationships/tags" Target="../tags/tag116.xml"/><Relationship Id="rId44" Type="http://schemas.openxmlformats.org/officeDocument/2006/relationships/notesSlide" Target="../notesSlides/notesSlide6.xml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tags" Target="../tags/tag107.xml"/><Relationship Id="rId27" Type="http://schemas.openxmlformats.org/officeDocument/2006/relationships/tags" Target="../tags/tag112.xml"/><Relationship Id="rId30" Type="http://schemas.openxmlformats.org/officeDocument/2006/relationships/tags" Target="../tags/tag115.xml"/><Relationship Id="rId35" Type="http://schemas.openxmlformats.org/officeDocument/2006/relationships/tags" Target="../tags/tag120.xml"/><Relationship Id="rId43" Type="http://schemas.openxmlformats.org/officeDocument/2006/relationships/slideLayout" Target="../slideLayouts/slideLayout2.xml"/><Relationship Id="rId48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8" Type="http://schemas.openxmlformats.org/officeDocument/2006/relationships/tags" Target="../tags/tag9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34.xml"/><Relationship Id="rId13" Type="http://schemas.openxmlformats.org/officeDocument/2006/relationships/tags" Target="../tags/tag139.xml"/><Relationship Id="rId18" Type="http://schemas.openxmlformats.org/officeDocument/2006/relationships/tags" Target="../tags/tag144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129.xml"/><Relationship Id="rId21" Type="http://schemas.openxmlformats.org/officeDocument/2006/relationships/tags" Target="../tags/tag147.xml"/><Relationship Id="rId7" Type="http://schemas.openxmlformats.org/officeDocument/2006/relationships/tags" Target="../tags/tag133.xml"/><Relationship Id="rId12" Type="http://schemas.openxmlformats.org/officeDocument/2006/relationships/tags" Target="../tags/tag138.xml"/><Relationship Id="rId17" Type="http://schemas.openxmlformats.org/officeDocument/2006/relationships/tags" Target="../tags/tag143.xml"/><Relationship Id="rId25" Type="http://schemas.openxmlformats.org/officeDocument/2006/relationships/tags" Target="../tags/tag151.xml"/><Relationship Id="rId2" Type="http://schemas.openxmlformats.org/officeDocument/2006/relationships/tags" Target="../tags/tag128.xml"/><Relationship Id="rId16" Type="http://schemas.openxmlformats.org/officeDocument/2006/relationships/tags" Target="../tags/tag142.xml"/><Relationship Id="rId20" Type="http://schemas.openxmlformats.org/officeDocument/2006/relationships/tags" Target="../tags/tag146.xml"/><Relationship Id="rId1" Type="http://schemas.openxmlformats.org/officeDocument/2006/relationships/vmlDrawing" Target="../drawings/vmlDrawing8.vml"/><Relationship Id="rId6" Type="http://schemas.openxmlformats.org/officeDocument/2006/relationships/tags" Target="../tags/tag132.xml"/><Relationship Id="rId11" Type="http://schemas.openxmlformats.org/officeDocument/2006/relationships/tags" Target="../tags/tag137.xml"/><Relationship Id="rId24" Type="http://schemas.openxmlformats.org/officeDocument/2006/relationships/tags" Target="../tags/tag150.xml"/><Relationship Id="rId5" Type="http://schemas.openxmlformats.org/officeDocument/2006/relationships/tags" Target="../tags/tag131.xml"/><Relationship Id="rId15" Type="http://schemas.openxmlformats.org/officeDocument/2006/relationships/tags" Target="../tags/tag141.xml"/><Relationship Id="rId23" Type="http://schemas.openxmlformats.org/officeDocument/2006/relationships/tags" Target="../tags/tag149.xml"/><Relationship Id="rId28" Type="http://schemas.openxmlformats.org/officeDocument/2006/relationships/oleObject" Target="../embeddings/oleObject8.bin"/><Relationship Id="rId10" Type="http://schemas.openxmlformats.org/officeDocument/2006/relationships/tags" Target="../tags/tag136.xml"/><Relationship Id="rId19" Type="http://schemas.openxmlformats.org/officeDocument/2006/relationships/tags" Target="../tags/tag145.xml"/><Relationship Id="rId4" Type="http://schemas.openxmlformats.org/officeDocument/2006/relationships/tags" Target="../tags/tag130.xml"/><Relationship Id="rId9" Type="http://schemas.openxmlformats.org/officeDocument/2006/relationships/tags" Target="../tags/tag135.xml"/><Relationship Id="rId14" Type="http://schemas.openxmlformats.org/officeDocument/2006/relationships/tags" Target="../tags/tag140.xml"/><Relationship Id="rId22" Type="http://schemas.openxmlformats.org/officeDocument/2006/relationships/tags" Target="../tags/tag148.xml"/><Relationship Id="rId27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Торгово-промышленная палата РФ, г. Москва, ул. Ильинка, 5/2, </a:t>
            </a:r>
            <a:r>
              <a:rPr lang="ru-RU" sz="1200" dirty="0" err="1" smtClean="0">
                <a:latin typeface="+mn-lt"/>
                <a:ea typeface="+mj-ea"/>
                <a:cs typeface="Arial" pitchFamily="34" charset="0"/>
              </a:rPr>
              <a:t>каб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. 540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24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.10.13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 1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4: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00</a:t>
            </a:r>
            <a:endParaRPr lang="ru-RU" sz="1200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75106" name="think-cell Slide" r:id="rId35" imgW="360" imgH="360" progId="TCLayout.ActiveDocument.1">
              <p:embed/>
            </p:oleObj>
          </a:graphicData>
        </a:graphic>
      </p:graphicFrame>
      <p:sp>
        <p:nvSpPr>
          <p:cNvPr id="62" name="Прямоугольник 61"/>
          <p:cNvSpPr/>
          <p:nvPr>
            <p:custDataLst>
              <p:tags r:id="rId2"/>
            </p:custDataLst>
          </p:nvPr>
        </p:nvSpPr>
        <p:spPr>
          <a:xfrm>
            <a:off x="6643702" y="2643182"/>
            <a:ext cx="2214578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>
            <p:custDataLst>
              <p:tags r:id="rId3"/>
            </p:custDataLst>
          </p:nvPr>
        </p:nvSpPr>
        <p:spPr>
          <a:xfrm>
            <a:off x="2071670" y="2643182"/>
            <a:ext cx="2286016" cy="12144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>
            <p:custDataLst>
              <p:tags r:id="rId4"/>
            </p:custDataLst>
          </p:nvPr>
        </p:nvSpPr>
        <p:spPr>
          <a:xfrm>
            <a:off x="2071670" y="3214686"/>
            <a:ext cx="6786610" cy="71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>
            <p:custDataLst>
              <p:tags r:id="rId5"/>
            </p:custDataLst>
          </p:nvPr>
        </p:nvSpPr>
        <p:spPr>
          <a:xfrm>
            <a:off x="2071670" y="3929066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6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7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рынка труда оказывает как отрицательное, так и положительное воздействие на субъектов МСП г. Москвы </a:t>
            </a:r>
            <a:r>
              <a:rPr lang="ru-RU" dirty="0" smtClean="0"/>
              <a:t>в электронной промышленности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9"/>
            </p:custDataLst>
          </p:nvPr>
        </p:nvSpPr>
        <p:spPr>
          <a:xfrm>
            <a:off x="142844" y="2643248"/>
            <a:ext cx="1857388" cy="1214379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</a:rPr>
              <a:t>Рынок труда, трудовые ресурсы</a:t>
            </a:r>
          </a:p>
        </p:txBody>
      </p:sp>
      <p:sp>
        <p:nvSpPr>
          <p:cNvPr id="32" name="Rectangle 19"/>
          <p:cNvSpPr/>
          <p:nvPr>
            <p:custDataLst>
              <p:tags r:id="rId10"/>
            </p:custDataLst>
          </p:nvPr>
        </p:nvSpPr>
        <p:spPr>
          <a:xfrm>
            <a:off x="2071670" y="2643182"/>
            <a:ext cx="6786610" cy="1214446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1"/>
            </p:custDataLst>
          </p:nvPr>
        </p:nvCxnSpPr>
        <p:spPr>
          <a:xfrm rot="5400000">
            <a:off x="3771869" y="3271810"/>
            <a:ext cx="1171635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2"/>
            </p:custDataLst>
          </p:nvPr>
        </p:nvCxnSpPr>
        <p:spPr>
          <a:xfrm rot="5400000">
            <a:off x="6057885" y="3271810"/>
            <a:ext cx="1171635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а 19"/>
          <p:cNvGraphicFramePr>
            <a:graphicFrameLocks noGrp="1"/>
          </p:cNvGraphicFramePr>
          <p:nvPr>
            <p:custDataLst>
              <p:tags r:id="rId13"/>
            </p:custDataLst>
          </p:nvPr>
        </p:nvGraphicFramePr>
        <p:xfrm>
          <a:off x="2071670" y="3929066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19" name="Picture 7" descr="http://ivbb.ru/domain_dependent/ivbb.ru/uploadify/3d5b9ce52a570d78e6b4bf7f07f18550.jpg">
            <a:hlinkClick r:id="rId36"/>
          </p:cNvPr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3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5383"/>
          <a:stretch>
            <a:fillRect/>
          </a:stretch>
        </p:blipFill>
        <p:spPr bwMode="auto">
          <a:xfrm>
            <a:off x="357158" y="4929198"/>
            <a:ext cx="1571636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357686" y="3214686"/>
            <a:ext cx="2286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Сложности с привлечением талантливых молодых специалистов</a:t>
            </a:r>
            <a:endParaRPr lang="en-US" sz="1200" dirty="0" smtClean="0">
              <a:latin typeface="+mn-lt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16"/>
            </p:custDataLst>
          </p:nvPr>
        </p:nvSpPr>
        <p:spPr>
          <a:xfrm>
            <a:off x="6715140" y="4786322"/>
            <a:ext cx="2071702" cy="1428760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Слабый уровень развития рыночных компетенций у многих российских организаций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>
            <p:custDataLst>
              <p:tags r:id="rId17"/>
            </p:custDataLst>
          </p:nvPr>
        </p:nvSpPr>
        <p:spPr>
          <a:xfrm>
            <a:off x="4500562" y="4786322"/>
            <a:ext cx="2071702" cy="1428760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Неквалифицированная работа в отрасли не является престижной, что ограничивает доступ к кадрам. 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Квалифицированные кадры относительно дороги*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1" name="Rectangle 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42844" y="3812449"/>
            <a:ext cx="2000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27" name="TextBox 17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-1588" y="6286520"/>
            <a:ext cx="8431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По данным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IBM 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годовая з/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п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инженера-проектировщика средней квалификации до вычета налогов 44 тыс. долл. в год, а </a:t>
            </a:r>
            <a:r>
              <a:rPr lang="ru-RU" sz="1000" dirty="0" smtClean="0"/>
              <a:t> 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высококвалифицированного производственного работника – 23 тыс. долл. в год, что является высокими показателями в сравнении с мировым опытом</a:t>
            </a:r>
          </a:p>
          <a:p>
            <a:endParaRPr lang="ru-RU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endParaRPr lang="ru-RU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8" name="Прямоугольник 27"/>
          <p:cNvSpPr/>
          <p:nvPr>
            <p:custDataLst>
              <p:tags r:id="rId20"/>
            </p:custDataLst>
          </p:nvPr>
        </p:nvSpPr>
        <p:spPr>
          <a:xfrm rot="10800000">
            <a:off x="2071671" y="1785927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0" y="1785926"/>
            <a:ext cx="20716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custDataLst>
              <p:tags r:id="rId22"/>
            </p:custDataLst>
          </p:nvPr>
        </p:nvGraphicFramePr>
        <p:xfrm>
          <a:off x="2071670" y="1714488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cxnSp>
        <p:nvCxnSpPr>
          <p:cNvPr id="43" name="Прямая соединительная линия 42"/>
          <p:cNvCxnSpPr/>
          <p:nvPr>
            <p:custDataLst>
              <p:tags r:id="rId23"/>
            </p:custDataLst>
          </p:nvPr>
        </p:nvCxnSpPr>
        <p:spPr>
          <a:xfrm>
            <a:off x="2071670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>
            <p:custDataLst>
              <p:tags r:id="rId24"/>
            </p:custDataLst>
          </p:nvPr>
        </p:nvCxnSpPr>
        <p:spPr>
          <a:xfrm>
            <a:off x="4357686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>
            <p:custDataLst>
              <p:tags r:id="rId25"/>
            </p:custDataLst>
          </p:nvPr>
        </p:nvCxnSpPr>
        <p:spPr>
          <a:xfrm>
            <a:off x="6643702" y="3214686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>
            <p:custDataLst>
              <p:tags r:id="rId26"/>
            </p:custDataLst>
          </p:nvPr>
        </p:nvCxnSpPr>
        <p:spPr>
          <a:xfrm>
            <a:off x="2071670" y="3286124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>
            <p:custDataLst>
              <p:tags r:id="rId27"/>
            </p:custDataLst>
          </p:nvPr>
        </p:nvCxnSpPr>
        <p:spPr>
          <a:xfrm>
            <a:off x="4357686" y="3286124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>
            <p:custDataLst>
              <p:tags r:id="rId28"/>
            </p:custDataLst>
          </p:nvPr>
        </p:nvCxnSpPr>
        <p:spPr>
          <a:xfrm>
            <a:off x="6643702" y="3286124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>
            <p:custDataLst>
              <p:tags r:id="rId29"/>
            </p:custDataLst>
          </p:nvPr>
        </p:nvSpPr>
        <p:spPr>
          <a:xfrm>
            <a:off x="6643702" y="3214686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Низкая квалификация управленческих кадров / старение кадров</a:t>
            </a:r>
            <a:endParaRPr lang="ru-RU" sz="1200" dirty="0">
              <a:latin typeface="+mn-lt"/>
            </a:endParaRPr>
          </a:p>
        </p:txBody>
      </p:sp>
      <p:pic>
        <p:nvPicPr>
          <p:cNvPr id="57" name="Picture 16" descr="http://mediasubs.ru/group/uploads/li/lichnostnyij-rost-i-finansyi/image2/ItMDliMWJ.jpg">
            <a:hlinkClick r:id="rId38"/>
          </p:cNvPr>
          <p:cNvPicPr>
            <a:picLocks noChangeAspect="1" noChangeArrowheads="1"/>
          </p:cNvPicPr>
          <p:nvPr>
            <p:custDataLst>
              <p:tags r:id="rId30"/>
            </p:custDataLst>
          </p:nvPr>
        </p:nvPicPr>
        <p:blipFill>
          <a:blip r:embed="rId39" cstate="print"/>
          <a:srcRect/>
          <a:stretch>
            <a:fillRect/>
          </a:stretch>
        </p:blipFill>
        <p:spPr bwMode="auto">
          <a:xfrm>
            <a:off x="357158" y="785794"/>
            <a:ext cx="1428728" cy="1057260"/>
          </a:xfrm>
          <a:prstGeom prst="rect">
            <a:avLst/>
          </a:prstGeom>
          <a:noFill/>
        </p:spPr>
      </p:pic>
      <p:sp>
        <p:nvSpPr>
          <p:cNvPr id="58" name="Прямоугольник 57"/>
          <p:cNvSpPr/>
          <p:nvPr>
            <p:custDataLst>
              <p:tags r:id="rId31"/>
            </p:custDataLst>
          </p:nvPr>
        </p:nvSpPr>
        <p:spPr>
          <a:xfrm>
            <a:off x="4357686" y="785794"/>
            <a:ext cx="2286016" cy="92869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 г. Москве расположены 19 профильных ВУЗов, обучающих высококвалифицированные кадры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0" name="TextBox 30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357686" y="2643182"/>
            <a:ext cx="2286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Высокий потенциал по созданию кадров в сегменте</a:t>
            </a:r>
            <a:endParaRPr lang="en-US" sz="12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8418" name="think-cell Slide" r:id="rId23" imgW="360" imgH="360" progId="TCLayout.ActiveDocument.1">
              <p:embed/>
            </p:oleObj>
          </a:graphicData>
        </a:graphic>
      </p:graphicFrame>
      <p:sp>
        <p:nvSpPr>
          <p:cNvPr id="27" name="Прямоугольник 26"/>
          <p:cNvSpPr/>
          <p:nvPr>
            <p:custDataLst>
              <p:tags r:id="rId2"/>
            </p:custDataLst>
          </p:nvPr>
        </p:nvSpPr>
        <p:spPr>
          <a:xfrm>
            <a:off x="2071670" y="1785926"/>
            <a:ext cx="2286016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>
            <p:custDataLst>
              <p:tags r:id="rId3"/>
            </p:custDataLst>
          </p:nvPr>
        </p:nvSpPr>
        <p:spPr>
          <a:xfrm>
            <a:off x="2071670" y="857232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недвижимости оказывает отрицательное воздействие на субъекты МСП г. Москвы </a:t>
            </a:r>
            <a:r>
              <a:rPr lang="ru-RU" dirty="0" smtClean="0"/>
              <a:t>в электронной промышленности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11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Недвижимость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32" name="Rectangle 19"/>
          <p:cNvSpPr/>
          <p:nvPr>
            <p:custDataLst>
              <p:tags r:id="rId8"/>
            </p:custDataLst>
          </p:nvPr>
        </p:nvSpPr>
        <p:spPr>
          <a:xfrm>
            <a:off x="2071670" y="1771876"/>
            <a:ext cx="6786610" cy="108562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871967" y="2300339"/>
            <a:ext cx="97143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6157983" y="2300339"/>
            <a:ext cx="97143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а 19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2071670" y="857232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3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29124" y="1928802"/>
            <a:ext cx="21431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Высокие ставки по аренде земли по итогам применения 670-ПП</a:t>
            </a:r>
            <a:endParaRPr lang="en-US" sz="1200" dirty="0" smtClean="0">
              <a:latin typeface="+mn-lt"/>
            </a:endParaRPr>
          </a:p>
        </p:txBody>
      </p:sp>
      <p:pic>
        <p:nvPicPr>
          <p:cNvPr id="19" name="Picture 7" descr="http://ivbb.ru/domain_dependent/ivbb.ru/uploadify/3d5b9ce52a570d78e6b4bf7f07f18550.jpg">
            <a:hlinkClick r:id="rId24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5383"/>
          <a:stretch>
            <a:fillRect/>
          </a:stretch>
        </p:blipFill>
        <p:spPr bwMode="auto">
          <a:xfrm>
            <a:off x="142844" y="2857496"/>
            <a:ext cx="1571636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Стрелка вниз 21"/>
          <p:cNvSpPr/>
          <p:nvPr>
            <p:custDataLst>
              <p:tags r:id="rId14"/>
            </p:custDataLst>
          </p:nvPr>
        </p:nvSpPr>
        <p:spPr>
          <a:xfrm>
            <a:off x="4786314" y="2928934"/>
            <a:ext cx="1214446" cy="164307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643702" y="1785926"/>
            <a:ext cx="21431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Проблема поиска и аренды помещения, удовлетворяющего требованиям и возможностям субъекта МСП</a:t>
            </a:r>
            <a:endParaRPr lang="en-US" sz="1200" dirty="0" smtClean="0">
              <a:latin typeface="+mn-lt"/>
            </a:endParaRPr>
          </a:p>
        </p:txBody>
      </p:sp>
      <p:sp>
        <p:nvSpPr>
          <p:cNvPr id="36" name="Стрелка вниз 35"/>
          <p:cNvSpPr/>
          <p:nvPr>
            <p:custDataLst>
              <p:tags r:id="rId16"/>
            </p:custDataLst>
          </p:nvPr>
        </p:nvSpPr>
        <p:spPr>
          <a:xfrm>
            <a:off x="7143768" y="2928934"/>
            <a:ext cx="1214446" cy="171451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9748" name="Picture 4" descr="http://www.zemlemer.info/_nw/11/45107.jpg">
            <a:hlinkClick r:id="rId26"/>
          </p:cNvPr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1214414" y="4000504"/>
            <a:ext cx="3000396" cy="2178860"/>
          </a:xfrm>
          <a:prstGeom prst="rect">
            <a:avLst/>
          </a:prstGeom>
          <a:noFill/>
        </p:spPr>
      </p:pic>
      <p:sp>
        <p:nvSpPr>
          <p:cNvPr id="26" name="Rectangle 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42844" y="857232"/>
            <a:ext cx="2000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30" name="Прямоугольник 29"/>
          <p:cNvSpPr/>
          <p:nvPr>
            <p:custDataLst>
              <p:tags r:id="rId19"/>
            </p:custDataLst>
          </p:nvPr>
        </p:nvSpPr>
        <p:spPr>
          <a:xfrm>
            <a:off x="6643702" y="4714884"/>
            <a:ext cx="2214578" cy="1500198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Несмотря на достаточно высокое количество сдаваемых помещений в г. Москве, поиск необходимого помещения затруднен из-за специфичности каждого запроса</a:t>
            </a:r>
          </a:p>
        </p:txBody>
      </p:sp>
      <p:sp>
        <p:nvSpPr>
          <p:cNvPr id="31" name="Прямоугольник 30"/>
          <p:cNvSpPr/>
          <p:nvPr>
            <p:custDataLst>
              <p:tags r:id="rId20"/>
            </p:custDataLst>
          </p:nvPr>
        </p:nvSpPr>
        <p:spPr>
          <a:xfrm>
            <a:off x="4429124" y="4714884"/>
            <a:ext cx="2000264" cy="1500198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Субъекты МСП, арендующие значительные площади несут высокие дополнительные издержки, исключающие получение прибыли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1314" name="think-cell Slide" r:id="rId18" imgW="360" imgH="360" progId="TCLayout.ActiveDocument.1">
              <p:embed/>
            </p:oleObj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643438" y="928670"/>
          <a:ext cx="4357718" cy="5263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smtClean="0"/>
                        <a:t>отрасли*</a:t>
                      </a:r>
                      <a:endParaRPr lang="ru-RU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14282" y="928670"/>
          <a:ext cx="4452926" cy="5292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926"/>
              </a:tblGrid>
              <a:tr h="5000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Законодательные факторы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Налогообложение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Административный климат и коррупция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Нормативная правовая база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По итогам массового опроса выявлена средняя степень воздействия указанных факторов на субъекты МСП г. Москвы </a:t>
            </a:r>
            <a:r>
              <a:rPr lang="ru-RU" dirty="0" smtClean="0"/>
              <a:t>в производстве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 производственных компаний, проведенного АНО «НИСИПП»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*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Группа факторов требует детального понимания, в связи с чем планируется выявление степени востребованности в процессе проведения глубинных интервью и практических мероприятий с экспертами</a:t>
            </a:r>
          </a:p>
        </p:txBody>
      </p:sp>
      <p:sp>
        <p:nvSpPr>
          <p:cNvPr id="14" name="Прямоугольник 13"/>
          <p:cNvSpPr/>
          <p:nvPr>
            <p:custDataLst>
              <p:tags r:id="rId8"/>
            </p:custDataLst>
          </p:nvPr>
        </p:nvSpPr>
        <p:spPr>
          <a:xfrm>
            <a:off x="285720" y="2714620"/>
            <a:ext cx="1622554" cy="1000132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38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5" name="Прямоугольник 14"/>
          <p:cNvSpPr/>
          <p:nvPr>
            <p:custDataLst>
              <p:tags r:id="rId9"/>
            </p:custDataLst>
          </p:nvPr>
        </p:nvSpPr>
        <p:spPr>
          <a:xfrm>
            <a:off x="285720" y="3857628"/>
            <a:ext cx="2630666" cy="107157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3%</a:t>
            </a:r>
            <a:endParaRPr lang="ru-RU" dirty="0"/>
          </a:p>
        </p:txBody>
      </p:sp>
      <p:sp>
        <p:nvSpPr>
          <p:cNvPr id="16" name="Прямоугольник 15"/>
          <p:cNvSpPr/>
          <p:nvPr>
            <p:custDataLst>
              <p:tags r:id="rId10"/>
            </p:custDataLst>
          </p:nvPr>
        </p:nvSpPr>
        <p:spPr>
          <a:xfrm>
            <a:off x="285720" y="5072074"/>
            <a:ext cx="2558658" cy="107157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1%</a:t>
            </a:r>
            <a:endParaRPr lang="ru-RU" dirty="0"/>
          </a:p>
        </p:txBody>
      </p:sp>
      <p:sp>
        <p:nvSpPr>
          <p:cNvPr id="17" name="Прямоугольник 16"/>
          <p:cNvSpPr/>
          <p:nvPr>
            <p:custDataLst>
              <p:tags r:id="rId11"/>
            </p:custDataLst>
          </p:nvPr>
        </p:nvSpPr>
        <p:spPr>
          <a:xfrm>
            <a:off x="4714876" y="4857760"/>
            <a:ext cx="3168922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7</a:t>
            </a:r>
            <a:r>
              <a:rPr lang="ru-RU" dirty="0" smtClean="0"/>
              <a:t>0%</a:t>
            </a:r>
            <a:endParaRPr lang="ru-RU" dirty="0"/>
          </a:p>
        </p:txBody>
      </p:sp>
      <p:sp>
        <p:nvSpPr>
          <p:cNvPr id="18" name="Прямоугольник 17"/>
          <p:cNvSpPr/>
          <p:nvPr>
            <p:custDataLst>
              <p:tags r:id="rId12"/>
            </p:custDataLst>
          </p:nvPr>
        </p:nvSpPr>
        <p:spPr>
          <a:xfrm>
            <a:off x="4714876" y="1500174"/>
            <a:ext cx="2016794" cy="35253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4</a:t>
            </a:r>
            <a:r>
              <a:rPr lang="ru-RU" dirty="0" smtClean="0"/>
              <a:t>0%</a:t>
            </a:r>
            <a:endParaRPr lang="ru-RU" dirty="0"/>
          </a:p>
        </p:txBody>
      </p:sp>
      <p:sp>
        <p:nvSpPr>
          <p:cNvPr id="19" name="Прямоугольник 18"/>
          <p:cNvSpPr/>
          <p:nvPr>
            <p:custDataLst>
              <p:tags r:id="rId13"/>
            </p:custDataLst>
          </p:nvPr>
        </p:nvSpPr>
        <p:spPr>
          <a:xfrm>
            <a:off x="4714876" y="2000241"/>
            <a:ext cx="2736874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2%</a:t>
            </a:r>
            <a:endParaRPr lang="ru-RU" dirty="0"/>
          </a:p>
        </p:txBody>
      </p:sp>
      <p:sp>
        <p:nvSpPr>
          <p:cNvPr id="20" name="Прямоугольник 19"/>
          <p:cNvSpPr/>
          <p:nvPr>
            <p:custDataLst>
              <p:tags r:id="rId14"/>
            </p:custDataLst>
          </p:nvPr>
        </p:nvSpPr>
        <p:spPr>
          <a:xfrm>
            <a:off x="4714876" y="2500307"/>
            <a:ext cx="1296714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30%</a:t>
            </a:r>
            <a:endParaRPr lang="ru-RU" dirty="0"/>
          </a:p>
        </p:txBody>
      </p:sp>
      <p:sp>
        <p:nvSpPr>
          <p:cNvPr id="23" name="Прямоугольник 22"/>
          <p:cNvSpPr/>
          <p:nvPr>
            <p:custDataLst>
              <p:tags r:id="rId15"/>
            </p:custDataLst>
          </p:nvPr>
        </p:nvSpPr>
        <p:spPr>
          <a:xfrm>
            <a:off x="285720" y="1500174"/>
            <a:ext cx="3206730" cy="107157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7</a:t>
            </a:r>
            <a:r>
              <a:rPr lang="ru-RU" dirty="0" smtClean="0"/>
              <a:t>3%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5650" name="think-cell Slide" r:id="rId21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Ряд вопросов проводимого исследования может быть эффективно решен на основе учета мнения экспертного сообщества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13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214282" y="78579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19"/>
          <p:cNvSpPr/>
          <p:nvPr>
            <p:custDataLst>
              <p:tags r:id="rId5"/>
            </p:custDataLst>
          </p:nvPr>
        </p:nvSpPr>
        <p:spPr>
          <a:xfrm>
            <a:off x="2143108" y="78579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Rectangle 19"/>
          <p:cNvSpPr/>
          <p:nvPr>
            <p:custDataLst>
              <p:tags r:id="rId6"/>
            </p:custDataLst>
          </p:nvPr>
        </p:nvSpPr>
        <p:spPr>
          <a:xfrm>
            <a:off x="2143108" y="157161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43108" y="928670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еще факторы, </a:t>
            </a:r>
            <a:r>
              <a:rPr lang="ru-RU" sz="1200" dirty="0">
                <a:latin typeface="+mn-lt"/>
              </a:rPr>
              <a:t>способствующие формированию точек роста субъектов </a:t>
            </a:r>
            <a:r>
              <a:rPr lang="ru-RU" sz="1200" dirty="0" smtClean="0">
                <a:latin typeface="+mn-lt"/>
              </a:rPr>
              <a:t>в электронной промышленности, остались нерассмотренными? 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43108" y="2461763"/>
            <a:ext cx="6572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Какие, на Ваш взгляд, точки роста субъектов МСП могут сформироваться в будущем в электронной промышленности? 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3108" y="3286124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какой степени государственная поддержка способна обеспечить формирование точек роста в электронной промышленности?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43108" y="4071942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факторы внешней среды необходимо развивать для того, чтобы сформировались новые точки роста и продолжалась динамика текущих?</a:t>
            </a:r>
            <a:endParaRPr lang="en-US" sz="1200" dirty="0" smtClean="0">
              <a:latin typeface="+mn-lt"/>
            </a:endParaRP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43108" y="5643578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Есть ли у Вас какие-либо невысказанные пожелания, предложения и комментарии по текущему исследованию?</a:t>
            </a:r>
            <a:endParaRPr lang="en-US" sz="1200" dirty="0" smtClean="0">
              <a:latin typeface="+mn-lt"/>
            </a:endParaRPr>
          </a:p>
        </p:txBody>
      </p:sp>
      <p:pic>
        <p:nvPicPr>
          <p:cNvPr id="149510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857232"/>
            <a:ext cx="429163" cy="642942"/>
          </a:xfrm>
          <a:prstGeom prst="rect">
            <a:avLst/>
          </a:prstGeom>
          <a:noFill/>
        </p:spPr>
      </p:pic>
      <p:sp>
        <p:nvSpPr>
          <p:cNvPr id="29" name="Rectangle 19"/>
          <p:cNvSpPr/>
          <p:nvPr>
            <p:custDataLst>
              <p:tags r:id="rId12"/>
            </p:custDataLst>
          </p:nvPr>
        </p:nvSpPr>
        <p:spPr>
          <a:xfrm>
            <a:off x="2143108" y="2357430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/>
          <p:nvPr>
            <p:custDataLst>
              <p:tags r:id="rId13"/>
            </p:custDataLst>
          </p:nvPr>
        </p:nvSpPr>
        <p:spPr>
          <a:xfrm>
            <a:off x="2143108" y="314324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2" name="Rectangle 19"/>
          <p:cNvSpPr/>
          <p:nvPr>
            <p:custDataLst>
              <p:tags r:id="rId14"/>
            </p:custDataLst>
          </p:nvPr>
        </p:nvSpPr>
        <p:spPr>
          <a:xfrm>
            <a:off x="2143108" y="3929066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3" name="Rectangle 19"/>
          <p:cNvSpPr/>
          <p:nvPr>
            <p:custDataLst>
              <p:tags r:id="rId15"/>
            </p:custDataLst>
          </p:nvPr>
        </p:nvSpPr>
        <p:spPr>
          <a:xfrm>
            <a:off x="2143108" y="550070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4" name="Pentagon 18"/>
          <p:cNvSpPr/>
          <p:nvPr/>
        </p:nvSpPr>
        <p:spPr>
          <a:xfrm>
            <a:off x="214282" y="157161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37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1643050"/>
            <a:ext cx="429163" cy="642942"/>
          </a:xfrm>
          <a:prstGeom prst="rect">
            <a:avLst/>
          </a:prstGeom>
          <a:noFill/>
        </p:spPr>
      </p:pic>
      <p:sp>
        <p:nvSpPr>
          <p:cNvPr id="38" name="Pentagon 18"/>
          <p:cNvSpPr/>
          <p:nvPr/>
        </p:nvSpPr>
        <p:spPr>
          <a:xfrm>
            <a:off x="214282" y="2357430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1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2428868"/>
            <a:ext cx="429163" cy="642942"/>
          </a:xfrm>
          <a:prstGeom prst="rect">
            <a:avLst/>
          </a:prstGeom>
          <a:noFill/>
        </p:spPr>
      </p:pic>
      <p:sp>
        <p:nvSpPr>
          <p:cNvPr id="42" name="Pentagon 18"/>
          <p:cNvSpPr/>
          <p:nvPr/>
        </p:nvSpPr>
        <p:spPr>
          <a:xfrm>
            <a:off x="214282" y="314324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3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3214686"/>
            <a:ext cx="429163" cy="642942"/>
          </a:xfrm>
          <a:prstGeom prst="rect">
            <a:avLst/>
          </a:prstGeom>
          <a:noFill/>
        </p:spPr>
      </p:pic>
      <p:sp>
        <p:nvSpPr>
          <p:cNvPr id="50" name="Pentagon 18"/>
          <p:cNvSpPr/>
          <p:nvPr/>
        </p:nvSpPr>
        <p:spPr>
          <a:xfrm>
            <a:off x="214282" y="3929066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1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4000504"/>
            <a:ext cx="429163" cy="642942"/>
          </a:xfrm>
          <a:prstGeom prst="rect">
            <a:avLst/>
          </a:prstGeom>
          <a:noFill/>
        </p:spPr>
      </p:pic>
      <p:sp>
        <p:nvSpPr>
          <p:cNvPr id="52" name="Pentagon 18"/>
          <p:cNvSpPr/>
          <p:nvPr/>
        </p:nvSpPr>
        <p:spPr>
          <a:xfrm>
            <a:off x="214282" y="550070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4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5572140"/>
            <a:ext cx="429163" cy="642942"/>
          </a:xfrm>
          <a:prstGeom prst="rect">
            <a:avLst/>
          </a:prstGeom>
          <a:noFill/>
        </p:spPr>
      </p:pic>
      <p:sp>
        <p:nvSpPr>
          <p:cNvPr id="55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143108" y="1681451"/>
            <a:ext cx="6572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, на Ваш взгляд, являются наиболее успешными в электронной промышленности? Возникали ли за последние 3-4 года новые успешные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 в данном сегменте? </a:t>
            </a:r>
            <a:endParaRPr lang="en-US" sz="1200" dirty="0" smtClean="0">
              <a:latin typeface="+mn-lt"/>
            </a:endParaRPr>
          </a:p>
        </p:txBody>
      </p:sp>
      <p:sp>
        <p:nvSpPr>
          <p:cNvPr id="49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143108" y="4857760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 Вы оцениваете состояние предпринимательской среды г. Москвы по сравнению с другими регионами России и мира?</a:t>
            </a:r>
            <a:endParaRPr lang="en-US" sz="1200" dirty="0" smtClean="0">
              <a:latin typeface="+mn-lt"/>
            </a:endParaRPr>
          </a:p>
        </p:txBody>
      </p:sp>
      <p:sp>
        <p:nvSpPr>
          <p:cNvPr id="56" name="Rectangle 19"/>
          <p:cNvSpPr/>
          <p:nvPr>
            <p:custDataLst>
              <p:tags r:id="rId18"/>
            </p:custDataLst>
          </p:nvPr>
        </p:nvSpPr>
        <p:spPr>
          <a:xfrm>
            <a:off x="2143108" y="471488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7" name="Pentagon 18"/>
          <p:cNvSpPr/>
          <p:nvPr/>
        </p:nvSpPr>
        <p:spPr>
          <a:xfrm>
            <a:off x="214282" y="471488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8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4786322"/>
            <a:ext cx="429163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2500306"/>
            <a:ext cx="9144000" cy="20002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Спасибо за внимание!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4626" name="think-cell Slide" r:id="rId23" imgW="360" imgH="360" progId="TCLayout.ActiveDocument.1">
              <p:embed/>
            </p:oleObj>
          </a:graphicData>
        </a:graphic>
      </p:graphicFrame>
      <p:sp>
        <p:nvSpPr>
          <p:cNvPr id="23" name="Прямоугольник 2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3"/>
            </p:custDataLst>
          </p:nvPr>
        </p:nvSpPr>
        <p:spPr>
          <a:xfrm>
            <a:off x="264220" y="1335068"/>
            <a:ext cx="280831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264220" y="906439"/>
            <a:ext cx="2808311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каких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отраслях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осуществляется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поиск точек роста?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8" name="Равнобедренный треугольник 7"/>
          <p:cNvSpPr/>
          <p:nvPr>
            <p:custDataLst>
              <p:tags r:id="rId5"/>
            </p:custDataLst>
          </p:nvPr>
        </p:nvSpPr>
        <p:spPr>
          <a:xfrm rot="5400000">
            <a:off x="1923544" y="2423584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Равнобедренный треугольник 8"/>
          <p:cNvSpPr/>
          <p:nvPr>
            <p:custDataLst>
              <p:tags r:id="rId6"/>
            </p:custDataLst>
          </p:nvPr>
        </p:nvSpPr>
        <p:spPr>
          <a:xfrm rot="10800000">
            <a:off x="3623241" y="3977149"/>
            <a:ext cx="5096831" cy="1440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7"/>
            </p:custDataLst>
          </p:nvPr>
        </p:nvSpPr>
        <p:spPr>
          <a:xfrm>
            <a:off x="3419871" y="4559468"/>
            <a:ext cx="5438409" cy="15841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>
            <a:off x="3419871" y="4188824"/>
            <a:ext cx="5438409" cy="37064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sym typeface="Arial"/>
              </a:rPr>
              <a:t>Что позволяет предполагать наличие в сегменте точки роста для МСП?</a:t>
            </a:r>
            <a:endParaRPr lang="ru-RU"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>
          <a:xfrm>
            <a:off x="3571868" y="4729001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Число активно растущих компаний, представленных в анализе по каждому сегменту, не должно быть менее 10% от общего количества компаний в сегменте*</a:t>
            </a:r>
          </a:p>
        </p:txBody>
      </p:sp>
      <p:sp>
        <p:nvSpPr>
          <p:cNvPr id="13" name="AutoShape 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396624" flipH="1">
            <a:off x="5908386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4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16203376">
            <a:off x="5622634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2"/>
            </p:custDataLst>
          </p:nvPr>
        </p:nvSpPr>
        <p:spPr>
          <a:xfrm>
            <a:off x="6357950" y="4906967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Темпы роста всех анализируемых показателей превышают среднерыночные (по всем видам деятельности)</a:t>
            </a:r>
          </a:p>
        </p:txBody>
      </p:sp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>
          <a:xfrm>
            <a:off x="3428992" y="906439"/>
            <a:ext cx="5429288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Какие компании и данные о них должны быть проанализированы?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Приложение 1. Методика выявления и исследования точек роста субъектов МСП за последние 3 года в разрезе разных отраслей</a:t>
            </a:r>
            <a:endParaRPr lang="ru-RU" b="1" dirty="0"/>
          </a:p>
        </p:txBody>
      </p:sp>
      <p:sp>
        <p:nvSpPr>
          <p:cNvPr id="40" name="Прямоугольник 39"/>
          <p:cNvSpPr/>
          <p:nvPr>
            <p:custDataLst>
              <p:tags r:id="rId15"/>
            </p:custDataLst>
          </p:nvPr>
        </p:nvSpPr>
        <p:spPr>
          <a:xfrm>
            <a:off x="3428992" y="1335067"/>
            <a:ext cx="5429288" cy="2571768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buFont typeface="+mj-lt"/>
              <a:buAutoNum type="arabicPeriod"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57158" y="1406506"/>
            <a:ext cx="25717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Были рассмотрены следующие приоритетные отрасли: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обрабатывающее производство (23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строительство (5 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(3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транспорт и связь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операции с недвижимым имуществом, аренда и предоставление услуг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предоставление прочих коммунальных, социальных и персональных услуг (4 сегмента)</a:t>
            </a:r>
          </a:p>
        </p:txBody>
      </p:sp>
      <p:sp>
        <p:nvSpPr>
          <p:cNvPr id="44" name="Прямоугольник 43"/>
          <p:cNvSpPr/>
          <p:nvPr>
            <p:custDataLst>
              <p:tags r:id="rId17"/>
            </p:custDataLst>
          </p:nvPr>
        </p:nvSpPr>
        <p:spPr>
          <a:xfrm>
            <a:off x="3500430" y="1406506"/>
            <a:ext cx="5214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отобраны компании, предоставляющие необходимые финансовые данные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расчет темпов роста по основным показателям за период с 2009 по 2012 гг.: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</p:txBody>
      </p:sp>
      <p:sp>
        <p:nvSpPr>
          <p:cNvPr id="45" name="Прямоугольник 44"/>
          <p:cNvSpPr/>
          <p:nvPr>
            <p:custDataLst>
              <p:tags r:id="rId18"/>
            </p:custDataLst>
          </p:nvPr>
        </p:nvSpPr>
        <p:spPr>
          <a:xfrm>
            <a:off x="6500826" y="2335199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полученные показатели очищены от инфляции</a:t>
            </a:r>
          </a:p>
        </p:txBody>
      </p:sp>
      <p:pic>
        <p:nvPicPr>
          <p:cNvPr id="98308" name="Picture 4" descr="http://i25.fastpic.ru/big/2012/1007/93/5f5e42d283e3125caebde64f0c4c0b93.jpg">
            <a:hlinkClick r:id="rId24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786578" y="2763827"/>
            <a:ext cx="1679525" cy="1114415"/>
          </a:xfrm>
          <a:prstGeom prst="rect">
            <a:avLst/>
          </a:prstGeom>
          <a:noFill/>
        </p:spPr>
      </p:pic>
      <p:sp>
        <p:nvSpPr>
          <p:cNvPr id="48" name="TextBox 1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6741" name="Picture 5" descr="http://www.kanzlider.ru/upload/iblock/134/13448beebc4712b9afba75e0148727ac.png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 rot="5400000">
            <a:off x="1214414" y="4857760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6258" name="think-cell Slide" r:id="rId16" imgW="360" imgH="360" progId="TCLayout.ActiveDocument.1">
              <p:embed/>
            </p:oleObj>
          </a:graphicData>
        </a:graphic>
      </p:graphicFrame>
      <p:sp>
        <p:nvSpPr>
          <p:cNvPr id="15" name="Rectangle 13"/>
          <p:cNvSpPr/>
          <p:nvPr>
            <p:custDataLst>
              <p:tags r:id="rId2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3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4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5"/>
            </p:custDataLst>
          </p:nvPr>
        </p:nvSpPr>
        <p:spPr>
          <a:xfrm>
            <a:off x="571472" y="3019425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>
              <a:spcBef>
                <a:spcPts val="30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 Анализ российского и зарубежного опыта исследований предпринимательской среды</a:t>
            </a:r>
          </a:p>
          <a:p>
            <a:pPr algn="just">
              <a:spcBef>
                <a:spcPts val="30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algn="just">
              <a:spcBef>
                <a:spcPts val="30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algn="just">
              <a:spcBef>
                <a:spcPts val="30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методики исследования текущего состояния предпринимательской среды в условиях ресурсных особенностей г. Москвы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7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8"/>
            </p:custDataLst>
          </p:nvPr>
        </p:nvSpPr>
        <p:spPr bwMode="gray">
          <a:xfrm>
            <a:off x="2928926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9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1"/>
            </p:custDataLst>
          </p:nvPr>
        </p:nvSpPr>
        <p:spPr bwMode="gray">
          <a:xfrm>
            <a:off x="5857884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4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1074" name="think-cell Slide" r:id="rId8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Для каждой выявленной точки роста субъектов МСП г. Москвы анализируются группы внешних факторов среды, способных оказать существенное воздействие на их формирование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643438" y="928670"/>
          <a:ext cx="4357718" cy="5263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928670"/>
          <a:ext cx="4452926" cy="5292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926"/>
              </a:tblGrid>
              <a:tr h="5000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Законодательные факторы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Налогообложение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Административный климат и коррупция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Нормативная правовая база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3427" name="think-cell Slide" r:id="rId17" imgW="360" imgH="360" progId="TCLayout.ActiveDocument.1">
              <p:embed/>
            </p:oleObj>
          </a:graphicData>
        </a:graphic>
      </p:graphicFrame>
      <p:pic>
        <p:nvPicPr>
          <p:cNvPr id="26" name="Рисунок 25" descr="kpi1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8385135" y="5715016"/>
            <a:ext cx="473145" cy="398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«Обрабатывающем производстве</a:t>
            </a:r>
            <a:r>
              <a:rPr lang="ru-RU" b="1" smtClean="0">
                <a:latin typeface="+mj-lt"/>
              </a:rPr>
              <a:t>» </a:t>
            </a:r>
            <a:r>
              <a:rPr lang="ru-RU" smtClean="0">
                <a:latin typeface="+mj-lt"/>
              </a:rPr>
              <a:t>были выявлены две точки </a:t>
            </a:r>
            <a:r>
              <a:rPr lang="ru-RU" dirty="0" smtClean="0">
                <a:latin typeface="+mj-lt"/>
              </a:rPr>
              <a:t>роста, связанные с электронной промышленностью</a:t>
            </a:r>
            <a:endParaRPr lang="ru-RU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326051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</a:t>
            </a:r>
          </a:p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Сегменты, включающие до 30 компаний, предоставляющих отчетность, не рассматривались как потенциальные точки роста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357950" y="1714488"/>
            <a:ext cx="2500330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357950" y="857232"/>
            <a:ext cx="2500330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Выделены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сегменты, характеризующийся высокими темпами роста по всем показателям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7"/>
            </p:custDataLst>
          </p:nvPr>
        </p:nvSpPr>
        <p:spPr>
          <a:xfrm>
            <a:off x="264220" y="1335068"/>
            <a:ext cx="3021895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8"/>
            </p:custDataLst>
          </p:nvPr>
        </p:nvSpPr>
        <p:spPr>
          <a:xfrm>
            <a:off x="264221" y="857232"/>
            <a:ext cx="3021896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Исследованы компании в 23 сегментах раздела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обрабатывающие производства*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60" name="Равнобедренный треугольник 59"/>
          <p:cNvSpPr/>
          <p:nvPr/>
        </p:nvSpPr>
        <p:spPr>
          <a:xfrm rot="5400000">
            <a:off x="2123858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43" name="Прямоугольник 42"/>
          <p:cNvSpPr/>
          <p:nvPr>
            <p:custDataLst>
              <p:tags r:id="rId9"/>
            </p:custDataLst>
          </p:nvPr>
        </p:nvSpPr>
        <p:spPr>
          <a:xfrm>
            <a:off x="357158" y="1785927"/>
            <a:ext cx="292895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Исследовано </a:t>
            </a:r>
            <a:r>
              <a:rPr lang="en-US" sz="1200" dirty="0" smtClean="0">
                <a:latin typeface="+mn-lt"/>
              </a:rPr>
              <a:t>~</a:t>
            </a:r>
            <a:r>
              <a:rPr lang="ru-RU" sz="1200" dirty="0" smtClean="0">
                <a:latin typeface="+mn-lt"/>
              </a:rPr>
              <a:t>3,4 тыс. компаний, предоставлявших информацию по следующим показателям за 2009-2012 гг.</a:t>
            </a:r>
            <a:r>
              <a:rPr lang="en-US" sz="1200" dirty="0" smtClean="0">
                <a:latin typeface="+mn-lt"/>
              </a:rPr>
              <a:t>:</a:t>
            </a:r>
            <a:endParaRPr lang="ru-RU" sz="1200" dirty="0" smtClean="0">
              <a:latin typeface="+mn-lt"/>
            </a:endParaRP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  <a:p>
            <a:pPr marL="800100" lvl="1" indent="-258763" algn="just">
              <a:spcAft>
                <a:spcPts val="600"/>
              </a:spcAft>
            </a:pPr>
            <a:endParaRPr lang="en-US" sz="1200" dirty="0" smtClean="0">
              <a:latin typeface="+mn-lt"/>
            </a:endParaRPr>
          </a:p>
        </p:txBody>
      </p:sp>
      <p:sp>
        <p:nvSpPr>
          <p:cNvPr id="44" name="Прямоугольник 43"/>
          <p:cNvSpPr/>
          <p:nvPr>
            <p:custDataLst>
              <p:tags r:id="rId10"/>
            </p:custDataLst>
          </p:nvPr>
        </p:nvSpPr>
        <p:spPr>
          <a:xfrm>
            <a:off x="357158" y="4286256"/>
            <a:ext cx="2928958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Рассчитаны средние темпы роста указанных показателей за 2009-2012 гг. для каждого сегмента</a:t>
            </a:r>
          </a:p>
          <a:p>
            <a:pPr marL="800100" lvl="1" indent="-258763" algn="just">
              <a:spcAft>
                <a:spcPts val="600"/>
              </a:spcAft>
            </a:pPr>
            <a:endParaRPr lang="en-US" sz="1200" dirty="0" smtClean="0">
              <a:latin typeface="+mn-lt"/>
            </a:endParaRPr>
          </a:p>
        </p:txBody>
      </p:sp>
      <p:sp>
        <p:nvSpPr>
          <p:cNvPr id="45" name="Прямоугольник 44"/>
          <p:cNvSpPr/>
          <p:nvPr>
            <p:custDataLst>
              <p:tags r:id="rId11"/>
            </p:custDataLst>
          </p:nvPr>
        </p:nvSpPr>
        <p:spPr>
          <a:xfrm>
            <a:off x="357158" y="5572140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Темпы роста исследуемых показателей сопоставлены со среднерыночными</a:t>
            </a:r>
          </a:p>
        </p:txBody>
      </p:sp>
      <p:sp>
        <p:nvSpPr>
          <p:cNvPr id="46" name="Стрелка вниз 45"/>
          <p:cNvSpPr/>
          <p:nvPr/>
        </p:nvSpPr>
        <p:spPr>
          <a:xfrm>
            <a:off x="1285852" y="3786190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1285852" y="492919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>
            <p:custDataLst>
              <p:tags r:id="rId12"/>
            </p:custDataLst>
          </p:nvPr>
        </p:nvSpPr>
        <p:spPr>
          <a:xfrm>
            <a:off x="3571868" y="1714488"/>
            <a:ext cx="2500330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9" name="Равнобедренный треугольник 48"/>
          <p:cNvSpPr/>
          <p:nvPr>
            <p:custDataLst>
              <p:tags r:id="rId13"/>
            </p:custDataLst>
          </p:nvPr>
        </p:nvSpPr>
        <p:spPr>
          <a:xfrm rot="5400000">
            <a:off x="4909940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50" name="Прямоугольник 49"/>
          <p:cNvSpPr/>
          <p:nvPr>
            <p:custDataLst>
              <p:tags r:id="rId14"/>
            </p:custDataLst>
          </p:nvPr>
        </p:nvSpPr>
        <p:spPr>
          <a:xfrm>
            <a:off x="3571868" y="857232"/>
            <a:ext cx="2500330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По итогам массового опроса выявлены положительные тенденции в сфере производства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6357950" y="1714488"/>
            <a:ext cx="250033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электрических машин и электрооборудования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судов, летательных и космических аппаратов и прочих транспортных средств</a:t>
            </a:r>
            <a:endParaRPr lang="ru-RU" sz="1200" dirty="0">
              <a:latin typeface="+mn-lt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714744" y="1785926"/>
            <a:ext cx="2236116" cy="446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en-US" sz="1200" b="1" dirty="0" smtClean="0">
                <a:solidFill>
                  <a:prstClr val="black"/>
                </a:solidFill>
                <a:latin typeface="Calibri"/>
              </a:rPr>
              <a:t>35%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 производственных МСП не испытывают сложностей с организацией производства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;</a:t>
            </a:r>
          </a:p>
          <a:p>
            <a:pPr marL="177800" lvl="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en-US" sz="1200" b="1" dirty="0" smtClean="0">
                <a:solidFill>
                  <a:prstClr val="black"/>
                </a:solidFill>
                <a:latin typeface="Calibri"/>
              </a:rPr>
              <a:t>32%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 респондентов существуют от года до двух лет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;</a:t>
            </a:r>
            <a:endParaRPr lang="ru-RU" sz="12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b="1" dirty="0" smtClean="0">
                <a:solidFill>
                  <a:prstClr val="black"/>
                </a:solidFill>
                <a:latin typeface="Calibri"/>
              </a:rPr>
              <a:t>30% 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респондентов наблюдали рост числа компаний за последние 3 года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;</a:t>
            </a:r>
            <a:endParaRPr lang="ru-RU" sz="12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b="1" dirty="0" smtClean="0">
                <a:solidFill>
                  <a:prstClr val="black"/>
                </a:solidFill>
                <a:latin typeface="Calibri"/>
              </a:rPr>
              <a:t>57% 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компаний находятся на стадии роста, </a:t>
            </a:r>
            <a:r>
              <a:rPr lang="ru-RU" sz="1200" b="1" dirty="0" smtClean="0">
                <a:solidFill>
                  <a:prstClr val="black"/>
                </a:solidFill>
                <a:latin typeface="Calibri"/>
              </a:rPr>
              <a:t>34% 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– на стадии зрелости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;</a:t>
            </a:r>
            <a:endParaRPr lang="ru-RU" sz="12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b="1" dirty="0" smtClean="0">
                <a:solidFill>
                  <a:prstClr val="black"/>
                </a:solidFill>
                <a:latin typeface="Calibri"/>
              </a:rPr>
              <a:t>42% 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увеличили натуральный объем продаж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;</a:t>
            </a:r>
          </a:p>
          <a:p>
            <a:pPr marL="177800" lvl="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у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  <a:latin typeface="Calibri"/>
              </a:rPr>
              <a:t>42% 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улучшилась деятельность за последние 2-3 года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;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177800" lvl="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b="1" dirty="0" smtClean="0">
                <a:solidFill>
                  <a:prstClr val="black"/>
                </a:solidFill>
                <a:latin typeface="Calibri"/>
              </a:rPr>
              <a:t>65% 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считают свое финансовое положение успешным и в целом удовлетворительным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.</a:t>
            </a:r>
            <a:endParaRPr lang="ru-RU" sz="1200" dirty="0" smtClea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6357950" y="3143248"/>
            <a:ext cx="250033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6357950" y="2857496"/>
            <a:ext cx="2500330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Выделены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сегменты, характеризующийся высокими темпами роста по большинству показателей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357950" y="3714752"/>
            <a:ext cx="250033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электронных компонентов, аппаратуры для радио, телевидения и связи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офисного оборудования и вычислительной техники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медицинских изделий; средств измерений, контроля, управления и испытаний; оптических приборов, фото- и кинооборудования; часов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6194" name="think-cell Slide" r:id="rId8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 субъекты МСП </a:t>
            </a:r>
            <a:r>
              <a:rPr lang="ru-RU" dirty="0" smtClean="0"/>
              <a:t>в электронной промышленности</a:t>
            </a:r>
            <a:r>
              <a:rPr lang="ru-RU" dirty="0" smtClean="0">
                <a:latin typeface="+mj-lt"/>
              </a:rPr>
              <a:t> наибольшее воздействие оказывают группы факторов, связанные с инфраструктурой, государственной поддержкой, рынком труда и финансовыми ресурсами*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*По результатам кабинетного исследования и опроса экспертов в формате глубинных интервью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643438" y="928670"/>
          <a:ext cx="4357718" cy="5263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9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928670"/>
          <a:ext cx="4452926" cy="5292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926"/>
              </a:tblGrid>
              <a:tr h="5000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Законодательные факторы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Налогообложение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Административный климат и коррупция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98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Нормативная правовая база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4930" name="think-cell Slide" r:id="rId22" imgW="360" imgH="360" progId="TCLayout.ActiveDocument.1">
              <p:embed/>
            </p:oleObj>
          </a:graphicData>
        </a:graphic>
      </p:graphicFrame>
      <p:pic>
        <p:nvPicPr>
          <p:cNvPr id="42" name="Picture 16" descr="http://mediasubs.ru/group/uploads/li/lichnostnyij-rost-i-finansyi/image2/ItMDliMWJ.jpg">
            <a:hlinkClick r:id="rId23"/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0" y="3124698"/>
            <a:ext cx="2148898" cy="1590186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>
            <p:custDataLst>
              <p:tags r:id="rId3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0" name="Прямоугольник 19"/>
          <p:cNvSpPr/>
          <p:nvPr>
            <p:custDataLst>
              <p:tags r:id="rId5"/>
            </p:custDataLst>
          </p:nvPr>
        </p:nvSpPr>
        <p:spPr>
          <a:xfrm>
            <a:off x="2071670" y="1785926"/>
            <a:ext cx="2286016" cy="1357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4934" name="Picture 6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2157411" y="4214818"/>
            <a:ext cx="22002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" name="Прямоугольник 52"/>
          <p:cNvSpPr/>
          <p:nvPr>
            <p:custDataLst>
              <p:tags r:id="rId7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8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Существующие мероприятия государственной поддержки оказывают положительное воздействие на субъекты МСП г. Москвы </a:t>
            </a:r>
            <a:r>
              <a:rPr lang="ru-RU" dirty="0" smtClean="0"/>
              <a:t>в электронной промышленности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10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Мероприятия государственной поддержки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2"/>
            </p:custDataLst>
          </p:nvPr>
        </p:nvCxnSpPr>
        <p:spPr>
          <a:xfrm rot="5400000">
            <a:off x="3729091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3"/>
            </p:custDataLst>
          </p:nvPr>
        </p:nvCxnSpPr>
        <p:spPr>
          <a:xfrm rot="5400000">
            <a:off x="6015107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низ 36"/>
          <p:cNvSpPr/>
          <p:nvPr>
            <p:custDataLst>
              <p:tags r:id="rId14"/>
            </p:custDataLst>
          </p:nvPr>
        </p:nvSpPr>
        <p:spPr>
          <a:xfrm>
            <a:off x="7143768" y="3286124"/>
            <a:ext cx="1214446" cy="107157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357686" y="4500570"/>
            <a:ext cx="4500594" cy="1323439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63638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лизинга</a:t>
            </a:r>
          </a:p>
          <a:p>
            <a:pPr marL="1163638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Льготы по аренде</a:t>
            </a:r>
          </a:p>
          <a:p>
            <a:pPr marL="1163638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кредитования</a:t>
            </a:r>
          </a:p>
          <a:p>
            <a:pPr marL="1163638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выставочной деятельности</a:t>
            </a:r>
          </a:p>
          <a:p>
            <a:pPr marL="1163638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Обучение кадров</a:t>
            </a:r>
          </a:p>
        </p:txBody>
      </p:sp>
      <p:sp>
        <p:nvSpPr>
          <p:cNvPr id="43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572264" y="1857364"/>
            <a:ext cx="23574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Мероприятия поддержки, реализуемые в рамках подпрограммы «Развитие малого и среднего предпринимательства в г. Москве на 2012-2016 гг.»</a:t>
            </a:r>
          </a:p>
        </p:txBody>
      </p:sp>
      <p:sp>
        <p:nvSpPr>
          <p:cNvPr id="32" name="Rectangle 19"/>
          <p:cNvSpPr/>
          <p:nvPr>
            <p:custDataLst>
              <p:tags r:id="rId17"/>
            </p:custDataLst>
          </p:nvPr>
        </p:nvSpPr>
        <p:spPr>
          <a:xfrm>
            <a:off x="2071670" y="1771876"/>
            <a:ext cx="6786610" cy="137137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8" name="TextBox 3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357686" y="1758253"/>
            <a:ext cx="235745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Мероприятия поддержки, реализуемые в рамках подпрограммы «Реструктуризация и стимулирование развития промышленности в</a:t>
            </a:r>
          </a:p>
          <a:p>
            <a:pPr algn="ctr"/>
            <a:r>
              <a:rPr lang="ru-RU" sz="1200" dirty="0" smtClean="0">
                <a:latin typeface="+mn-lt"/>
              </a:rPr>
              <a:t>городе Москве на 2012-2016 гг.»</a:t>
            </a:r>
          </a:p>
        </p:txBody>
      </p:sp>
      <p:sp>
        <p:nvSpPr>
          <p:cNvPr id="19" name="Стрелка вниз 18"/>
          <p:cNvSpPr/>
          <p:nvPr>
            <p:custDataLst>
              <p:tags r:id="rId19"/>
            </p:custDataLst>
          </p:nvPr>
        </p:nvSpPr>
        <p:spPr>
          <a:xfrm>
            <a:off x="4857752" y="3286124"/>
            <a:ext cx="1214446" cy="107157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97634" name="think-cell Slide" r:id="rId34" imgW="360" imgH="360" progId="TCLayout.ActiveDocument.1">
              <p:embed/>
            </p:oleObj>
          </a:graphicData>
        </a:graphic>
      </p:graphicFrame>
      <p:sp>
        <p:nvSpPr>
          <p:cNvPr id="72" name="Прямоугольник 71"/>
          <p:cNvSpPr/>
          <p:nvPr>
            <p:custDataLst>
              <p:tags r:id="rId2"/>
            </p:custDataLst>
          </p:nvPr>
        </p:nvSpPr>
        <p:spPr>
          <a:xfrm>
            <a:off x="4357686" y="3214686"/>
            <a:ext cx="2286016" cy="928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рямоугольник 57"/>
          <p:cNvSpPr/>
          <p:nvPr>
            <p:custDataLst>
              <p:tags r:id="rId3"/>
            </p:custDataLst>
          </p:nvPr>
        </p:nvSpPr>
        <p:spPr>
          <a:xfrm>
            <a:off x="4357686" y="3214686"/>
            <a:ext cx="2286016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>
            <p:custDataLst>
              <p:tags r:id="rId4"/>
            </p:custDataLst>
          </p:nvPr>
        </p:nvSpPr>
        <p:spPr>
          <a:xfrm>
            <a:off x="2071670" y="3214686"/>
            <a:ext cx="2286016" cy="928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6643702" y="3214686"/>
            <a:ext cx="2214578" cy="1428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6"/>
            </p:custDataLst>
          </p:nvPr>
        </p:nvSpPr>
        <p:spPr>
          <a:xfrm rot="10800000">
            <a:off x="2071670" y="78579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7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8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нормативной правовой базы оказывают как положительное, так и отрицательное </a:t>
            </a:r>
            <a:r>
              <a:rPr lang="ru-RU" dirty="0" smtClean="0"/>
              <a:t>воздействие на субъекты МСП г. Москвы в электронной промышленности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10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785794"/>
          <a:ext cx="6858048" cy="861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6124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1"/>
            </p:custDataLst>
          </p:nvPr>
        </p:nvSpPr>
        <p:spPr>
          <a:xfrm>
            <a:off x="142844" y="1643050"/>
            <a:ext cx="1857388" cy="246018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Нормативная правовая база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-71470" y="928670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фактора*</a:t>
            </a:r>
          </a:p>
        </p:txBody>
      </p:sp>
      <p:sp>
        <p:nvSpPr>
          <p:cNvPr id="32" name="Rectangle 19"/>
          <p:cNvSpPr/>
          <p:nvPr>
            <p:custDataLst>
              <p:tags r:id="rId13"/>
            </p:custDataLst>
          </p:nvPr>
        </p:nvSpPr>
        <p:spPr>
          <a:xfrm>
            <a:off x="2071670" y="1643050"/>
            <a:ext cx="6786610" cy="250033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4"/>
            </p:custDataLst>
          </p:nvPr>
        </p:nvCxnSpPr>
        <p:spPr>
          <a:xfrm rot="5400000">
            <a:off x="3122723" y="2878013"/>
            <a:ext cx="246992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>
            <p:custDataLst>
              <p:tags r:id="rId15"/>
            </p:custDataLst>
          </p:nvPr>
        </p:nvSpPr>
        <p:spPr>
          <a:xfrm>
            <a:off x="2071670" y="4214818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16"/>
            </p:custDataLst>
            <p:extLst>
              <p:ext uri="{D42A27DB-BD31-4B8C-83A1-F6EECF244321}">
                <p14:modId xmlns="" xmlns:p14="http://schemas.microsoft.com/office/powerpoint/2010/main" val="1898590413"/>
              </p:ext>
            </p:extLst>
          </p:nvPr>
        </p:nvGraphicFramePr>
        <p:xfrm>
          <a:off x="2071670" y="4214818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3" name="Rectangle 3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-71438" y="4335487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cxnSp>
        <p:nvCxnSpPr>
          <p:cNvPr id="27" name="Прямая соединительная линия 26"/>
          <p:cNvCxnSpPr/>
          <p:nvPr>
            <p:custDataLst>
              <p:tags r:id="rId18"/>
            </p:custDataLst>
          </p:nvPr>
        </p:nvCxnSpPr>
        <p:spPr>
          <a:xfrm>
            <a:off x="2071670" y="3357562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>
            <p:custDataLst>
              <p:tags r:id="rId19"/>
            </p:custDataLst>
          </p:nvPr>
        </p:nvCxnSpPr>
        <p:spPr>
          <a:xfrm>
            <a:off x="6643702" y="3357562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>
            <p:custDataLst>
              <p:tags r:id="rId20"/>
            </p:custDataLst>
          </p:nvPr>
        </p:nvCxnSpPr>
        <p:spPr>
          <a:xfrm>
            <a:off x="4357686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>
            <p:custDataLst>
              <p:tags r:id="rId21"/>
            </p:custDataLst>
          </p:nvPr>
        </p:nvSpPr>
        <p:spPr>
          <a:xfrm>
            <a:off x="6643702" y="5000636"/>
            <a:ext cx="2214578" cy="1214446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Необходимость использования компонентов, не в полной мере соответствующих требованиям реализуемой задачи</a:t>
            </a:r>
            <a:endParaRPr lang="ru-RU" sz="1200" b="1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52" name="TextBox 30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071670" y="1928802"/>
            <a:ext cx="22860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Отдельные концептуальные и нормативные документы, влияющие на развитие глобального рынка радиоэлектроники</a:t>
            </a:r>
            <a:endParaRPr lang="en-US" sz="1200" dirty="0" smtClean="0">
              <a:latin typeface="+mn-lt"/>
            </a:endParaRPr>
          </a:p>
        </p:txBody>
      </p:sp>
      <p:sp>
        <p:nvSpPr>
          <p:cNvPr id="54" name="TextBox 3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643702" y="1643050"/>
            <a:ext cx="22145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«Развитие электронной и радиоэлектронной промышленности на 2013-2025 гг.»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35" name="Прямая соединительная линия 34"/>
          <p:cNvCxnSpPr/>
          <p:nvPr>
            <p:custDataLst>
              <p:tags r:id="rId24"/>
            </p:custDataLst>
          </p:nvPr>
        </p:nvCxnSpPr>
        <p:spPr>
          <a:xfrm>
            <a:off x="4357686" y="3357562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>
            <p:custDataLst>
              <p:tags r:id="rId25"/>
            </p:custDataLst>
          </p:nvPr>
        </p:nvCxnSpPr>
        <p:spPr>
          <a:xfrm>
            <a:off x="6643702" y="3214686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643702" y="3357563"/>
            <a:ext cx="22145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Ограничения на поставку в Россию специальных электронных компонентов в ряде стран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61" name="Прямая соединительная линия 60"/>
          <p:cNvCxnSpPr/>
          <p:nvPr>
            <p:custDataLst>
              <p:tags r:id="rId27"/>
            </p:custDataLst>
          </p:nvPr>
        </p:nvCxnSpPr>
        <p:spPr>
          <a:xfrm>
            <a:off x="2071670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>
            <p:custDataLst>
              <p:tags r:id="rId28"/>
            </p:custDataLst>
          </p:nvPr>
        </p:nvSpPr>
        <p:spPr>
          <a:xfrm>
            <a:off x="6643702" y="2428869"/>
            <a:ext cx="2214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«Развитие оборонно-промышленного комплекса РФ на 2007 - 2010 гг. и на период до 2015 г.».</a:t>
            </a:r>
            <a:endParaRPr lang="ru-RU" sz="1200" dirty="0">
              <a:latin typeface="+mn-lt"/>
            </a:endParaRPr>
          </a:p>
        </p:txBody>
      </p:sp>
      <p:sp>
        <p:nvSpPr>
          <p:cNvPr id="66" name="Прямоугольник 65"/>
          <p:cNvSpPr/>
          <p:nvPr>
            <p:custDataLst>
              <p:tags r:id="rId29"/>
            </p:custDataLst>
          </p:nvPr>
        </p:nvSpPr>
        <p:spPr>
          <a:xfrm>
            <a:off x="4357686" y="2026499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«Развитие электронной компонентной базы и радиоэлектроники» на 2008 - 2015 гг.»</a:t>
            </a:r>
            <a:endParaRPr lang="ru-RU" sz="1200" dirty="0">
              <a:latin typeface="+mn-lt"/>
            </a:endParaRPr>
          </a:p>
        </p:txBody>
      </p:sp>
      <p:cxnSp>
        <p:nvCxnSpPr>
          <p:cNvPr id="71" name="Прямая соединительная линия 70"/>
          <p:cNvCxnSpPr/>
          <p:nvPr>
            <p:custDataLst>
              <p:tags r:id="rId30"/>
            </p:custDataLst>
          </p:nvPr>
        </p:nvCxnSpPr>
        <p:spPr>
          <a:xfrm rot="5400000">
            <a:off x="5408739" y="2878014"/>
            <a:ext cx="246992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17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0" y="6286520"/>
            <a:ext cx="85010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Положительное воздействие проявляется в проведении научно-исследовательских и опытно-конструкторских работ, реализации капитальных вложений </a:t>
            </a:r>
          </a:p>
          <a:p>
            <a:pPr algn="just"/>
            <a:endParaRPr lang="ru-RU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77154" name="think-cell Slide" r:id="rId45" imgW="360" imgH="360" progId="TCLayout.ActiveDocument.1">
              <p:embed/>
            </p:oleObj>
          </a:graphicData>
        </a:graphic>
      </p:graphicFrame>
      <p:sp>
        <p:nvSpPr>
          <p:cNvPr id="46" name="Прямоугольник 45"/>
          <p:cNvSpPr/>
          <p:nvPr>
            <p:custDataLst>
              <p:tags r:id="rId2"/>
            </p:custDataLst>
          </p:nvPr>
        </p:nvSpPr>
        <p:spPr>
          <a:xfrm>
            <a:off x="2071670" y="3643314"/>
            <a:ext cx="4572032" cy="285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>
            <p:custDataLst>
              <p:tags r:id="rId3"/>
            </p:custDataLst>
          </p:nvPr>
        </p:nvSpPr>
        <p:spPr>
          <a:xfrm>
            <a:off x="7929586" y="3643314"/>
            <a:ext cx="428628" cy="2857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2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>
            <p:custDataLst>
              <p:tags r:id="rId4"/>
            </p:custDataLst>
          </p:nvPr>
        </p:nvSpPr>
        <p:spPr>
          <a:xfrm>
            <a:off x="6357950" y="4857760"/>
            <a:ext cx="308453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2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0" name="Прямоугольник 99"/>
          <p:cNvSpPr/>
          <p:nvPr>
            <p:custDataLst>
              <p:tags r:id="rId5"/>
            </p:custDataLst>
          </p:nvPr>
        </p:nvSpPr>
        <p:spPr>
          <a:xfrm>
            <a:off x="7215206" y="3643314"/>
            <a:ext cx="428628" cy="2857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7" name="Прямоугольник 96"/>
          <p:cNvSpPr/>
          <p:nvPr>
            <p:custDataLst>
              <p:tags r:id="rId6"/>
            </p:custDataLst>
          </p:nvPr>
        </p:nvSpPr>
        <p:spPr>
          <a:xfrm>
            <a:off x="7572396" y="3143248"/>
            <a:ext cx="428628" cy="2857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3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5" name="Прямоугольник 94"/>
          <p:cNvSpPr/>
          <p:nvPr>
            <p:custDataLst>
              <p:tags r:id="rId7"/>
            </p:custDataLst>
          </p:nvPr>
        </p:nvSpPr>
        <p:spPr>
          <a:xfrm>
            <a:off x="5286380" y="3143248"/>
            <a:ext cx="428628" cy="2857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2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3" name="Прямоугольник 92"/>
          <p:cNvSpPr/>
          <p:nvPr>
            <p:custDataLst>
              <p:tags r:id="rId8"/>
            </p:custDataLst>
          </p:nvPr>
        </p:nvSpPr>
        <p:spPr>
          <a:xfrm>
            <a:off x="3000364" y="3143248"/>
            <a:ext cx="428628" cy="2857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>
            <p:custDataLst>
              <p:tags r:id="rId9"/>
            </p:custDataLst>
          </p:nvPr>
        </p:nvSpPr>
        <p:spPr>
          <a:xfrm>
            <a:off x="4357686" y="3429000"/>
            <a:ext cx="2286016" cy="2143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>
            <p:custDataLst>
              <p:tags r:id="rId10"/>
            </p:custDataLst>
          </p:nvPr>
        </p:nvSpPr>
        <p:spPr>
          <a:xfrm>
            <a:off x="6643702" y="3429000"/>
            <a:ext cx="2214578" cy="2143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>
            <p:custDataLst>
              <p:tags r:id="rId11"/>
            </p:custDataLst>
          </p:nvPr>
        </p:nvSpPr>
        <p:spPr>
          <a:xfrm>
            <a:off x="4120671" y="4857760"/>
            <a:ext cx="308453" cy="12858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>
            <p:custDataLst>
              <p:tags r:id="rId12"/>
            </p:custDataLst>
          </p:nvPr>
        </p:nvSpPr>
        <p:spPr>
          <a:xfrm>
            <a:off x="2071670" y="3429000"/>
            <a:ext cx="2286016" cy="2143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13"/>
            </p:custDataLst>
          </p:nvPr>
        </p:nvSpPr>
        <p:spPr>
          <a:xfrm rot="10800000">
            <a:off x="2071670" y="2285992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1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1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доступа к спросу характеризуются как положительным, так и отрицательным воздействием на субъекты МСП г. Москвы </a:t>
            </a:r>
            <a:r>
              <a:rPr lang="ru-RU" dirty="0" smtClean="0"/>
              <a:t>в электронной промышленности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xmlns="" val="3803609240"/>
              </p:ext>
            </p:extLst>
          </p:nvPr>
        </p:nvGraphicFramePr>
        <p:xfrm>
          <a:off x="2071670" y="2285992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8"/>
            </p:custDataLst>
          </p:nvPr>
        </p:nvSpPr>
        <p:spPr>
          <a:xfrm>
            <a:off x="142844" y="3143248"/>
            <a:ext cx="1857388" cy="77525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42844" y="2500306"/>
            <a:ext cx="19287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20"/>
            </p:custDataLst>
          </p:nvPr>
        </p:nvSpPr>
        <p:spPr>
          <a:xfrm>
            <a:off x="2071670" y="3143248"/>
            <a:ext cx="6786610" cy="785818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21"/>
            </p:custDataLst>
          </p:nvPr>
        </p:nvCxnSpPr>
        <p:spPr>
          <a:xfrm rot="5400000">
            <a:off x="3964777" y="3536157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22"/>
            </p:custDataLst>
          </p:nvPr>
        </p:nvCxnSpPr>
        <p:spPr>
          <a:xfrm rot="16200000" flipH="1">
            <a:off x="6250795" y="3536156"/>
            <a:ext cx="785815" cy="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16" descr="http://mediasubs.ru/group/uploads/li/lichnostnyij-rost-i-finansyi/image2/ItMDliMWJ.jpg">
            <a:hlinkClick r:id="rId46"/>
          </p:cNvPr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>
          <a:blip r:embed="rId47" cstate="print"/>
          <a:srcRect/>
          <a:stretch>
            <a:fillRect/>
          </a:stretch>
        </p:blipFill>
        <p:spPr bwMode="auto">
          <a:xfrm>
            <a:off x="214282" y="1071546"/>
            <a:ext cx="1643074" cy="1215876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>
            <p:custDataLst>
              <p:tags r:id="rId24"/>
            </p:custDataLst>
          </p:nvPr>
        </p:nvSpPr>
        <p:spPr>
          <a:xfrm>
            <a:off x="2071670" y="4000504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xmlns="" val="1898590413"/>
              </p:ext>
            </p:extLst>
          </p:nvPr>
        </p:nvGraphicFramePr>
        <p:xfrm>
          <a:off x="2071670" y="4000504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3" name="Rectangle 3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42844" y="4198301"/>
            <a:ext cx="200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pic>
        <p:nvPicPr>
          <p:cNvPr id="125959" name="Picture 7" descr="http://ivbb.ru/domain_dependent/ivbb.ru/uploadify/3d5b9ce52a570d78e6b4bf7f07f18550.jpg">
            <a:hlinkClick r:id="rId48"/>
          </p:cNvPr>
          <p:cNvPicPr>
            <a:picLocks noChangeAspect="1" noChangeArrowheads="1"/>
          </p:cNvPicPr>
          <p:nvPr>
            <p:custDataLst>
              <p:tags r:id="rId27"/>
            </p:custDataLst>
          </p:nvPr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360" y="5085184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/>
          <p:nvPr>
            <p:custDataLst>
              <p:tags r:id="rId28"/>
            </p:custDataLst>
          </p:nvPr>
        </p:nvCxnSpPr>
        <p:spPr>
          <a:xfrm>
            <a:off x="2071670" y="3429000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>
            <p:custDataLst>
              <p:tags r:id="rId29"/>
            </p:custDataLst>
          </p:nvPr>
        </p:nvCxnSpPr>
        <p:spPr>
          <a:xfrm>
            <a:off x="4357686" y="3429000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>
            <p:custDataLst>
              <p:tags r:id="rId30"/>
            </p:custDataLst>
          </p:nvPr>
        </p:nvCxnSpPr>
        <p:spPr>
          <a:xfrm>
            <a:off x="2071670" y="3643314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>
            <p:custDataLst>
              <p:tags r:id="rId31"/>
            </p:custDataLst>
          </p:nvPr>
        </p:nvCxnSpPr>
        <p:spPr>
          <a:xfrm>
            <a:off x="4357686" y="3643314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>
            <p:custDataLst>
              <p:tags r:id="rId32"/>
            </p:custDataLst>
          </p:nvPr>
        </p:nvCxnSpPr>
        <p:spPr>
          <a:xfrm>
            <a:off x="6643702" y="3429000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>
            <p:custDataLst>
              <p:tags r:id="rId33"/>
            </p:custDataLst>
          </p:nvPr>
        </p:nvCxnSpPr>
        <p:spPr>
          <a:xfrm>
            <a:off x="6643702" y="3643314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>
            <p:custDataLst>
              <p:tags r:id="rId34"/>
            </p:custDataLst>
          </p:nvPr>
        </p:nvSpPr>
        <p:spPr>
          <a:xfrm>
            <a:off x="4429124" y="4857760"/>
            <a:ext cx="2000264" cy="128588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Высокая доля импорта радиоэлектронных компонентов, по ряду продуктов непреодолимые барьеры входа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>
            <p:custDataLst>
              <p:tags r:id="rId35"/>
            </p:custDataLst>
          </p:nvPr>
        </p:nvSpPr>
        <p:spPr>
          <a:xfrm>
            <a:off x="6500826" y="857232"/>
            <a:ext cx="135789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>
            <p:custDataLst>
              <p:tags r:id="rId36"/>
            </p:custDataLst>
          </p:nvPr>
        </p:nvSpPr>
        <p:spPr>
          <a:xfrm>
            <a:off x="4429124" y="857233"/>
            <a:ext cx="142876" cy="13573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>
            <p:custDataLst>
              <p:tags r:id="rId37"/>
            </p:custDataLst>
          </p:nvPr>
        </p:nvSpPr>
        <p:spPr>
          <a:xfrm>
            <a:off x="2071671" y="857232"/>
            <a:ext cx="142876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>
            <p:custDataLst>
              <p:tags r:id="rId38"/>
            </p:custDataLst>
          </p:nvPr>
        </p:nvSpPr>
        <p:spPr>
          <a:xfrm>
            <a:off x="2143108" y="857232"/>
            <a:ext cx="2143140" cy="135732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 г. Москве имеют свои представительства 60% крупнейших компаний мира, что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способствуют экспорту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>
            <p:custDataLst>
              <p:tags r:id="rId39"/>
            </p:custDataLst>
          </p:nvPr>
        </p:nvSpPr>
        <p:spPr>
          <a:xfrm>
            <a:off x="4500562" y="857232"/>
            <a:ext cx="2000264" cy="135732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88" indent="-1588" algn="ctr">
              <a:spcAft>
                <a:spcPts val="600"/>
              </a:spcAft>
              <a:tabLst>
                <a:tab pos="180975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В г. Москве регулярно проводится более 50% всех выставок, ярмарок и конференций России и прочих аналогичных тематических мероприятий</a:t>
            </a:r>
          </a:p>
        </p:txBody>
      </p:sp>
      <p:sp>
        <p:nvSpPr>
          <p:cNvPr id="80" name="Прямоугольник 79"/>
          <p:cNvSpPr/>
          <p:nvPr>
            <p:custDataLst>
              <p:tags r:id="rId40"/>
            </p:custDataLst>
          </p:nvPr>
        </p:nvSpPr>
        <p:spPr>
          <a:xfrm>
            <a:off x="6715140" y="857232"/>
            <a:ext cx="2071702" cy="135732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Высокий уровень государственного спроса (рост затрат на ВПК, рост </a:t>
            </a:r>
            <a:r>
              <a:rPr lang="ru-RU" sz="1200" dirty="0" err="1" smtClean="0">
                <a:solidFill>
                  <a:schemeClr val="tx1"/>
                </a:solidFill>
              </a:rPr>
              <a:t>госзакупок</a:t>
            </a:r>
            <a:r>
              <a:rPr lang="ru-RU" sz="1200" dirty="0" smtClean="0">
                <a:solidFill>
                  <a:schemeClr val="tx1"/>
                </a:solidFill>
              </a:rPr>
              <a:t> на 23% в 2012 г.) способствует развитию отрасли*</a:t>
            </a:r>
          </a:p>
        </p:txBody>
      </p:sp>
      <p:sp>
        <p:nvSpPr>
          <p:cNvPr id="104" name="TextBox 17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В т.ч. высокотехнологичный государственный спрос (радиочастотная идентификация, электронные паспорта и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тд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Редакция «Бюллетеня Оперативной Информации «Московские Торги», Концепция технологического развития радиоэлектронной промышленности</a:t>
            </a:r>
          </a:p>
        </p:txBody>
      </p:sp>
      <p:sp>
        <p:nvSpPr>
          <p:cNvPr id="106" name="Прямоугольник 105"/>
          <p:cNvSpPr/>
          <p:nvPr>
            <p:custDataLst>
              <p:tags r:id="rId42"/>
            </p:custDataLst>
          </p:nvPr>
        </p:nvSpPr>
        <p:spPr>
          <a:xfrm>
            <a:off x="6643702" y="4857760"/>
            <a:ext cx="2214578" cy="128588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Доступ к государственному спросу осложняется несовершенством инвестиционной системы организации выполнения </a:t>
            </a:r>
            <a:r>
              <a:rPr lang="ru-RU" sz="1200" dirty="0" err="1" smtClean="0">
                <a:solidFill>
                  <a:schemeClr val="tx1"/>
                </a:solidFill>
              </a:rPr>
              <a:t>гособоронзаказа</a:t>
            </a:r>
            <a:r>
              <a:rPr lang="ru-RU" sz="1200" dirty="0" smtClean="0">
                <a:solidFill>
                  <a:schemeClr val="tx1"/>
                </a:solidFill>
              </a:rPr>
              <a:t> и ценообразования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9442" name="think-cell Slide" r:id="rId28" imgW="360" imgH="360" progId="TCLayout.ActiveDocument.1">
              <p:embed/>
            </p:oleObj>
          </a:graphicData>
        </a:graphic>
      </p:graphicFrame>
      <p:sp>
        <p:nvSpPr>
          <p:cNvPr id="57" name="Прямоугольник 56"/>
          <p:cNvSpPr/>
          <p:nvPr>
            <p:custDataLst>
              <p:tags r:id="rId2"/>
            </p:custDataLst>
          </p:nvPr>
        </p:nvSpPr>
        <p:spPr>
          <a:xfrm>
            <a:off x="2071670" y="4000504"/>
            <a:ext cx="6786610" cy="1428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3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357686" y="1714488"/>
            <a:ext cx="2286016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Дешевая электроэнергия (2,2 руб./кВт ч.  - в 2,5 раза ниже, чем в Европе) 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Организация предприятий в промзоны, что обеспечивает синергетический эффект </a:t>
            </a:r>
            <a:endParaRPr lang="en-US" sz="1200" dirty="0" smtClean="0">
              <a:latin typeface="+mn-lt"/>
            </a:endParaRPr>
          </a:p>
        </p:txBody>
      </p:sp>
      <p:sp>
        <p:nvSpPr>
          <p:cNvPr id="31" name="Прямоугольник 30"/>
          <p:cNvSpPr/>
          <p:nvPr>
            <p:custDataLst>
              <p:tags r:id="rId4"/>
            </p:custDataLst>
          </p:nvPr>
        </p:nvSpPr>
        <p:spPr>
          <a:xfrm rot="10800000">
            <a:off x="2071671" y="857233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5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6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Факторы инфраструктуры оказывают существенное положительное воздействие на субъекты МСП г. Москвы </a:t>
            </a:r>
            <a:r>
              <a:rPr lang="ru-RU" dirty="0" smtClean="0"/>
              <a:t>в электронной промышленности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2071670" y="857232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9"/>
            </p:custDataLst>
          </p:nvPr>
        </p:nvSpPr>
        <p:spPr>
          <a:xfrm>
            <a:off x="285720" y="1714488"/>
            <a:ext cx="1643074" cy="3643338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Факторы инфраструктуры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643702" y="1714488"/>
            <a:ext cx="2214578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Доступная инфраструктура для развития инновационных производственных компаний</a:t>
            </a:r>
            <a:r>
              <a:rPr lang="en-US" sz="1200" dirty="0" smtClean="0">
                <a:latin typeface="+mn-lt"/>
              </a:rPr>
              <a:t>:</a:t>
            </a: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ведущий кластер в РФ в г. Зеленограде, формирующиеся кластеры в г. Троицке и на базе Курчатовского института</a:t>
            </a:r>
            <a:endParaRPr lang="en-US" sz="1200" dirty="0" smtClean="0">
              <a:latin typeface="+mn-lt"/>
            </a:endParaRP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высокое количество технопарков, бизнес инкубаторов и ИТЦ</a:t>
            </a: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0" y="857232"/>
            <a:ext cx="20716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4" name="Прямая соединительная линия 33"/>
          <p:cNvCxnSpPr/>
          <p:nvPr>
            <p:custDataLst>
              <p:tags r:id="rId12"/>
            </p:custDataLst>
          </p:nvPr>
        </p:nvCxnSpPr>
        <p:spPr>
          <a:xfrm rot="5400000">
            <a:off x="5536414" y="2893214"/>
            <a:ext cx="2214578" cy="2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Европейский энергетический портал, оценка АНО «НИСИПП» на основе баз организаций инновационной инфраструктуры МИИРИС,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Venture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Database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, Каталога информационных ресурсов венчурного рынка, подготовленного Агентством промышленной информации</a:t>
            </a:r>
          </a:p>
          <a:p>
            <a:pPr algn="just"/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71670" y="1785926"/>
            <a:ext cx="2286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Достаточный уровень обеспеченности инженерной инфраструктурой</a:t>
            </a:r>
            <a:endParaRPr lang="en-US" sz="1200" dirty="0" smtClean="0">
              <a:latin typeface="+mn-lt"/>
            </a:endParaRPr>
          </a:p>
        </p:txBody>
      </p:sp>
      <p:sp>
        <p:nvSpPr>
          <p:cNvPr id="46" name="Прямоугольник 45"/>
          <p:cNvSpPr/>
          <p:nvPr>
            <p:custDataLst>
              <p:tags r:id="rId15"/>
            </p:custDataLst>
          </p:nvPr>
        </p:nvSpPr>
        <p:spPr>
          <a:xfrm>
            <a:off x="2071670" y="5429264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>
            <p:custDataLst>
              <p:tags r:id="rId16"/>
            </p:custDataLst>
          </p:nvPr>
        </p:nvGraphicFramePr>
        <p:xfrm>
          <a:off x="2071670" y="5429264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52" name="Rectangle 3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42844" y="5429264"/>
            <a:ext cx="20002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18"/>
            </p:custDataLst>
          </p:nvPr>
        </p:nvSpPr>
        <p:spPr>
          <a:xfrm>
            <a:off x="2071670" y="1714488"/>
            <a:ext cx="6786610" cy="2286016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6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071670" y="4286256"/>
            <a:ext cx="22860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Узкий спектр отечественных материалов для создания современной РЭА осложняет конкуренцию с импортными поставщиками материалов</a:t>
            </a:r>
            <a:endParaRPr lang="en-US" sz="1200" dirty="0" smtClean="0">
              <a:latin typeface="+mn-lt"/>
            </a:endParaRPr>
          </a:p>
        </p:txBody>
      </p:sp>
      <p:sp>
        <p:nvSpPr>
          <p:cNvPr id="77" name="TextBox 3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357686" y="4270725"/>
            <a:ext cx="22860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Отсутствие на рынке отечественного </a:t>
            </a:r>
            <a:r>
              <a:rPr lang="ru-RU" sz="1200" dirty="0" err="1" smtClean="0">
                <a:latin typeface="+mn-lt"/>
              </a:rPr>
              <a:t>технологичес-кого</a:t>
            </a:r>
            <a:r>
              <a:rPr lang="ru-RU" sz="1200" dirty="0" smtClean="0">
                <a:latin typeface="+mn-lt"/>
              </a:rPr>
              <a:t> оборудования приводит к зависимости от импортных поставок</a:t>
            </a:r>
            <a:endParaRPr lang="en-US" sz="1200" dirty="0" smtClean="0">
              <a:latin typeface="+mn-lt"/>
            </a:endParaRPr>
          </a:p>
        </p:txBody>
      </p:sp>
      <p:sp>
        <p:nvSpPr>
          <p:cNvPr id="78" name="TextBox 30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643702" y="4286256"/>
            <a:ext cx="221457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Отсутствие резервных электрических мощностей осложняет подключение дополнительных энергетических мощностей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Rectangle 19"/>
          <p:cNvSpPr/>
          <p:nvPr>
            <p:custDataLst>
              <p:tags r:id="rId22"/>
            </p:custDataLst>
          </p:nvPr>
        </p:nvSpPr>
        <p:spPr>
          <a:xfrm>
            <a:off x="2071670" y="4143380"/>
            <a:ext cx="6786610" cy="1214446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>
            <p:custDataLst>
              <p:tags r:id="rId23"/>
            </p:custDataLst>
          </p:nvPr>
        </p:nvCxnSpPr>
        <p:spPr>
          <a:xfrm rot="5400000">
            <a:off x="3250398" y="2893214"/>
            <a:ext cx="2214578" cy="2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>
            <p:custDataLst>
              <p:tags r:id="rId24"/>
            </p:custDataLst>
          </p:nvPr>
        </p:nvCxnSpPr>
        <p:spPr>
          <a:xfrm rot="5400000">
            <a:off x="3750464" y="4750602"/>
            <a:ext cx="1214446" cy="2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>
            <p:custDataLst>
              <p:tags r:id="rId25"/>
            </p:custDataLst>
          </p:nvPr>
        </p:nvCxnSpPr>
        <p:spPr>
          <a:xfrm rot="5400000">
            <a:off x="6036480" y="4750602"/>
            <a:ext cx="1214446" cy="2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4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hLTFCkZEy1yUmGSzJ0Y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7_tmuhjEE.gKP5gC0UJD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.pA0QnPESxCrmpNv_pj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innXQzQ0a87AY.tQrwK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Fcx1JsHke8W8i6KMYsl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bTt7WbwkGR9cTWqYV1G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s8XzSmD0.WXPs1gFPrB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B7d3yX2GEyckazuIJSpa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qQprcd80Sc5LG_O3wfC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_du4cdujU2Fna8r9LWfng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77xKkicP0.KCrear0cD9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5kfOQTT7UybUVoj7aY1g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MRQ2K0oaUGnmW9sbRFi8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2Ie_jISq0GoooWti9s6tg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mK9Edy6oEqHCaGAkifA1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XlXcYrbJkqRwxrfbtonw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9kgEBIY6kWcYcgcHJ8NS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FsMGU8hX0aqUD69A9VjV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F7p.R_2DE.wkKQFrEefZ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1fdqp9cN0uA_sZPjf.Hx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r7jJtnTAkCyFjrY7qC0t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GkOBNgankKLZgkkzNcMP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LNCjRraEGKFh1_1Lv.r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GPpekRlUyXlF4ipM9RMQ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S_uLHZ.OUW7ijmcqD_7v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Bpny93l2REmCR_We_4_Gf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GWG.V.kKg_x54mjiMrA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OC8sbL2U2REqk9tDm8X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xsXuwlSuUuvGoOUdW40g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0UxTf2ptE61UHn_8ugBh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XKNTzqu0WBxDxUYhq1o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oGSygAcGECVseN3pzEP7A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vs3_aOn12kiYDzy2yuFC_Q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Ke8o3PBkiD_fd2ZM7B.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EgGjV1teEGomL9MsX8Pxg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Z8C9kw9EOUIveXgb.8BQ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z2r9j0SWUupb5rH9T9GEw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FcDcdBhAUWMM.3LkHIxq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jxv7etIFESAbH8bXDRQLg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d4hTFu_cUuipQKE_3BOB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4VYT3UtGkmXd2XbuyGSv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66xq4erU.OZrc8tTKUXA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705JNCjM0S6rzYXRB4mXA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0v3ZFgylkWIeEyT47ZoE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YvO3Gro4kyUSnd1rnK3Kg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1nBf6b0yEeGFyDK.JoXC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PCqZ.LIqWEiKk1zEM99s7A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Y.FElcUO99HlaBLK9SA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74ejgD2kisvBenCPUpJ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Pmzl2Rh60aCCyh60ImSsQ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MtXrYcrkqI6.rk1blmqg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gVeu1fcUWnv0_cnl0dmg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Ee4Z9WgV0CxkrinUA_WT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ii.cEJou0i8CMsy8LhaG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CLLTRzY4k6x6WK76GwgXQ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G2yULbKoUi39th1hoPYeg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6bascc2kiZPFHg2PJJt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5HvIL.Zj02RgK6Jlwrong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Ak.I6xiSEWXEk4WP9Uw7A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crfr31bz0qRfJIQ8CuIM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Yq4TyvinUWJ92pvI2vZ3Q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mYfSQJWlU2xgvohOllxxA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px5na3Q0EyWoZ0JanMq4Q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agbXRaXDEiRB8jU8df5XQ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YyP4shaUK5C1wT3r60_g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7fj1dnfqki7GBmUQXL42g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QJojUSCv02GmDvqqrDuE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ycilo19EaDsCilDpY.d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8QXxxieJ0iTWRpPCnrTKQ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QVyVxEwkmTTBW0kVfzzw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HzX_kzAEq4FEh2f6I4Qw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PCqZ.LIqWEiKk1zEM99s7A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ASQb4UyYkO8yfJUONoLl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bAHaOQjyUqJnkn4u2h8Sg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12iFB5b90unEW61UAjsq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MtXrYcrkqI6.rk1blmqg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1dMUdbjaUuC9mYs6vgS6w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xmQDZQOkiGYAmVP8jz_Q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Z4aDgEm9UOnUsrR9.UHqg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S6jko9zZUmabL6KWQ.ddg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k44F9xLF0aBXqJzM_eyz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VU74mA7.UKeoi14iYZHZA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nDq3K_zSUOtMN3M75YW.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pPzSh_XK06lwSZNJJvw4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TFkRO90ekKWyV0kPyKSoA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DOD3SwDWEKpAEZJFkV_UQ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2dM9UiSKE2kn_QgINaXgw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f2NA34g10273GMuktZ6ag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YE9UosYlk6F548pVZjcZA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r60idP9qkqZhUf016MaE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C7jgzdBm0a8j_ewNyzywA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PpbvUkf2EC5d3yMZEnj4Q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eDL2PDWEC1.JWSbteQnQ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N_mvirdH0O1126_ny3hGg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TDWFuFQu0WD.hI0mKrHDQ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37owdPafU6pbx.9Dm6jIg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OeGJhY9qkWtUOsDDveGYw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H5MaY4nEC7p0091eyugQ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2GL7ZUW.DiWZiL84_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.w9q1tKXEOuJZezYX4FOg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SPsHq.B0OQiTLdPqCPHw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ZIcMDnZkuvqbz1YSfGNg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Vo__846U.S3SVi3cKKnw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uWLEXP.Eisn81Vl8Glsg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h3RCq_gEmR153ywNDi.g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i4ppEOp0q0Avx6cyuQfg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PV7980zYkO1uy2eAusxyQ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4UtS8Sik2HNHdS0se4_Q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KMz5jHGE6uPc2.RJVT7A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9VqYqKzEull7tnwxqeq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RgQ7omz1kOPh51Wdg8O5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mpvhYjHaUeYts32JkyLS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xaKeNxF0uElOdl17Q2_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dSzDQ.50qpR3Rm0SZcr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lhRnAq8yUiWdTSRRxuyw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kLHSK2IG02N3HqJ3BXxG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aQowJ.wUmWLp7FosTMv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DOMSNZm4UOVhzllAL4kb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_n6VRZXk2sEhOZgdduq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7WwWAtJkSSWAm6.0ZMO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m8dxQMukywRMMUJykWk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CZ5Qn8QwUiVGTzUlJstZ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3Eu.Ws.k.nakV4pzIXh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KcQaEejPU6mqCuK1TOK5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SU0PR7eOUyYhk5.Y42LN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13yCys5iUGt9SFOBHba2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K9M7Qt4gUWGF124ZhPN0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CChXoXpbdEKvO4cixb2d5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Jqs72z1Ea4PvwLDd4Ui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PpXORaODECrDFHwyv5FG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lkX4iJbxEmLcfAgGEbkC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LMX3vHVUe61Agpqvhy2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CGyekc_5U.yPSWlpbuqi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lW99Ths606FkJiTzYS.l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Az0nptp3Ey9rd2kezIMg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ifJQ6s0f0qARsn76Pqw.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iDgUf2ThUaUcISvxKGEP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Go6NfVQTU2jlAbM4LkU0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LLpxtWnrUSe1YrMPU798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iLJ3QYgnkWaePAf5wD0i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OIEadolEEGZS8mqPU7mM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7oelAmF50O1FVxIfFM0i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OWcZWrHkWkOPHpLLjXr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c6myB7ok2dmRhYY23qc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W8H9FKinEuxa6cQr7r31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0EfVQ8v0UCKh1aMeBLkj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9ca9LIGlE215PlXkqmoF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XKNTzqu0WBxDxUYhq1o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PpBTl8ZoEetvoo8jOcCp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wy6Y7WxokuhMIvEFAtkL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HTeQQPwUK.PJdNfIqX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8Pj2lcS3ke9RnckUjxV4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bwrq54YB0Gp8G2YK_brV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aTYHV_2V0qxq7kPtZJ.v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rut6rrhvkGekTurCokED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FilTsrwL0WzHQkNIvtxXA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3roiKT6L02xLJsvUURKL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4nA2CwzEyBruWavoRPzA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TE5tGrMEOuYRTEnvldb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vKlv534iESm_8g4aY16U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5400</TotalTime>
  <Words>2075</Words>
  <Application>Microsoft Office PowerPoint</Application>
  <PresentationFormat>Экран (4:3)</PresentationFormat>
  <Paragraphs>272</Paragraphs>
  <Slides>15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nisse_orv_arenda_</vt:lpstr>
      <vt:lpstr>think-cell Slide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Алексей</cp:lastModifiedBy>
  <cp:revision>269</cp:revision>
  <dcterms:created xsi:type="dcterms:W3CDTF">2012-11-23T10:09:39Z</dcterms:created>
  <dcterms:modified xsi:type="dcterms:W3CDTF">2013-10-24T12:48:02Z</dcterms:modified>
</cp:coreProperties>
</file>