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tags/tag238.xml" ContentType="application/vnd.openxmlformats-officedocument.presentationml.tags+xml"/>
  <Override PartName="/ppt/tags/tag227.xml" ContentType="application/vnd.openxmlformats-officedocument.presentationml.tags+xml"/>
  <Override PartName="/ppt/tags/tag274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Override PartName="/ppt/tags/tag252.xml" ContentType="application/vnd.openxmlformats-officedocument.presentationml.tags+xml"/>
  <Override PartName="/ppt/tags/tag263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gs/tag241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230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notesSlides/notesSlide7.xml" ContentType="application/vnd.openxmlformats-officedocument.presentationml.notesSlide+xml"/>
  <Override PartName="/ppt/tags/tag192.xml" ContentType="application/vnd.openxmlformats-officedocument.presentationml.tags+xml"/>
  <Override PartName="/ppt/tags/tag279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tags/tag268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ags/tag257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246.xml" ContentType="application/vnd.openxmlformats-officedocument.presentationml.tags+xml"/>
  <Default Extension="emf" ContentType="image/x-emf"/>
  <Override PartName="/ppt/tags/tag68.xml" ContentType="application/vnd.openxmlformats-officedocument.presentationml.tags+xml"/>
  <Override PartName="/ppt/tags/tag224.xml" ContentType="application/vnd.openxmlformats-officedocument.presentationml.tags+xml"/>
  <Override PartName="/ppt/tags/tag235.xml" ContentType="application/vnd.openxmlformats-officedocument.presentationml.tags+xml"/>
  <Override PartName="/ppt/tags/tag271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ppt/tags/tag260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31.xml" ContentType="application/vnd.openxmlformats-officedocument.presentationml.tags+xml"/>
  <Override PartName="/ppt/tags/tag229.xml" ContentType="application/vnd.openxmlformats-officedocument.presentationml.tags+xml"/>
  <Override PartName="/ppt/tags/tag276.xml" ContentType="application/vnd.openxmlformats-officedocument.presentationml.tags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tags/tag254.xml" ContentType="application/vnd.openxmlformats-officedocument.presentationml.tags+xml"/>
  <Override PartName="/ppt/tags/tag265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87.xml" ContentType="application/vnd.openxmlformats-officedocument.presentationml.tags+xml"/>
  <Override PartName="/ppt/tags/tag243.xml" ContentType="application/vnd.openxmlformats-officedocument.presentationml.tags+xml"/>
  <Override PartName="/ppt/tags/tag29.xml" ContentType="application/vnd.openxmlformats-officedocument.presentationml.tags+xml"/>
  <Override PartName="/ppt/tags/tag76.xml" ContentType="application/vnd.openxmlformats-officedocument.presentationml.tags+xml"/>
  <Override PartName="/ppt/tags/tag232.xml" ContentType="application/vnd.openxmlformats-officedocument.presentationml.tags+xml"/>
  <Override PartName="/ppt/tags/tag18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tags/tag43.xml" ContentType="application/vnd.openxmlformats-officedocument.presentationml.tags+xml"/>
  <Override PartName="/ppt/tags/tag90.xml" ContentType="application/vnd.openxmlformats-officedocument.presentationml.tags+xml"/>
  <Override PartName="/ppt/tags/tag147.xml" ContentType="application/vnd.openxmlformats-officedocument.presentationml.tags+xml"/>
  <Override PartName="/ppt/tags/tag194.xml" ContentType="application/vnd.openxmlformats-officedocument.presentationml.tags+xml"/>
  <Override PartName="/ppt/notesSlides/notesSlide9.xml" ContentType="application/vnd.openxmlformats-officedocument.presentationml.notesSlide+xml"/>
  <Override PartName="/ppt/tags/tag32.xml" ContentType="application/vnd.openxmlformats-officedocument.presentationml.tags+xml"/>
  <Override PartName="/ppt/tags/tag136.xml" ContentType="application/vnd.openxmlformats-officedocument.presentationml.tags+xml"/>
  <Override PartName="/ppt/tags/tag18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259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tags/tag150.xml" ContentType="application/vnd.openxmlformats-officedocument.presentationml.tags+xml"/>
  <Override PartName="/ppt/tags/tag248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226.xml" ContentType="application/vnd.openxmlformats-officedocument.presentationml.tags+xml"/>
  <Override PartName="/ppt/tags/tag237.xml" ContentType="application/vnd.openxmlformats-officedocument.presentationml.tags+xml"/>
  <Override PartName="/ppt/tags/tag255.xml" ContentType="application/vnd.openxmlformats-officedocument.presentationml.tags+xml"/>
  <Override PartName="/ppt/tags/tag273.xml" ContentType="application/vnd.openxmlformats-officedocument.presentationml.tags+xml"/>
  <Override PartName="/ppt/tags/tag3.xml" ContentType="application/vnd.openxmlformats-officedocument.presentationml.tags+xml"/>
  <Override PartName="/ppt/tags/tag59.xml" ContentType="application/vnd.openxmlformats-officedocument.presentationml.tags+xml"/>
  <Default Extension="jpeg" ContentType="image/jpeg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15.xml" ContentType="application/vnd.openxmlformats-officedocument.presentationml.tags+xml"/>
  <Override PartName="/ppt/tags/tag233.xml" ContentType="application/vnd.openxmlformats-officedocument.presentationml.tags+xml"/>
  <Override PartName="/ppt/tags/tag244.xml" ContentType="application/vnd.openxmlformats-officedocument.presentationml.tags+xml"/>
  <Override PartName="/ppt/tags/tag262.xml" ContentType="application/vnd.openxmlformats-officedocument.presentationml.tags+xml"/>
  <Override PartName="/ppt/tags/tag280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22.xml" ContentType="application/vnd.openxmlformats-officedocument.presentationml.tags+xml"/>
  <Override PartName="/ppt/tags/tag251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240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notesSlides/notesSlide6.xml" ContentType="application/vnd.openxmlformats-officedocument.presentationml.notesSlide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249.xml" ContentType="application/vnd.openxmlformats-officedocument.presentationml.tags+xml"/>
  <Override PartName="/ppt/tags/tag278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tags/tag256.xml" ContentType="application/vnd.openxmlformats-officedocument.presentationml.tags+xml"/>
  <Override PartName="/ppt/tags/tag267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ags/tag245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234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tags/tag270.xml" ContentType="application/vnd.openxmlformats-officedocument.presentationml.tags+xml"/>
  <Override PartName="/ppt/slides/slide10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141.xml" ContentType="application/vnd.openxmlformats-officedocument.presentationml.tags+xml"/>
  <Override PartName="/ppt/tags/tag228.xml" ContentType="application/vnd.openxmlformats-officedocument.presentationml.tags+xml"/>
  <Override PartName="/ppt/tags/tag239.xml" ContentType="application/vnd.openxmlformats-officedocument.presentationml.tags+xml"/>
  <Override PartName="/ppt/tags/tag275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tags/tag264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253.xml" ContentType="application/vnd.openxmlformats-officedocument.presentationml.tags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231.xml" ContentType="application/vnd.openxmlformats-officedocument.presentationml.tags+xml"/>
  <Override PartName="/ppt/tags/tag242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Default Extension="vml" ContentType="application/vnd.openxmlformats-officedocument.vmlDrawing"/>
  <Override PartName="/ppt/tags/tag53.xml" ContentType="application/vnd.openxmlformats-officedocument.presentationml.tags+xml"/>
  <Override PartName="/ppt/tags/tag157.xml" ContentType="application/vnd.openxmlformats-officedocument.presentationml.tags+xml"/>
  <Override PartName="/ppt/notesSlides/notesSlide8.xml" ContentType="application/vnd.openxmlformats-officedocument.presentationml.notesSlide+xml"/>
  <Default Extension="gif" ContentType="image/gif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tags/tag20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ppt/tags/tag269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tags/tag247.xml" ContentType="application/vnd.openxmlformats-officedocument.presentationml.tags+xml"/>
  <Override PartName="/ppt/tags/tag258.xml" ContentType="application/vnd.openxmlformats-officedocument.presentationml.tags+xml"/>
  <Override PartName="/ppt/slideMasters/slideMaster1.xml" ContentType="application/vnd.openxmlformats-officedocument.presentationml.slideMaster+xml"/>
  <Override PartName="/ppt/tags/tag102.xml" ContentType="application/vnd.openxmlformats-officedocument.presentationml.tags+xml"/>
  <Override PartName="/ppt/tags/tag236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225.xml" ContentType="application/vnd.openxmlformats-officedocument.presentationml.tags+xml"/>
  <Override PartName="/ppt/tags/tag272.xml" ContentType="application/vnd.openxmlformats-officedocument.presentationml.tags+xml"/>
  <Default Extension="rels" ContentType="application/vnd.openxmlformats-package.relationships+xml"/>
  <Override PartName="/ppt/tags/tag47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tags/tag250.xml" ContentType="application/vnd.openxmlformats-officedocument.presentationml.tags+xml"/>
  <Override PartName="/ppt/tags/tag261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36.xml" ContentType="application/vnd.openxmlformats-officedocument.presentationml.tags+xml"/>
  <Override PartName="/ppt/tags/tag83.xml" ContentType="application/vnd.openxmlformats-officedocument.presentationml.tags+xml"/>
  <Override PartName="/ppt/tags/tag187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54.xml" ContentType="application/vnd.openxmlformats-officedocument.presentationml.tags+xml"/>
  <Override PartName="/ppt/notesSlides/notesSlide5.xml" ContentType="application/vnd.openxmlformats-officedocument.presentationml.notesSlide+xml"/>
  <Override PartName="/ppt/tags/tag143.xml" ContentType="application/vnd.openxmlformats-officedocument.presentationml.tags+xml"/>
  <Override PartName="/ppt/tags/tag190.xml" ContentType="application/vnd.openxmlformats-officedocument.presentationml.tags+xml"/>
  <Override PartName="/ppt/tags/tag277.xml" ContentType="application/vnd.openxmlformats-officedocument.presentationml.tags+xml"/>
  <Override PartName="/ppt/tags/tag132.xml" ContentType="application/vnd.openxmlformats-officedocument.presentationml.tags+xml"/>
  <Override PartName="/ppt/tags/tag219.xml" ContentType="application/vnd.openxmlformats-officedocument.presentationml.tags+xml"/>
  <Override PartName="/ppt/tags/tag26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98" r:id="rId3"/>
    <p:sldId id="309" r:id="rId4"/>
    <p:sldId id="324" r:id="rId5"/>
    <p:sldId id="325" r:id="rId6"/>
    <p:sldId id="310" r:id="rId7"/>
    <p:sldId id="326" r:id="rId8"/>
    <p:sldId id="323" r:id="rId9"/>
    <p:sldId id="319" r:id="rId10"/>
    <p:sldId id="306" r:id="rId11"/>
    <p:sldId id="327" r:id="rId12"/>
    <p:sldId id="328" r:id="rId13"/>
    <p:sldId id="311" r:id="rId14"/>
    <p:sldId id="314" r:id="rId15"/>
    <p:sldId id="315" r:id="rId16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ipp" initials="P" lastIdx="6" clrIdx="0"/>
  <p:cmAuthor id="1" name="Алексей" initials="А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9A"/>
    <a:srgbClr val="9BC62E"/>
    <a:srgbClr val="FFB7B7"/>
    <a:srgbClr val="E9EDF4"/>
    <a:srgbClr val="E75325"/>
    <a:srgbClr val="88AE28"/>
    <a:srgbClr val="640000"/>
    <a:srgbClr val="320000"/>
    <a:srgbClr val="FF252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523" autoAdjust="0"/>
    <p:restoredTop sz="98057" autoAdjust="0"/>
  </p:normalViewPr>
  <p:slideViewPr>
    <p:cSldViewPr showGuides="1">
      <p:cViewPr varScale="1">
        <p:scale>
          <a:sx n="115" d="100"/>
          <a:sy n="115" d="100"/>
        </p:scale>
        <p:origin x="-1440" y="-114"/>
      </p:cViewPr>
      <p:guideLst>
        <p:guide orient="horz" pos="2160"/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658F6F-58C3-47D0-AD83-63609EFC1E2E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184A53-73D3-42B1-8DE0-82E0A661AF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645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6398-C800-4E80-83B8-001EDBEAF209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DCFC-1B43-4671-8153-5A577BDBC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0D26-CD32-44E7-8454-F22967C073A3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9CB8-7BF2-430C-A143-660BAF5242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AC7B0-6F1F-4307-B92B-8017E1DA6C11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0368-36F2-482D-9F91-61D83B3E2C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ABFF-8B85-47B0-93C9-7DEC087E01ED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0305A-D11B-4E57-9C7E-078536ECBA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56BD-5721-4FBD-AAF5-6222E059C5DE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A8D4-29F2-4A58-9B07-6B495A526E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FE76-93D2-4635-BF74-FFBE05873C35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524B-3DB6-46E7-B5F7-BBF1EFB454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80BC-048A-43BD-B3BA-F09876D5F9BB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D91B-007E-4CB5-8760-471BDF0A96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A20F-6BDE-45A7-9443-9F98EFE876CC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2A70-2E3B-47E6-B033-8ECDFA28C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BC3F-B5D6-46E7-8080-6264D5D204E4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2DB0-D9BD-431C-9F05-F7277FE053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6F12-35FB-4E3A-8511-0E44FF0CF7F2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6B63-89D3-4DC8-9BE0-8E2C2BCBD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5C9AC-873C-40C9-A0C6-EB30620800CE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C3FA-77C7-4C54-A2CE-880E6F7862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66249B-2262-4813-B78C-0063B020C8B4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71B26-612C-453E-9FAE-9DBD01FA0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64.xml"/><Relationship Id="rId13" Type="http://schemas.openxmlformats.org/officeDocument/2006/relationships/tags" Target="../tags/tag169.xml"/><Relationship Id="rId18" Type="http://schemas.openxmlformats.org/officeDocument/2006/relationships/tags" Target="../tags/tag174.xml"/><Relationship Id="rId26" Type="http://schemas.openxmlformats.org/officeDocument/2006/relationships/hyperlink" Target="http://mediasubs.ru/group/uploads/li/lichnostnyij-rost-i-finansyi/image2/ItMDliMWJ.jpg" TargetMode="External"/><Relationship Id="rId3" Type="http://schemas.openxmlformats.org/officeDocument/2006/relationships/tags" Target="../tags/tag159.xml"/><Relationship Id="rId21" Type="http://schemas.openxmlformats.org/officeDocument/2006/relationships/tags" Target="../tags/tag177.xml"/><Relationship Id="rId7" Type="http://schemas.openxmlformats.org/officeDocument/2006/relationships/tags" Target="../tags/tag163.xml"/><Relationship Id="rId12" Type="http://schemas.openxmlformats.org/officeDocument/2006/relationships/tags" Target="../tags/tag168.xml"/><Relationship Id="rId17" Type="http://schemas.openxmlformats.org/officeDocument/2006/relationships/tags" Target="../tags/tag173.xml"/><Relationship Id="rId25" Type="http://schemas.openxmlformats.org/officeDocument/2006/relationships/oleObject" Target="../embeddings/oleObject13.bin"/><Relationship Id="rId2" Type="http://schemas.openxmlformats.org/officeDocument/2006/relationships/tags" Target="../tags/tag158.xml"/><Relationship Id="rId16" Type="http://schemas.openxmlformats.org/officeDocument/2006/relationships/tags" Target="../tags/tag172.xml"/><Relationship Id="rId20" Type="http://schemas.openxmlformats.org/officeDocument/2006/relationships/tags" Target="../tags/tag176.xml"/><Relationship Id="rId1" Type="http://schemas.openxmlformats.org/officeDocument/2006/relationships/vmlDrawing" Target="../drawings/vmlDrawing9.vml"/><Relationship Id="rId6" Type="http://schemas.openxmlformats.org/officeDocument/2006/relationships/tags" Target="../tags/tag162.xml"/><Relationship Id="rId11" Type="http://schemas.openxmlformats.org/officeDocument/2006/relationships/tags" Target="../tags/tag167.xml"/><Relationship Id="rId24" Type="http://schemas.openxmlformats.org/officeDocument/2006/relationships/notesSlide" Target="../notesSlides/notesSlide8.xml"/><Relationship Id="rId5" Type="http://schemas.openxmlformats.org/officeDocument/2006/relationships/tags" Target="../tags/tag161.xml"/><Relationship Id="rId15" Type="http://schemas.openxmlformats.org/officeDocument/2006/relationships/tags" Target="../tags/tag171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166.xml"/><Relationship Id="rId19" Type="http://schemas.openxmlformats.org/officeDocument/2006/relationships/tags" Target="../tags/tag175.xml"/><Relationship Id="rId4" Type="http://schemas.openxmlformats.org/officeDocument/2006/relationships/tags" Target="../tags/tag160.xml"/><Relationship Id="rId9" Type="http://schemas.openxmlformats.org/officeDocument/2006/relationships/tags" Target="../tags/tag165.xml"/><Relationship Id="rId14" Type="http://schemas.openxmlformats.org/officeDocument/2006/relationships/tags" Target="../tags/tag170.xml"/><Relationship Id="rId22" Type="http://schemas.openxmlformats.org/officeDocument/2006/relationships/tags" Target="../tags/tag178.xml"/><Relationship Id="rId27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85.xml"/><Relationship Id="rId13" Type="http://schemas.openxmlformats.org/officeDocument/2006/relationships/tags" Target="../tags/tag190.xml"/><Relationship Id="rId18" Type="http://schemas.openxmlformats.org/officeDocument/2006/relationships/tags" Target="../tags/tag195.xml"/><Relationship Id="rId26" Type="http://schemas.openxmlformats.org/officeDocument/2006/relationships/tags" Target="../tags/tag203.xml"/><Relationship Id="rId39" Type="http://schemas.openxmlformats.org/officeDocument/2006/relationships/image" Target="../media/image9.jpeg"/><Relationship Id="rId3" Type="http://schemas.openxmlformats.org/officeDocument/2006/relationships/tags" Target="../tags/tag180.xml"/><Relationship Id="rId21" Type="http://schemas.openxmlformats.org/officeDocument/2006/relationships/tags" Target="../tags/tag198.xml"/><Relationship Id="rId34" Type="http://schemas.openxmlformats.org/officeDocument/2006/relationships/notesSlide" Target="../notesSlides/notesSlide9.xml"/><Relationship Id="rId7" Type="http://schemas.openxmlformats.org/officeDocument/2006/relationships/tags" Target="../tags/tag184.xml"/><Relationship Id="rId12" Type="http://schemas.openxmlformats.org/officeDocument/2006/relationships/tags" Target="../tags/tag189.xml"/><Relationship Id="rId17" Type="http://schemas.openxmlformats.org/officeDocument/2006/relationships/tags" Target="../tags/tag194.xml"/><Relationship Id="rId25" Type="http://schemas.openxmlformats.org/officeDocument/2006/relationships/tags" Target="../tags/tag202.xml"/><Relationship Id="rId33" Type="http://schemas.openxmlformats.org/officeDocument/2006/relationships/slideLayout" Target="../slideLayouts/slideLayout2.xml"/><Relationship Id="rId38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2" Type="http://schemas.openxmlformats.org/officeDocument/2006/relationships/tags" Target="../tags/tag179.xml"/><Relationship Id="rId16" Type="http://schemas.openxmlformats.org/officeDocument/2006/relationships/tags" Target="../tags/tag193.xml"/><Relationship Id="rId20" Type="http://schemas.openxmlformats.org/officeDocument/2006/relationships/tags" Target="../tags/tag197.xml"/><Relationship Id="rId29" Type="http://schemas.openxmlformats.org/officeDocument/2006/relationships/tags" Target="../tags/tag206.xml"/><Relationship Id="rId1" Type="http://schemas.openxmlformats.org/officeDocument/2006/relationships/vmlDrawing" Target="../drawings/vmlDrawing10.vml"/><Relationship Id="rId6" Type="http://schemas.openxmlformats.org/officeDocument/2006/relationships/tags" Target="../tags/tag183.xml"/><Relationship Id="rId11" Type="http://schemas.openxmlformats.org/officeDocument/2006/relationships/tags" Target="../tags/tag188.xml"/><Relationship Id="rId24" Type="http://schemas.openxmlformats.org/officeDocument/2006/relationships/tags" Target="../tags/tag201.xml"/><Relationship Id="rId32" Type="http://schemas.openxmlformats.org/officeDocument/2006/relationships/tags" Target="../tags/tag209.xml"/><Relationship Id="rId37" Type="http://schemas.openxmlformats.org/officeDocument/2006/relationships/image" Target="../media/image8.jpeg"/><Relationship Id="rId5" Type="http://schemas.openxmlformats.org/officeDocument/2006/relationships/tags" Target="../tags/tag182.xml"/><Relationship Id="rId15" Type="http://schemas.openxmlformats.org/officeDocument/2006/relationships/tags" Target="../tags/tag192.xml"/><Relationship Id="rId23" Type="http://schemas.openxmlformats.org/officeDocument/2006/relationships/tags" Target="../tags/tag200.xml"/><Relationship Id="rId28" Type="http://schemas.openxmlformats.org/officeDocument/2006/relationships/tags" Target="../tags/tag205.xml"/><Relationship Id="rId36" Type="http://schemas.openxmlformats.org/officeDocument/2006/relationships/hyperlink" Target="http://mediasubs.ru/group/uploads/li/lichnostnyij-rost-i-finansyi/image2/ItMDliMWJ.jpg" TargetMode="External"/><Relationship Id="rId10" Type="http://schemas.openxmlformats.org/officeDocument/2006/relationships/tags" Target="../tags/tag187.xml"/><Relationship Id="rId19" Type="http://schemas.openxmlformats.org/officeDocument/2006/relationships/tags" Target="../tags/tag196.xml"/><Relationship Id="rId31" Type="http://schemas.openxmlformats.org/officeDocument/2006/relationships/tags" Target="../tags/tag208.xml"/><Relationship Id="rId4" Type="http://schemas.openxmlformats.org/officeDocument/2006/relationships/tags" Target="../tags/tag181.xml"/><Relationship Id="rId9" Type="http://schemas.openxmlformats.org/officeDocument/2006/relationships/tags" Target="../tags/tag186.xml"/><Relationship Id="rId14" Type="http://schemas.openxmlformats.org/officeDocument/2006/relationships/tags" Target="../tags/tag191.xml"/><Relationship Id="rId22" Type="http://schemas.openxmlformats.org/officeDocument/2006/relationships/tags" Target="../tags/tag199.xml"/><Relationship Id="rId27" Type="http://schemas.openxmlformats.org/officeDocument/2006/relationships/tags" Target="../tags/tag204.xml"/><Relationship Id="rId30" Type="http://schemas.openxmlformats.org/officeDocument/2006/relationships/tags" Target="../tags/tag207.xml"/><Relationship Id="rId35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tags" Target="../tags/tag211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210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3.xml"/><Relationship Id="rId4" Type="http://schemas.openxmlformats.org/officeDocument/2006/relationships/tags" Target="../tags/tag212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tags" Target="../tags/tag225.xml"/><Relationship Id="rId18" Type="http://schemas.openxmlformats.org/officeDocument/2006/relationships/tags" Target="../tags/tag230.xml"/><Relationship Id="rId26" Type="http://schemas.openxmlformats.org/officeDocument/2006/relationships/tags" Target="../tags/tag238.xml"/><Relationship Id="rId39" Type="http://schemas.openxmlformats.org/officeDocument/2006/relationships/tags" Target="../tags/tag251.xml"/><Relationship Id="rId21" Type="http://schemas.openxmlformats.org/officeDocument/2006/relationships/tags" Target="../tags/tag233.xml"/><Relationship Id="rId34" Type="http://schemas.openxmlformats.org/officeDocument/2006/relationships/tags" Target="../tags/tag246.xml"/><Relationship Id="rId42" Type="http://schemas.openxmlformats.org/officeDocument/2006/relationships/tags" Target="../tags/tag254.xml"/><Relationship Id="rId47" Type="http://schemas.openxmlformats.org/officeDocument/2006/relationships/tags" Target="../tags/tag259.xml"/><Relationship Id="rId50" Type="http://schemas.openxmlformats.org/officeDocument/2006/relationships/tags" Target="../tags/tag262.xml"/><Relationship Id="rId55" Type="http://schemas.openxmlformats.org/officeDocument/2006/relationships/oleObject" Target="../embeddings/oleObject16.bin"/><Relationship Id="rId7" Type="http://schemas.openxmlformats.org/officeDocument/2006/relationships/tags" Target="../tags/tag219.xml"/><Relationship Id="rId12" Type="http://schemas.openxmlformats.org/officeDocument/2006/relationships/tags" Target="../tags/tag224.xml"/><Relationship Id="rId17" Type="http://schemas.openxmlformats.org/officeDocument/2006/relationships/tags" Target="../tags/tag229.xml"/><Relationship Id="rId25" Type="http://schemas.openxmlformats.org/officeDocument/2006/relationships/tags" Target="../tags/tag237.xml"/><Relationship Id="rId33" Type="http://schemas.openxmlformats.org/officeDocument/2006/relationships/tags" Target="../tags/tag245.xml"/><Relationship Id="rId38" Type="http://schemas.openxmlformats.org/officeDocument/2006/relationships/tags" Target="../tags/tag250.xml"/><Relationship Id="rId46" Type="http://schemas.openxmlformats.org/officeDocument/2006/relationships/tags" Target="../tags/tag258.xml"/><Relationship Id="rId2" Type="http://schemas.openxmlformats.org/officeDocument/2006/relationships/tags" Target="../tags/tag214.xml"/><Relationship Id="rId16" Type="http://schemas.openxmlformats.org/officeDocument/2006/relationships/tags" Target="../tags/tag228.xml"/><Relationship Id="rId20" Type="http://schemas.openxmlformats.org/officeDocument/2006/relationships/tags" Target="../tags/tag232.xml"/><Relationship Id="rId29" Type="http://schemas.openxmlformats.org/officeDocument/2006/relationships/tags" Target="../tags/tag241.xml"/><Relationship Id="rId41" Type="http://schemas.openxmlformats.org/officeDocument/2006/relationships/tags" Target="../tags/tag253.xml"/><Relationship Id="rId54" Type="http://schemas.openxmlformats.org/officeDocument/2006/relationships/notesSlide" Target="../notesSlides/notesSlide11.xml"/><Relationship Id="rId1" Type="http://schemas.openxmlformats.org/officeDocument/2006/relationships/vmlDrawing" Target="../drawings/vmlDrawing12.vml"/><Relationship Id="rId6" Type="http://schemas.openxmlformats.org/officeDocument/2006/relationships/tags" Target="../tags/tag218.xml"/><Relationship Id="rId11" Type="http://schemas.openxmlformats.org/officeDocument/2006/relationships/tags" Target="../tags/tag223.xml"/><Relationship Id="rId24" Type="http://schemas.openxmlformats.org/officeDocument/2006/relationships/tags" Target="../tags/tag236.xml"/><Relationship Id="rId32" Type="http://schemas.openxmlformats.org/officeDocument/2006/relationships/tags" Target="../tags/tag244.xml"/><Relationship Id="rId37" Type="http://schemas.openxmlformats.org/officeDocument/2006/relationships/tags" Target="../tags/tag249.xml"/><Relationship Id="rId40" Type="http://schemas.openxmlformats.org/officeDocument/2006/relationships/tags" Target="../tags/tag252.xml"/><Relationship Id="rId45" Type="http://schemas.openxmlformats.org/officeDocument/2006/relationships/tags" Target="../tags/tag257.xml"/><Relationship Id="rId53" Type="http://schemas.openxmlformats.org/officeDocument/2006/relationships/slideLayout" Target="../slideLayouts/slideLayout2.xml"/><Relationship Id="rId5" Type="http://schemas.openxmlformats.org/officeDocument/2006/relationships/tags" Target="../tags/tag217.xml"/><Relationship Id="rId15" Type="http://schemas.openxmlformats.org/officeDocument/2006/relationships/tags" Target="../tags/tag227.xml"/><Relationship Id="rId23" Type="http://schemas.openxmlformats.org/officeDocument/2006/relationships/tags" Target="../tags/tag235.xml"/><Relationship Id="rId28" Type="http://schemas.openxmlformats.org/officeDocument/2006/relationships/tags" Target="../tags/tag240.xml"/><Relationship Id="rId36" Type="http://schemas.openxmlformats.org/officeDocument/2006/relationships/tags" Target="../tags/tag248.xml"/><Relationship Id="rId49" Type="http://schemas.openxmlformats.org/officeDocument/2006/relationships/tags" Target="../tags/tag261.xml"/><Relationship Id="rId57" Type="http://schemas.openxmlformats.org/officeDocument/2006/relationships/oleObject" Target="../embeddings/oleObject18.bin"/><Relationship Id="rId10" Type="http://schemas.openxmlformats.org/officeDocument/2006/relationships/tags" Target="../tags/tag222.xml"/><Relationship Id="rId19" Type="http://schemas.openxmlformats.org/officeDocument/2006/relationships/tags" Target="../tags/tag231.xml"/><Relationship Id="rId31" Type="http://schemas.openxmlformats.org/officeDocument/2006/relationships/tags" Target="../tags/tag243.xml"/><Relationship Id="rId44" Type="http://schemas.openxmlformats.org/officeDocument/2006/relationships/tags" Target="../tags/tag256.xml"/><Relationship Id="rId52" Type="http://schemas.openxmlformats.org/officeDocument/2006/relationships/tags" Target="../tags/tag264.xml"/><Relationship Id="rId4" Type="http://schemas.openxmlformats.org/officeDocument/2006/relationships/tags" Target="../tags/tag216.xml"/><Relationship Id="rId9" Type="http://schemas.openxmlformats.org/officeDocument/2006/relationships/tags" Target="../tags/tag221.xml"/><Relationship Id="rId14" Type="http://schemas.openxmlformats.org/officeDocument/2006/relationships/tags" Target="../tags/tag226.xml"/><Relationship Id="rId22" Type="http://schemas.openxmlformats.org/officeDocument/2006/relationships/tags" Target="../tags/tag234.xml"/><Relationship Id="rId27" Type="http://schemas.openxmlformats.org/officeDocument/2006/relationships/tags" Target="../tags/tag239.xml"/><Relationship Id="rId30" Type="http://schemas.openxmlformats.org/officeDocument/2006/relationships/tags" Target="../tags/tag242.xml"/><Relationship Id="rId35" Type="http://schemas.openxmlformats.org/officeDocument/2006/relationships/tags" Target="../tags/tag247.xml"/><Relationship Id="rId43" Type="http://schemas.openxmlformats.org/officeDocument/2006/relationships/tags" Target="../tags/tag255.xml"/><Relationship Id="rId48" Type="http://schemas.openxmlformats.org/officeDocument/2006/relationships/tags" Target="../tags/tag260.xml"/><Relationship Id="rId56" Type="http://schemas.openxmlformats.org/officeDocument/2006/relationships/oleObject" Target="../embeddings/oleObject17.bin"/><Relationship Id="rId8" Type="http://schemas.openxmlformats.org/officeDocument/2006/relationships/tags" Target="../tags/tag220.xml"/><Relationship Id="rId51" Type="http://schemas.openxmlformats.org/officeDocument/2006/relationships/tags" Target="../tags/tag263.xml"/><Relationship Id="rId3" Type="http://schemas.openxmlformats.org/officeDocument/2006/relationships/tags" Target="../tags/tag21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271.xml"/><Relationship Id="rId13" Type="http://schemas.openxmlformats.org/officeDocument/2006/relationships/tags" Target="../tags/tag276.xml"/><Relationship Id="rId18" Type="http://schemas.openxmlformats.org/officeDocument/2006/relationships/notesSlide" Target="../notesSlides/notesSlide12.xml"/><Relationship Id="rId3" Type="http://schemas.openxmlformats.org/officeDocument/2006/relationships/tags" Target="../tags/tag266.xml"/><Relationship Id="rId21" Type="http://schemas.openxmlformats.org/officeDocument/2006/relationships/image" Target="../media/image12.gif"/><Relationship Id="rId7" Type="http://schemas.openxmlformats.org/officeDocument/2006/relationships/tags" Target="../tags/tag270.xml"/><Relationship Id="rId12" Type="http://schemas.openxmlformats.org/officeDocument/2006/relationships/tags" Target="../tags/tag275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265.xml"/><Relationship Id="rId16" Type="http://schemas.openxmlformats.org/officeDocument/2006/relationships/tags" Target="../tags/tag279.xml"/><Relationship Id="rId20" Type="http://schemas.openxmlformats.org/officeDocument/2006/relationships/hyperlink" Target="http://img-fotki.yandex.ru/get/5607/coto48.1f/0_60514_5f9181a7_XL" TargetMode="External"/><Relationship Id="rId1" Type="http://schemas.openxmlformats.org/officeDocument/2006/relationships/vmlDrawing" Target="../drawings/vmlDrawing13.vml"/><Relationship Id="rId6" Type="http://schemas.openxmlformats.org/officeDocument/2006/relationships/tags" Target="../tags/tag269.xml"/><Relationship Id="rId11" Type="http://schemas.openxmlformats.org/officeDocument/2006/relationships/tags" Target="../tags/tag274.xml"/><Relationship Id="rId5" Type="http://schemas.openxmlformats.org/officeDocument/2006/relationships/tags" Target="../tags/tag268.xml"/><Relationship Id="rId15" Type="http://schemas.openxmlformats.org/officeDocument/2006/relationships/tags" Target="../tags/tag278.xml"/><Relationship Id="rId10" Type="http://schemas.openxmlformats.org/officeDocument/2006/relationships/tags" Target="../tags/tag273.xml"/><Relationship Id="rId19" Type="http://schemas.openxmlformats.org/officeDocument/2006/relationships/oleObject" Target="../embeddings/oleObject19.bin"/><Relationship Id="rId4" Type="http://schemas.openxmlformats.org/officeDocument/2006/relationships/tags" Target="../tags/tag267.xml"/><Relationship Id="rId9" Type="http://schemas.openxmlformats.org/officeDocument/2006/relationships/tags" Target="../tags/tag272.xml"/><Relationship Id="rId14" Type="http://schemas.openxmlformats.org/officeDocument/2006/relationships/tags" Target="../tags/tag27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18" Type="http://schemas.openxmlformats.org/officeDocument/2006/relationships/tags" Target="../tags/tag38.xml"/><Relationship Id="rId26" Type="http://schemas.openxmlformats.org/officeDocument/2006/relationships/oleObject" Target="../embeddings/oleObject3.bin"/><Relationship Id="rId3" Type="http://schemas.openxmlformats.org/officeDocument/2006/relationships/tags" Target="../tags/tag23.xml"/><Relationship Id="rId21" Type="http://schemas.openxmlformats.org/officeDocument/2006/relationships/tags" Target="../tags/tag41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tags" Target="../tags/tag37.xml"/><Relationship Id="rId25" Type="http://schemas.openxmlformats.org/officeDocument/2006/relationships/notesSlide" Target="../notesSlides/notesSlide2.xml"/><Relationship Id="rId2" Type="http://schemas.openxmlformats.org/officeDocument/2006/relationships/tags" Target="../tags/tag22.xml"/><Relationship Id="rId16" Type="http://schemas.openxmlformats.org/officeDocument/2006/relationships/tags" Target="../tags/tag36.xml"/><Relationship Id="rId20" Type="http://schemas.openxmlformats.org/officeDocument/2006/relationships/tags" Target="../tags/tag40.xml"/><Relationship Id="rId1" Type="http://schemas.openxmlformats.org/officeDocument/2006/relationships/vmlDrawing" Target="../drawings/vmlDrawing3.v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25.xml"/><Relationship Id="rId15" Type="http://schemas.openxmlformats.org/officeDocument/2006/relationships/tags" Target="../tags/tag35.xml"/><Relationship Id="rId23" Type="http://schemas.openxmlformats.org/officeDocument/2006/relationships/tags" Target="../tags/tag43.xml"/><Relationship Id="rId10" Type="http://schemas.openxmlformats.org/officeDocument/2006/relationships/tags" Target="../tags/tag30.xml"/><Relationship Id="rId19" Type="http://schemas.openxmlformats.org/officeDocument/2006/relationships/tags" Target="../tags/tag39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Relationship Id="rId22" Type="http://schemas.openxmlformats.org/officeDocument/2006/relationships/tags" Target="../tags/tag42.xml"/><Relationship Id="rId27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tags" Target="../tags/tag60.xml"/><Relationship Id="rId26" Type="http://schemas.openxmlformats.org/officeDocument/2006/relationships/notesSlide" Target="../notesSlides/notesSlide3.xml"/><Relationship Id="rId3" Type="http://schemas.openxmlformats.org/officeDocument/2006/relationships/tags" Target="../tags/tag45.xml"/><Relationship Id="rId21" Type="http://schemas.openxmlformats.org/officeDocument/2006/relationships/tags" Target="../tags/tag63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tags" Target="../tags/tag59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6" Type="http://schemas.openxmlformats.org/officeDocument/2006/relationships/tags" Target="../tags/tag58.xml"/><Relationship Id="rId20" Type="http://schemas.openxmlformats.org/officeDocument/2006/relationships/tags" Target="../tags/tag62.xml"/><Relationship Id="rId29" Type="http://schemas.openxmlformats.org/officeDocument/2006/relationships/hyperlink" Target="http://portalarcos.com.br/images/noticias/10292/1372097056.jpg" TargetMode="External"/><Relationship Id="rId1" Type="http://schemas.openxmlformats.org/officeDocument/2006/relationships/vmlDrawing" Target="../drawings/vmlDrawing4.v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24" Type="http://schemas.openxmlformats.org/officeDocument/2006/relationships/tags" Target="../tags/tag66.xml"/><Relationship Id="rId5" Type="http://schemas.openxmlformats.org/officeDocument/2006/relationships/tags" Target="../tags/tag47.xml"/><Relationship Id="rId15" Type="http://schemas.openxmlformats.org/officeDocument/2006/relationships/tags" Target="../tags/tag57.xml"/><Relationship Id="rId23" Type="http://schemas.openxmlformats.org/officeDocument/2006/relationships/tags" Target="../tags/tag65.xml"/><Relationship Id="rId28" Type="http://schemas.openxmlformats.org/officeDocument/2006/relationships/oleObject" Target="../embeddings/oleObject6.bin"/><Relationship Id="rId10" Type="http://schemas.openxmlformats.org/officeDocument/2006/relationships/tags" Target="../tags/tag52.xml"/><Relationship Id="rId19" Type="http://schemas.openxmlformats.org/officeDocument/2006/relationships/tags" Target="../tags/tag61.xml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Relationship Id="rId22" Type="http://schemas.openxmlformats.org/officeDocument/2006/relationships/tags" Target="../tags/tag64.xml"/><Relationship Id="rId27" Type="http://schemas.openxmlformats.org/officeDocument/2006/relationships/oleObject" Target="../embeddings/oleObject5.bin"/><Relationship Id="rId30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68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6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tags" Target="../tags/tag82.xml"/><Relationship Id="rId18" Type="http://schemas.openxmlformats.org/officeDocument/2006/relationships/tags" Target="../tags/tag87.xml"/><Relationship Id="rId26" Type="http://schemas.openxmlformats.org/officeDocument/2006/relationships/tags" Target="../tags/tag95.xml"/><Relationship Id="rId39" Type="http://schemas.openxmlformats.org/officeDocument/2006/relationships/tags" Target="../tags/tag108.xml"/><Relationship Id="rId21" Type="http://schemas.openxmlformats.org/officeDocument/2006/relationships/tags" Target="../tags/tag90.xml"/><Relationship Id="rId34" Type="http://schemas.openxmlformats.org/officeDocument/2006/relationships/tags" Target="../tags/tag103.xml"/><Relationship Id="rId42" Type="http://schemas.openxmlformats.org/officeDocument/2006/relationships/tags" Target="../tags/tag111.xml"/><Relationship Id="rId47" Type="http://schemas.openxmlformats.org/officeDocument/2006/relationships/tags" Target="../tags/tag116.xml"/><Relationship Id="rId50" Type="http://schemas.openxmlformats.org/officeDocument/2006/relationships/tags" Target="../tags/tag119.xml"/><Relationship Id="rId55" Type="http://schemas.openxmlformats.org/officeDocument/2006/relationships/tags" Target="../tags/tag124.xml"/><Relationship Id="rId63" Type="http://schemas.openxmlformats.org/officeDocument/2006/relationships/hyperlink" Target="http://mediasubs.ru/group/uploads/li/lichnostnyij-rost-i-finansyi/image2/ItMDliMWJ.jpg" TargetMode="External"/><Relationship Id="rId7" Type="http://schemas.openxmlformats.org/officeDocument/2006/relationships/tags" Target="../tags/tag76.xml"/><Relationship Id="rId2" Type="http://schemas.openxmlformats.org/officeDocument/2006/relationships/tags" Target="../tags/tag71.xml"/><Relationship Id="rId16" Type="http://schemas.openxmlformats.org/officeDocument/2006/relationships/tags" Target="../tags/tag85.xml"/><Relationship Id="rId20" Type="http://schemas.openxmlformats.org/officeDocument/2006/relationships/tags" Target="../tags/tag89.xml"/><Relationship Id="rId29" Type="http://schemas.openxmlformats.org/officeDocument/2006/relationships/tags" Target="../tags/tag98.xml"/><Relationship Id="rId41" Type="http://schemas.openxmlformats.org/officeDocument/2006/relationships/tags" Target="../tags/tag110.xml"/><Relationship Id="rId54" Type="http://schemas.openxmlformats.org/officeDocument/2006/relationships/tags" Target="../tags/tag123.xml"/><Relationship Id="rId62" Type="http://schemas.openxmlformats.org/officeDocument/2006/relationships/oleObject" Target="../embeddings/oleObject8.bin"/><Relationship Id="rId1" Type="http://schemas.openxmlformats.org/officeDocument/2006/relationships/vmlDrawing" Target="../drawings/vmlDrawing6.vml"/><Relationship Id="rId6" Type="http://schemas.openxmlformats.org/officeDocument/2006/relationships/tags" Target="../tags/tag75.xml"/><Relationship Id="rId11" Type="http://schemas.openxmlformats.org/officeDocument/2006/relationships/tags" Target="../tags/tag80.xml"/><Relationship Id="rId24" Type="http://schemas.openxmlformats.org/officeDocument/2006/relationships/tags" Target="../tags/tag93.xml"/><Relationship Id="rId32" Type="http://schemas.openxmlformats.org/officeDocument/2006/relationships/tags" Target="../tags/tag101.xml"/><Relationship Id="rId37" Type="http://schemas.openxmlformats.org/officeDocument/2006/relationships/tags" Target="../tags/tag106.xml"/><Relationship Id="rId40" Type="http://schemas.openxmlformats.org/officeDocument/2006/relationships/tags" Target="../tags/tag109.xml"/><Relationship Id="rId45" Type="http://schemas.openxmlformats.org/officeDocument/2006/relationships/tags" Target="../tags/tag114.xml"/><Relationship Id="rId53" Type="http://schemas.openxmlformats.org/officeDocument/2006/relationships/tags" Target="../tags/tag122.xml"/><Relationship Id="rId58" Type="http://schemas.openxmlformats.org/officeDocument/2006/relationships/tags" Target="../tags/tag127.xml"/><Relationship Id="rId66" Type="http://schemas.openxmlformats.org/officeDocument/2006/relationships/oleObject" Target="../embeddings/oleObject10.bin"/><Relationship Id="rId5" Type="http://schemas.openxmlformats.org/officeDocument/2006/relationships/tags" Target="../tags/tag74.xml"/><Relationship Id="rId15" Type="http://schemas.openxmlformats.org/officeDocument/2006/relationships/tags" Target="../tags/tag84.xml"/><Relationship Id="rId23" Type="http://schemas.openxmlformats.org/officeDocument/2006/relationships/tags" Target="../tags/tag92.xml"/><Relationship Id="rId28" Type="http://schemas.openxmlformats.org/officeDocument/2006/relationships/tags" Target="../tags/tag97.xml"/><Relationship Id="rId36" Type="http://schemas.openxmlformats.org/officeDocument/2006/relationships/tags" Target="../tags/tag105.xml"/><Relationship Id="rId49" Type="http://schemas.openxmlformats.org/officeDocument/2006/relationships/tags" Target="../tags/tag118.xml"/><Relationship Id="rId57" Type="http://schemas.openxmlformats.org/officeDocument/2006/relationships/tags" Target="../tags/tag126.xml"/><Relationship Id="rId61" Type="http://schemas.openxmlformats.org/officeDocument/2006/relationships/notesSlide" Target="../notesSlides/notesSlide5.xml"/><Relationship Id="rId10" Type="http://schemas.openxmlformats.org/officeDocument/2006/relationships/tags" Target="../tags/tag79.xml"/><Relationship Id="rId19" Type="http://schemas.openxmlformats.org/officeDocument/2006/relationships/tags" Target="../tags/tag88.xml"/><Relationship Id="rId31" Type="http://schemas.openxmlformats.org/officeDocument/2006/relationships/tags" Target="../tags/tag100.xml"/><Relationship Id="rId44" Type="http://schemas.openxmlformats.org/officeDocument/2006/relationships/tags" Target="../tags/tag113.xml"/><Relationship Id="rId52" Type="http://schemas.openxmlformats.org/officeDocument/2006/relationships/tags" Target="../tags/tag121.xml"/><Relationship Id="rId60" Type="http://schemas.openxmlformats.org/officeDocument/2006/relationships/slideLayout" Target="../slideLayouts/slideLayout2.xml"/><Relationship Id="rId65" Type="http://schemas.openxmlformats.org/officeDocument/2006/relationships/oleObject" Target="../embeddings/oleObject9.bin"/><Relationship Id="rId4" Type="http://schemas.openxmlformats.org/officeDocument/2006/relationships/tags" Target="../tags/tag73.xml"/><Relationship Id="rId9" Type="http://schemas.openxmlformats.org/officeDocument/2006/relationships/tags" Target="../tags/tag78.xml"/><Relationship Id="rId14" Type="http://schemas.openxmlformats.org/officeDocument/2006/relationships/tags" Target="../tags/tag83.xml"/><Relationship Id="rId22" Type="http://schemas.openxmlformats.org/officeDocument/2006/relationships/tags" Target="../tags/tag91.xml"/><Relationship Id="rId27" Type="http://schemas.openxmlformats.org/officeDocument/2006/relationships/tags" Target="../tags/tag96.xml"/><Relationship Id="rId30" Type="http://schemas.openxmlformats.org/officeDocument/2006/relationships/tags" Target="../tags/tag99.xml"/><Relationship Id="rId35" Type="http://schemas.openxmlformats.org/officeDocument/2006/relationships/tags" Target="../tags/tag104.xml"/><Relationship Id="rId43" Type="http://schemas.openxmlformats.org/officeDocument/2006/relationships/tags" Target="../tags/tag112.xml"/><Relationship Id="rId48" Type="http://schemas.openxmlformats.org/officeDocument/2006/relationships/tags" Target="../tags/tag117.xml"/><Relationship Id="rId56" Type="http://schemas.openxmlformats.org/officeDocument/2006/relationships/tags" Target="../tags/tag125.xml"/><Relationship Id="rId64" Type="http://schemas.openxmlformats.org/officeDocument/2006/relationships/image" Target="../media/image8.jpeg"/><Relationship Id="rId8" Type="http://schemas.openxmlformats.org/officeDocument/2006/relationships/tags" Target="../tags/tag77.xml"/><Relationship Id="rId51" Type="http://schemas.openxmlformats.org/officeDocument/2006/relationships/tags" Target="../tags/tag120.xml"/><Relationship Id="rId3" Type="http://schemas.openxmlformats.org/officeDocument/2006/relationships/tags" Target="../tags/tag72.xml"/><Relationship Id="rId12" Type="http://schemas.openxmlformats.org/officeDocument/2006/relationships/tags" Target="../tags/tag81.xml"/><Relationship Id="rId17" Type="http://schemas.openxmlformats.org/officeDocument/2006/relationships/tags" Target="../tags/tag86.xml"/><Relationship Id="rId25" Type="http://schemas.openxmlformats.org/officeDocument/2006/relationships/tags" Target="../tags/tag94.xml"/><Relationship Id="rId33" Type="http://schemas.openxmlformats.org/officeDocument/2006/relationships/tags" Target="../tags/tag102.xml"/><Relationship Id="rId38" Type="http://schemas.openxmlformats.org/officeDocument/2006/relationships/tags" Target="../tags/tag107.xml"/><Relationship Id="rId46" Type="http://schemas.openxmlformats.org/officeDocument/2006/relationships/tags" Target="../tags/tag115.xml"/><Relationship Id="rId59" Type="http://schemas.openxmlformats.org/officeDocument/2006/relationships/tags" Target="../tags/tag12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35.xml"/><Relationship Id="rId13" Type="http://schemas.openxmlformats.org/officeDocument/2006/relationships/tags" Target="../tags/tag140.xml"/><Relationship Id="rId18" Type="http://schemas.openxmlformats.org/officeDocument/2006/relationships/notesSlide" Target="../notesSlides/notesSlide6.xml"/><Relationship Id="rId3" Type="http://schemas.openxmlformats.org/officeDocument/2006/relationships/tags" Target="../tags/tag130.xml"/><Relationship Id="rId21" Type="http://schemas.openxmlformats.org/officeDocument/2006/relationships/image" Target="../media/image8.jpeg"/><Relationship Id="rId7" Type="http://schemas.openxmlformats.org/officeDocument/2006/relationships/tags" Target="../tags/tag134.xml"/><Relationship Id="rId12" Type="http://schemas.openxmlformats.org/officeDocument/2006/relationships/tags" Target="../tags/tag139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129.xml"/><Relationship Id="rId16" Type="http://schemas.openxmlformats.org/officeDocument/2006/relationships/tags" Target="../tags/tag143.xml"/><Relationship Id="rId20" Type="http://schemas.openxmlformats.org/officeDocument/2006/relationships/hyperlink" Target="http://mediasubs.ru/group/uploads/li/lichnostnyij-rost-i-finansyi/image2/ItMDliMWJ.jpg" TargetMode="External"/><Relationship Id="rId1" Type="http://schemas.openxmlformats.org/officeDocument/2006/relationships/vmlDrawing" Target="../drawings/vmlDrawing7.vml"/><Relationship Id="rId6" Type="http://schemas.openxmlformats.org/officeDocument/2006/relationships/tags" Target="../tags/tag133.xml"/><Relationship Id="rId11" Type="http://schemas.openxmlformats.org/officeDocument/2006/relationships/tags" Target="../tags/tag138.xml"/><Relationship Id="rId5" Type="http://schemas.openxmlformats.org/officeDocument/2006/relationships/tags" Target="../tags/tag132.xml"/><Relationship Id="rId15" Type="http://schemas.openxmlformats.org/officeDocument/2006/relationships/tags" Target="../tags/tag142.xml"/><Relationship Id="rId10" Type="http://schemas.openxmlformats.org/officeDocument/2006/relationships/tags" Target="../tags/tag137.xml"/><Relationship Id="rId19" Type="http://schemas.openxmlformats.org/officeDocument/2006/relationships/oleObject" Target="../embeddings/oleObject11.bin"/><Relationship Id="rId4" Type="http://schemas.openxmlformats.org/officeDocument/2006/relationships/tags" Target="../tags/tag131.xml"/><Relationship Id="rId9" Type="http://schemas.openxmlformats.org/officeDocument/2006/relationships/tags" Target="../tags/tag136.xml"/><Relationship Id="rId14" Type="http://schemas.openxmlformats.org/officeDocument/2006/relationships/tags" Target="../tags/tag14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50.xml"/><Relationship Id="rId13" Type="http://schemas.openxmlformats.org/officeDocument/2006/relationships/tags" Target="../tags/tag155.xml"/><Relationship Id="rId18" Type="http://schemas.openxmlformats.org/officeDocument/2006/relationships/oleObject" Target="../embeddings/oleObject12.bin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12" Type="http://schemas.openxmlformats.org/officeDocument/2006/relationships/tags" Target="../tags/tag154.xml"/><Relationship Id="rId17" Type="http://schemas.openxmlformats.org/officeDocument/2006/relationships/notesSlide" Target="../notesSlides/notesSlide7.xml"/><Relationship Id="rId2" Type="http://schemas.openxmlformats.org/officeDocument/2006/relationships/tags" Target="../tags/tag144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8.jpeg"/><Relationship Id="rId1" Type="http://schemas.openxmlformats.org/officeDocument/2006/relationships/vmlDrawing" Target="../drawings/vmlDrawing8.vml"/><Relationship Id="rId6" Type="http://schemas.openxmlformats.org/officeDocument/2006/relationships/tags" Target="../tags/tag148.xml"/><Relationship Id="rId11" Type="http://schemas.openxmlformats.org/officeDocument/2006/relationships/tags" Target="../tags/tag153.xml"/><Relationship Id="rId5" Type="http://schemas.openxmlformats.org/officeDocument/2006/relationships/tags" Target="../tags/tag147.xml"/><Relationship Id="rId15" Type="http://schemas.openxmlformats.org/officeDocument/2006/relationships/tags" Target="../tags/tag157.xml"/><Relationship Id="rId10" Type="http://schemas.openxmlformats.org/officeDocument/2006/relationships/tags" Target="../tags/tag152.xml"/><Relationship Id="rId19" Type="http://schemas.openxmlformats.org/officeDocument/2006/relationships/hyperlink" Target="http://mediasubs.ru/group/uploads/li/lichnostnyij-rost-i-finansyi/image2/ItMDliMWJ.jpg" TargetMode="External"/><Relationship Id="rId4" Type="http://schemas.openxmlformats.org/officeDocument/2006/relationships/tags" Target="../tags/tag146.xml"/><Relationship Id="rId9" Type="http://schemas.openxmlformats.org/officeDocument/2006/relationships/tags" Target="../tags/tag151.xml"/><Relationship Id="rId14" Type="http://schemas.openxmlformats.org/officeDocument/2006/relationships/tags" Target="../tags/tag1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6286521"/>
            <a:ext cx="9144000" cy="5714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 Департамент науки, промышленной политики и предпринимательства г. Москвы</a:t>
            </a:r>
          </a:p>
        </p:txBody>
      </p:sp>
      <p:sp>
        <p:nvSpPr>
          <p:cNvPr id="5" name="Rectangle 1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71538" y="2071678"/>
            <a:ext cx="7358113" cy="2689223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Проведение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комплекса аналитических и практических </a:t>
            </a: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мероприятий по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исследованию текущего состояния предпринимательской среды в условиях ресурсных особенностей мегаполиса Москва и выявлению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</p:txBody>
      </p:sp>
      <p:sp>
        <p:nvSpPr>
          <p:cNvPr id="6" name="Rectangle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71538" y="4572008"/>
            <a:ext cx="7388894" cy="154621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Место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Торгово-промышленная палата РФ, г. Москва, ул. Ильинка, 5/2, </a:t>
            </a:r>
            <a:r>
              <a:rPr lang="ru-RU" sz="1200" dirty="0" err="1" smtClean="0">
                <a:latin typeface="+mn-lt"/>
                <a:ea typeface="+mj-ea"/>
                <a:cs typeface="Arial" pitchFamily="34" charset="0"/>
              </a:rPr>
              <a:t>каб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. 540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Дата и время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23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.10.13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 г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,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 1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5:3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0</a:t>
            </a:r>
            <a:endParaRPr lang="ru-RU" sz="1200" dirty="0"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4939" name="think-cell Slide" r:id="rId25" imgW="270" imgH="270" progId="TCLayout.ActiveDocument.1">
              <p:embed/>
            </p:oleObj>
          </a:graphicData>
        </a:graphic>
      </p:graphicFrame>
      <p:sp>
        <p:nvSpPr>
          <p:cNvPr id="47" name="Прямоугольник 46"/>
          <p:cNvSpPr/>
          <p:nvPr>
            <p:custDataLst>
              <p:tags r:id="rId2"/>
            </p:custDataLst>
          </p:nvPr>
        </p:nvSpPr>
        <p:spPr>
          <a:xfrm>
            <a:off x="4357686" y="1785926"/>
            <a:ext cx="2286016" cy="1214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Мероприятия поддержки, реализуемые в рамках программы </a:t>
            </a: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«</a:t>
            </a:r>
            <a:r>
              <a:rPr lang="ru-RU" sz="1200" dirty="0" smtClean="0">
                <a:solidFill>
                  <a:schemeClr val="tx1"/>
                </a:solidFill>
              </a:rPr>
              <a:t>Развитие малого и среднего предпринимательства в г. Москве</a:t>
            </a: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»</a:t>
            </a:r>
          </a:p>
        </p:txBody>
      </p:sp>
      <p:sp>
        <p:nvSpPr>
          <p:cNvPr id="22" name="Прямоугольник 21"/>
          <p:cNvSpPr/>
          <p:nvPr>
            <p:custDataLst>
              <p:tags r:id="rId3"/>
            </p:custDataLst>
          </p:nvPr>
        </p:nvSpPr>
        <p:spPr>
          <a:xfrm>
            <a:off x="2071670" y="1857364"/>
            <a:ext cx="2286016" cy="114300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Налоговые льготы при использовании объектов инновационной инфраструктуры (технопарков, </a:t>
            </a:r>
            <a:r>
              <a:rPr lang="ru-RU" sz="1200" dirty="0" err="1" smtClean="0">
                <a:solidFill>
                  <a:schemeClr val="tx1"/>
                </a:solidFill>
              </a:rPr>
              <a:t>технополисов</a:t>
            </a:r>
            <a:r>
              <a:rPr lang="ru-RU" sz="1200" dirty="0" smtClean="0">
                <a:solidFill>
                  <a:schemeClr val="tx1"/>
                </a:solidFill>
              </a:rPr>
              <a:t> и т.д.) и при получение статуса участника Сколково</a:t>
            </a:r>
          </a:p>
        </p:txBody>
      </p:sp>
      <p:sp>
        <p:nvSpPr>
          <p:cNvPr id="31" name="Прямоугольник 30"/>
          <p:cNvSpPr/>
          <p:nvPr>
            <p:custDataLst>
              <p:tags r:id="rId4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5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6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Существующие мероприятия государственной поддержки оказывают положительное </a:t>
            </a:r>
            <a:r>
              <a:rPr lang="ru-RU" dirty="0" smtClean="0"/>
              <a:t>воздействие на инновационные субъекты МСП г. Москвы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10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9"/>
            </p:custDataLst>
          </p:nvPr>
        </p:nvSpPr>
        <p:spPr>
          <a:xfrm>
            <a:off x="142844" y="1771876"/>
            <a:ext cx="1857388" cy="1299934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Мероприятия государственной поддержки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-71470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1"/>
            </p:custDataLst>
          </p:nvPr>
        </p:nvCxnSpPr>
        <p:spPr>
          <a:xfrm rot="5400000">
            <a:off x="3714744" y="2428868"/>
            <a:ext cx="1285884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2"/>
            </p:custDataLst>
          </p:nvPr>
        </p:nvCxnSpPr>
        <p:spPr>
          <a:xfrm rot="5400000">
            <a:off x="6000760" y="2428868"/>
            <a:ext cx="1285884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19"/>
          <p:cNvSpPr/>
          <p:nvPr>
            <p:custDataLst>
              <p:tags r:id="rId13"/>
            </p:custDataLst>
          </p:nvPr>
        </p:nvSpPr>
        <p:spPr>
          <a:xfrm>
            <a:off x="2071670" y="1771876"/>
            <a:ext cx="6786610" cy="1299934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1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071669" y="3500438"/>
            <a:ext cx="2214579" cy="64633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Деятельность Центра инновационного развития г. Москвы</a:t>
            </a:r>
          </a:p>
        </p:txBody>
      </p:sp>
      <p:sp>
        <p:nvSpPr>
          <p:cNvPr id="27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071670" y="4152979"/>
            <a:ext cx="2214546" cy="2062103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2075" indent="-92075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Московская программа </a:t>
            </a:r>
            <a:r>
              <a:rPr lang="ru-RU" sz="1200" dirty="0" err="1" smtClean="0">
                <a:latin typeface="+mn-lt"/>
              </a:rPr>
              <a:t>инкубирования</a:t>
            </a:r>
            <a:r>
              <a:rPr lang="ru-RU" sz="1200" dirty="0" smtClean="0">
                <a:latin typeface="+mn-lt"/>
              </a:rPr>
              <a:t> технологий</a:t>
            </a:r>
          </a:p>
          <a:p>
            <a:pPr marL="92075" indent="-92075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Московское инновационное партнерство</a:t>
            </a:r>
          </a:p>
          <a:p>
            <a:pPr marL="92075" indent="-92075">
              <a:spcAft>
                <a:spcPts val="600"/>
              </a:spcAft>
              <a:buFont typeface="Arial" pitchFamily="34" charset="0"/>
              <a:buChar char="•"/>
            </a:pPr>
            <a:r>
              <a:rPr lang="en-US" sz="1200" dirty="0" smtClean="0">
                <a:latin typeface="+mn-lt"/>
              </a:rPr>
              <a:t>Moscow Connect</a:t>
            </a:r>
            <a:endParaRPr lang="ru-RU" sz="1200" dirty="0" smtClean="0">
              <a:latin typeface="+mn-lt"/>
            </a:endParaRPr>
          </a:p>
          <a:p>
            <a:pPr marL="92075" indent="-92075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Центры молодежного инновационного творчества</a:t>
            </a:r>
          </a:p>
          <a:p>
            <a:pPr marL="92075" indent="-92075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Программа менторской поддержки</a:t>
            </a:r>
          </a:p>
        </p:txBody>
      </p:sp>
      <p:sp>
        <p:nvSpPr>
          <p:cNvPr id="28" name="TextBox 1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По данным массового опроса инновационные компании примерно в 3 раза чаще используют возможности государственной поддержки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429124" y="4000504"/>
            <a:ext cx="2143140" cy="2214578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Консультационная и информационная поддержка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лизинга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Льготы по аренде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кредитования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выставочной деятельности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Обучение кадров</a:t>
            </a:r>
          </a:p>
        </p:txBody>
      </p:sp>
      <p:sp>
        <p:nvSpPr>
          <p:cNvPr id="36" name="Стрелка вниз 35"/>
          <p:cNvSpPr/>
          <p:nvPr>
            <p:custDataLst>
              <p:tags r:id="rId18"/>
            </p:custDataLst>
          </p:nvPr>
        </p:nvSpPr>
        <p:spPr>
          <a:xfrm>
            <a:off x="4929190" y="3143248"/>
            <a:ext cx="1214446" cy="78581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>
            <p:custDataLst>
              <p:tags r:id="rId19"/>
            </p:custDataLst>
          </p:nvPr>
        </p:nvSpPr>
        <p:spPr>
          <a:xfrm>
            <a:off x="6715140" y="1928802"/>
            <a:ext cx="2071702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Мероприятия поддержки, реализуемые в рамках программы </a:t>
            </a: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«Москва – инновационная столица России», в т.ч. организация Центра инновационного развития</a:t>
            </a:r>
          </a:p>
        </p:txBody>
      </p:sp>
      <p:sp>
        <p:nvSpPr>
          <p:cNvPr id="45" name="TextBox 30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715140" y="3714752"/>
            <a:ext cx="2143140" cy="2508379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2075" indent="-92075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Повышение информированности</a:t>
            </a:r>
          </a:p>
          <a:p>
            <a:pPr marL="92075" indent="-92075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Обучение кадров</a:t>
            </a:r>
          </a:p>
          <a:p>
            <a:pPr marL="92075" indent="-92075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Популяризация инноваций</a:t>
            </a:r>
          </a:p>
          <a:p>
            <a:pPr marL="92075" indent="-92075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Стимулирование инновационной деятельности</a:t>
            </a:r>
          </a:p>
          <a:p>
            <a:pPr marL="92075" indent="-92075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экспорта инновационной продукции</a:t>
            </a:r>
          </a:p>
          <a:p>
            <a:pPr marL="92075" indent="-92075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Проведение форума по инновациям</a:t>
            </a:r>
          </a:p>
        </p:txBody>
      </p:sp>
      <p:sp>
        <p:nvSpPr>
          <p:cNvPr id="46" name="Стрелка вниз 45"/>
          <p:cNvSpPr/>
          <p:nvPr>
            <p:custDataLst>
              <p:tags r:id="rId21"/>
            </p:custDataLst>
          </p:nvPr>
        </p:nvSpPr>
        <p:spPr>
          <a:xfrm>
            <a:off x="7143768" y="3143248"/>
            <a:ext cx="1214446" cy="50006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Picture 16" descr="http://mediasubs.ru/group/uploads/li/lichnostnyij-rost-i-finansyi/image2/ItMDliMWJ.jpg">
            <a:hlinkClick r:id="rId26"/>
          </p:cNvPr>
          <p:cNvPicPr>
            <a:picLocks noChangeAspect="1" noChangeArrowheads="1"/>
          </p:cNvPicPr>
          <p:nvPr>
            <p:custDataLst>
              <p:tags r:id="rId22"/>
            </p:custDataLst>
          </p:nvPr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0" y="3071810"/>
            <a:ext cx="2005990" cy="15901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612019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96610" name="think-cell Slide" r:id="rId35" imgW="270" imgH="270" progId="TCLayout.ActiveDocument.1">
              <p:embed/>
            </p:oleObj>
          </a:graphicData>
        </a:graphic>
      </p:graphicFrame>
      <p:sp>
        <p:nvSpPr>
          <p:cNvPr id="58" name="Прямоугольник 57"/>
          <p:cNvSpPr/>
          <p:nvPr>
            <p:custDataLst>
              <p:tags r:id="rId2"/>
            </p:custDataLst>
          </p:nvPr>
        </p:nvSpPr>
        <p:spPr>
          <a:xfrm>
            <a:off x="4357686" y="3214686"/>
            <a:ext cx="2286016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>
            <p:custDataLst>
              <p:tags r:id="rId3"/>
            </p:custDataLst>
          </p:nvPr>
        </p:nvSpPr>
        <p:spPr>
          <a:xfrm>
            <a:off x="2071670" y="3214686"/>
            <a:ext cx="2286016" cy="8753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>
            <p:custDataLst>
              <p:tags r:id="rId4"/>
            </p:custDataLst>
          </p:nvPr>
        </p:nvSpPr>
        <p:spPr>
          <a:xfrm>
            <a:off x="6643702" y="3214686"/>
            <a:ext cx="2214578" cy="1428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>
            <p:custDataLst>
              <p:tags r:id="rId5"/>
            </p:custDataLst>
          </p:nvPr>
        </p:nvSpPr>
        <p:spPr>
          <a:xfrm rot="10800000">
            <a:off x="2071670" y="1924811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6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7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нормативной правовой базы оказывают как положительное, так и отрицательное </a:t>
            </a:r>
            <a:r>
              <a:rPr lang="ru-RU" dirty="0" smtClean="0"/>
              <a:t>воздействие на инновационные субъекты МСП г. Москвы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11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9"/>
            </p:custDataLst>
            <p:extLst>
              <p:ext uri="{D42A27DB-BD31-4B8C-83A1-F6EECF244321}">
                <p14:modId xmlns="" xmlns:p14="http://schemas.microsoft.com/office/powerpoint/2010/main" val="3803609240"/>
              </p:ext>
            </p:extLst>
          </p:nvPr>
        </p:nvGraphicFramePr>
        <p:xfrm>
          <a:off x="2071670" y="1857363"/>
          <a:ext cx="6858048" cy="861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6124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10"/>
            </p:custDataLst>
          </p:nvPr>
        </p:nvSpPr>
        <p:spPr>
          <a:xfrm>
            <a:off x="142844" y="2786058"/>
            <a:ext cx="1857388" cy="1317173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Нормативная правовая база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-71438" y="2181516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Положительное воздействие фактора</a:t>
            </a:r>
          </a:p>
        </p:txBody>
      </p:sp>
      <p:sp>
        <p:nvSpPr>
          <p:cNvPr id="32" name="Rectangle 19"/>
          <p:cNvSpPr/>
          <p:nvPr>
            <p:custDataLst>
              <p:tags r:id="rId12"/>
            </p:custDataLst>
          </p:nvPr>
        </p:nvSpPr>
        <p:spPr>
          <a:xfrm>
            <a:off x="2071670" y="2714620"/>
            <a:ext cx="6786610" cy="1398357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3"/>
            </p:custDataLst>
          </p:nvPr>
        </p:nvCxnSpPr>
        <p:spPr>
          <a:xfrm rot="5400000">
            <a:off x="3658508" y="3413798"/>
            <a:ext cx="139835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4"/>
            </p:custDataLst>
          </p:nvPr>
        </p:nvCxnSpPr>
        <p:spPr>
          <a:xfrm rot="16200000" flipH="1">
            <a:off x="5951934" y="3406388"/>
            <a:ext cx="1398356" cy="1482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16" descr="http://mediasubs.ru/group/uploads/li/lichnostnyij-rost-i-finansyi/image2/ItMDliMWJ.jpg">
            <a:hlinkClick r:id="rId36"/>
          </p:cNvPr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37" cstate="print"/>
          <a:srcRect/>
          <a:stretch>
            <a:fillRect/>
          </a:stretch>
        </p:blipFill>
        <p:spPr bwMode="auto">
          <a:xfrm>
            <a:off x="214282" y="928669"/>
            <a:ext cx="1643074" cy="1215876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>
            <p:custDataLst>
              <p:tags r:id="rId16"/>
            </p:custDataLst>
          </p:nvPr>
        </p:nvSpPr>
        <p:spPr>
          <a:xfrm>
            <a:off x="2071670" y="4155350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custDataLst>
              <p:tags r:id="rId17"/>
            </p:custDataLst>
            <p:extLst>
              <p:ext uri="{D42A27DB-BD31-4B8C-83A1-F6EECF244321}">
                <p14:modId xmlns="" xmlns:p14="http://schemas.microsoft.com/office/powerpoint/2010/main" val="1898590413"/>
              </p:ext>
            </p:extLst>
          </p:nvPr>
        </p:nvGraphicFramePr>
        <p:xfrm>
          <a:off x="2071670" y="4155350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3" name="Rectangle 3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-71438" y="4335487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Отрицательное воздействие фактора</a:t>
            </a:r>
          </a:p>
        </p:txBody>
      </p:sp>
      <p:sp>
        <p:nvSpPr>
          <p:cNvPr id="30" name="TextBox 3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643702" y="3312383"/>
            <a:ext cx="22145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Расхождения с ФЗ в</a:t>
            </a:r>
          </a:p>
          <a:p>
            <a:pPr algn="just"/>
            <a:r>
              <a:rPr lang="ru-RU" sz="1200" dirty="0" smtClean="0">
                <a:latin typeface="+mn-lt"/>
              </a:rPr>
              <a:t>сфере государственной поддержки инновационной деятельности</a:t>
            </a:r>
            <a:endParaRPr lang="en-US" sz="1200" dirty="0" smtClean="0">
              <a:latin typeface="+mn-lt"/>
            </a:endParaRPr>
          </a:p>
        </p:txBody>
      </p:sp>
      <p:pic>
        <p:nvPicPr>
          <p:cNvPr id="125959" name="Picture 7" descr="http://ivbb.ru/domain_dependent/ivbb.ru/uploadify/3d5b9ce52a570d78e6b4bf7f07f18550.jpg">
            <a:hlinkClick r:id="rId38"/>
          </p:cNvPr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>
          <a:blip r:embed="rId3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0" y="5085184"/>
            <a:ext cx="185735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Прямая соединительная линия 26"/>
          <p:cNvCxnSpPr/>
          <p:nvPr>
            <p:custDataLst>
              <p:tags r:id="rId21"/>
            </p:custDataLst>
          </p:nvPr>
        </p:nvCxnSpPr>
        <p:spPr>
          <a:xfrm>
            <a:off x="2071670" y="3357562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643702" y="3357562"/>
            <a:ext cx="221457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357686" y="321468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трелка вниз 47"/>
          <p:cNvSpPr/>
          <p:nvPr>
            <p:custDataLst>
              <p:tags r:id="rId22"/>
            </p:custDataLst>
          </p:nvPr>
        </p:nvSpPr>
        <p:spPr>
          <a:xfrm rot="10800000">
            <a:off x="4857752" y="1500174"/>
            <a:ext cx="1143008" cy="35719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6715140" y="5357826"/>
            <a:ext cx="2071702" cy="857256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Трактовки ключевых понятий в отдельных законах либо слишком узки, либо отсутствуют</a:t>
            </a:r>
            <a:endParaRPr lang="ru-RU" sz="1200" b="1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0" name="Стрелка вниз 59"/>
          <p:cNvSpPr/>
          <p:nvPr/>
        </p:nvSpPr>
        <p:spPr>
          <a:xfrm>
            <a:off x="7215206" y="5000636"/>
            <a:ext cx="1143008" cy="285752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30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071670" y="2714620"/>
            <a:ext cx="228601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latin typeface="+mn-lt"/>
              </a:rPr>
              <a:t>Крупные компании реализуют собственные стратегии инновационного развития</a:t>
            </a:r>
            <a:endParaRPr lang="en-US" sz="1000" dirty="0" smtClean="0">
              <a:latin typeface="+mn-lt"/>
            </a:endParaRPr>
          </a:p>
        </p:txBody>
      </p:sp>
      <p:sp>
        <p:nvSpPr>
          <p:cNvPr id="54" name="TextBox 30"/>
          <p:cNvSpPr txBox="1">
            <a:spLocks noChangeArrowheads="1"/>
          </p:cNvSpPr>
          <p:nvPr/>
        </p:nvSpPr>
        <p:spPr bwMode="auto">
          <a:xfrm>
            <a:off x="4357686" y="2714620"/>
            <a:ext cx="22860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Стратегия «Инновационная Россия – 2020»</a:t>
            </a:r>
            <a:endParaRPr lang="en-US" sz="1200" dirty="0" smtClean="0">
              <a:latin typeface="+mn-lt"/>
            </a:endParaRPr>
          </a:p>
        </p:txBody>
      </p:sp>
      <p:sp>
        <p:nvSpPr>
          <p:cNvPr id="56" name="Стрелка вниз 55"/>
          <p:cNvSpPr/>
          <p:nvPr>
            <p:custDataLst>
              <p:tags r:id="rId24"/>
            </p:custDataLst>
          </p:nvPr>
        </p:nvSpPr>
        <p:spPr>
          <a:xfrm rot="10800000">
            <a:off x="2571736" y="1500174"/>
            <a:ext cx="1143008" cy="35719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2071670" y="785794"/>
            <a:ext cx="4500594" cy="64294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Существуют как локальные тренды развития инноваций, так и единая концептуальная система, применимая не только к по всей России, но и конкретно в г. Москве</a:t>
            </a:r>
          </a:p>
        </p:txBody>
      </p:sp>
      <p:cxnSp>
        <p:nvCxnSpPr>
          <p:cNvPr id="35" name="Прямая соединительная линия 34"/>
          <p:cNvCxnSpPr/>
          <p:nvPr>
            <p:custDataLst>
              <p:tags r:id="rId25"/>
            </p:custDataLst>
          </p:nvPr>
        </p:nvCxnSpPr>
        <p:spPr>
          <a:xfrm>
            <a:off x="4357686" y="3357562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>
            <p:custDataLst>
              <p:tags r:id="rId26"/>
            </p:custDataLst>
          </p:nvPr>
        </p:nvCxnSpPr>
        <p:spPr>
          <a:xfrm>
            <a:off x="6643702" y="3214686"/>
            <a:ext cx="221457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0"/>
          <p:cNvSpPr txBox="1">
            <a:spLocks noChangeArrowheads="1"/>
          </p:cNvSpPr>
          <p:nvPr/>
        </p:nvSpPr>
        <p:spPr bwMode="auto">
          <a:xfrm>
            <a:off x="6643702" y="2714620"/>
            <a:ext cx="22145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«Москва – инновационная столица России»</a:t>
            </a:r>
            <a:endParaRPr lang="en-US" sz="1200" dirty="0" smtClean="0">
              <a:latin typeface="+mn-lt"/>
            </a:endParaRPr>
          </a:p>
        </p:txBody>
      </p:sp>
      <p:sp>
        <p:nvSpPr>
          <p:cNvPr id="44" name="Стрелка вниз 43"/>
          <p:cNvSpPr/>
          <p:nvPr/>
        </p:nvSpPr>
        <p:spPr>
          <a:xfrm rot="10800000">
            <a:off x="7143768" y="1500174"/>
            <a:ext cx="1143008" cy="35719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>
            <p:custDataLst>
              <p:tags r:id="rId27"/>
            </p:custDataLst>
          </p:nvPr>
        </p:nvSpPr>
        <p:spPr>
          <a:xfrm>
            <a:off x="6643702" y="785794"/>
            <a:ext cx="2214578" cy="64294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Прописаны конкретные целевые показатели развития инновационной деятельности</a:t>
            </a:r>
          </a:p>
        </p:txBody>
      </p:sp>
      <p:sp>
        <p:nvSpPr>
          <p:cNvPr id="46" name="TextBox 30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4357686" y="3425611"/>
            <a:ext cx="2286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Несогласованность отдельных мероприятий и программ поддержки</a:t>
            </a:r>
            <a:endParaRPr lang="en-US" sz="1200" dirty="0" smtClean="0">
              <a:latin typeface="+mn-lt"/>
            </a:endParaRPr>
          </a:p>
        </p:txBody>
      </p:sp>
      <p:sp>
        <p:nvSpPr>
          <p:cNvPr id="49" name="Стрелка вниз 48"/>
          <p:cNvSpPr/>
          <p:nvPr>
            <p:custDataLst>
              <p:tags r:id="rId29"/>
            </p:custDataLst>
          </p:nvPr>
        </p:nvSpPr>
        <p:spPr>
          <a:xfrm>
            <a:off x="4929190" y="5000636"/>
            <a:ext cx="1143008" cy="285752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>
            <p:custDataLst>
              <p:tags r:id="rId30"/>
            </p:custDataLst>
          </p:nvPr>
        </p:nvSpPr>
        <p:spPr>
          <a:xfrm>
            <a:off x="4357686" y="5357826"/>
            <a:ext cx="2286016" cy="857256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Целевые показатели подпрограммы* практически не совпадают с  ее ключевыми задачами</a:t>
            </a:r>
            <a:endParaRPr lang="ru-RU" sz="1200" b="1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51" name="TextBox 17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«Москва – инновационная столица России»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/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61" name="Прямая соединительная линия 60"/>
          <p:cNvCxnSpPr/>
          <p:nvPr>
            <p:custDataLst>
              <p:tags r:id="rId32"/>
            </p:custDataLst>
          </p:nvPr>
        </p:nvCxnSpPr>
        <p:spPr>
          <a:xfrm>
            <a:off x="2071670" y="321468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97634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По итогам массового опроса выявлена средняя степень воздействия указанных факторов на инновационные субъекты МСП г. Москвы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12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85720" y="928670"/>
          <a:ext cx="8572560" cy="5304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2883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288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2827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9114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51929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услуги*	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64294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00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Информационно-аналитическая</a:t>
                      </a:r>
                      <a:r>
                        <a:rPr lang="ru-RU" sz="1400" baseline="0" dirty="0" smtClean="0"/>
                        <a:t> обеспеченность</a:t>
                      </a:r>
                      <a:r>
                        <a:rPr lang="ru-RU" sz="1400" dirty="0" smtClean="0"/>
                        <a:t> отрасли*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результаты массового опроса производственных компаний, проведенного АНО «НИСИПП»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/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*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Группа факторов требует детального понимания, в связи с чем планируется выявление степени востребованности в процессе проведения глубинных интервью и практических мероприятий с экспертами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7157" y="2000240"/>
            <a:ext cx="1643075" cy="142876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42%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3500438"/>
            <a:ext cx="2928958" cy="150019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60%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5143512"/>
            <a:ext cx="3357586" cy="1000132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6</a:t>
            </a:r>
            <a:r>
              <a:rPr lang="ru-RU" dirty="0" smtClean="0"/>
              <a:t>7%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5143512"/>
            <a:ext cx="3000396" cy="500066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69%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43438" y="1500174"/>
            <a:ext cx="1785950" cy="42862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42%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43438" y="2071678"/>
            <a:ext cx="3214710" cy="571504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70%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43438" y="2786058"/>
            <a:ext cx="1728762" cy="571504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39%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1500174"/>
            <a:ext cx="3500462" cy="42862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71%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41321" name="think-cell Slide" r:id="rId55" imgW="270" imgH="270" progId="TCLayout.ActiveDocument.1">
              <p:embed/>
            </p:oleObj>
          </a:graphicData>
        </a:graphic>
      </p:graphicFrame>
      <p:sp>
        <p:nvSpPr>
          <p:cNvPr id="79" name="Прямоугольник 78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200">
              <a:latin typeface="Calibri"/>
              <a:cs typeface="Calibri"/>
              <a:sym typeface="Calibri"/>
            </a:endParaRPr>
          </a:p>
        </p:txBody>
      </p:sp>
      <p:sp>
        <p:nvSpPr>
          <p:cNvPr id="42" name="Прямоугольник 41"/>
          <p:cNvSpPr/>
          <p:nvPr>
            <p:custDataLst>
              <p:tags r:id="rId3"/>
            </p:custDataLst>
          </p:nvPr>
        </p:nvSpPr>
        <p:spPr>
          <a:xfrm>
            <a:off x="5072066" y="1357298"/>
            <a:ext cx="3786214" cy="428628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>
            <p:custDataLst>
              <p:tags r:id="rId4"/>
            </p:custDataLst>
          </p:nvPr>
        </p:nvSpPr>
        <p:spPr>
          <a:xfrm>
            <a:off x="214282" y="1357298"/>
            <a:ext cx="4286280" cy="428628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5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6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Инновационным компаниям требуется более благоприятная деловая среда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*В данном случае представлена дорожно-транспортная инфраструктура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** В данном случае исследуется доступность энергетических сетей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результаты массового опроса производственных компаний, проведенного АНО «НИСИПП»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58" name="Объект 57"/>
          <p:cNvGraphicFramePr>
            <a:graphicFrameLocks noChangeAspect="1"/>
          </p:cNvGraphicFramePr>
          <p:nvPr/>
        </p:nvGraphicFramePr>
        <p:xfrm>
          <a:off x="217488" y="1465261"/>
          <a:ext cx="3781321" cy="4143420"/>
        </p:xfrm>
        <a:graphic>
          <a:graphicData uri="http://schemas.openxmlformats.org/presentationml/2006/ole">
            <p:oleObj spid="_x0000_s141323" name="Диаграмма" r:id="rId56" imgW="3781321" imgH="4143420" progId="MSGraph.Chart.8">
              <p:embed followColorScheme="full"/>
            </p:oleObj>
          </a:graphicData>
        </a:graphic>
      </p:graphicFrame>
      <p:cxnSp>
        <p:nvCxnSpPr>
          <p:cNvPr id="101" name="Прямая соединительная линия 100"/>
          <p:cNvCxnSpPr/>
          <p:nvPr>
            <p:custDataLst>
              <p:tags r:id="rId9"/>
            </p:custDataLst>
          </p:nvPr>
        </p:nvCxnSpPr>
        <p:spPr bwMode="auto">
          <a:xfrm>
            <a:off x="3348037" y="3136900"/>
            <a:ext cx="2921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>
            <p:custDataLst>
              <p:tags r:id="rId10"/>
            </p:custDataLst>
          </p:nvPr>
        </p:nvCxnSpPr>
        <p:spPr bwMode="auto">
          <a:xfrm flipV="1">
            <a:off x="3636962" y="3098800"/>
            <a:ext cx="0" cy="185737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>
            <p:custDataLst>
              <p:tags r:id="rId11"/>
            </p:custDataLst>
          </p:nvPr>
        </p:nvCxnSpPr>
        <p:spPr bwMode="auto">
          <a:xfrm flipV="1">
            <a:off x="3351212" y="3098800"/>
            <a:ext cx="0" cy="433387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>
            <p:custDataLst>
              <p:tags r:id="rId12"/>
            </p:custDataLst>
          </p:nvPr>
        </p:nvCxnSpPr>
        <p:spPr bwMode="auto">
          <a:xfrm>
            <a:off x="3224212" y="2346325"/>
            <a:ext cx="358775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>
            <p:custDataLst>
              <p:tags r:id="rId13"/>
            </p:custDataLst>
          </p:nvPr>
        </p:nvCxnSpPr>
        <p:spPr bwMode="auto">
          <a:xfrm flipV="1">
            <a:off x="3579812" y="2308225"/>
            <a:ext cx="0" cy="185737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>
            <p:custDataLst>
              <p:tags r:id="rId14"/>
            </p:custDataLst>
          </p:nvPr>
        </p:nvCxnSpPr>
        <p:spPr bwMode="auto">
          <a:xfrm flipV="1">
            <a:off x="3227387" y="2308225"/>
            <a:ext cx="0" cy="433387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>
            <p:custDataLst>
              <p:tags r:id="rId15"/>
            </p:custDataLst>
          </p:nvPr>
        </p:nvCxnSpPr>
        <p:spPr bwMode="auto">
          <a:xfrm>
            <a:off x="3005137" y="1555750"/>
            <a:ext cx="454025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>
            <p:custDataLst>
              <p:tags r:id="rId16"/>
            </p:custDataLst>
          </p:nvPr>
        </p:nvCxnSpPr>
        <p:spPr bwMode="auto">
          <a:xfrm flipV="1">
            <a:off x="3455987" y="1517650"/>
            <a:ext cx="0" cy="185737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>
            <p:custDataLst>
              <p:tags r:id="rId17"/>
            </p:custDataLst>
          </p:nvPr>
        </p:nvCxnSpPr>
        <p:spPr bwMode="auto">
          <a:xfrm flipV="1">
            <a:off x="3008312" y="1517650"/>
            <a:ext cx="0" cy="433387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>
            <p:custDataLst>
              <p:tags r:id="rId18"/>
            </p:custDataLst>
          </p:nvPr>
        </p:nvCxnSpPr>
        <p:spPr bwMode="auto">
          <a:xfrm flipV="1">
            <a:off x="2636837" y="3889375"/>
            <a:ext cx="0" cy="433387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>
            <p:custDataLst>
              <p:tags r:id="rId19"/>
            </p:custDataLst>
          </p:nvPr>
        </p:nvCxnSpPr>
        <p:spPr bwMode="auto">
          <a:xfrm flipV="1">
            <a:off x="2274887" y="3889375"/>
            <a:ext cx="0" cy="185737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>
            <p:custDataLst>
              <p:tags r:id="rId20"/>
            </p:custDataLst>
          </p:nvPr>
        </p:nvCxnSpPr>
        <p:spPr bwMode="auto">
          <a:xfrm flipV="1">
            <a:off x="2741612" y="4679950"/>
            <a:ext cx="0" cy="433387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>
            <p:custDataLst>
              <p:tags r:id="rId21"/>
            </p:custDataLst>
          </p:nvPr>
        </p:nvCxnSpPr>
        <p:spPr bwMode="auto">
          <a:xfrm flipH="1">
            <a:off x="2271712" y="3927475"/>
            <a:ext cx="3683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>
            <p:custDataLst>
              <p:tags r:id="rId22"/>
            </p:custDataLst>
          </p:nvPr>
        </p:nvCxnSpPr>
        <p:spPr bwMode="auto">
          <a:xfrm flipV="1">
            <a:off x="2389187" y="4679950"/>
            <a:ext cx="0" cy="185737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>
            <p:custDataLst>
              <p:tags r:id="rId23"/>
            </p:custDataLst>
          </p:nvPr>
        </p:nvCxnSpPr>
        <p:spPr bwMode="auto">
          <a:xfrm flipH="1">
            <a:off x="2386012" y="4718050"/>
            <a:ext cx="358775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Овал 120"/>
          <p:cNvSpPr/>
          <p:nvPr>
            <p:custDataLst>
              <p:tags r:id="rId24"/>
            </p:custDataLst>
          </p:nvPr>
        </p:nvSpPr>
        <p:spPr bwMode="auto">
          <a:xfrm>
            <a:off x="2684462" y="3810000"/>
            <a:ext cx="442912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E924224C-6ED7-418C-B74E-4007B7856A07}" type="datetime'''''''''''''''''-''''''''''''''''''1''6''''''''''''%'''">
              <a:rPr lang="en-US" sz="1200" b="1" smtClean="0">
                <a:solidFill>
                  <a:schemeClr val="tx1"/>
                </a:solidFill>
                <a:cs typeface="Calibri"/>
              </a:rPr>
              <a:pPr algn="ctr">
                <a:lnSpc>
                  <a:spcPct val="90000"/>
                </a:lnSpc>
              </a:pPr>
              <a:t>-16%</a:t>
            </a:fld>
            <a:endParaRPr lang="ru-RU" sz="1200" b="1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14" name="Овал 113"/>
          <p:cNvSpPr/>
          <p:nvPr>
            <p:custDataLst>
              <p:tags r:id="rId25"/>
            </p:custDataLst>
          </p:nvPr>
        </p:nvSpPr>
        <p:spPr bwMode="auto">
          <a:xfrm>
            <a:off x="2789237" y="4600575"/>
            <a:ext cx="442912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2BE69761-9ECE-4B9F-90C6-AB6CD3462FC4}" type="datetime'''''''''''''-1''''''''''5''''''''''%'''''''''''''''''''''''">
              <a:rPr lang="en-US" sz="1200" b="1" smtClean="0">
                <a:solidFill>
                  <a:schemeClr val="tx1"/>
                </a:solidFill>
                <a:cs typeface="Calibri"/>
              </a:rPr>
              <a:pPr algn="ctr">
                <a:lnSpc>
                  <a:spcPct val="90000"/>
                </a:lnSpc>
              </a:pPr>
              <a:t>-15%</a:t>
            </a:fld>
            <a:endParaRPr lang="ru-RU" sz="1200" b="1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3" name="Овал 72"/>
          <p:cNvSpPr/>
          <p:nvPr>
            <p:custDataLst>
              <p:tags r:id="rId26"/>
            </p:custDataLst>
          </p:nvPr>
        </p:nvSpPr>
        <p:spPr bwMode="auto">
          <a:xfrm>
            <a:off x="3503612" y="1438275"/>
            <a:ext cx="485775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C52E14D3-8FE0-474D-97E6-886FA1BE8FB2}" type="datetime'''''''''''''+''''''''''''''''''1''''''''''7''''''''%'''''''''">
              <a:rPr lang="en-US" sz="1200" b="1" smtClean="0">
                <a:solidFill>
                  <a:schemeClr val="tx1"/>
                </a:solidFill>
                <a:cs typeface="Calibri"/>
              </a:rPr>
              <a:pPr algn="ctr">
                <a:lnSpc>
                  <a:spcPct val="90000"/>
                </a:lnSpc>
              </a:pPr>
              <a:t>+17%</a:t>
            </a:fld>
            <a:endParaRPr lang="ru-RU" sz="1200" b="1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1" name="Овал 70"/>
          <p:cNvSpPr/>
          <p:nvPr>
            <p:custDataLst>
              <p:tags r:id="rId27"/>
            </p:custDataLst>
          </p:nvPr>
        </p:nvSpPr>
        <p:spPr bwMode="auto">
          <a:xfrm>
            <a:off x="3627437" y="2228850"/>
            <a:ext cx="485775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D6234C5A-4365-44BB-85BD-760A801027AB}" type="datetime'''''''''''''''''''''''''''''''''+''''''''12''%'''''">
              <a:rPr lang="en-US" sz="1200" b="1" smtClean="0">
                <a:solidFill>
                  <a:schemeClr val="tx1"/>
                </a:solidFill>
                <a:cs typeface="Calibri"/>
              </a:rPr>
              <a:pPr algn="ctr">
                <a:lnSpc>
                  <a:spcPct val="90000"/>
                </a:lnSpc>
              </a:pPr>
              <a:t>+12%</a:t>
            </a:fld>
            <a:endParaRPr lang="ru-RU" sz="1200" b="1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2" name="Овал 71"/>
          <p:cNvSpPr/>
          <p:nvPr>
            <p:custDataLst>
              <p:tags r:id="rId28"/>
            </p:custDataLst>
          </p:nvPr>
        </p:nvSpPr>
        <p:spPr bwMode="auto">
          <a:xfrm>
            <a:off x="3684587" y="3019425"/>
            <a:ext cx="485775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147A7962-AB08-4C32-8AD2-D7B2F16D8E0B}" type="datetime'''''+''''''''''''''''''''''''''''''''''1''0''%'''''''''''''''">
              <a:rPr lang="en-US" sz="1200" b="1" smtClean="0">
                <a:solidFill>
                  <a:schemeClr val="tx1"/>
                </a:solidFill>
                <a:cs typeface="Calibri"/>
              </a:rPr>
              <a:pPr algn="ctr">
                <a:lnSpc>
                  <a:spcPct val="90000"/>
                </a:lnSpc>
              </a:pPr>
              <a:t>+10%</a:t>
            </a:fld>
            <a:endParaRPr lang="ru-RU" sz="1200" b="1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6" name="Прямоугольник 75"/>
          <p:cNvSpPr/>
          <p:nvPr>
            <p:custDataLst>
              <p:tags r:id="rId29"/>
            </p:custDataLst>
          </p:nvPr>
        </p:nvSpPr>
        <p:spPr bwMode="auto">
          <a:xfrm>
            <a:off x="4051300" y="5861050"/>
            <a:ext cx="214312" cy="160337"/>
          </a:xfrm>
          <a:prstGeom prst="rect">
            <a:avLst/>
          </a:prstGeom>
          <a:solidFill>
            <a:srgbClr val="00519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>
            <p:custDataLst>
              <p:tags r:id="rId30"/>
            </p:custDataLst>
          </p:nvPr>
        </p:nvSpPr>
        <p:spPr bwMode="auto">
          <a:xfrm>
            <a:off x="1922462" y="5861050"/>
            <a:ext cx="214312" cy="160337"/>
          </a:xfrm>
          <a:prstGeom prst="rect">
            <a:avLst/>
          </a:prstGeom>
          <a:solidFill>
            <a:schemeClr val="accent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>
            <p:custDataLst>
              <p:tags r:id="rId31"/>
            </p:custDataLst>
          </p:nvPr>
        </p:nvSpPr>
        <p:spPr bwMode="auto">
          <a:xfrm>
            <a:off x="2187575" y="5856287"/>
            <a:ext cx="176212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8156B38F-AF14-4361-B06A-21CA09924F77}" type="datetime'Ин''''''н''о''''вационн''''''ые'''' ''к''''''''''ом''п''ании'">
              <a:rPr lang="en-US" sz="1200" smtClean="0">
                <a:solidFill>
                  <a:schemeClr val="tx1"/>
                </a:solidFill>
                <a:cs typeface="Calibri"/>
              </a:rPr>
              <a:pPr/>
              <a:t>Инновационные компании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7" name="Прямоугольник 76"/>
          <p:cNvSpPr/>
          <p:nvPr>
            <p:custDataLst>
              <p:tags r:id="rId32"/>
            </p:custDataLst>
          </p:nvPr>
        </p:nvSpPr>
        <p:spPr bwMode="auto">
          <a:xfrm>
            <a:off x="4316412" y="5856287"/>
            <a:ext cx="3014662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C8C89D0C-8FBC-486E-91BC-1807B18AE810}" type="datetime'Ко''мпа''нии, не'''' явл''я''ющие''сся'' и''нно''вационными'">
              <a:rPr lang="en-US" sz="1200" smtClean="0">
                <a:solidFill>
                  <a:schemeClr val="tx1"/>
                </a:solidFill>
                <a:cs typeface="Calibri"/>
              </a:rPr>
              <a:pPr/>
              <a:t>Компании, не являющиесся инновационными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95" name="TextBox 30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357158" y="1428736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n-lt"/>
              </a:rPr>
              <a:t>Нормативная правовая база</a:t>
            </a:r>
          </a:p>
        </p:txBody>
      </p:sp>
      <p:sp>
        <p:nvSpPr>
          <p:cNvPr id="96" name="TextBox 30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357158" y="2214554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n-lt"/>
              </a:rPr>
              <a:t>Рынок труда</a:t>
            </a:r>
          </a:p>
        </p:txBody>
      </p:sp>
      <p:sp>
        <p:nvSpPr>
          <p:cNvPr id="97" name="TextBox 30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357158" y="3009125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n-lt"/>
              </a:rPr>
              <a:t>Уровень налогообложения</a:t>
            </a:r>
          </a:p>
        </p:txBody>
      </p:sp>
      <p:sp>
        <p:nvSpPr>
          <p:cNvPr id="98" name="TextBox 30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57158" y="3786190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n-lt"/>
              </a:rPr>
              <a:t>Инфраструктура*</a:t>
            </a:r>
          </a:p>
        </p:txBody>
      </p:sp>
      <p:sp>
        <p:nvSpPr>
          <p:cNvPr id="99" name="TextBox 30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357158" y="4572008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n-lt"/>
              </a:rPr>
              <a:t>Энергетические сети**</a:t>
            </a:r>
          </a:p>
        </p:txBody>
      </p:sp>
      <p:sp>
        <p:nvSpPr>
          <p:cNvPr id="106" name="Прямоугольник 105"/>
          <p:cNvSpPr/>
          <p:nvPr>
            <p:custDataLst>
              <p:tags r:id="rId38"/>
            </p:custDataLst>
          </p:nvPr>
        </p:nvSpPr>
        <p:spPr>
          <a:xfrm>
            <a:off x="5072066" y="857232"/>
            <a:ext cx="3786214" cy="500066"/>
          </a:xfrm>
          <a:prstGeom prst="rect">
            <a:avLst/>
          </a:prstGeom>
          <a:solidFill>
            <a:schemeClr val="tx2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cs typeface="Arial" charset="0"/>
              </a:rPr>
              <a:t>Факторы организации деятельности, с точки зрения которых инновационные компании более уязвимы</a:t>
            </a:r>
          </a:p>
        </p:txBody>
      </p:sp>
      <p:sp>
        <p:nvSpPr>
          <p:cNvPr id="107" name="Прямоугольник 106"/>
          <p:cNvSpPr/>
          <p:nvPr>
            <p:custDataLst>
              <p:tags r:id="rId39"/>
            </p:custDataLst>
          </p:nvPr>
        </p:nvSpPr>
        <p:spPr>
          <a:xfrm>
            <a:off x="214282" y="857232"/>
            <a:ext cx="4286280" cy="500066"/>
          </a:xfrm>
          <a:prstGeom prst="rect">
            <a:avLst/>
          </a:prstGeom>
          <a:solidFill>
            <a:schemeClr val="tx2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cs typeface="Arial" charset="0"/>
              </a:rPr>
              <a:t>Группы факторов, воздействие которых различно для инновационных и прочих компаний</a:t>
            </a:r>
          </a:p>
        </p:txBody>
      </p:sp>
      <p:graphicFrame>
        <p:nvGraphicFramePr>
          <p:cNvPr id="128" name="Объект 127"/>
          <p:cNvGraphicFramePr>
            <a:graphicFrameLocks noChangeAspect="1"/>
          </p:cNvGraphicFramePr>
          <p:nvPr/>
        </p:nvGraphicFramePr>
        <p:xfrm>
          <a:off x="5140325" y="1598612"/>
          <a:ext cx="3371799" cy="3667140"/>
        </p:xfrm>
        <a:graphic>
          <a:graphicData uri="http://schemas.openxmlformats.org/presentationml/2006/ole">
            <p:oleObj spid="_x0000_s141325" name="Диаграмма" r:id="rId57" imgW="3371799" imgH="3667140" progId="MSGraph.Chart.8">
              <p:embed followColorScheme="full"/>
            </p:oleObj>
          </a:graphicData>
        </a:graphic>
      </p:graphicFrame>
      <p:sp>
        <p:nvSpPr>
          <p:cNvPr id="129" name="Прямоугольник 128"/>
          <p:cNvSpPr/>
          <p:nvPr>
            <p:custDataLst>
              <p:tags r:id="rId40"/>
            </p:custDataLst>
          </p:nvPr>
        </p:nvSpPr>
        <p:spPr bwMode="auto">
          <a:xfrm>
            <a:off x="5537200" y="4794250"/>
            <a:ext cx="2286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2F773333-CD18-4C71-8C9B-DF64A5327102}" type="datetime'''''''''''''''''7''''%'''''">
              <a:rPr lang="en-US" sz="1200" smtClean="0">
                <a:solidFill>
                  <a:schemeClr val="tx1"/>
                </a:solidFill>
                <a:cs typeface="Calibri"/>
              </a:rPr>
              <a:pPr/>
              <a:t>7%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0" name="Прямоугольник 129"/>
          <p:cNvSpPr/>
          <p:nvPr>
            <p:custDataLst>
              <p:tags r:id="rId41"/>
            </p:custDataLst>
          </p:nvPr>
        </p:nvSpPr>
        <p:spPr bwMode="auto">
          <a:xfrm>
            <a:off x="5794375" y="4484687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B1C7319E-8112-48FC-84F1-52872888F138}" type="datetime'''''''''''''''''''''1''4''''''''''''''%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14%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1" name="Прямоугольник 130"/>
          <p:cNvSpPr/>
          <p:nvPr>
            <p:custDataLst>
              <p:tags r:id="rId42"/>
            </p:custDataLst>
          </p:nvPr>
        </p:nvSpPr>
        <p:spPr bwMode="auto">
          <a:xfrm>
            <a:off x="5422900" y="3927475"/>
            <a:ext cx="2286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9957243C-FBDA-40B8-B9EB-862DC306ED67}" type="datetime'''''''''''''''''''3''%''''''''''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3%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2" name="Прямоугольник 131"/>
          <p:cNvSpPr/>
          <p:nvPr>
            <p:custDataLst>
              <p:tags r:id="rId43"/>
            </p:custDataLst>
          </p:nvPr>
        </p:nvSpPr>
        <p:spPr bwMode="auto">
          <a:xfrm>
            <a:off x="5870575" y="3617912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A5590A26-D65D-466A-A919-4E45ABB156F3}" type="datetime'''1''''''6''''''''''''''''''''''''''''''%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16%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3" name="Прямоугольник 132"/>
          <p:cNvSpPr/>
          <p:nvPr>
            <p:custDataLst>
              <p:tags r:id="rId44"/>
            </p:custDataLst>
          </p:nvPr>
        </p:nvSpPr>
        <p:spPr bwMode="auto">
          <a:xfrm>
            <a:off x="5813425" y="3060700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0B3F1285-FD6F-45EB-98FB-BCF9EC886F7A}" type="datetime'1''''''5''''''''''''''''''''''%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15%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4" name="Прямоугольник 133"/>
          <p:cNvSpPr/>
          <p:nvPr>
            <p:custDataLst>
              <p:tags r:id="rId45"/>
            </p:custDataLst>
          </p:nvPr>
        </p:nvSpPr>
        <p:spPr bwMode="auto">
          <a:xfrm>
            <a:off x="6746875" y="2751137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5F573A65-A15D-4DCD-A511-532007BFA94D}" type="datetime'''''''''4''2''''''''%''''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42%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5" name="Прямоугольник 134"/>
          <p:cNvSpPr/>
          <p:nvPr>
            <p:custDataLst>
              <p:tags r:id="rId46"/>
            </p:custDataLst>
          </p:nvPr>
        </p:nvSpPr>
        <p:spPr bwMode="auto">
          <a:xfrm>
            <a:off x="6994525" y="2193925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29748167-B468-4DAB-855D-D07AB78AF776}" type="datetime'''''''''''''''''''''''''''4''''''9''''%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49%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6" name="Прямоугольник 135"/>
          <p:cNvSpPr/>
          <p:nvPr>
            <p:custDataLst>
              <p:tags r:id="rId47"/>
            </p:custDataLst>
          </p:nvPr>
        </p:nvSpPr>
        <p:spPr bwMode="auto">
          <a:xfrm>
            <a:off x="8442325" y="1884362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66633830-59F6-4830-8A27-F90AAD73CFAD}" type="datetime'''''9''''''2''''''''''''%'''">
              <a:rPr lang="en-US" sz="1200" smtClean="0">
                <a:solidFill>
                  <a:schemeClr val="tx1"/>
                </a:solidFill>
                <a:cs typeface="Calibri"/>
              </a:rPr>
              <a:pPr/>
              <a:t>92%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41" name="Прямоугольник 140"/>
          <p:cNvSpPr/>
          <p:nvPr>
            <p:custDataLst>
              <p:tags r:id="rId48"/>
            </p:custDataLst>
          </p:nvPr>
        </p:nvSpPr>
        <p:spPr>
          <a:xfrm>
            <a:off x="6500826" y="4781804"/>
            <a:ext cx="235745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latin typeface="Calibri" pitchFamily="34" charset="0"/>
              </a:rPr>
              <a:t>В процентах приведено количество респондентов, выбравших указанные ответы в рамках массового опроса, проведенного АНО «НИСИПП» в сентябре-октябре 2013 г.</a:t>
            </a:r>
            <a:endParaRPr lang="ru-RU" sz="1000" dirty="0"/>
          </a:p>
        </p:txBody>
      </p:sp>
      <p:sp>
        <p:nvSpPr>
          <p:cNvPr id="142" name="TextBox 30"/>
          <p:cNvSpPr txBox="1"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5286380" y="1395699"/>
            <a:ext cx="3143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n-lt"/>
              </a:rPr>
              <a:t>Сложности с организацией </a:t>
            </a:r>
            <a:r>
              <a:rPr lang="ru-RU" sz="1200" dirty="0" smtClean="0">
                <a:latin typeface="+mn-lt"/>
                <a:sym typeface="Calibri"/>
              </a:rPr>
              <a:t>производства</a:t>
            </a:r>
          </a:p>
          <a:p>
            <a:r>
              <a:rPr lang="ru-RU" sz="1200" dirty="0" smtClean="0">
                <a:latin typeface="+mn-lt"/>
                <a:sym typeface="Calibri"/>
              </a:rPr>
              <a:t>у производственных компаний</a:t>
            </a:r>
          </a:p>
        </p:txBody>
      </p:sp>
      <p:sp>
        <p:nvSpPr>
          <p:cNvPr id="143" name="TextBox 30"/>
          <p:cNvSpPr txBox="1"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5286380" y="2428868"/>
            <a:ext cx="30718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n-lt"/>
              </a:rPr>
              <a:t>Дефицит помещений</a:t>
            </a:r>
            <a:endParaRPr lang="ru-RU" sz="1200" dirty="0" smtClean="0">
              <a:latin typeface="+mn-lt"/>
              <a:sym typeface="Calibri"/>
            </a:endParaRPr>
          </a:p>
        </p:txBody>
      </p:sp>
      <p:sp>
        <p:nvSpPr>
          <p:cNvPr id="144" name="TextBox 30"/>
          <p:cNvSpPr txBox="1"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5286380" y="3286124"/>
            <a:ext cx="30718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n-lt"/>
              </a:rPr>
              <a:t>Зависимость от заемных средств</a:t>
            </a:r>
            <a:endParaRPr lang="ru-RU" sz="1200" dirty="0" smtClean="0">
              <a:latin typeface="+mn-lt"/>
              <a:sym typeface="Calibri"/>
            </a:endParaRPr>
          </a:p>
        </p:txBody>
      </p:sp>
      <p:sp>
        <p:nvSpPr>
          <p:cNvPr id="145" name="TextBox 30"/>
          <p:cNvSpPr txBox="1"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5286380" y="4143380"/>
            <a:ext cx="30718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n-lt"/>
                <a:sym typeface="Calibri"/>
              </a:rPr>
              <a:t>Сложности с поиском персонала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0538" name="think-cell Slide" r:id="rId19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Ряд вопросов проводимого исследования может быть эффективно решен на основе учета мнения экспертного сообщества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14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214282" y="1000108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7" name="Rectangle 19"/>
          <p:cNvSpPr/>
          <p:nvPr>
            <p:custDataLst>
              <p:tags r:id="rId5"/>
            </p:custDataLst>
          </p:nvPr>
        </p:nvSpPr>
        <p:spPr>
          <a:xfrm>
            <a:off x="2143108" y="1000108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0" name="Rectangle 19"/>
          <p:cNvSpPr/>
          <p:nvPr>
            <p:custDataLst>
              <p:tags r:id="rId6"/>
            </p:custDataLst>
          </p:nvPr>
        </p:nvSpPr>
        <p:spPr>
          <a:xfrm>
            <a:off x="2143108" y="1928802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6" name="TextBox 3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43108" y="1181385"/>
            <a:ext cx="67151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еще факторы способствуют </a:t>
            </a:r>
            <a:r>
              <a:rPr lang="ru-RU" sz="1200" dirty="0">
                <a:latin typeface="+mn-lt"/>
              </a:rPr>
              <a:t>формированию точек </a:t>
            </a:r>
            <a:r>
              <a:rPr lang="ru-RU" sz="1200" dirty="0" smtClean="0">
                <a:latin typeface="+mn-lt"/>
              </a:rPr>
              <a:t>роста </a:t>
            </a:r>
            <a:r>
              <a:rPr lang="ru-RU" sz="1200" smtClean="0">
                <a:latin typeface="+mn-lt"/>
              </a:rPr>
              <a:t>инновационных МСП? </a:t>
            </a:r>
            <a:endParaRPr lang="en-US" sz="1200" dirty="0" smtClean="0">
              <a:latin typeface="+mn-lt"/>
            </a:endParaRPr>
          </a:p>
        </p:txBody>
      </p:sp>
      <p:sp>
        <p:nvSpPr>
          <p:cNvPr id="39" name="TextBox 3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43108" y="2890391"/>
            <a:ext cx="6572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Какие, на Ваш взгляд, точки роста субъектов МСП могут сформироваться в будущем для инновационных компаний?</a:t>
            </a:r>
          </a:p>
        </p:txBody>
      </p:sp>
      <p:sp>
        <p:nvSpPr>
          <p:cNvPr id="40" name="TextBox 3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143108" y="3714752"/>
            <a:ext cx="67151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Достаточен ли уровень спроса в г. Москве (спрос со стороны населения, частных компаний, государства, находящихся в г. Москве филиалов международных организаций, региональных и международных выставок) для старта развития инновационных компаний?</a:t>
            </a:r>
            <a:endParaRPr lang="en-US" sz="1200" dirty="0" smtClean="0">
              <a:latin typeface="+mn-lt"/>
            </a:endParaRPr>
          </a:p>
        </p:txBody>
      </p:sp>
      <p:sp>
        <p:nvSpPr>
          <p:cNvPr id="44" name="TextBox 3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43108" y="4643446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факторы внешней среды необходимо развивать для того, чтобы сформировались новые точки роста и продолжалась динамика текущих?</a:t>
            </a:r>
            <a:endParaRPr lang="en-US" sz="1200" dirty="0" smtClean="0">
              <a:latin typeface="+mn-lt"/>
            </a:endParaRPr>
          </a:p>
        </p:txBody>
      </p:sp>
      <p:sp>
        <p:nvSpPr>
          <p:cNvPr id="45" name="TextBox 3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143108" y="5500702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Есть ли у Вас какие-либо невысказанные пожелания, предложения и комментарии по текущему исследованию?</a:t>
            </a:r>
            <a:endParaRPr lang="en-US" sz="1200" dirty="0" smtClean="0">
              <a:latin typeface="+mn-lt"/>
            </a:endParaRPr>
          </a:p>
        </p:txBody>
      </p:sp>
      <p:pic>
        <p:nvPicPr>
          <p:cNvPr id="149510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1071546"/>
            <a:ext cx="429163" cy="642942"/>
          </a:xfrm>
          <a:prstGeom prst="rect">
            <a:avLst/>
          </a:prstGeom>
          <a:noFill/>
        </p:spPr>
      </p:pic>
      <p:sp>
        <p:nvSpPr>
          <p:cNvPr id="29" name="Rectangle 19"/>
          <p:cNvSpPr/>
          <p:nvPr>
            <p:custDataLst>
              <p:tags r:id="rId12"/>
            </p:custDataLst>
          </p:nvPr>
        </p:nvSpPr>
        <p:spPr>
          <a:xfrm>
            <a:off x="2143108" y="2786058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/>
          <p:nvPr>
            <p:custDataLst>
              <p:tags r:id="rId13"/>
            </p:custDataLst>
          </p:nvPr>
        </p:nvSpPr>
        <p:spPr>
          <a:xfrm>
            <a:off x="2143108" y="3643314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2" name="Rectangle 19"/>
          <p:cNvSpPr/>
          <p:nvPr>
            <p:custDataLst>
              <p:tags r:id="rId14"/>
            </p:custDataLst>
          </p:nvPr>
        </p:nvSpPr>
        <p:spPr>
          <a:xfrm>
            <a:off x="2143108" y="4500570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3" name="Rectangle 19"/>
          <p:cNvSpPr/>
          <p:nvPr>
            <p:custDataLst>
              <p:tags r:id="rId15"/>
            </p:custDataLst>
          </p:nvPr>
        </p:nvSpPr>
        <p:spPr>
          <a:xfrm>
            <a:off x="2143108" y="5357826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4" name="Pentagon 18"/>
          <p:cNvSpPr/>
          <p:nvPr/>
        </p:nvSpPr>
        <p:spPr>
          <a:xfrm>
            <a:off x="214282" y="1928802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37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2000240"/>
            <a:ext cx="429163" cy="642942"/>
          </a:xfrm>
          <a:prstGeom prst="rect">
            <a:avLst/>
          </a:prstGeom>
          <a:noFill/>
        </p:spPr>
      </p:pic>
      <p:sp>
        <p:nvSpPr>
          <p:cNvPr id="38" name="Pentagon 18"/>
          <p:cNvSpPr/>
          <p:nvPr/>
        </p:nvSpPr>
        <p:spPr>
          <a:xfrm>
            <a:off x="214282" y="2786058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1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2857496"/>
            <a:ext cx="429163" cy="642942"/>
          </a:xfrm>
          <a:prstGeom prst="rect">
            <a:avLst/>
          </a:prstGeom>
          <a:noFill/>
        </p:spPr>
      </p:pic>
      <p:sp>
        <p:nvSpPr>
          <p:cNvPr id="42" name="Pentagon 18"/>
          <p:cNvSpPr/>
          <p:nvPr/>
        </p:nvSpPr>
        <p:spPr>
          <a:xfrm>
            <a:off x="214282" y="3643314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3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3714752"/>
            <a:ext cx="429163" cy="642942"/>
          </a:xfrm>
          <a:prstGeom prst="rect">
            <a:avLst/>
          </a:prstGeom>
          <a:noFill/>
        </p:spPr>
      </p:pic>
      <p:sp>
        <p:nvSpPr>
          <p:cNvPr id="50" name="Pentagon 18"/>
          <p:cNvSpPr/>
          <p:nvPr/>
        </p:nvSpPr>
        <p:spPr>
          <a:xfrm>
            <a:off x="214282" y="4500570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1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4572008"/>
            <a:ext cx="429163" cy="642942"/>
          </a:xfrm>
          <a:prstGeom prst="rect">
            <a:avLst/>
          </a:prstGeom>
          <a:noFill/>
        </p:spPr>
      </p:pic>
      <p:sp>
        <p:nvSpPr>
          <p:cNvPr id="52" name="Pentagon 18"/>
          <p:cNvSpPr/>
          <p:nvPr/>
        </p:nvSpPr>
        <p:spPr>
          <a:xfrm>
            <a:off x="214282" y="5357826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4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5429264"/>
            <a:ext cx="429163" cy="642942"/>
          </a:xfrm>
          <a:prstGeom prst="rect">
            <a:avLst/>
          </a:prstGeom>
          <a:noFill/>
        </p:spPr>
      </p:pic>
      <p:sp>
        <p:nvSpPr>
          <p:cNvPr id="55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143108" y="2071678"/>
            <a:ext cx="6572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1200" dirty="0" smtClean="0">
                <a:latin typeface="+mn-lt"/>
              </a:rPr>
              <a:t>На Ваш взгляд, созданы ли в г. Москве условия для ведения эффективного инновационного бизнеса?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2500306"/>
            <a:ext cx="9144000" cy="20002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/>
              <a:t>Спасибо за внимание!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6265" name="think-cell Slide" r:id="rId16" imgW="270" imgH="270" progId="TCLayout.ActiveDocument.1">
              <p:embed/>
            </p:oleObj>
          </a:graphicData>
        </a:graphic>
      </p:graphicFrame>
      <p:sp>
        <p:nvSpPr>
          <p:cNvPr id="15" name="Rectangle 13"/>
          <p:cNvSpPr/>
          <p:nvPr>
            <p:custDataLst>
              <p:tags r:id="rId2"/>
            </p:custDataLst>
          </p:nvPr>
        </p:nvSpPr>
        <p:spPr>
          <a:xfrm>
            <a:off x="1722437" y="954087"/>
            <a:ext cx="7128792" cy="1116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72000" bIns="36000" rtlCol="0" anchor="ctr"/>
          <a:lstStyle/>
          <a:p>
            <a:pPr marL="277812" algn="just">
              <a:tabLst>
                <a:tab pos="266700" algn="l"/>
              </a:tabLst>
            </a:pPr>
            <a:r>
              <a:rPr lang="ru-RU" sz="1200" dirty="0" smtClean="0">
                <a:solidFill>
                  <a:schemeClr val="tx1"/>
                </a:solidFill>
              </a:rPr>
              <a:t>Реализация программного мероприятия «Формирование благоприятной деловой среды предпринимательской деятельности» подпрограммы «Развитие малого и среднего предпринимательства в городе Москве на 2012-2016 гг.» Государственной программы города Москвы «Стимулирование экономической активности на 2012-2016 гг.»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6" name="Rectangle 16"/>
          <p:cNvSpPr/>
          <p:nvPr>
            <p:custDataLst>
              <p:tags r:id="rId3"/>
            </p:custDataLst>
          </p:nvPr>
        </p:nvSpPr>
        <p:spPr>
          <a:xfrm>
            <a:off x="3286116" y="3000372"/>
            <a:ext cx="2643206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Ранжирование и определение степени влияния внешних факторов предпринимательской среды г. Москвы на конкурентоспособность МСП г. Москвы </a:t>
            </a:r>
            <a:r>
              <a:rPr lang="ru-RU" sz="1200" b="1" dirty="0" smtClean="0">
                <a:solidFill>
                  <a:schemeClr val="tx1"/>
                </a:solidFill>
              </a:rPr>
              <a:t>(текущий этап)</a:t>
            </a:r>
          </a:p>
        </p:txBody>
      </p:sp>
      <p:sp>
        <p:nvSpPr>
          <p:cNvPr id="27" name="Rectangle 16"/>
          <p:cNvSpPr/>
          <p:nvPr>
            <p:custDataLst>
              <p:tags r:id="rId4"/>
            </p:custDataLst>
          </p:nvPr>
        </p:nvSpPr>
        <p:spPr>
          <a:xfrm>
            <a:off x="6248134" y="3000372"/>
            <a:ext cx="2500330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Разработка и утверждение в экспертном сообществе методических рекомендаций и плана мероприятий к программе города Москвы «Стимулирование экономической активности на 2012-2016 гг.» по развитию предпринимательской среды в городе Москве на период 2013-2016 гг. на основе выявленных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6" name="Rectangle 16"/>
          <p:cNvSpPr/>
          <p:nvPr>
            <p:custDataLst>
              <p:tags r:id="rId5"/>
            </p:custDataLst>
          </p:nvPr>
        </p:nvSpPr>
        <p:spPr>
          <a:xfrm>
            <a:off x="571472" y="3000372"/>
            <a:ext cx="2357454" cy="30018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85725" indent="-85725" algn="just"/>
            <a:r>
              <a:rPr lang="ru-RU" sz="1200" dirty="0" smtClean="0">
                <a:solidFill>
                  <a:schemeClr val="tx1"/>
                </a:solidFill>
              </a:rPr>
              <a:t> 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Анализ российского и зарубежного опыта исследований предпринимательской среды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Формирование исчерпывающего перечня внешних факторов, влияющих на конкурентоспособность МСП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Выявление ресурсных особенностей г. Москвы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Разработка метода исследования текущего состояния предпринимательской среды в условиях ресурсных особенностей г. Москва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7" name="Isosceles Triangle 18"/>
          <p:cNvSpPr/>
          <p:nvPr/>
        </p:nvSpPr>
        <p:spPr>
          <a:xfrm flipV="1">
            <a:off x="282574" y="2133600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11" name="Текст 4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82575" y="2444750"/>
            <a:ext cx="8569324" cy="4320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812" algn="ctr">
              <a:tabLst>
                <a:tab pos="266700" algn="l"/>
              </a:tabLst>
            </a:pPr>
            <a:r>
              <a:rPr lang="ru-RU" sz="1400" b="1" dirty="0" smtClean="0">
                <a:solidFill>
                  <a:schemeClr val="bg1"/>
                </a:solidFill>
              </a:rPr>
              <a:t>Исследование выполняется в три этапа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28"/>
          <p:cNvSpPr/>
          <p:nvPr>
            <p:custDataLst>
              <p:tags r:id="rId7"/>
            </p:custDataLst>
          </p:nvPr>
        </p:nvSpPr>
        <p:spPr bwMode="gray">
          <a:xfrm>
            <a:off x="214282" y="2928934"/>
            <a:ext cx="417513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1</a:t>
            </a:r>
          </a:p>
        </p:txBody>
      </p:sp>
      <p:sp>
        <p:nvSpPr>
          <p:cNvPr id="13" name="Rounded Rectangle 29"/>
          <p:cNvSpPr/>
          <p:nvPr>
            <p:custDataLst>
              <p:tags r:id="rId8"/>
            </p:custDataLst>
          </p:nvPr>
        </p:nvSpPr>
        <p:spPr bwMode="gray">
          <a:xfrm>
            <a:off x="2940042" y="2928934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30162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2</a:t>
            </a:r>
          </a:p>
        </p:txBody>
      </p:sp>
      <p:sp>
        <p:nvSpPr>
          <p:cNvPr id="14" name="Pentagon 12"/>
          <p:cNvSpPr/>
          <p:nvPr>
            <p:custDataLst>
              <p:tags r:id="rId9"/>
            </p:custDataLst>
          </p:nvPr>
        </p:nvSpPr>
        <p:spPr>
          <a:xfrm>
            <a:off x="209550" y="954087"/>
            <a:ext cx="1872208" cy="1116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bg1"/>
                </a:solidFill>
                <a:sym typeface="Arial"/>
              </a:rPr>
              <a:t>Основание исследования</a:t>
            </a:r>
            <a:endParaRPr lang="ru-RU" sz="14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10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 </a:t>
            </a:r>
          </a:p>
          <a:p>
            <a:pPr algn="just"/>
            <a:r>
              <a:rPr lang="ru-RU" dirty="0" smtClean="0">
                <a:latin typeface="+mj-lt"/>
                <a:cs typeface="Arial" pitchFamily="34" charset="0"/>
              </a:rPr>
              <a:t>Ключевой целью исследования является </a:t>
            </a:r>
            <a:r>
              <a:rPr lang="ru-RU" dirty="0" smtClean="0">
                <a:latin typeface="+mj-lt"/>
              </a:rPr>
              <a:t>разработка методических рекомендаций и плана мероприятий к программе г. Москвы «Стимулирование экономической активности на 2012-2016 гг.»</a:t>
            </a:r>
            <a:r>
              <a:rPr lang="ru-RU" dirty="0" smtClean="0">
                <a:latin typeface="+mj-lt"/>
                <a:cs typeface="Arial" pitchFamily="34" charset="0"/>
              </a:rPr>
              <a:t> </a:t>
            </a:r>
            <a:endParaRPr lang="ru-RU" dirty="0"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23" name="Rounded Rectangle 29"/>
          <p:cNvSpPr/>
          <p:nvPr>
            <p:custDataLst>
              <p:tags r:id="rId11"/>
            </p:custDataLst>
          </p:nvPr>
        </p:nvSpPr>
        <p:spPr bwMode="gray">
          <a:xfrm>
            <a:off x="5929322" y="2894012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0162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3</a:t>
            </a:r>
          </a:p>
        </p:txBody>
      </p:sp>
      <p:sp>
        <p:nvSpPr>
          <p:cNvPr id="38" name="Прямоугольник 37"/>
          <p:cNvSpPr/>
          <p:nvPr>
            <p:custDataLst>
              <p:tags r:id="rId1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39" name="TextBox 1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" name="Isosceles Triangle 18"/>
          <p:cNvSpPr/>
          <p:nvPr/>
        </p:nvSpPr>
        <p:spPr>
          <a:xfrm flipV="1">
            <a:off x="3162895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22" name="Isosceles Triangle 18"/>
          <p:cNvSpPr/>
          <p:nvPr>
            <p:custDataLst>
              <p:tags r:id="rId14"/>
            </p:custDataLst>
          </p:nvPr>
        </p:nvSpPr>
        <p:spPr>
          <a:xfrm flipV="1">
            <a:off x="6156176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1082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Для каждой выявленной точки роста субъектов МСП г. Москвы анализируются группы внешних факторов среды, способных оказать существенное воздействие на их формирование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85720" y="928672"/>
          <a:ext cx="8572560" cy="52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21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783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1438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90062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2748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43121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Информационно-аналитическая</a:t>
                      </a:r>
                      <a:r>
                        <a:rPr lang="ru-RU" sz="1400" baseline="0" dirty="0" smtClean="0"/>
                        <a:t> обеспеченность</a:t>
                      </a:r>
                      <a:r>
                        <a:rPr lang="ru-RU" sz="1400" dirty="0" smtClean="0"/>
                        <a:t> отрасли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84322" name="think-cell Slide" r:id="rId26" imgW="270" imgH="270" progId="TCLayout.ActiveDocument.1">
              <p:embed/>
            </p:oleObj>
          </a:graphicData>
        </a:graphic>
      </p:graphicFrame>
      <p:sp>
        <p:nvSpPr>
          <p:cNvPr id="28" name="Прямоугольник 27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>
              <a:latin typeface="Calibri"/>
              <a:sym typeface="Calibri"/>
            </a:endParaRPr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По итогам массового опроса наибольшая доля инновационных компаний приходится на сферу производства (% инновационных компаний от всех опрошенных респондентов каждой отрасли)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результаты массового опроса, проведенного АНО «НИСИПП»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560387" y="1095375"/>
          <a:ext cx="4591179" cy="4591080"/>
        </p:xfrm>
        <a:graphic>
          <a:graphicData uri="http://schemas.openxmlformats.org/presentationml/2006/ole">
            <p:oleObj spid="_x0000_s184323" name="Диаграмма" r:id="rId27" imgW="4591179" imgH="4591080" progId="MSGraph.Chart.8">
              <p:embed followColorScheme="full"/>
            </p:oleObj>
          </a:graphicData>
        </a:graphic>
      </p:graphicFrame>
      <p:sp>
        <p:nvSpPr>
          <p:cNvPr id="14" name="Прямоугольник 13"/>
          <p:cNvSpPr/>
          <p:nvPr>
            <p:custDataLst>
              <p:tags r:id="rId7"/>
            </p:custDataLst>
          </p:nvPr>
        </p:nvSpPr>
        <p:spPr bwMode="gray">
          <a:xfrm>
            <a:off x="1419225" y="1711325"/>
            <a:ext cx="342900" cy="27463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1750" tIns="0" rIns="31750" bIns="0" rtlCol="0" anchor="ctr" anchorCtr="0">
            <a:noAutofit/>
          </a:bodyPr>
          <a:lstStyle/>
          <a:p>
            <a:pPr algn="ctr"/>
            <a:fld id="{68DD1DF6-BBDD-4D97-A8EB-8B8F15665B43}" type="datetime'''''''''''''''''''''''''''''9%'''''''''''''''''''''''''''">
              <a:rPr lang="en-US" smtClean="0">
                <a:solidFill>
                  <a:schemeClr val="bg1"/>
                </a:solidFill>
              </a:rPr>
              <a:pPr algn="ctr"/>
              <a:t>9%</a:t>
            </a:fld>
            <a:endParaRPr lang="ru-RU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8"/>
            </p:custDataLst>
          </p:nvPr>
        </p:nvSpPr>
        <p:spPr bwMode="gray">
          <a:xfrm>
            <a:off x="725487" y="2771775"/>
            <a:ext cx="458787" cy="27463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1750" tIns="0" rIns="31750" bIns="0" rtlCol="0" anchor="ctr" anchorCtr="0">
            <a:noAutofit/>
          </a:bodyPr>
          <a:lstStyle/>
          <a:p>
            <a:pPr algn="ctr"/>
            <a:fld id="{8AA1B483-8F80-4DCF-8837-FBA153EF704F}" type="datetime'''''''''''''''1''''''''''''3''''''''''''''%'''''">
              <a:rPr lang="en-US" smtClean="0">
                <a:solidFill>
                  <a:schemeClr val="bg1"/>
                </a:solidFill>
              </a:rPr>
              <a:pPr algn="ctr"/>
              <a:t>13%</a:t>
            </a:fld>
            <a:endParaRPr lang="ru-RU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9"/>
            </p:custDataLst>
          </p:nvPr>
        </p:nvSpPr>
        <p:spPr bwMode="gray">
          <a:xfrm>
            <a:off x="1008062" y="4322762"/>
            <a:ext cx="458787" cy="27463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1750" tIns="0" rIns="31750" bIns="0" rtlCol="0" anchor="ctr" anchorCtr="0">
            <a:noAutofit/>
          </a:bodyPr>
          <a:lstStyle/>
          <a:p>
            <a:pPr algn="ctr"/>
            <a:fld id="{D55195F1-018A-4A28-AF68-5BFC28A55BA8}" type="datetime'''1''''''''''''6''''''''''''''''''''''''%'''''">
              <a:rPr lang="en-US" smtClean="0">
                <a:solidFill>
                  <a:schemeClr val="bg1"/>
                </a:solidFill>
              </a:rPr>
              <a:pPr algn="ctr"/>
              <a:t>16%</a:t>
            </a:fld>
            <a:endParaRPr lang="ru-RU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13" name="Прямоугольник 12"/>
          <p:cNvSpPr/>
          <p:nvPr>
            <p:custDataLst>
              <p:tags r:id="rId10"/>
            </p:custDataLst>
          </p:nvPr>
        </p:nvSpPr>
        <p:spPr bwMode="gray">
          <a:xfrm>
            <a:off x="3079750" y="5184775"/>
            <a:ext cx="458787" cy="27463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1750" tIns="0" rIns="31750" bIns="0" rtlCol="0" anchor="ctr" anchorCtr="0">
            <a:noAutofit/>
          </a:bodyPr>
          <a:lstStyle/>
          <a:p>
            <a:pPr algn="ctr"/>
            <a:fld id="{2003AA46-C613-4AE6-8879-C994F3D4A233}" type="datetime'''''''''''2''''''''''6''''''''''''''''''''''''''''''''%'''">
              <a:rPr lang="en-US" smtClean="0">
                <a:solidFill>
                  <a:schemeClr val="bg1"/>
                </a:solidFill>
              </a:rPr>
              <a:pPr algn="ctr"/>
              <a:t>26%</a:t>
            </a:fld>
            <a:endParaRPr lang="ru-RU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29" name="Прямоугольник 28"/>
          <p:cNvSpPr/>
          <p:nvPr>
            <p:custDataLst>
              <p:tags r:id="rId11"/>
            </p:custDataLst>
          </p:nvPr>
        </p:nvSpPr>
        <p:spPr bwMode="gray">
          <a:xfrm>
            <a:off x="4327525" y="2332037"/>
            <a:ext cx="458787" cy="27463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1750" tIns="0" rIns="31750" bIns="0" rtlCol="0" anchor="ctr" anchorCtr="0">
            <a:noAutofit/>
          </a:bodyPr>
          <a:lstStyle/>
          <a:p>
            <a:pPr algn="ctr"/>
            <a:fld id="{086FE707-5321-426F-AACF-BB9DBD6AA19D}" type="datetime'''3''7''''''''''%'''''''''''''''''''''''''''''''''''''''''''">
              <a:rPr lang="en-US" smtClean="0">
                <a:solidFill>
                  <a:schemeClr val="bg1"/>
                </a:solidFill>
              </a:rPr>
              <a:pPr algn="ctr"/>
              <a:t>37%</a:t>
            </a:fld>
            <a:endParaRPr lang="ru-RU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19" name="Прямоугольник 18"/>
          <p:cNvSpPr/>
          <p:nvPr>
            <p:custDataLst>
              <p:tags r:id="rId12"/>
            </p:custDataLst>
          </p:nvPr>
        </p:nvSpPr>
        <p:spPr bwMode="auto">
          <a:xfrm>
            <a:off x="5313362" y="3159125"/>
            <a:ext cx="214312" cy="160337"/>
          </a:xfrm>
          <a:prstGeom prst="rect">
            <a:avLst/>
          </a:prstGeom>
          <a:solidFill>
            <a:srgbClr val="0076E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>
            <p:custDataLst>
              <p:tags r:id="rId13"/>
            </p:custDataLst>
          </p:nvPr>
        </p:nvSpPr>
        <p:spPr bwMode="auto">
          <a:xfrm>
            <a:off x="5313362" y="2925762"/>
            <a:ext cx="214312" cy="160337"/>
          </a:xfrm>
          <a:prstGeom prst="rect">
            <a:avLst/>
          </a:prstGeom>
          <a:solidFill>
            <a:srgbClr val="00519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>
            <p:custDataLst>
              <p:tags r:id="rId14"/>
            </p:custDataLst>
          </p:nvPr>
        </p:nvSpPr>
        <p:spPr bwMode="auto">
          <a:xfrm>
            <a:off x="5313362" y="2692400"/>
            <a:ext cx="214312" cy="160337"/>
          </a:xfrm>
          <a:prstGeom prst="rect">
            <a:avLst/>
          </a:prstGeom>
          <a:solidFill>
            <a:schemeClr val="accent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>
            <p:custDataLst>
              <p:tags r:id="rId15"/>
            </p:custDataLst>
          </p:nvPr>
        </p:nvSpPr>
        <p:spPr bwMode="auto">
          <a:xfrm>
            <a:off x="5313362" y="3625850"/>
            <a:ext cx="214312" cy="160337"/>
          </a:xfrm>
          <a:prstGeom prst="rect">
            <a:avLst/>
          </a:prstGeom>
          <a:solidFill>
            <a:srgbClr val="3BA2FF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>
            <p:custDataLst>
              <p:tags r:id="rId16"/>
            </p:custDataLst>
          </p:nvPr>
        </p:nvSpPr>
        <p:spPr bwMode="auto">
          <a:xfrm>
            <a:off x="5313362" y="3859212"/>
            <a:ext cx="214312" cy="160337"/>
          </a:xfrm>
          <a:prstGeom prst="rect">
            <a:avLst/>
          </a:prstGeom>
          <a:solidFill>
            <a:srgbClr val="79BFFF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>
            <p:custDataLst>
              <p:tags r:id="rId17"/>
            </p:custDataLst>
          </p:nvPr>
        </p:nvSpPr>
        <p:spPr bwMode="auto">
          <a:xfrm>
            <a:off x="5313362" y="3392487"/>
            <a:ext cx="214312" cy="160337"/>
          </a:xfrm>
          <a:prstGeom prst="rect">
            <a:avLst/>
          </a:prstGeom>
          <a:solidFill>
            <a:srgbClr val="0084FB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>
            <p:custDataLst>
              <p:tags r:id="rId18"/>
            </p:custDataLst>
          </p:nvPr>
        </p:nvSpPr>
        <p:spPr bwMode="auto">
          <a:xfrm>
            <a:off x="5578475" y="3854450"/>
            <a:ext cx="30876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396DF08F-31EB-43AB-B117-96F626B1E0CC}" type="datetime'Опе''рации с ''не''дви''жимым'' имущес''твом, ''ар''ен''да'">
              <a:rPr lang="en-US" sz="1200" smtClean="0">
                <a:solidFill>
                  <a:schemeClr val="tx1"/>
                </a:solidFill>
              </a:rPr>
              <a:pPr/>
              <a:t>Операции с недвижимым имуществом, аренда</a:t>
            </a:fld>
            <a:endParaRPr lang="ru-RU" sz="12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2" name="Прямоугольник 21"/>
          <p:cNvSpPr/>
          <p:nvPr>
            <p:custDataLst>
              <p:tags r:id="rId19"/>
            </p:custDataLst>
          </p:nvPr>
        </p:nvSpPr>
        <p:spPr bwMode="auto">
          <a:xfrm>
            <a:off x="5578475" y="3621087"/>
            <a:ext cx="944562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9BB1D140-C1B4-4F99-AD4F-6E5905AE17BC}" type="datetime'Ст''роит''''ел''''''''''ьс''т''''в''''о'''''''">
              <a:rPr lang="en-US" sz="1200" smtClean="0">
                <a:solidFill>
                  <a:schemeClr val="tx1"/>
                </a:solidFill>
              </a:rPr>
              <a:pPr/>
              <a:t>Строительство</a:t>
            </a:fld>
            <a:endParaRPr lang="ru-RU" sz="12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3" name="Прямоугольник 22"/>
          <p:cNvSpPr/>
          <p:nvPr>
            <p:custDataLst>
              <p:tags r:id="rId20"/>
            </p:custDataLst>
          </p:nvPr>
        </p:nvSpPr>
        <p:spPr bwMode="auto">
          <a:xfrm>
            <a:off x="5578475" y="3387725"/>
            <a:ext cx="59213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999A1752-DA48-4B81-93CC-F2E0CB621357}" type="datetime'''Тор''''г''о''''в''''''''''''''''''''''ля'">
              <a:rPr lang="en-US" sz="1200" smtClean="0">
                <a:solidFill>
                  <a:schemeClr val="tx1"/>
                </a:solidFill>
              </a:rPr>
              <a:pPr/>
              <a:t>Торговля</a:t>
            </a:fld>
            <a:endParaRPr lang="ru-RU" sz="12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5" name="Прямоугольник 24"/>
          <p:cNvSpPr/>
          <p:nvPr>
            <p:custDataLst>
              <p:tags r:id="rId21"/>
            </p:custDataLst>
          </p:nvPr>
        </p:nvSpPr>
        <p:spPr bwMode="auto">
          <a:xfrm>
            <a:off x="5578475" y="3154362"/>
            <a:ext cx="118745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9820DC31-8EFD-4E4E-BD0F-A90970451E74}" type="datetime'''''''Тр''а''''''''''''''н''''с''''по''''''''рт ''и ''С''вязь'">
              <a:rPr lang="en-US" sz="1200" smtClean="0">
                <a:solidFill>
                  <a:schemeClr val="tx1"/>
                </a:solidFill>
              </a:rPr>
              <a:pPr/>
              <a:t>Транспорт и Связь</a:t>
            </a:fld>
            <a:endParaRPr lang="ru-RU" sz="12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4" name="Прямоугольник 23"/>
          <p:cNvSpPr/>
          <p:nvPr>
            <p:custDataLst>
              <p:tags r:id="rId22"/>
            </p:custDataLst>
          </p:nvPr>
        </p:nvSpPr>
        <p:spPr bwMode="auto">
          <a:xfrm>
            <a:off x="5578475" y="2921000"/>
            <a:ext cx="42703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320E7DD1-8A8C-4506-B211-AEF82C00ABA7}" type="datetime'''У''''с''''''''''л''''''''у''''''''''''''''''''г''''''и'''">
              <a:rPr lang="en-US" sz="1200" smtClean="0">
                <a:solidFill>
                  <a:schemeClr val="tx1"/>
                </a:solidFill>
              </a:rPr>
              <a:pPr/>
              <a:t>Услуги</a:t>
            </a:fld>
            <a:endParaRPr lang="ru-RU" sz="12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1" name="Прямоугольник 20"/>
          <p:cNvSpPr/>
          <p:nvPr>
            <p:custDataLst>
              <p:tags r:id="rId23"/>
            </p:custDataLst>
          </p:nvPr>
        </p:nvSpPr>
        <p:spPr bwMode="auto">
          <a:xfrm>
            <a:off x="5578475" y="2687637"/>
            <a:ext cx="92075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599A84C1-E54F-4D61-A10F-F4C860718CA0}" type="datetime'''''''''''П''''''р''''''о''''и''''''''зводств''''''о'''''''">
              <a:rPr lang="en-US" sz="1200" smtClean="0">
                <a:solidFill>
                  <a:schemeClr val="tx1"/>
                </a:solidFill>
              </a:rPr>
              <a:pPr/>
              <a:t>Производство</a:t>
            </a:fld>
            <a:endParaRPr lang="ru-RU" sz="12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85346" name="think-cell Slide" r:id="rId27" imgW="270" imgH="270" progId="TCLayout.ActiveDocument.1">
              <p:embed/>
            </p:oleObj>
          </a:graphicData>
        </a:graphic>
      </p:graphicFrame>
      <p:sp>
        <p:nvSpPr>
          <p:cNvPr id="28" name="Прямоугольник 27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200">
              <a:latin typeface="Calibri"/>
              <a:cs typeface="Calibri"/>
              <a:sym typeface="Calibri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3"/>
            </p:custDataLst>
          </p:nvPr>
        </p:nvSpPr>
        <p:spPr>
          <a:xfrm>
            <a:off x="784225" y="1500174"/>
            <a:ext cx="3500462" cy="428628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Инновационные компании – точка роста МСП, </a:t>
            </a:r>
            <a:r>
              <a:rPr lang="ru-RU" dirty="0" smtClean="0">
                <a:latin typeface="+mj-lt"/>
              </a:rPr>
              <a:t>они более конкурентоспособны, динамика индикаторов их деятельности за 2-3 года выше, чем у прочих компаний*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5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*В процентах приведено количество респондентов, выбравших указанные ответы в рамках массового опроса, проведенного АНО «НИСИПП» в сентябре-октябре 2013 г.</a:t>
            </a:r>
          </a:p>
        </p:txBody>
      </p:sp>
      <p:graphicFrame>
        <p:nvGraphicFramePr>
          <p:cNvPr id="102" name="Объект 101"/>
          <p:cNvGraphicFramePr>
            <a:graphicFrameLocks noChangeAspect="1"/>
          </p:cNvGraphicFramePr>
          <p:nvPr/>
        </p:nvGraphicFramePr>
        <p:xfrm>
          <a:off x="889000" y="2032000"/>
          <a:ext cx="3114633" cy="3667140"/>
        </p:xfrm>
        <a:graphic>
          <a:graphicData uri="http://schemas.openxmlformats.org/presentationml/2006/ole">
            <p:oleObj spid="_x0000_s185350" name="Диаграмма" r:id="rId28" imgW="3114633" imgH="3667140" progId="MSGraph.Chart.8">
              <p:embed followColorScheme="full"/>
            </p:oleObj>
          </a:graphicData>
        </a:graphic>
      </p:graphicFrame>
      <p:sp>
        <p:nvSpPr>
          <p:cNvPr id="122" name="Прямоугольник 121"/>
          <p:cNvSpPr/>
          <p:nvPr>
            <p:custDataLst>
              <p:tags r:id="rId8"/>
            </p:custDataLst>
          </p:nvPr>
        </p:nvSpPr>
        <p:spPr bwMode="auto">
          <a:xfrm>
            <a:off x="2209800" y="4918075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B5450257-8B2D-4133-AC94-EF90EB9526DC}" type="datetime'''2''''''4''%''''''''''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24%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9" name="Прямоугольник 38"/>
          <p:cNvSpPr/>
          <p:nvPr>
            <p:custDataLst>
              <p:tags r:id="rId9"/>
            </p:custDataLst>
          </p:nvPr>
        </p:nvSpPr>
        <p:spPr bwMode="auto">
          <a:xfrm>
            <a:off x="1295400" y="4360862"/>
            <a:ext cx="2286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2735FBFA-58E1-45AB-B4E9-774CFBAA736F}" type="datetime'''''''''''''5''''''''''''''''''''''%'''''">
              <a:rPr lang="en-US" sz="1200" smtClean="0">
                <a:solidFill>
                  <a:schemeClr val="tx1"/>
                </a:solidFill>
                <a:cs typeface="Calibri"/>
              </a:rPr>
              <a:pPr/>
              <a:t>5%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3" name="Прямоугольник 122"/>
          <p:cNvSpPr/>
          <p:nvPr>
            <p:custDataLst>
              <p:tags r:id="rId10"/>
            </p:custDataLst>
          </p:nvPr>
        </p:nvSpPr>
        <p:spPr bwMode="auto">
          <a:xfrm>
            <a:off x="1390650" y="5227637"/>
            <a:ext cx="2286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A0B1EC74-34DF-462D-A1F9-65C77B5DA176}" type="datetime'''7''''%''''''''''''''''''''''''''''''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7%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18" name="Прямоугольник 117"/>
          <p:cNvSpPr/>
          <p:nvPr>
            <p:custDataLst>
              <p:tags r:id="rId11"/>
            </p:custDataLst>
          </p:nvPr>
        </p:nvSpPr>
        <p:spPr bwMode="auto">
          <a:xfrm>
            <a:off x="3924300" y="2317750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54CF17BF-37D9-418F-8169-B27112FA96BB}" type="datetime'''''''''''''''''''''6''''''1''%''''''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61%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19" name="Прямоугольник 118"/>
          <p:cNvSpPr/>
          <p:nvPr>
            <p:custDataLst>
              <p:tags r:id="rId12"/>
            </p:custDataLst>
          </p:nvPr>
        </p:nvSpPr>
        <p:spPr bwMode="auto">
          <a:xfrm>
            <a:off x="2057400" y="2627312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2B7D616E-4B43-4ADC-8050-A816DA6C0625}" type="datetime'''''''''''''''''''''''''2''1''''''''''%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21%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0" name="Прямоугольник 119"/>
          <p:cNvSpPr/>
          <p:nvPr>
            <p:custDataLst>
              <p:tags r:id="rId13"/>
            </p:custDataLst>
          </p:nvPr>
        </p:nvSpPr>
        <p:spPr bwMode="auto">
          <a:xfrm>
            <a:off x="3295650" y="3184525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4A1CB20B-A1FC-4D44-A12B-284B956D6880}" type="datetime'48''''''''''''''''''''''%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48%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8" name="Прямоугольник 37"/>
          <p:cNvSpPr/>
          <p:nvPr>
            <p:custDataLst>
              <p:tags r:id="rId14"/>
            </p:custDataLst>
          </p:nvPr>
        </p:nvSpPr>
        <p:spPr bwMode="auto">
          <a:xfrm>
            <a:off x="1990725" y="3494087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E3342954-E33E-46BF-A2B1-516695290DD0}" type="datetime'''''''''''2''0''''''''''%''''''''''''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20%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1" name="Прямоугольник 120"/>
          <p:cNvSpPr/>
          <p:nvPr>
            <p:custDataLst>
              <p:tags r:id="rId15"/>
            </p:custDataLst>
          </p:nvPr>
        </p:nvSpPr>
        <p:spPr bwMode="auto">
          <a:xfrm>
            <a:off x="2209800" y="4051300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fld id="{02D278CC-3177-48E3-ACC3-184CDBF978EC}" type="datetime'''2''''4''''''''''''''''''''''%'''''''''">
              <a:rPr lang="en-US" sz="1200" smtClean="0">
                <a:solidFill>
                  <a:schemeClr val="tx1"/>
                </a:solidFill>
                <a:cs typeface="Calibri"/>
              </a:rPr>
              <a:pPr/>
              <a:t>24%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8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069975" y="1785926"/>
            <a:ext cx="3071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Компании планируют расширение деятельности</a:t>
            </a:r>
            <a:endParaRPr lang="ru-RU" sz="1200" dirty="0" smtClean="0">
              <a:latin typeface="+mn-lt"/>
              <a:sym typeface="Calibri"/>
            </a:endParaRPr>
          </a:p>
        </p:txBody>
      </p:sp>
      <p:sp>
        <p:nvSpPr>
          <p:cNvPr id="129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069975" y="2847975"/>
            <a:ext cx="30718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Деятельность улучшилась за 2-3 года</a:t>
            </a:r>
            <a:endParaRPr lang="ru-RU" sz="1200" dirty="0" smtClean="0">
              <a:latin typeface="+mn-lt"/>
              <a:sym typeface="Calibri"/>
            </a:endParaRPr>
          </a:p>
        </p:txBody>
      </p:sp>
      <p:sp>
        <p:nvSpPr>
          <p:cNvPr id="130" name="TextBox 3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069975" y="3695700"/>
            <a:ext cx="30718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Значительный рост объема продаж</a:t>
            </a:r>
            <a:endParaRPr lang="ru-RU" sz="1200" dirty="0" smtClean="0">
              <a:latin typeface="+mn-lt"/>
              <a:sym typeface="Calibri"/>
            </a:endParaRPr>
          </a:p>
        </p:txBody>
      </p:sp>
      <p:sp>
        <p:nvSpPr>
          <p:cNvPr id="131" name="TextBox 3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1069975" y="4572008"/>
            <a:ext cx="30718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Компания успешнее среднерыночной</a:t>
            </a:r>
            <a:endParaRPr lang="ru-RU" sz="1200" dirty="0" smtClean="0">
              <a:latin typeface="+mn-lt"/>
              <a:sym typeface="Calibri"/>
            </a:endParaRPr>
          </a:p>
        </p:txBody>
      </p:sp>
      <p:sp>
        <p:nvSpPr>
          <p:cNvPr id="133" name="Прямоугольник 132"/>
          <p:cNvSpPr/>
          <p:nvPr>
            <p:custDataLst>
              <p:tags r:id="rId20"/>
            </p:custDataLst>
          </p:nvPr>
        </p:nvSpPr>
        <p:spPr>
          <a:xfrm>
            <a:off x="784225" y="857232"/>
            <a:ext cx="3500462" cy="642942"/>
          </a:xfrm>
          <a:prstGeom prst="rect">
            <a:avLst/>
          </a:prstGeom>
          <a:solidFill>
            <a:schemeClr val="tx2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cs typeface="Arial" charset="0"/>
              </a:rPr>
              <a:t>Инновационные компании более конкурентоспособны</a:t>
            </a:r>
          </a:p>
        </p:txBody>
      </p:sp>
      <p:sp>
        <p:nvSpPr>
          <p:cNvPr id="49" name="Прямоугольник 48"/>
          <p:cNvSpPr/>
          <p:nvPr>
            <p:custDataLst>
              <p:tags r:id="rId21"/>
            </p:custDataLst>
          </p:nvPr>
        </p:nvSpPr>
        <p:spPr bwMode="auto">
          <a:xfrm>
            <a:off x="2138362" y="5932487"/>
            <a:ext cx="214312" cy="1603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>
            <p:custDataLst>
              <p:tags r:id="rId22"/>
            </p:custDataLst>
          </p:nvPr>
        </p:nvSpPr>
        <p:spPr bwMode="auto">
          <a:xfrm>
            <a:off x="4267200" y="5932487"/>
            <a:ext cx="214312" cy="160337"/>
          </a:xfrm>
          <a:prstGeom prst="rect">
            <a:avLst/>
          </a:prstGeom>
          <a:solidFill>
            <a:srgbClr val="00519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>
            <p:custDataLst>
              <p:tags r:id="rId23"/>
            </p:custDataLst>
          </p:nvPr>
        </p:nvSpPr>
        <p:spPr bwMode="auto">
          <a:xfrm>
            <a:off x="4532312" y="5927725"/>
            <a:ext cx="3014662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A6B0D944-5405-4F8B-9C72-0FE3749BA2E1}" type="datetime'Ком''пании, не я''в''ляющиес''ся ''инн''ов''аци''''о''нн''ыми'">
              <a:rPr lang="en-US" sz="1200" smtClean="0">
                <a:solidFill>
                  <a:schemeClr val="tx1"/>
                </a:solidFill>
                <a:cs typeface="Calibri"/>
              </a:rPr>
              <a:pPr/>
              <a:t>Компании, не являющиесся инновационными</a:t>
            </a:fld>
            <a:endParaRPr lang="ru-RU" sz="12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8" name="Прямоугольник 47"/>
          <p:cNvSpPr/>
          <p:nvPr>
            <p:custDataLst>
              <p:tags r:id="rId24"/>
            </p:custDataLst>
          </p:nvPr>
        </p:nvSpPr>
        <p:spPr bwMode="auto">
          <a:xfrm>
            <a:off x="2403475" y="5927725"/>
            <a:ext cx="176212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E7D5AAF2-0D93-42A2-A404-59A010EAE4E8}" type="datetime'Инн''''ова''ц''и''он''''''н''ые'' к''''о''м''па''н''и''и'''''">
              <a:rPr lang="en-US" sz="1200" smtClean="0">
                <a:solidFill>
                  <a:schemeClr val="tx1"/>
                </a:solidFill>
                <a:cs typeface="Calibri"/>
              </a:rPr>
              <a:pPr/>
              <a:t>Инновационные компании</a:t>
            </a:fld>
            <a:endParaRPr lang="ru-RU" sz="12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pic>
        <p:nvPicPr>
          <p:cNvPr id="185352" name="Picture 8" descr="http://portalarcos.com.br/images/noticias/10292/1372097056.jpg">
            <a:hlinkClick r:id="rId29"/>
          </p:cNvPr>
          <p:cNvPicPr>
            <a:picLocks noChangeAspect="1" noChangeArrowheads="1"/>
          </p:cNvPicPr>
          <p:nvPr/>
        </p:nvPicPr>
        <p:blipFill>
          <a:blip r:embed="rId30" cstate="print">
            <a:lum contrast="-30000"/>
          </a:blip>
          <a:srcRect/>
          <a:stretch>
            <a:fillRect/>
          </a:stretch>
        </p:blipFill>
        <p:spPr bwMode="auto">
          <a:xfrm>
            <a:off x="4857752" y="1928802"/>
            <a:ext cx="3705488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6202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На субъекты МСП </a:t>
            </a:r>
            <a:r>
              <a:rPr lang="ru-RU" dirty="0" smtClean="0"/>
              <a:t>в исследуемом сегменте </a:t>
            </a:r>
            <a:r>
              <a:rPr lang="ru-RU" dirty="0" smtClean="0">
                <a:latin typeface="+mj-lt"/>
              </a:rPr>
              <a:t>наибольшее воздействие оказывают группы факторов, связанные с инфраструктурой, мероприятиями государственной поддержки, финансовыми ресурсами, рынком труда, нормативно базой, а также доступом к спросу*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*По результатам кабинетного исследования и опроса экспертов в формате глубинных интервью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20" y="928672"/>
          <a:ext cx="8572560" cy="52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21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783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71438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90062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noFill/>
                  </a:tcPr>
                </a:tc>
              </a:tr>
              <a:tr h="882748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43121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noFill/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Информационно-аналитическая</a:t>
                      </a:r>
                      <a:r>
                        <a:rPr lang="ru-RU" sz="1400" baseline="0" dirty="0" smtClean="0"/>
                        <a:t> обеспеченность</a:t>
                      </a:r>
                      <a:r>
                        <a:rPr lang="ru-RU" sz="1400" dirty="0" smtClean="0"/>
                        <a:t> отрасли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87394" name="think-cell Slide" r:id="rId62" imgW="270" imgH="270" progId="TCLayout.ActiveDocument.1">
              <p:embed/>
            </p:oleObj>
          </a:graphicData>
        </a:graphic>
      </p:graphicFrame>
      <p:sp>
        <p:nvSpPr>
          <p:cNvPr id="20" name="Прямоугольник 19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000">
              <a:latin typeface="Calibri"/>
              <a:cs typeface="Calibri"/>
              <a:sym typeface="Calibri"/>
            </a:endParaRPr>
          </a:p>
        </p:txBody>
      </p:sp>
      <p:sp>
        <p:nvSpPr>
          <p:cNvPr id="62" name="Прямоугольник 61"/>
          <p:cNvSpPr/>
          <p:nvPr>
            <p:custDataLst>
              <p:tags r:id="rId3"/>
            </p:custDataLst>
          </p:nvPr>
        </p:nvSpPr>
        <p:spPr>
          <a:xfrm>
            <a:off x="2071670" y="1714488"/>
            <a:ext cx="4572032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Прямоугольник 144"/>
          <p:cNvSpPr/>
          <p:nvPr>
            <p:custDataLst>
              <p:tags r:id="rId4"/>
            </p:custDataLst>
          </p:nvPr>
        </p:nvSpPr>
        <p:spPr>
          <a:xfrm>
            <a:off x="5214942" y="2643182"/>
            <a:ext cx="3643338" cy="357190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Picture 16" descr="http://mediasubs.ru/group/uploads/li/lichnostnyij-rost-i-finansyi/image2/ItMDliMWJ.jpg">
            <a:hlinkClick r:id="rId63"/>
          </p:cNvPr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64" cstate="print"/>
          <a:srcRect/>
          <a:stretch>
            <a:fillRect/>
          </a:stretch>
        </p:blipFill>
        <p:spPr bwMode="auto">
          <a:xfrm>
            <a:off x="0" y="2643182"/>
            <a:ext cx="2005990" cy="1590186"/>
          </a:xfrm>
          <a:prstGeom prst="rect">
            <a:avLst/>
          </a:prstGeom>
          <a:noFill/>
        </p:spPr>
      </p:pic>
      <p:sp>
        <p:nvSpPr>
          <p:cNvPr id="144" name="Прямоугольник 143"/>
          <p:cNvSpPr/>
          <p:nvPr>
            <p:custDataLst>
              <p:tags r:id="rId6"/>
            </p:custDataLst>
          </p:nvPr>
        </p:nvSpPr>
        <p:spPr>
          <a:xfrm>
            <a:off x="2071670" y="2643182"/>
            <a:ext cx="3071834" cy="357190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>
            <p:custDataLst>
              <p:tags r:id="rId7"/>
            </p:custDataLst>
          </p:nvPr>
        </p:nvSpPr>
        <p:spPr>
          <a:xfrm rot="10800000">
            <a:off x="2071670" y="931106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8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9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Динамика факторов финансовых ресурсов </a:t>
            </a:r>
            <a:r>
              <a:rPr lang="ru-RU" dirty="0" smtClean="0">
                <a:latin typeface="+mj-lt"/>
              </a:rPr>
              <a:t>оказывает положительное воздействие на инновационные субъекты МСП г. Москвы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11"/>
            </p:custDataLst>
          </p:nvPr>
        </p:nvGraphicFramePr>
        <p:xfrm>
          <a:off x="2071670" y="857232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12"/>
            </p:custDataLst>
          </p:nvPr>
        </p:nvSpPr>
        <p:spPr>
          <a:xfrm>
            <a:off x="142844" y="1759666"/>
            <a:ext cx="1857388" cy="740639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Финансовые ресурсы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0" y="928670"/>
            <a:ext cx="20716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4"/>
            </p:custDataLst>
          </p:nvPr>
        </p:nvCxnSpPr>
        <p:spPr>
          <a:xfrm rot="5400000">
            <a:off x="4000496" y="2116857"/>
            <a:ext cx="71438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5"/>
            </p:custDataLst>
          </p:nvPr>
        </p:nvCxnSpPr>
        <p:spPr>
          <a:xfrm rot="5400000">
            <a:off x="6286512" y="2116857"/>
            <a:ext cx="71438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19"/>
          <p:cNvSpPr/>
          <p:nvPr>
            <p:custDataLst>
              <p:tags r:id="rId16"/>
            </p:custDataLst>
          </p:nvPr>
        </p:nvSpPr>
        <p:spPr>
          <a:xfrm>
            <a:off x="2071670" y="1745616"/>
            <a:ext cx="6786610" cy="754689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7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071670" y="5014753"/>
            <a:ext cx="30718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+mn-lt"/>
              </a:rPr>
              <a:t>В г. Москве по сравнению со всей Россией сосредоточено: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000" b="1" dirty="0" smtClean="0">
                <a:latin typeface="+mn-lt"/>
              </a:rPr>
              <a:t>64,0% </a:t>
            </a:r>
            <a:r>
              <a:rPr lang="ru-RU" sz="1000" dirty="0" smtClean="0">
                <a:latin typeface="+mn-lt"/>
              </a:rPr>
              <a:t>венчурных фондов;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000" b="1" dirty="0" smtClean="0">
                <a:latin typeface="+mn-lt"/>
              </a:rPr>
              <a:t>87,5% </a:t>
            </a:r>
            <a:r>
              <a:rPr lang="ru-RU" sz="1000" dirty="0" smtClean="0">
                <a:latin typeface="+mn-lt"/>
              </a:rPr>
              <a:t>фондов прямых инвестиций, финансирующих инновационные проекты;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ru-RU" sz="1000" b="1" dirty="0" smtClean="0">
                <a:latin typeface="+mn-lt"/>
              </a:rPr>
              <a:t>76,0% </a:t>
            </a:r>
            <a:r>
              <a:rPr lang="ru-RU" sz="1000" dirty="0" smtClean="0">
                <a:latin typeface="+mn-lt"/>
              </a:rPr>
              <a:t>прочих финансовых институтов.</a:t>
            </a:r>
          </a:p>
        </p:txBody>
      </p:sp>
      <p:sp>
        <p:nvSpPr>
          <p:cNvPr id="28" name="TextBox 3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643702" y="1785926"/>
            <a:ext cx="22071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Высокая концентрация и увеличение количества финансовых институтов</a:t>
            </a:r>
            <a:endParaRPr lang="en-US" sz="1200" dirty="0" smtClean="0">
              <a:latin typeface="+mn-lt"/>
            </a:endParaRPr>
          </a:p>
        </p:txBody>
      </p:sp>
      <p:sp>
        <p:nvSpPr>
          <p:cNvPr id="18" name="Прямоугольник 17"/>
          <p:cNvSpPr/>
          <p:nvPr>
            <p:custDataLst>
              <p:tags r:id="rId19"/>
            </p:custDataLst>
          </p:nvPr>
        </p:nvSpPr>
        <p:spPr>
          <a:xfrm>
            <a:off x="5286380" y="5572140"/>
            <a:ext cx="3500462" cy="57150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7188" algn="ctr"/>
            <a:r>
              <a:rPr lang="ru-RU" sz="1000" dirty="0" smtClean="0">
                <a:solidFill>
                  <a:schemeClr val="tx1"/>
                </a:solidFill>
                <a:cs typeface="Arial" charset="0"/>
              </a:rPr>
              <a:t>По темпам роста венчурных инвестиций Россия занимает первое место в Европе</a:t>
            </a:r>
          </a:p>
        </p:txBody>
      </p:sp>
      <p:cxnSp>
        <p:nvCxnSpPr>
          <p:cNvPr id="129" name="Прямая соединительная линия 128"/>
          <p:cNvCxnSpPr/>
          <p:nvPr>
            <p:custDataLst>
              <p:tags r:id="rId20"/>
            </p:custDataLst>
          </p:nvPr>
        </p:nvCxnSpPr>
        <p:spPr bwMode="auto">
          <a:xfrm flipV="1">
            <a:off x="4100512" y="3863975"/>
            <a:ext cx="428625" cy="57150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>
            <p:custDataLst>
              <p:tags r:id="rId21"/>
            </p:custDataLst>
          </p:nvPr>
        </p:nvCxnSpPr>
        <p:spPr bwMode="auto">
          <a:xfrm flipV="1">
            <a:off x="4100512" y="3502025"/>
            <a:ext cx="428625" cy="19050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3462337" y="2606675"/>
          <a:ext cx="1705079" cy="2162160"/>
        </p:xfrm>
        <a:graphic>
          <a:graphicData uri="http://schemas.openxmlformats.org/presentationml/2006/ole">
            <p:oleObj spid="_x0000_s187395" name="Диаграмма" r:id="rId65" imgW="1705079" imgH="2162160" progId="MSGraph.Chart.8">
              <p:embed followColorScheme="full"/>
            </p:oleObj>
          </a:graphicData>
        </a:graphic>
      </p:graphicFrame>
      <p:sp>
        <p:nvSpPr>
          <p:cNvPr id="54" name="Прямоугольник 53"/>
          <p:cNvSpPr/>
          <p:nvPr>
            <p:custDataLst>
              <p:tags r:id="rId22"/>
            </p:custDataLst>
          </p:nvPr>
        </p:nvSpPr>
        <p:spPr bwMode="auto">
          <a:xfrm>
            <a:off x="4403725" y="4708525"/>
            <a:ext cx="574675" cy="304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7E5B1A58-26CE-4B3D-8C2D-9048D1C56ED2}" type="datetime'Ост''а''''''''''''''''л''ьна''я Ро''''''''''''с''''с''''''ия'">
              <a:rPr lang="en-US" sz="1000" smtClean="0">
                <a:solidFill>
                  <a:schemeClr val="tx1"/>
                </a:solidFill>
                <a:cs typeface="Calibri"/>
              </a:rPr>
              <a:pPr algn="ctr"/>
              <a:t>Остальная Россия</a:t>
            </a:fld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12" name="Прямоугольник 111"/>
          <p:cNvSpPr/>
          <p:nvPr>
            <p:custDataLst>
              <p:tags r:id="rId23"/>
            </p:custDataLst>
          </p:nvPr>
        </p:nvSpPr>
        <p:spPr bwMode="gray">
          <a:xfrm>
            <a:off x="4538662" y="4144962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pPr algn="ctr"/>
            <a:fld id="{AE65BFCB-29E5-4E8F-A280-63C8B5E71C8A}" type="datetime'''''3''''''''9''''''''''''%'''''''''''''''''''''''''''">
              <a:rPr lang="en-US" sz="1200" smtClean="0">
                <a:solidFill>
                  <a:schemeClr val="bg1"/>
                </a:solidFill>
                <a:cs typeface="Calibri"/>
              </a:rPr>
              <a:pPr algn="ctr"/>
              <a:t>39%</a:t>
            </a:fld>
            <a:endParaRPr lang="ru-RU" sz="1200">
              <a:solidFill>
                <a:schemeClr val="bg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11" name="Прямоугольник 110"/>
          <p:cNvSpPr/>
          <p:nvPr>
            <p:custDataLst>
              <p:tags r:id="rId24"/>
            </p:custDataLst>
          </p:nvPr>
        </p:nvSpPr>
        <p:spPr bwMode="gray">
          <a:xfrm>
            <a:off x="4538662" y="3592512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pPr algn="ctr"/>
            <a:fld id="{F9D70FD8-77F1-4D85-837F-0B8DFBE58055}" type="datetime'''''''1''''''''''''9''''''''''''%'''''''''''''''''''''">
              <a:rPr lang="en-US" sz="1200" smtClean="0">
                <a:solidFill>
                  <a:schemeClr val="bg1"/>
                </a:solidFill>
                <a:cs typeface="Calibri"/>
              </a:rPr>
              <a:pPr algn="ctr"/>
              <a:t>19%</a:t>
            </a:fld>
            <a:endParaRPr lang="ru-RU" sz="1200" dirty="0">
              <a:solidFill>
                <a:schemeClr val="bg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10" name="Прямоугольник 109"/>
          <p:cNvSpPr/>
          <p:nvPr>
            <p:custDataLst>
              <p:tags r:id="rId25"/>
            </p:custDataLst>
          </p:nvPr>
        </p:nvSpPr>
        <p:spPr bwMode="gray">
          <a:xfrm>
            <a:off x="4538662" y="3125787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pPr algn="ctr"/>
            <a:fld id="{808B10E0-DA5E-4708-958C-252BD376694C}" type="datetime'''''''3''''0''''''''''''''''''''''%'''''''''''''''''''">
              <a:rPr lang="en-US" sz="1200" smtClean="0">
                <a:solidFill>
                  <a:schemeClr val="bg1"/>
                </a:solidFill>
                <a:cs typeface="Calibri"/>
              </a:rPr>
              <a:pPr algn="ctr"/>
              <a:t>30%</a:t>
            </a:fld>
            <a:endParaRPr lang="ru-RU" sz="1200">
              <a:solidFill>
                <a:schemeClr val="bg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2" name="Прямоугольник 21"/>
          <p:cNvSpPr/>
          <p:nvPr>
            <p:custDataLst>
              <p:tags r:id="rId26"/>
            </p:custDataLst>
          </p:nvPr>
        </p:nvSpPr>
        <p:spPr bwMode="auto">
          <a:xfrm>
            <a:off x="3671887" y="4708525"/>
            <a:ext cx="525462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AA616EBF-25AF-428E-88EB-876E5CAC8260}" type="datetime'г.'''''' ''М''''''''''ос''''''''''''''к''''в''а'''''">
              <a:rPr lang="en-US" sz="1000" smtClean="0">
                <a:solidFill>
                  <a:schemeClr val="tx1"/>
                </a:solidFill>
                <a:cs typeface="Calibri"/>
              </a:rPr>
              <a:pPr algn="ctr"/>
              <a:t>г. Москва</a:t>
            </a:fld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07" name="Прямоугольник 106"/>
          <p:cNvSpPr/>
          <p:nvPr>
            <p:custDataLst>
              <p:tags r:id="rId27"/>
            </p:custDataLst>
          </p:nvPr>
        </p:nvSpPr>
        <p:spPr bwMode="gray">
          <a:xfrm>
            <a:off x="3819525" y="4430712"/>
            <a:ext cx="2286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pPr algn="ctr"/>
            <a:fld id="{A81A869E-62E4-4C6A-ACC5-FE2AFF7DBA6B}" type="datetime'''''''''''''''''''''''''''''''''''''''''''9''''''''''''''%'''">
              <a:rPr lang="en-US" sz="1200" smtClean="0">
                <a:solidFill>
                  <a:schemeClr val="bg1"/>
                </a:solidFill>
                <a:cs typeface="Calibri"/>
              </a:rPr>
              <a:pPr algn="ctr"/>
              <a:t>9%</a:t>
            </a:fld>
            <a:endParaRPr lang="ru-RU" sz="1200">
              <a:solidFill>
                <a:schemeClr val="bg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06" name="Прямоугольник 105"/>
          <p:cNvSpPr/>
          <p:nvPr>
            <p:custDataLst>
              <p:tags r:id="rId28"/>
            </p:custDataLst>
          </p:nvPr>
        </p:nvSpPr>
        <p:spPr bwMode="gray">
          <a:xfrm>
            <a:off x="3781425" y="3973512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pPr algn="ctr"/>
            <a:fld id="{7C4C7E11-8524-412A-BDF4-05D422C4C7B8}" type="datetime'''''''''''''''''''3''''''''''''9''''''''%'''">
              <a:rPr lang="en-US" sz="1200" smtClean="0">
                <a:solidFill>
                  <a:schemeClr val="bg1"/>
                </a:solidFill>
                <a:cs typeface="Calibri"/>
              </a:rPr>
              <a:pPr algn="ctr"/>
              <a:t>39%</a:t>
            </a:fld>
            <a:endParaRPr lang="ru-RU" sz="1200">
              <a:solidFill>
                <a:schemeClr val="bg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05" name="Прямоугольник 104"/>
          <p:cNvSpPr/>
          <p:nvPr>
            <p:custDataLst>
              <p:tags r:id="rId29"/>
            </p:custDataLst>
          </p:nvPr>
        </p:nvSpPr>
        <p:spPr bwMode="gray">
          <a:xfrm>
            <a:off x="3781425" y="3268662"/>
            <a:ext cx="306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ctr" anchorCtr="0">
            <a:noAutofit/>
          </a:bodyPr>
          <a:lstStyle/>
          <a:p>
            <a:pPr algn="ctr"/>
            <a:fld id="{5D24CF1B-F625-44FC-8D2E-8FEFAA68966E}" type="datetime'''''''3''''''''''''''''''''''''''''''5''''''%'''''">
              <a:rPr lang="en-US" sz="1200" smtClean="0">
                <a:solidFill>
                  <a:schemeClr val="bg1"/>
                </a:solidFill>
                <a:cs typeface="Calibri"/>
              </a:rPr>
              <a:pPr algn="ctr"/>
              <a:t>35%</a:t>
            </a:fld>
            <a:endParaRPr lang="ru-RU" sz="1200">
              <a:solidFill>
                <a:schemeClr val="bg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2" name="TextBox 17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информационный ресурс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ria.ru, 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оценка АНО «НИСИПП» на основе баз организаций инновационной инфраструктуры МИИРИС,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Venture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Database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, Каталога информационных ресурсов венчурного рынка, подготовленного Агентством промышленной информации</a:t>
            </a:r>
          </a:p>
          <a:p>
            <a:endParaRPr lang="ru-RU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69" name="Объект 68"/>
          <p:cNvGraphicFramePr>
            <a:graphicFrameLocks noChangeAspect="1"/>
          </p:cNvGraphicFramePr>
          <p:nvPr/>
        </p:nvGraphicFramePr>
        <p:xfrm>
          <a:off x="5580063" y="2603500"/>
          <a:ext cx="3371799" cy="2038230"/>
        </p:xfrm>
        <a:graphic>
          <a:graphicData uri="http://schemas.openxmlformats.org/presentationml/2006/ole">
            <p:oleObj spid="_x0000_s187397" name="Диаграмма" r:id="rId66" imgW="3371799" imgH="2038230" progId="MSGraph.Chart.8">
              <p:embed followColorScheme="full"/>
            </p:oleObj>
          </a:graphicData>
        </a:graphic>
      </p:graphicFrame>
      <p:sp>
        <p:nvSpPr>
          <p:cNvPr id="152" name="Прямоугольник 151"/>
          <p:cNvSpPr/>
          <p:nvPr>
            <p:custDataLst>
              <p:tags r:id="rId31"/>
            </p:custDataLst>
          </p:nvPr>
        </p:nvSpPr>
        <p:spPr bwMode="auto">
          <a:xfrm>
            <a:off x="5319712" y="2746375"/>
            <a:ext cx="292100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/>
            <a:fld id="{1179810A-6087-4E26-839C-589EABB3A4CE}" type="datetime'''''5''.''''''''''''''''''''''''''''0''''''''''''''0''0'">
              <a:rPr lang="en-US" sz="1000" smtClean="0">
                <a:solidFill>
                  <a:schemeClr val="tx1"/>
                </a:solidFill>
                <a:cs typeface="Calibri"/>
              </a:rPr>
              <a:pPr algn="r"/>
              <a:t>5.000</a:t>
            </a:fld>
            <a:endParaRPr lang="ru-RU" sz="10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1" name="Прямоугольник 70"/>
          <p:cNvSpPr/>
          <p:nvPr>
            <p:custDataLst>
              <p:tags r:id="rId32"/>
            </p:custDataLst>
          </p:nvPr>
        </p:nvSpPr>
        <p:spPr bwMode="auto">
          <a:xfrm>
            <a:off x="5319712" y="3070225"/>
            <a:ext cx="292100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/>
            <a:fld id="{C7650F1C-2E7B-45BE-A41F-B7648CFAAC38}" type="datetime'''''''4''''''''''''.''''0''''''''''00'''''''''''''''''">
              <a:rPr lang="en-US" sz="1000" smtClean="0">
                <a:solidFill>
                  <a:schemeClr val="tx1"/>
                </a:solidFill>
                <a:cs typeface="Calibri"/>
              </a:rPr>
              <a:pPr algn="r"/>
              <a:t>4.000</a:t>
            </a:fld>
            <a:endParaRPr lang="ru-RU" sz="10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3" name="Прямоугольник 72"/>
          <p:cNvSpPr/>
          <p:nvPr>
            <p:custDataLst>
              <p:tags r:id="rId33"/>
            </p:custDataLst>
          </p:nvPr>
        </p:nvSpPr>
        <p:spPr bwMode="auto">
          <a:xfrm>
            <a:off x="5319712" y="3394075"/>
            <a:ext cx="292100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/>
            <a:fld id="{34DD46E4-1384-4320-B9A7-57D4C289199E}" type="datetime'''''''3''''''''''''''''.''0''''''''''''''''0''0'''''''''''">
              <a:rPr lang="en-US" sz="1000" smtClean="0">
                <a:solidFill>
                  <a:schemeClr val="tx1"/>
                </a:solidFill>
                <a:cs typeface="Calibri"/>
              </a:rPr>
              <a:pPr algn="r"/>
              <a:t>3.000</a:t>
            </a:fld>
            <a:endParaRPr lang="ru-RU" sz="10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5" name="Прямоугольник 74"/>
          <p:cNvSpPr/>
          <p:nvPr>
            <p:custDataLst>
              <p:tags r:id="rId34"/>
            </p:custDataLst>
          </p:nvPr>
        </p:nvSpPr>
        <p:spPr bwMode="auto">
          <a:xfrm>
            <a:off x="5319712" y="3717925"/>
            <a:ext cx="292100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/>
            <a:fld id="{D9148570-26B7-47A9-90BF-9C3681F8D6B8}" type="datetime'''''2''''.''''''''''00''''''''''''''''''''0'''''''''''">
              <a:rPr lang="en-US" sz="1000" smtClean="0">
                <a:solidFill>
                  <a:schemeClr val="tx1"/>
                </a:solidFill>
                <a:cs typeface="Calibri"/>
              </a:rPr>
              <a:pPr algn="r"/>
              <a:t>2.000</a:t>
            </a:fld>
            <a:endParaRPr lang="ru-RU" sz="10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7" name="Прямоугольник 76"/>
          <p:cNvSpPr/>
          <p:nvPr>
            <p:custDataLst>
              <p:tags r:id="rId35"/>
            </p:custDataLst>
          </p:nvPr>
        </p:nvSpPr>
        <p:spPr bwMode="auto">
          <a:xfrm>
            <a:off x="5319712" y="4041775"/>
            <a:ext cx="292100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/>
            <a:fld id="{58C6F9D5-DDAA-40C3-8D1B-42492E169828}" type="datetime'''1''''.''''''''0''''''''''''''''''0''''''''''0'''''''''''''">
              <a:rPr lang="en-US" sz="1000" smtClean="0">
                <a:solidFill>
                  <a:schemeClr val="tx1"/>
                </a:solidFill>
                <a:cs typeface="Calibri"/>
              </a:rPr>
              <a:pPr algn="r"/>
              <a:t>1.000</a:t>
            </a:fld>
            <a:endParaRPr lang="ru-RU" sz="10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9" name="Прямоугольник 78"/>
          <p:cNvSpPr/>
          <p:nvPr>
            <p:custDataLst>
              <p:tags r:id="rId36"/>
            </p:custDataLst>
          </p:nvPr>
        </p:nvSpPr>
        <p:spPr bwMode="auto">
          <a:xfrm>
            <a:off x="5546725" y="4365625"/>
            <a:ext cx="65087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/>
            <a:fld id="{2C43B59C-92C7-46BB-95E0-443F024881F7}" type="datetime'''''''''''''''''''''''''''''''''''0'''">
              <a:rPr lang="en-US" sz="1000" smtClean="0">
                <a:solidFill>
                  <a:schemeClr val="tx1"/>
                </a:solidFill>
                <a:cs typeface="Calibri"/>
              </a:rPr>
              <a:pPr algn="r"/>
              <a:t>0</a:t>
            </a:fld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0" name="Прямоугольник 79"/>
          <p:cNvSpPr/>
          <p:nvPr>
            <p:custDataLst>
              <p:tags r:id="rId37"/>
            </p:custDataLst>
          </p:nvPr>
        </p:nvSpPr>
        <p:spPr bwMode="auto">
          <a:xfrm flipV="1">
            <a:off x="8218487" y="4543425"/>
            <a:ext cx="152400" cy="2603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t" anchorCtr="0">
            <a:noAutofit/>
          </a:bodyPr>
          <a:lstStyle/>
          <a:p>
            <a:pPr algn="ctr"/>
            <a:fld id="{C7E7597A-CE39-4857-9584-89207F796F95}" type="datetime'''''''2''0''''''''''''''''1''''''''''''''''''''''''2'''">
              <a:rPr lang="en-US" sz="1000" smtClean="0">
                <a:solidFill>
                  <a:schemeClr val="tx1"/>
                </a:solidFill>
                <a:cs typeface="Calibri"/>
              </a:rPr>
              <a:pPr algn="ctr"/>
              <a:t>2012</a:t>
            </a:fld>
            <a:endParaRPr lang="ru-RU" sz="10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1" name="Прямоугольник 80"/>
          <p:cNvSpPr/>
          <p:nvPr>
            <p:custDataLst>
              <p:tags r:id="rId38"/>
            </p:custDataLst>
          </p:nvPr>
        </p:nvSpPr>
        <p:spPr bwMode="auto">
          <a:xfrm flipV="1">
            <a:off x="7751762" y="4543425"/>
            <a:ext cx="152400" cy="2603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t" anchorCtr="0">
            <a:noAutofit/>
          </a:bodyPr>
          <a:lstStyle/>
          <a:p>
            <a:pPr algn="ctr"/>
            <a:fld id="{7446BA92-B108-467D-8AD1-65B0429E1D40}" type="datetime'2''''0''''''1''''''''''1'''''''''''''''''''''''''''''''''">
              <a:rPr lang="en-US" sz="1000" smtClean="0">
                <a:solidFill>
                  <a:schemeClr val="tx1"/>
                </a:solidFill>
                <a:cs typeface="Calibri"/>
              </a:rPr>
              <a:pPr algn="ctr"/>
              <a:t>2011</a:t>
            </a:fld>
            <a:endParaRPr lang="ru-RU" sz="10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2" name="Прямоугольник 81"/>
          <p:cNvSpPr/>
          <p:nvPr>
            <p:custDataLst>
              <p:tags r:id="rId39"/>
            </p:custDataLst>
          </p:nvPr>
        </p:nvSpPr>
        <p:spPr bwMode="auto">
          <a:xfrm flipV="1">
            <a:off x="7275512" y="4543425"/>
            <a:ext cx="152400" cy="2603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t" anchorCtr="0">
            <a:noAutofit/>
          </a:bodyPr>
          <a:lstStyle/>
          <a:p>
            <a:pPr algn="ctr"/>
            <a:fld id="{DA5A1768-0C93-4BCC-A813-37FC2EACA841}" type="datetime'''''''''''''''''''''''''''2''010'''''''''">
              <a:rPr lang="en-US" sz="1000" smtClean="0">
                <a:solidFill>
                  <a:schemeClr val="tx1"/>
                </a:solidFill>
                <a:cs typeface="Calibri"/>
              </a:rPr>
              <a:pPr algn="ctr"/>
              <a:t>2010</a:t>
            </a:fld>
            <a:endParaRPr lang="ru-RU" sz="10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3" name="Прямоугольник 82"/>
          <p:cNvSpPr/>
          <p:nvPr>
            <p:custDataLst>
              <p:tags r:id="rId40"/>
            </p:custDataLst>
          </p:nvPr>
        </p:nvSpPr>
        <p:spPr bwMode="auto">
          <a:xfrm flipV="1">
            <a:off x="6808787" y="4543425"/>
            <a:ext cx="152400" cy="2603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t" anchorCtr="0">
            <a:noAutofit/>
          </a:bodyPr>
          <a:lstStyle/>
          <a:p>
            <a:pPr algn="ctr"/>
            <a:fld id="{0B854EE5-3FD7-4A0D-87CF-35F97C27C039}" type="datetime'''''''''2''''''''''''''''0''''''''''''0''''''''''''''''''''9'">
              <a:rPr lang="en-US" sz="1000" smtClean="0">
                <a:solidFill>
                  <a:schemeClr val="tx1"/>
                </a:solidFill>
                <a:cs typeface="Calibri"/>
              </a:rPr>
              <a:pPr algn="ctr"/>
              <a:t>2009</a:t>
            </a:fld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4" name="Прямоугольник 83"/>
          <p:cNvSpPr/>
          <p:nvPr>
            <p:custDataLst>
              <p:tags r:id="rId41"/>
            </p:custDataLst>
          </p:nvPr>
        </p:nvSpPr>
        <p:spPr bwMode="auto">
          <a:xfrm flipV="1">
            <a:off x="6342062" y="4543425"/>
            <a:ext cx="152400" cy="2603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t" anchorCtr="0">
            <a:noAutofit/>
          </a:bodyPr>
          <a:lstStyle/>
          <a:p>
            <a:pPr algn="ctr"/>
            <a:fld id="{7991D06B-1E8D-4B19-87B1-79BFE17C5B81}" type="datetime'2''0''''''''0''''''''''''8'''''''''''''''''''''">
              <a:rPr lang="en-US" sz="1000" smtClean="0">
                <a:solidFill>
                  <a:schemeClr val="tx1"/>
                </a:solidFill>
                <a:cs typeface="Calibri"/>
              </a:rPr>
              <a:pPr algn="ctr"/>
              <a:t>2008</a:t>
            </a:fld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5" name="Прямоугольник 84"/>
          <p:cNvSpPr/>
          <p:nvPr>
            <p:custDataLst>
              <p:tags r:id="rId42"/>
            </p:custDataLst>
          </p:nvPr>
        </p:nvSpPr>
        <p:spPr bwMode="auto">
          <a:xfrm flipV="1">
            <a:off x="5865812" y="4543425"/>
            <a:ext cx="152400" cy="2603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t" anchorCtr="0">
            <a:noAutofit/>
          </a:bodyPr>
          <a:lstStyle/>
          <a:p>
            <a:pPr algn="ctr"/>
            <a:fld id="{0E82C1E8-EF5B-406D-9B0C-BCAD790FD9D6}" type="datetime'''''''''''''''''''''''''''2''''''''''''''''007'''''''''''">
              <a:rPr lang="en-US" sz="1000" smtClean="0">
                <a:solidFill>
                  <a:schemeClr val="tx1"/>
                </a:solidFill>
                <a:cs typeface="Calibri"/>
              </a:rPr>
              <a:pPr algn="ctr"/>
              <a:t>2007</a:t>
            </a:fld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cxnSp>
        <p:nvCxnSpPr>
          <p:cNvPr id="64" name="Прямая соединительная линия 63"/>
          <p:cNvCxnSpPr/>
          <p:nvPr>
            <p:custDataLst>
              <p:tags r:id="rId43"/>
            </p:custDataLst>
          </p:nvPr>
        </p:nvCxnSpPr>
        <p:spPr bwMode="gray">
          <a:xfrm>
            <a:off x="5915025" y="5230812"/>
            <a:ext cx="219075" cy="0"/>
          </a:xfrm>
          <a:prstGeom prst="line">
            <a:avLst/>
          </a:prstGeom>
          <a:ln w="19050">
            <a:solidFill>
              <a:schemeClr val="accent2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>
            <p:custDataLst>
              <p:tags r:id="rId44"/>
            </p:custDataLst>
          </p:nvPr>
        </p:nvCxnSpPr>
        <p:spPr bwMode="gray">
          <a:xfrm>
            <a:off x="5915025" y="5027612"/>
            <a:ext cx="219075" cy="0"/>
          </a:xfrm>
          <a:prstGeom prst="line">
            <a:avLst/>
          </a:prstGeom>
          <a:ln w="19050">
            <a:solidFill>
              <a:schemeClr val="tx2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Прямоугольник 113"/>
          <p:cNvSpPr/>
          <p:nvPr>
            <p:custDataLst>
              <p:tags r:id="rId45"/>
            </p:custDataLst>
          </p:nvPr>
        </p:nvSpPr>
        <p:spPr bwMode="auto">
          <a:xfrm>
            <a:off x="6184900" y="5160962"/>
            <a:ext cx="2297112" cy="304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r>
              <a:rPr lang="ru-RU" sz="1000" dirty="0" smtClean="0">
                <a:solidFill>
                  <a:schemeClr val="tx1"/>
                </a:solidFill>
                <a:cs typeface="Calibri"/>
              </a:rPr>
              <a:t>Инвестиции в российские инновационные</a:t>
            </a:r>
          </a:p>
          <a:p>
            <a:r>
              <a:rPr lang="ru-RU" sz="1000" dirty="0" smtClean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компании, млн долл.</a:t>
            </a:r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15" name="Прямоугольник 114"/>
          <p:cNvSpPr/>
          <p:nvPr>
            <p:custDataLst>
              <p:tags r:id="rId46"/>
            </p:custDataLst>
          </p:nvPr>
        </p:nvSpPr>
        <p:spPr bwMode="auto">
          <a:xfrm>
            <a:off x="6184899" y="4957762"/>
            <a:ext cx="1604962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r>
              <a:rPr lang="ru-RU" sz="1000" dirty="0" smtClean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Число венчурных фондов, ед.</a:t>
            </a:r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0" name="TextBox 30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429256" y="5643578"/>
            <a:ext cx="3571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accent2"/>
                </a:solidFill>
              </a:rPr>
              <a:t>!</a:t>
            </a:r>
            <a:endParaRPr lang="en-US" sz="2000" dirty="0" smtClean="0">
              <a:latin typeface="+mn-lt"/>
            </a:endParaRPr>
          </a:p>
        </p:txBody>
      </p:sp>
      <p:sp>
        <p:nvSpPr>
          <p:cNvPr id="141" name="Прямоугольник 140"/>
          <p:cNvSpPr/>
          <p:nvPr>
            <p:custDataLst>
              <p:tags r:id="rId48"/>
            </p:custDataLst>
          </p:nvPr>
        </p:nvSpPr>
        <p:spPr bwMode="auto">
          <a:xfrm>
            <a:off x="2122487" y="4156075"/>
            <a:ext cx="179387" cy="133350"/>
          </a:xfrm>
          <a:prstGeom prst="rect">
            <a:avLst/>
          </a:prstGeom>
          <a:solidFill>
            <a:srgbClr val="00519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40" name="Прямоугольник 139"/>
          <p:cNvSpPr/>
          <p:nvPr>
            <p:custDataLst>
              <p:tags r:id="rId49"/>
            </p:custDataLst>
          </p:nvPr>
        </p:nvSpPr>
        <p:spPr bwMode="auto">
          <a:xfrm>
            <a:off x="2122487" y="3800475"/>
            <a:ext cx="179387" cy="133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39" name="Прямоугольник 138"/>
          <p:cNvSpPr/>
          <p:nvPr>
            <p:custDataLst>
              <p:tags r:id="rId50"/>
            </p:custDataLst>
          </p:nvPr>
        </p:nvSpPr>
        <p:spPr bwMode="auto">
          <a:xfrm>
            <a:off x="2122487" y="3597275"/>
            <a:ext cx="179387" cy="133350"/>
          </a:xfrm>
          <a:prstGeom prst="rect">
            <a:avLst/>
          </a:prstGeom>
          <a:solidFill>
            <a:srgbClr val="0076E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38" name="Прямоугольник 137"/>
          <p:cNvSpPr/>
          <p:nvPr>
            <p:custDataLst>
              <p:tags r:id="rId51"/>
            </p:custDataLst>
          </p:nvPr>
        </p:nvSpPr>
        <p:spPr bwMode="auto">
          <a:xfrm>
            <a:off x="2122487" y="3241675"/>
            <a:ext cx="179387" cy="133350"/>
          </a:xfrm>
          <a:prstGeom prst="rect">
            <a:avLst/>
          </a:prstGeom>
          <a:solidFill>
            <a:srgbClr val="0084F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37" name="Прямоугольник 136"/>
          <p:cNvSpPr/>
          <p:nvPr>
            <p:custDataLst>
              <p:tags r:id="rId52"/>
            </p:custDataLst>
          </p:nvPr>
        </p:nvSpPr>
        <p:spPr bwMode="auto">
          <a:xfrm>
            <a:off x="2122487" y="3038475"/>
            <a:ext cx="179387" cy="133350"/>
          </a:xfrm>
          <a:prstGeom prst="rect">
            <a:avLst/>
          </a:prstGeom>
          <a:solidFill>
            <a:srgbClr val="3BA2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36" name="Прямоугольник 135"/>
          <p:cNvSpPr/>
          <p:nvPr>
            <p:custDataLst>
              <p:tags r:id="rId53"/>
            </p:custDataLst>
          </p:nvPr>
        </p:nvSpPr>
        <p:spPr bwMode="auto">
          <a:xfrm>
            <a:off x="2122487" y="2835275"/>
            <a:ext cx="179387" cy="133350"/>
          </a:xfrm>
          <a:prstGeom prst="rect">
            <a:avLst/>
          </a:prstGeom>
          <a:solidFill>
            <a:srgbClr val="79B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30" name="Прямоугольник 129"/>
          <p:cNvSpPr/>
          <p:nvPr>
            <p:custDataLst>
              <p:tags r:id="rId54"/>
            </p:custDataLst>
          </p:nvPr>
        </p:nvSpPr>
        <p:spPr bwMode="auto">
          <a:xfrm>
            <a:off x="2352675" y="4152900"/>
            <a:ext cx="1046162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381A766C-832C-4F80-9A8C-21EDB756514B}" type="datetime'''''Бюдж''''''етны''е ''''''''''''''ф''о''''н''д''''''ы'''''">
              <a:rPr lang="en-US" sz="1000" smtClean="0">
                <a:solidFill>
                  <a:schemeClr val="tx1"/>
                </a:solidFill>
                <a:cs typeface="Calibri"/>
              </a:rPr>
              <a:pPr/>
              <a:t>Бюджетные фонды</a:t>
            </a:fld>
            <a:endParaRPr lang="ru-RU" sz="10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1" name="Прямоугольник 130"/>
          <p:cNvSpPr/>
          <p:nvPr>
            <p:custDataLst>
              <p:tags r:id="rId55"/>
            </p:custDataLst>
          </p:nvPr>
        </p:nvSpPr>
        <p:spPr bwMode="auto">
          <a:xfrm>
            <a:off x="2352675" y="3797300"/>
            <a:ext cx="1249362" cy="304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r>
              <a:rPr lang="ru-RU" sz="1000" dirty="0" smtClean="0">
                <a:solidFill>
                  <a:schemeClr val="tx1"/>
                </a:solidFill>
                <a:cs typeface="Calibri"/>
              </a:rPr>
              <a:t>Прочие </a:t>
            </a:r>
          </a:p>
          <a:p>
            <a:r>
              <a:rPr lang="ru-RU" sz="1000" dirty="0" smtClean="0">
                <a:solidFill>
                  <a:schemeClr val="tx1"/>
                </a:solidFill>
                <a:cs typeface="Calibri"/>
              </a:rPr>
              <a:t>финансовые институты</a:t>
            </a:r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2" name="Прямоугольник 131"/>
          <p:cNvSpPr/>
          <p:nvPr>
            <p:custDataLst>
              <p:tags r:id="rId56"/>
            </p:custDataLst>
          </p:nvPr>
        </p:nvSpPr>
        <p:spPr bwMode="auto">
          <a:xfrm>
            <a:off x="2352675" y="3594100"/>
            <a:ext cx="1000125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68C26600-5B4A-4470-978E-290C5CD7A46F}" type="datetime'Ве''''нч''у''''''''рн''''''''''ы''е'''''''' фонд''''ы'''''''''">
              <a:rPr lang="en-US" sz="1000" smtClean="0">
                <a:solidFill>
                  <a:schemeClr val="tx1"/>
                </a:solidFill>
                <a:cs typeface="Calibri"/>
              </a:rPr>
              <a:pPr/>
              <a:t>Венчурные фонды</a:t>
            </a:fld>
            <a:endParaRPr lang="ru-RU" sz="100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3" name="Прямоугольник 132"/>
          <p:cNvSpPr/>
          <p:nvPr>
            <p:custDataLst>
              <p:tags r:id="rId57"/>
            </p:custDataLst>
          </p:nvPr>
        </p:nvSpPr>
        <p:spPr bwMode="auto">
          <a:xfrm>
            <a:off x="2352675" y="3238500"/>
            <a:ext cx="1084262" cy="304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r>
              <a:rPr lang="ru-RU" sz="1000" dirty="0" smtClean="0">
                <a:solidFill>
                  <a:schemeClr val="tx1"/>
                </a:solidFill>
                <a:cs typeface="Calibri"/>
              </a:rPr>
              <a:t>Фонды</a:t>
            </a:r>
          </a:p>
          <a:p>
            <a:r>
              <a:rPr lang="ru-RU" sz="1000" dirty="0" smtClean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прямых инвестиций</a:t>
            </a:r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4" name="Прямоугольник 133"/>
          <p:cNvSpPr/>
          <p:nvPr>
            <p:custDataLst>
              <p:tags r:id="rId58"/>
            </p:custDataLst>
          </p:nvPr>
        </p:nvSpPr>
        <p:spPr bwMode="auto">
          <a:xfrm>
            <a:off x="2352675" y="3035300"/>
            <a:ext cx="1290637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D83A489B-ECC4-4C90-BD0F-127869F7A74C}" type="datetime'''Инн''''ов''''''''а''цио''н''''''н''ы''''''''е'' фо''''нд''ы'">
              <a:rPr lang="en-US" sz="1000" smtClean="0">
                <a:solidFill>
                  <a:schemeClr val="tx1"/>
                </a:solidFill>
                <a:cs typeface="Calibri"/>
              </a:rPr>
              <a:pPr/>
              <a:t>Инновационные фонды</a:t>
            </a:fld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5" name="Прямоугольник 134"/>
          <p:cNvSpPr/>
          <p:nvPr>
            <p:custDataLst>
              <p:tags r:id="rId59"/>
            </p:custDataLst>
          </p:nvPr>
        </p:nvSpPr>
        <p:spPr bwMode="auto">
          <a:xfrm>
            <a:off x="2352675" y="2832100"/>
            <a:ext cx="1301750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381C3855-B25B-474F-AFE6-65027D41A52B}" type="datetime'Ас''со''''''ц''иации'''''''''' ин''в''''''''есто''''ро''''в'">
              <a:rPr lang="en-US" sz="1000" smtClean="0">
                <a:solidFill>
                  <a:schemeClr val="tx1"/>
                </a:solidFill>
                <a:cs typeface="Calibri"/>
              </a:rPr>
              <a:pPr/>
              <a:t>Ассоциации инвесторов</a:t>
            </a:fld>
            <a:endParaRPr lang="ru-RU" sz="10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78178" name="think-cell Slide" r:id="rId19" imgW="270" imgH="270" progId="TCLayout.ActiveDocument.1">
              <p:embed/>
            </p:oleObj>
          </a:graphicData>
        </a:graphic>
      </p:graphicFrame>
      <p:sp>
        <p:nvSpPr>
          <p:cNvPr id="31" name="Прямоугольник 30"/>
          <p:cNvSpPr/>
          <p:nvPr>
            <p:custDataLst>
              <p:tags r:id="rId2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Динамика факторов инфраструктуры </a:t>
            </a:r>
            <a:r>
              <a:rPr lang="ru-RU" dirty="0" smtClean="0">
                <a:latin typeface="+mj-lt"/>
              </a:rPr>
              <a:t>оказывает положительное </a:t>
            </a:r>
            <a:r>
              <a:rPr lang="ru-RU" dirty="0" smtClean="0"/>
              <a:t>воздействие на инновационные субъекты МСП г. Москвы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8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142844" y="1771876"/>
            <a:ext cx="1857388" cy="799868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Инфраструктура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-7143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9"/>
            </p:custDataLst>
          </p:nvPr>
        </p:nvCxnSpPr>
        <p:spPr>
          <a:xfrm rot="5400000">
            <a:off x="3979124" y="2193182"/>
            <a:ext cx="757124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0"/>
            </p:custDataLst>
          </p:nvPr>
        </p:nvCxnSpPr>
        <p:spPr>
          <a:xfrm rot="5400000">
            <a:off x="6265140" y="2193182"/>
            <a:ext cx="757124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19"/>
          <p:cNvSpPr/>
          <p:nvPr>
            <p:custDataLst>
              <p:tags r:id="rId11"/>
            </p:custDataLst>
          </p:nvPr>
        </p:nvSpPr>
        <p:spPr>
          <a:xfrm>
            <a:off x="2071670" y="1771876"/>
            <a:ext cx="6786610" cy="799868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1" name="TextBox 3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643702" y="1785926"/>
            <a:ext cx="22145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Высокий уровень развития инновационных центров и площадок</a:t>
            </a:r>
          </a:p>
        </p:txBody>
      </p:sp>
      <p:sp>
        <p:nvSpPr>
          <p:cNvPr id="26" name="Стрелка вниз 25"/>
          <p:cNvSpPr/>
          <p:nvPr/>
        </p:nvSpPr>
        <p:spPr>
          <a:xfrm>
            <a:off x="7143768" y="2643182"/>
            <a:ext cx="1214446" cy="64294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3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357686" y="1785926"/>
            <a:ext cx="2286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Москва лидирует в развитии консалтинга в инновационной сфере</a:t>
            </a:r>
          </a:p>
        </p:txBody>
      </p:sp>
      <p:sp>
        <p:nvSpPr>
          <p:cNvPr id="27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071670" y="1785926"/>
            <a:ext cx="22860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Инфраструктура г. Москвы существенно расширилась за счет присоединенных территорий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643702" y="3357562"/>
            <a:ext cx="2214578" cy="27860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ru-RU" sz="1050" dirty="0" smtClean="0">
                <a:solidFill>
                  <a:schemeClr val="tx1"/>
                </a:solidFill>
              </a:rPr>
              <a:t>В г. Москве находятся</a:t>
            </a:r>
            <a:r>
              <a:rPr lang="en-US" sz="1050" dirty="0" smtClean="0">
                <a:solidFill>
                  <a:schemeClr val="tx1"/>
                </a:solidFill>
              </a:rPr>
              <a:t>: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</a:p>
          <a:p>
            <a:pPr marL="182563" indent="-1825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25% российских технопарков</a:t>
            </a:r>
          </a:p>
          <a:p>
            <a:pPr marL="182563" indent="-1825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32 бизнес-инкубатора </a:t>
            </a:r>
          </a:p>
          <a:p>
            <a:pPr marL="182563" indent="-1825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17 ИТЦ</a:t>
            </a:r>
          </a:p>
          <a:p>
            <a:pPr marL="182563" indent="-1825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формирующиеся кластеры в г. Троицке и в г. Зеленограде, планируется создание кластера на базе Курчатовского института</a:t>
            </a:r>
          </a:p>
          <a:p>
            <a:pPr marL="182563" indent="-1825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11 НИУ</a:t>
            </a:r>
          </a:p>
          <a:p>
            <a:pPr marL="182563" indent="-1825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МГУ М.В. Ломоносова </a:t>
            </a:r>
          </a:p>
          <a:p>
            <a:pPr marL="182563" indent="-182563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11 отделений </a:t>
            </a:r>
            <a:r>
              <a:rPr lang="ru-RU" sz="1050" dirty="0" smtClean="0">
                <a:solidFill>
                  <a:schemeClr val="tx1"/>
                </a:solidFill>
              </a:rPr>
              <a:t>РАН</a:t>
            </a:r>
            <a:endParaRPr lang="ru-RU" sz="1050" dirty="0" smtClean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429124" y="4071942"/>
            <a:ext cx="2071702" cy="20717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В городе базируются 79% </a:t>
            </a:r>
            <a:r>
              <a:rPr lang="ru-RU" sz="1200" dirty="0" err="1" smtClean="0">
                <a:solidFill>
                  <a:schemeClr val="tx1"/>
                </a:solidFill>
              </a:rPr>
              <a:t>бизнес-катализаторов</a:t>
            </a:r>
            <a:r>
              <a:rPr lang="ru-RU" sz="1200" dirty="0" smtClean="0">
                <a:solidFill>
                  <a:schemeClr val="tx1"/>
                </a:solidFill>
              </a:rPr>
              <a:t> России, 49% центров консалтинга, проводится 74% крупных конкурсов </a:t>
            </a:r>
            <a:r>
              <a:rPr lang="ru-RU" sz="1200" dirty="0" smtClean="0">
                <a:solidFill>
                  <a:schemeClr val="tx1"/>
                </a:solidFill>
              </a:rPr>
              <a:t>проектов, </a:t>
            </a: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35 информационных ресурсов (данные о потенциальных партнерах, специфике инновационного рынка и т.д.)</a:t>
            </a:r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143108" y="4429132"/>
            <a:ext cx="2143140" cy="1714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ru-RU" sz="1200" dirty="0" err="1" smtClean="0">
                <a:solidFill>
                  <a:schemeClr val="tx1"/>
                </a:solidFill>
              </a:rPr>
              <a:t>Наукоград</a:t>
            </a:r>
            <a:r>
              <a:rPr lang="ru-RU" sz="1200" dirty="0" smtClean="0">
                <a:solidFill>
                  <a:schemeClr val="tx1"/>
                </a:solidFill>
              </a:rPr>
              <a:t> в Троицке, научно-технический центр «</a:t>
            </a:r>
            <a:r>
              <a:rPr lang="ru-RU" sz="1200" dirty="0" err="1" smtClean="0">
                <a:solidFill>
                  <a:schemeClr val="tx1"/>
                </a:solidFill>
              </a:rPr>
              <a:t>Бакор</a:t>
            </a:r>
            <a:r>
              <a:rPr lang="ru-RU" sz="1200" dirty="0" smtClean="0">
                <a:solidFill>
                  <a:schemeClr val="tx1"/>
                </a:solidFill>
              </a:rPr>
              <a:t>» </a:t>
            </a:r>
          </a:p>
        </p:txBody>
      </p:sp>
      <p:sp>
        <p:nvSpPr>
          <p:cNvPr id="43" name="Стрелка вниз 42"/>
          <p:cNvSpPr/>
          <p:nvPr/>
        </p:nvSpPr>
        <p:spPr>
          <a:xfrm>
            <a:off x="4857752" y="2643182"/>
            <a:ext cx="1214446" cy="128588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низ 43"/>
          <p:cNvSpPr/>
          <p:nvPr/>
        </p:nvSpPr>
        <p:spPr>
          <a:xfrm>
            <a:off x="2571736" y="2643182"/>
            <a:ext cx="1214446" cy="164307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17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оценка АНО «НИСИПП» на основе баз организаций инновационной инфраструктуры МИИРИС,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Venture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Database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, Каталога информационных ресурсов венчурного рынка, подготовленного Агентством промышленной информации</a:t>
            </a:r>
          </a:p>
        </p:txBody>
      </p:sp>
      <p:pic>
        <p:nvPicPr>
          <p:cNvPr id="50" name="Picture 16" descr="http://mediasubs.ru/group/uploads/li/lichnostnyij-rost-i-finansyi/image2/ItMDliMWJ.jpg">
            <a:hlinkClick r:id="rId20"/>
          </p:cNvPr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2643182"/>
            <a:ext cx="2005990" cy="15901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612019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62818" name="think-cell Slide" r:id="rId18" imgW="270" imgH="270" progId="TCLayout.ActiveDocument.1">
              <p:embed/>
            </p:oleObj>
          </a:graphicData>
        </a:graphic>
      </p:graphicFrame>
      <p:sp>
        <p:nvSpPr>
          <p:cNvPr id="31" name="Прямоугольник 30"/>
          <p:cNvSpPr/>
          <p:nvPr>
            <p:custDataLst>
              <p:tags r:id="rId2"/>
            </p:custDataLst>
          </p:nvPr>
        </p:nvSpPr>
        <p:spPr>
          <a:xfrm rot="10800000">
            <a:off x="2071670" y="857232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доступа к спросу оказывает высокое положительное </a:t>
            </a:r>
            <a:r>
              <a:rPr lang="ru-RU" dirty="0" smtClean="0"/>
              <a:t>воздействие на инновационные субъекты МСП г. Москвы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9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6"/>
            </p:custDataLst>
            <p:extLst>
              <p:ext uri="{D42A27DB-BD31-4B8C-83A1-F6EECF244321}">
                <p14:modId xmlns="" xmlns:p14="http://schemas.microsoft.com/office/powerpoint/2010/main" val="3803609240"/>
              </p:ext>
            </p:extLst>
          </p:nvPr>
        </p:nvGraphicFramePr>
        <p:xfrm>
          <a:off x="2071670" y="78579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357454"/>
                <a:gridCol w="2214578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71406" y="1714488"/>
            <a:ext cx="1857388" cy="1928826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Доступ к спросу на производимые товары и услуги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-71438" y="1000108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Положительное воздействие фактора</a:t>
            </a:r>
          </a:p>
        </p:txBody>
      </p:sp>
      <p:sp>
        <p:nvSpPr>
          <p:cNvPr id="32" name="Rectangle 19"/>
          <p:cNvSpPr/>
          <p:nvPr>
            <p:custDataLst>
              <p:tags r:id="rId9"/>
            </p:custDataLst>
          </p:nvPr>
        </p:nvSpPr>
        <p:spPr>
          <a:xfrm>
            <a:off x="2071670" y="1715311"/>
            <a:ext cx="6786610" cy="1928003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0"/>
            </p:custDataLst>
          </p:nvPr>
        </p:nvCxnSpPr>
        <p:spPr>
          <a:xfrm rot="5400000">
            <a:off x="3393273" y="2678901"/>
            <a:ext cx="192882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1"/>
            </p:custDataLst>
          </p:nvPr>
        </p:nvCxnSpPr>
        <p:spPr>
          <a:xfrm rot="5400000">
            <a:off x="5750727" y="2678901"/>
            <a:ext cx="192882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715140" y="1714488"/>
            <a:ext cx="214314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100" b="1" dirty="0" smtClean="0">
                <a:solidFill>
                  <a:prstClr val="black"/>
                </a:solidFill>
                <a:latin typeface="Calibri"/>
                <a:cs typeface="+mn-cs"/>
              </a:rPr>
              <a:t>Высокий уровень государственного спроса</a:t>
            </a:r>
            <a:r>
              <a:rPr lang="ru-RU" sz="1100" dirty="0" smtClean="0">
                <a:solidFill>
                  <a:prstClr val="black"/>
                </a:solidFill>
                <a:latin typeface="Calibri"/>
                <a:cs typeface="+mn-cs"/>
              </a:rPr>
              <a:t>, в том числе на инновации и ВПК (в 2012 г. объем </a:t>
            </a:r>
            <a:r>
              <a:rPr lang="ru-RU" sz="1100" dirty="0" err="1" smtClean="0">
                <a:solidFill>
                  <a:prstClr val="black"/>
                </a:solidFill>
                <a:latin typeface="Calibri"/>
                <a:cs typeface="+mn-cs"/>
              </a:rPr>
              <a:t>госзакупок</a:t>
            </a:r>
            <a:r>
              <a:rPr lang="ru-RU" sz="1100" dirty="0" smtClean="0">
                <a:solidFill>
                  <a:prstClr val="black"/>
                </a:solidFill>
                <a:latin typeface="Calibri"/>
                <a:cs typeface="+mn-cs"/>
              </a:rPr>
              <a:t> вырос на 23%), обеспечивает развитие некоторых сегментов</a:t>
            </a:r>
            <a:endParaRPr lang="en-US" sz="1100" dirty="0" smtClean="0">
              <a:latin typeface="+mn-lt"/>
            </a:endParaRPr>
          </a:p>
        </p:txBody>
      </p:sp>
      <p:sp>
        <p:nvSpPr>
          <p:cNvPr id="77" name="TextBox 17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С учетом маятниковой миграции</a:t>
            </a:r>
          </a:p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оценка АНО «НИСИПП» на основе баз организаций инновационной инфраструктуры МИИРИС,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Venture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Database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, Каталога информационных ресурсов венчурного рынка, подготовленного Агентством промышленной информации</a:t>
            </a:r>
          </a:p>
        </p:txBody>
      </p:sp>
      <p:sp>
        <p:nvSpPr>
          <p:cNvPr id="35" name="Стрелка вниз 34"/>
          <p:cNvSpPr/>
          <p:nvPr/>
        </p:nvSpPr>
        <p:spPr>
          <a:xfrm>
            <a:off x="7215206" y="3714752"/>
            <a:ext cx="1214446" cy="71438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357686" y="1714489"/>
            <a:ext cx="235745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100" b="1" dirty="0" smtClean="0">
                <a:latin typeface="+mn-lt"/>
              </a:rPr>
              <a:t>Высокий уровень платежеспособного </a:t>
            </a:r>
            <a:r>
              <a:rPr lang="ru-RU" sz="1100" b="1" dirty="0">
                <a:latin typeface="+mn-lt"/>
              </a:rPr>
              <a:t>спроса </a:t>
            </a:r>
            <a:endParaRPr lang="ru-RU" sz="11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100" dirty="0" smtClean="0">
                <a:latin typeface="+mn-lt"/>
              </a:rPr>
              <a:t>(высокий уровень зарплат и количества населения – 20 млн чел.*, рост </a:t>
            </a:r>
            <a:r>
              <a:rPr lang="ru-RU" sz="1100" dirty="0">
                <a:latin typeface="+mn-lt"/>
              </a:rPr>
              <a:t>реальных располагаемых </a:t>
            </a:r>
            <a:r>
              <a:rPr lang="ru-RU" sz="1100" dirty="0" smtClean="0">
                <a:latin typeface="+mn-lt"/>
              </a:rPr>
              <a:t>доходов населения на 13,8% за 2009-2012 гг., высокий уровень деловой активности </a:t>
            </a:r>
            <a:r>
              <a:rPr lang="ru-RU" sz="1100" dirty="0" smtClean="0"/>
              <a:t>–</a:t>
            </a:r>
            <a:r>
              <a:rPr lang="ru-RU" sz="1100" dirty="0" smtClean="0">
                <a:latin typeface="+mn-lt"/>
              </a:rPr>
              <a:t> 236 тыс. МСП, 81 тыс. ИП)</a:t>
            </a:r>
            <a:endParaRPr lang="en-US" sz="1100" dirty="0" smtClean="0">
              <a:latin typeface="+mn-lt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4857752" y="3714752"/>
            <a:ext cx="1214446" cy="71438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2571736" y="3714752"/>
            <a:ext cx="1214446" cy="71438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214546" y="4500570"/>
            <a:ext cx="4357718" cy="1714512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  <a:cs typeface="Arial" charset="0"/>
              </a:rPr>
              <a:t>В г. Москве присутствует высокий потенциал индивидуального спроса (кроме того, население столицы достаточно быстро принимает инновационные товары) и доступ к коммуникациям с крупнейшими международными </a:t>
            </a:r>
            <a:r>
              <a:rPr lang="ru-RU" sz="1100" dirty="0" smtClean="0">
                <a:solidFill>
                  <a:schemeClr val="tx1"/>
                </a:solidFill>
                <a:cs typeface="Arial" charset="0"/>
              </a:rPr>
              <a:t>компаниями</a:t>
            </a:r>
            <a:endParaRPr lang="en-US" sz="1100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071670" y="1714488"/>
            <a:ext cx="2286016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latin typeface="+mn-lt"/>
              </a:rPr>
              <a:t>В г. Москве имеют свои представительства </a:t>
            </a:r>
            <a:r>
              <a:rPr lang="ru-RU" sz="1100" b="1" dirty="0" smtClean="0">
                <a:latin typeface="+mn-lt"/>
              </a:rPr>
              <a:t>60% крупнейших компаний мира</a:t>
            </a:r>
            <a:r>
              <a:rPr lang="ru-RU" sz="1100" dirty="0" smtClean="0">
                <a:latin typeface="+mn-lt"/>
              </a:rPr>
              <a:t>, регулярно проводится </a:t>
            </a:r>
            <a:r>
              <a:rPr lang="ru-RU" sz="1100" b="1" dirty="0" smtClean="0">
                <a:latin typeface="+mn-lt"/>
              </a:rPr>
              <a:t>более 70% </a:t>
            </a:r>
            <a:r>
              <a:rPr lang="ru-RU" sz="1100" dirty="0" smtClean="0">
                <a:latin typeface="+mn-lt"/>
              </a:rPr>
              <a:t>всех </a:t>
            </a:r>
            <a:r>
              <a:rPr lang="ru-RU" sz="1100" b="1" dirty="0" smtClean="0">
                <a:latin typeface="+mn-lt"/>
              </a:rPr>
              <a:t>международных выставок</a:t>
            </a:r>
            <a:r>
              <a:rPr lang="ru-RU" sz="1100" dirty="0" smtClean="0">
                <a:latin typeface="+mn-lt"/>
              </a:rPr>
              <a:t>, ярмарок и </a:t>
            </a:r>
            <a:r>
              <a:rPr lang="ru-RU" sz="1100" dirty="0" smtClean="0">
                <a:latin typeface="+mn-lt"/>
              </a:rPr>
              <a:t>конференций </a:t>
            </a:r>
            <a:r>
              <a:rPr lang="ru-RU" sz="1100" dirty="0" smtClean="0">
                <a:latin typeface="+mn-lt"/>
              </a:rPr>
              <a:t>России, 11 крупных инновационных выставок и прочих мероприятий, </a:t>
            </a:r>
            <a:r>
              <a:rPr lang="ru-RU" sz="1100" dirty="0" smtClean="0">
                <a:latin typeface="+mn-lt"/>
              </a:rPr>
              <a:t>что </a:t>
            </a:r>
            <a:r>
              <a:rPr lang="ru-RU" sz="1100" dirty="0" smtClean="0">
                <a:latin typeface="+mn-lt"/>
              </a:rPr>
              <a:t>способствуют </a:t>
            </a:r>
            <a:r>
              <a:rPr lang="ru-RU" sz="1100" dirty="0" smtClean="0">
                <a:latin typeface="+mn-lt"/>
              </a:rPr>
              <a:t>экспорту</a:t>
            </a:r>
            <a:endParaRPr lang="en-US" sz="1100" dirty="0" smtClean="0">
              <a:latin typeface="+mn-lt"/>
            </a:endParaRPr>
          </a:p>
          <a:p>
            <a:pPr algn="just"/>
            <a:endParaRPr lang="en-US" sz="1000" dirty="0" smtClean="0">
              <a:latin typeface="+mn-lt"/>
            </a:endParaRPr>
          </a:p>
        </p:txBody>
      </p:sp>
      <p:pic>
        <p:nvPicPr>
          <p:cNvPr id="28" name="Picture 16" descr="http://mediasubs.ru/group/uploads/li/lichnostnyij-rost-i-finansyi/image2/ItMDliMWJ.jpg">
            <a:hlinkClick r:id="rId19"/>
          </p:cNvPr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0" y="3786190"/>
            <a:ext cx="2005990" cy="1590186"/>
          </a:xfrm>
          <a:prstGeom prst="rect">
            <a:avLst/>
          </a:prstGeom>
          <a:noFill/>
        </p:spPr>
      </p:pic>
      <p:sp>
        <p:nvSpPr>
          <p:cNvPr id="37" name="Прямоугольник 36"/>
          <p:cNvSpPr/>
          <p:nvPr/>
        </p:nvSpPr>
        <p:spPr>
          <a:xfrm>
            <a:off x="6715140" y="4500570"/>
            <a:ext cx="2071702" cy="1714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Aft>
                <a:spcPts val="600"/>
              </a:spcAft>
            </a:pPr>
            <a:r>
              <a:rPr lang="ru-RU" sz="1200" dirty="0" smtClean="0">
                <a:solidFill>
                  <a:prstClr val="black"/>
                </a:solidFill>
                <a:cs typeface="Arial" charset="0"/>
              </a:rPr>
              <a:t>Государственный спрос стимулирует развитие инновационных компаний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68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6&quot;&gt;&lt;elem m_fUsage=&quot;2.05325838900000020000E+000&quot;&gt;&lt;m_ppcolschidx val=&quot;0&quot;/&gt;&lt;m_rgb r=&quot;0&quot; g=&quot;51&quot; b=&quot;9a&quot;/&gt;&lt;/elem&gt;&lt;elem m_fUsage=&quot;1.36963565010000040000E+000&quot;&gt;&lt;m_ppcolschidx val=&quot;0&quot;/&gt;&lt;m_rgb r=&quot;9b&quot; g=&quot;c6&quot; b=&quot;2e&quot;/&gt;&lt;/elem&gt;&lt;elem m_fUsage=&quot;1.00000000000000000000E+000&quot;&gt;&lt;m_ppcolschidx val=&quot;0&quot;/&gt;&lt;m_rgb r=&quot;79&quot; g=&quot;bf&quot; b=&quot;ff&quot;/&gt;&lt;/elem&gt;&lt;elem m_fUsage=&quot;9.00000000000000020000E-001&quot;&gt;&lt;m_ppcolschidx val=&quot;0&quot;/&gt;&lt;m_rgb r=&quot;3b&quot; g=&quot;a2&quot; b=&quot;ff&quot;/&gt;&lt;/elem&gt;&lt;elem m_fUsage=&quot;8.10000000000000050000E-001&quot;&gt;&lt;m_ppcolschidx val=&quot;0&quot;/&gt;&lt;m_rgb r=&quot;0&quot; g=&quot;84&quot; b=&quot;fb&quot;/&gt;&lt;/elem&gt;&lt;elem m_fUsage=&quot;7.29000000000000090000E-001&quot;&gt;&lt;m_ppcolschidx val=&quot;0&quot;/&gt;&lt;m_rgb r=&quot;0&quot; g=&quot;76&quot; b=&quot;e2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9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OTyM72j0Wzo399Oesaq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vGMOqYlSE2_yBMEZx4Ea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N5.CKTz3UO3ZJ1nIpJ1kg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DsiFbs1HEu0YDGy8UMpm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7o_eoNd5UeFxLm4tuXObQ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gxy5F6btEmrXTf8RIIhN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wup9zXzAkK0BhkCZDimC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h5uFS4YTku57pc2HDR5w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ykFdTOA60CCxC9fLoR3d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vmjh_1cUaOIYLKnkveDA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iWGRdz_hEmCrYv_uCbmW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el7jxSDKE65Mh436o5X1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3WgYSjmdEiXNyA1njx27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DYE6qL8P0yQV.h7wl4.TQ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WQghhw4dEq.6iaxHKJ80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G_VAJ4Rb0a4KmFyS62S7g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kTgXEoEdEKmAujBeDGtZA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pTShE1nAkSu.RQX_h5C1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kPmdT0T.EuSKaRBrtWhHQ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AJefEHKAkid9pewqx2sf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_OiaXns_0..UQAx_z0l_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kLVfoImmkaZk5agCw3jU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BWw2U3oEmOATd880nLu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vwZrIQ1EGAAu_p_abY8g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x.TNniffEG22HEnAqcJn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3sZBUmjn0.p8Svvk5SX7Q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rsYz8HGvEuNXrWBFfSS7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.6WeXHgsEyPJ1lvcsjVc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TQjxTA2WkiyKhz.8xTUCQ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HX3E7HIEO2b0wqNlrpZA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Li59d9zZEON1U.8HUCqo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j9UjLS_b0G6iB752k.iOA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sdNSGa_UqmolsGIcVLK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DOMSNZm4UOVhzllAL4kbQ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_cv0dJbi0ijgoPr0NFBDA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9yshB8HoUOG7s8WnpGOMQ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bEt8WyREqT362ROSEqGA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um8dxQMukywRMMUJykWk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hWS6hkQHEKAhxm88.Uk4g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um8dxQMukywRMMUJykWkw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um8dxQMukywRMMUJykWkw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_zrR0KvE6KcpqApzRhrQ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mvKlv534iESm_8g4aY16UA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QhLTFCkZEy1yUmGSzJ0YA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9WyY07U0iqNbEk.zGvJ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UtXLdnqY0agGP.nsmKgmA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7_tmuhjEE.gKP5gC0UJDg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6.pA0QnPESxCrmpNv_pjA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8innXQzQ0a87AY.tQrwKA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Fcx1JsHke8W8i6KMYslg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FTEBEvIVUe_TAsHPtdDqA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wA9P1cUEK7vPCYnpZVfQ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_zrR0KvE6KcpqApzRhrQ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0cyVpz.5kOsiP0.vr9jyw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cN7LKKjqkWc1Ib.SL4Yx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GrVBbVV0G1QaCcag_mC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vMrhI7O2UuyTlX55TgSFg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0FXVpcFLkWACEYbk3TI1w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RL9eKjj3EqII9t_IY1Sag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PtwlASsESnCcS8XCp.Pw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xperlRiNEynS.lri3XdN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UWRs4a0efsfRITnwKZg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y43ofeLB0unuTcsttqzDQ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K5Gv3upk.k3EPg2MInhw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2zwgaGuPkaVIln2fJuaZQ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ohdWA79NUmwWw4oFPftBA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S2FBAfa5U._tc6sX59I_w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t62C6hLm0.T9tzMEo_L.g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stkSDKQC0OstvRnV8WrfA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ZEYZxGAXkSffVEKaYw9sQ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maV9rpWi0uuzFEDnKM44w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gCuZuAOSECK34c_2yewq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jVcVQlCQ0C56PSlx5LQlw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QyssyWfMU2rK6a9ca73Uw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CChXoXpbdEKvO4cixb2d5A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Jqs72z1Ea4PvwLDd4Uiw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9WyY07U0iqNbEk.zGvJg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IUyxdV6.kSA6JUvR0RjIA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LMX3vHVUe61Agpqvhy2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CGyekc_5U.yPSWlpbuqiw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z3GK5Zs9EWtCGNfvQz72w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6Xx5RhP2Um0N9GopAqVNQ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_JipTVkTw0i6YXJDs984gA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asIrvYNEGOjLEt8pGHjA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Ws8XzSmD0.WXPs1gFPrBw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D.7eWWnnU2iDMh1gXrm1A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c.mGH6wekeM41q1bsUSeQ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Gjt7tS00W9eVwuMNtEeg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1heAcPAZUW883eEsg1pm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ocYNlErekyWgk.RatZ64A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nTIZZWLSEigSFGli2RvSQ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fPRqb6hTUaxej9qJdCQmQ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dg4ipDyckCI35C.StIRcA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A.8wy06Z0i1eUO_S_KO7w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qErahzZUe9U8uwRnip.A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pqdYMCNkG9IbsW3SF5WA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l28YIRMDkW1EG2VK.PiSg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P19VL83UWm4Ms5EseXUA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Gjt7tS00W9eVwuMNtEe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lhYDFnd_E.eQuz85h0www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2GQlj8CEW5LvDiEGodbA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9Udmatm0yE1IrEIsa3Jw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8U6Md7.sEu1JPsEin6lOQ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P19VL83UWm4Ms5EseXUA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xyXFbQv0EabP6Gz9Bia5g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UHmI38ut0ORrocFW6qAfg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1EhY6nfkaThxl3MFW9.w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rnmimknTU.S_GQZYfLONg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ihfx7XYqU6RdH2nc3nTlA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BBJUulYE0qxp_yGaYXElQ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FEE1D8LgkqFu8zppHLurg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vJd653ObU2MAfakdBq2Gw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YkmoUu.B0yTssdGHE1us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nu0dAfHEmXOU4bnehjDQ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6fPb6y0skGnccZG_PCibQ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iB5DQaKEUKNe892PEsMkw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jZDMIQFpk.RSUTuxvqU.w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tkQ6pEh_kCSu18a1x7qiA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puPtNMcV0ebjRsPODEK9A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6eM1IiV2UWCkQOSfWWylg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VikZK1yOUO.qkun5J_jqg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dMlWhKn0UqjK3.o1VMF9A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THwUn2AFEC.fX0hDtY5t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QvR2dQ6t0GwpIyqBWD9uQ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w5QOCmPUUyOWzoQHI1tPA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rKOEbBjiU2PBrMFKDf9Vg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ic6k3NcWE6wKad9hHHzqg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5LcH6.Bw0uh7b9X1SSKcg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wtPs7BSkmanOovxKvNwQ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p73dCaeKkWAywt4zTLWWg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aToQCDP9UaQL4YSkvB5Jw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YSuV1pbUOhL356ja10fw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f_8j4AcEK.eS8Ji5GuK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96zgT6IHkGkzDOz.gj1Vg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UuEep4MxkuR_IsvAosDRQ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qQT.Ul0zkKh9T59VihvRw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jFO7pWntUKMINt79.H_7A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qiMtPePi0ORE8SzRsmTWA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nuLZvlppEKuCF0HZJiQ.g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4eik4Sz1EOX0x8OXdPnsw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I6U3FUl6km75XIH5AZ.kw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xDMfyRdmUCb.ZQORFwoHg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ztAX8CRHEmHH5NQT96GU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AL32.WHykyLJM3ij6fk8Q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kcAVQfiaU64wz9sf.XhFQ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ZL9NatiU2bApjGrv5_wA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37Smgbu302RBZq.vAha3A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0rklyadEi2h66u.NxAUg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iyJ_hAd1UevLycZ2FHB_w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Zsh3h6H0UqaGyeFWwTd4g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1FjF8jbuEq2fBRywQ44Dw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QYGw2TVV0._12qr56nvi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1MTyl_3LUKAH3sO7r00b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bobWHj5DkaWifvpRwH8L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CZP5NyWtE.aag1muSseS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S.eRJJyhUGWNwnfB5RuC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5XEKUzZA069ybmY4Rxqa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oGupcoXEE6XSVyE07YaV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hJcM3J.bE6hFd9W5CBA3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J3X7G05TkihhJPJKHJMC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0Rv3sCf9E..xxD.ur7gW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FoNsDN37ESzBzqxZfkKz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v21GnOFXEKt524o51s7t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nULZit6UOu9KwQ664Vq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G_3jWvzzEythhGiVCC_T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HeVoWBs2kiibl5xs5NOg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8U6Md7.sEu1JPsEin6lO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ov94ec2fE2sszerzXckb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zvh0thfzE2K2RBpeoFty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opZsuxbk.p2RjRwoaBD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oDn8VoKQEuc6Jlp1grMR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B9Nz0V7Uq0IiRuxVui2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KjhmYa7cEmoL6AFgj7Qk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YtW9HUvwkqHAvnhtZZHB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7fSAa.qW0C81mpYgAo.0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h9WGa1jkEWwqI8FYso3q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XXlvnKB0qcBj54scPZl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ULh095.xEisR4LQGIj9O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gJGjWclIk2xI5uQdrKPv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85p3h5Ac0KmW4mu.tYV8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o656pN.9EyTQcfmlaoTf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RXzAr.leESioSO.XFhoI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mS7Jmqn1kyPdySE.tY6_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W3QDWO710O9B9uarPtXI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3V8lJJkckWTBAfL2rzfZ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Nuy1qYEaUWlGW.gAEasz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ntK7LYLEUSD73P7gyLJe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TYYum1w7kSsSf5t6SIyE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7U3SyDheEO1HbDhgek8n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5vqdmIELkO6IbTGhQUti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o1KLbYrX0.xfaDn3Omnf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sAeDMBMEKYGPvs3ylxu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5hzHB9PvEusROeN1J9Z2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9degTVr0UCXLBS2y7Cy1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GYCNoCm10E62JIYLgaPac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QSHSAHAUyek0McFYy5d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wm6uxAzUycXDduX2TEX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wH5d6nbxkeTBhVj4sMQ6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4_yAo6dMUCCLMnJEwOZp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X6Wsc56xkWNsTaurFdyJg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NoJ_qvS0uLY2vtmSNpY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1XNFfAijUClGXKjm5zcy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CkDIJAyFUCzjxXehUb6g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V_sIlfNUECWUF9ihz8gzA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7N.GC2EECcnE4JHbJ4dw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Jv19IzrkUuoqicBIiKEx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4jezQB9EWXcsUG.7cMw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bzwh1BtPkaSholulkRTH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XmzGMhUT0mALjZLAxGdGg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ltpj1aLUEehEeJbfHPMj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sQ0SEBwEymB8OvhmmVA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E1F6efblkCt8zs.Wht8M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CwLcuDNyUimc9NLyQ9ROg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13XWx6Ji0W9xt3aeMiE4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yahg40g4EO8GafDSqeyC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BtrgIgZ7UewDF_.9lRDWA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o0QnSU4EeUGLlLme2bag"/>
</p:tagLst>
</file>

<file path=ppt/theme/theme1.xml><?xml version="1.0" encoding="utf-8"?>
<a:theme xmlns:a="http://schemas.openxmlformats.org/drawingml/2006/main" name="nisse_orv_arenda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nisse_orv_arenda_</Template>
  <TotalTime>7277</TotalTime>
  <Words>1709</Words>
  <Application>Microsoft Office PowerPoint</Application>
  <PresentationFormat>Экран (4:3)</PresentationFormat>
  <Paragraphs>310</Paragraphs>
  <Slides>15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nisse_orv_arenda_</vt:lpstr>
      <vt:lpstr>think-cell Slide</vt:lpstr>
      <vt:lpstr>Диаграмма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существующего варианта имущественной поддержки субъектов малого и среднего предпринимательства города Москвы, действующего в рамках постановления Правительства Москвы от 18 сентября 2007 г. N 810-ПП «Об утверждении перечней видов использования нежилых помещений, находящихся в собственности города Москвы, передаваемых арендаторам на льготных условиях, на 2008—2010 годы»  и постановления Правительства Москвы от 30 декабря 2008 г. N 1218-ПП О дополнительных мерах государственной поддержки организаций и предприятий, арендующих объекты нежилого фонда, находящиеся в имущественной казне города Москвы, на период стабилизации финансовой системы», а также последствий его отмены</dc:title>
  <dc:creator>Мария Николаевна Каримова</dc:creator>
  <cp:lastModifiedBy>Philipp</cp:lastModifiedBy>
  <cp:revision>289</cp:revision>
  <dcterms:created xsi:type="dcterms:W3CDTF">2012-11-23T10:09:39Z</dcterms:created>
  <dcterms:modified xsi:type="dcterms:W3CDTF">2013-10-23T07:17:52Z</dcterms:modified>
</cp:coreProperties>
</file>