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tags/tag145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tags/tag18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Default Extension="gif" ContentType="image/gif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notesSlides/notesSlide9.xml" ContentType="application/vnd.openxmlformats-officedocument.presentationml.notesSlide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notesSlides/notesSlide10.xml" ContentType="application/vnd.openxmlformats-officedocument.presentationml.notesSlide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98" r:id="rId3"/>
    <p:sldId id="324" r:id="rId4"/>
    <p:sldId id="328" r:id="rId5"/>
    <p:sldId id="329" r:id="rId6"/>
    <p:sldId id="330" r:id="rId7"/>
    <p:sldId id="331" r:id="rId8"/>
    <p:sldId id="332" r:id="rId9"/>
    <p:sldId id="334" r:id="rId10"/>
    <p:sldId id="333" r:id="rId11"/>
    <p:sldId id="314" r:id="rId12"/>
    <p:sldId id="315" r:id="rId13"/>
    <p:sldId id="318" r:id="rId14"/>
    <p:sldId id="325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00519A"/>
    <a:srgbClr val="9BC62E"/>
    <a:srgbClr val="FFB7B7"/>
    <a:srgbClr val="E75325"/>
    <a:srgbClr val="88AE28"/>
    <a:srgbClr val="640000"/>
    <a:srgbClr val="320000"/>
    <a:srgbClr val="FF252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523" autoAdjust="0"/>
    <p:restoredTop sz="98046" autoAdjust="0"/>
  </p:normalViewPr>
  <p:slideViewPr>
    <p:cSldViewPr showGuides="1">
      <p:cViewPr>
        <p:scale>
          <a:sx n="100" d="100"/>
          <a:sy n="100" d="100"/>
        </p:scale>
        <p:origin x="-1944" y="-396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64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25.10.2013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12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9.v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32.xml"/><Relationship Id="rId7" Type="http://schemas.openxmlformats.org/officeDocument/2006/relationships/tags" Target="../tags/tag136.xml"/><Relationship Id="rId12" Type="http://schemas.openxmlformats.org/officeDocument/2006/relationships/tags" Target="../tags/tag141.xml"/><Relationship Id="rId17" Type="http://schemas.openxmlformats.org/officeDocument/2006/relationships/image" Target="../media/image16.gif"/><Relationship Id="rId2" Type="http://schemas.openxmlformats.org/officeDocument/2006/relationships/tags" Target="../tags/tag131.xml"/><Relationship Id="rId16" Type="http://schemas.openxmlformats.org/officeDocument/2006/relationships/hyperlink" Target="http://img-fotki.yandex.ru/get/5607/coto48.1f/0_60514_5f9181a7_XL" TargetMode="External"/><Relationship Id="rId1" Type="http://schemas.openxmlformats.org/officeDocument/2006/relationships/vmlDrawing" Target="../drawings/vmlDrawing10.vml"/><Relationship Id="rId6" Type="http://schemas.openxmlformats.org/officeDocument/2006/relationships/tags" Target="../tags/tag135.xml"/><Relationship Id="rId11" Type="http://schemas.openxmlformats.org/officeDocument/2006/relationships/tags" Target="../tags/tag140.xml"/><Relationship Id="rId5" Type="http://schemas.openxmlformats.org/officeDocument/2006/relationships/tags" Target="../tags/tag134.xml"/><Relationship Id="rId15" Type="http://schemas.openxmlformats.org/officeDocument/2006/relationships/oleObject" Target="../embeddings/oleObject11.bin"/><Relationship Id="rId10" Type="http://schemas.openxmlformats.org/officeDocument/2006/relationships/tags" Target="../tags/tag139.xml"/><Relationship Id="rId4" Type="http://schemas.openxmlformats.org/officeDocument/2006/relationships/tags" Target="../tags/tag133.xml"/><Relationship Id="rId9" Type="http://schemas.openxmlformats.org/officeDocument/2006/relationships/tags" Target="../tags/tag138.xml"/><Relationship Id="rId14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49.xml"/><Relationship Id="rId13" Type="http://schemas.openxmlformats.org/officeDocument/2006/relationships/tags" Target="../tags/tag154.xml"/><Relationship Id="rId18" Type="http://schemas.openxmlformats.org/officeDocument/2006/relationships/tags" Target="../tags/tag159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144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48.xml"/><Relationship Id="rId12" Type="http://schemas.openxmlformats.org/officeDocument/2006/relationships/tags" Target="../tags/tag153.xml"/><Relationship Id="rId17" Type="http://schemas.openxmlformats.org/officeDocument/2006/relationships/tags" Target="../tags/tag158.xml"/><Relationship Id="rId25" Type="http://schemas.openxmlformats.org/officeDocument/2006/relationships/image" Target="../media/image17.jpeg"/><Relationship Id="rId2" Type="http://schemas.openxmlformats.org/officeDocument/2006/relationships/tags" Target="../tags/tag143.xml"/><Relationship Id="rId16" Type="http://schemas.openxmlformats.org/officeDocument/2006/relationships/tags" Target="../tags/tag157.xml"/><Relationship Id="rId20" Type="http://schemas.openxmlformats.org/officeDocument/2006/relationships/tags" Target="../tags/tag161.xml"/><Relationship Id="rId1" Type="http://schemas.openxmlformats.org/officeDocument/2006/relationships/vmlDrawing" Target="../drawings/vmlDrawing11.vml"/><Relationship Id="rId6" Type="http://schemas.openxmlformats.org/officeDocument/2006/relationships/tags" Target="../tags/tag147.xml"/><Relationship Id="rId11" Type="http://schemas.openxmlformats.org/officeDocument/2006/relationships/tags" Target="../tags/tag152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146.xml"/><Relationship Id="rId15" Type="http://schemas.openxmlformats.org/officeDocument/2006/relationships/tags" Target="../tags/tag156.xml"/><Relationship Id="rId23" Type="http://schemas.openxmlformats.org/officeDocument/2006/relationships/oleObject" Target="../embeddings/oleObject12.bin"/><Relationship Id="rId10" Type="http://schemas.openxmlformats.org/officeDocument/2006/relationships/tags" Target="../tags/tag151.xml"/><Relationship Id="rId19" Type="http://schemas.openxmlformats.org/officeDocument/2006/relationships/tags" Target="../tags/tag160.xml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4" Type="http://schemas.openxmlformats.org/officeDocument/2006/relationships/tags" Target="../tags/tag155.xml"/><Relationship Id="rId22" Type="http://schemas.openxmlformats.org/officeDocument/2006/relationships/notesSlide" Target="../notesSlides/notesSlide10.xml"/><Relationship Id="rId27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68.xml"/><Relationship Id="rId13" Type="http://schemas.openxmlformats.org/officeDocument/2006/relationships/tags" Target="../tags/tag173.xml"/><Relationship Id="rId18" Type="http://schemas.openxmlformats.org/officeDocument/2006/relationships/tags" Target="../tags/tag178.xml"/><Relationship Id="rId26" Type="http://schemas.openxmlformats.org/officeDocument/2006/relationships/tags" Target="../tags/tag186.xml"/><Relationship Id="rId3" Type="http://schemas.openxmlformats.org/officeDocument/2006/relationships/tags" Target="../tags/tag163.xml"/><Relationship Id="rId21" Type="http://schemas.openxmlformats.org/officeDocument/2006/relationships/tags" Target="../tags/tag181.xml"/><Relationship Id="rId7" Type="http://schemas.openxmlformats.org/officeDocument/2006/relationships/tags" Target="../tags/tag167.xml"/><Relationship Id="rId12" Type="http://schemas.openxmlformats.org/officeDocument/2006/relationships/tags" Target="../tags/tag172.xml"/><Relationship Id="rId17" Type="http://schemas.openxmlformats.org/officeDocument/2006/relationships/tags" Target="../tags/tag177.xml"/><Relationship Id="rId25" Type="http://schemas.openxmlformats.org/officeDocument/2006/relationships/tags" Target="../tags/tag185.xml"/><Relationship Id="rId2" Type="http://schemas.openxmlformats.org/officeDocument/2006/relationships/tags" Target="../tags/tag162.xml"/><Relationship Id="rId16" Type="http://schemas.openxmlformats.org/officeDocument/2006/relationships/tags" Target="../tags/tag176.xml"/><Relationship Id="rId20" Type="http://schemas.openxmlformats.org/officeDocument/2006/relationships/tags" Target="../tags/tag180.xml"/><Relationship Id="rId29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tags" Target="../tags/tag166.xml"/><Relationship Id="rId11" Type="http://schemas.openxmlformats.org/officeDocument/2006/relationships/tags" Target="../tags/tag171.xml"/><Relationship Id="rId24" Type="http://schemas.openxmlformats.org/officeDocument/2006/relationships/tags" Target="../tags/tag184.xml"/><Relationship Id="rId5" Type="http://schemas.openxmlformats.org/officeDocument/2006/relationships/tags" Target="../tags/tag165.xml"/><Relationship Id="rId15" Type="http://schemas.openxmlformats.org/officeDocument/2006/relationships/tags" Target="../tags/tag175.xml"/><Relationship Id="rId23" Type="http://schemas.openxmlformats.org/officeDocument/2006/relationships/tags" Target="../tags/tag183.xml"/><Relationship Id="rId28" Type="http://schemas.openxmlformats.org/officeDocument/2006/relationships/tags" Target="../tags/tag188.xml"/><Relationship Id="rId10" Type="http://schemas.openxmlformats.org/officeDocument/2006/relationships/tags" Target="../tags/tag170.xml"/><Relationship Id="rId19" Type="http://schemas.openxmlformats.org/officeDocument/2006/relationships/tags" Target="../tags/tag179.xml"/><Relationship Id="rId31" Type="http://schemas.openxmlformats.org/officeDocument/2006/relationships/oleObject" Target="../embeddings/oleObject13.bin"/><Relationship Id="rId4" Type="http://schemas.openxmlformats.org/officeDocument/2006/relationships/tags" Target="../tags/tag164.xml"/><Relationship Id="rId9" Type="http://schemas.openxmlformats.org/officeDocument/2006/relationships/tags" Target="../tags/tag169.xml"/><Relationship Id="rId14" Type="http://schemas.openxmlformats.org/officeDocument/2006/relationships/tags" Target="../tags/tag174.xml"/><Relationship Id="rId22" Type="http://schemas.openxmlformats.org/officeDocument/2006/relationships/tags" Target="../tags/tag182.xml"/><Relationship Id="rId27" Type="http://schemas.openxmlformats.org/officeDocument/2006/relationships/tags" Target="../tags/tag187.xml"/><Relationship Id="rId30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26" Type="http://schemas.openxmlformats.org/officeDocument/2006/relationships/tags" Target="../tags/tag42.xml"/><Relationship Id="rId39" Type="http://schemas.openxmlformats.org/officeDocument/2006/relationships/hyperlink" Target="http://www.polymer-torg.ru/upload/board_photo/kuplu_othodu_polimerov_pvh_pvd_pnd_streych__polipropilen__big_begi__4.jpg" TargetMode="External"/><Relationship Id="rId3" Type="http://schemas.openxmlformats.org/officeDocument/2006/relationships/tags" Target="../tags/tag19.xml"/><Relationship Id="rId21" Type="http://schemas.openxmlformats.org/officeDocument/2006/relationships/tags" Target="../tags/tag37.xml"/><Relationship Id="rId34" Type="http://schemas.openxmlformats.org/officeDocument/2006/relationships/oleObject" Target="../embeddings/oleObject2.bin"/><Relationship Id="rId42" Type="http://schemas.openxmlformats.org/officeDocument/2006/relationships/image" Target="../media/image7.jpeg"/><Relationship Id="rId47" Type="http://schemas.openxmlformats.org/officeDocument/2006/relationships/image" Target="../media/image10.jpeg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5" Type="http://schemas.openxmlformats.org/officeDocument/2006/relationships/tags" Target="../tags/tag41.xml"/><Relationship Id="rId33" Type="http://schemas.openxmlformats.org/officeDocument/2006/relationships/notesSlide" Target="../notesSlides/notesSlide1.xml"/><Relationship Id="rId38" Type="http://schemas.openxmlformats.org/officeDocument/2006/relationships/image" Target="../media/image5.jpeg"/><Relationship Id="rId46" Type="http://schemas.openxmlformats.org/officeDocument/2006/relationships/hyperlink" Target="http://zwezda.perm.ru/storages/images/data_4351.jpg" TargetMode="Externa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29" Type="http://schemas.openxmlformats.org/officeDocument/2006/relationships/tags" Target="../tags/tag45.xml"/><Relationship Id="rId41" Type="http://schemas.openxmlformats.org/officeDocument/2006/relationships/hyperlink" Target="http://franuk.com/images/stories/news/2011/05/big1.jpg" TargetMode="External"/><Relationship Id="rId1" Type="http://schemas.openxmlformats.org/officeDocument/2006/relationships/vmlDrawing" Target="../drawings/vmlDrawing2.v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tags" Target="../tags/tag40.xml"/><Relationship Id="rId32" Type="http://schemas.openxmlformats.org/officeDocument/2006/relationships/slideLayout" Target="../slideLayouts/slideLayout2.xml"/><Relationship Id="rId37" Type="http://schemas.openxmlformats.org/officeDocument/2006/relationships/hyperlink" Target="http://www.profi-forex.org/system/news/glonass_3.jpg" TargetMode="External"/><Relationship Id="rId40" Type="http://schemas.openxmlformats.org/officeDocument/2006/relationships/image" Target="../media/image6.jpeg"/><Relationship Id="rId45" Type="http://schemas.openxmlformats.org/officeDocument/2006/relationships/image" Target="../media/image9.jpeg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tags" Target="../tags/tag39.xml"/><Relationship Id="rId28" Type="http://schemas.openxmlformats.org/officeDocument/2006/relationships/tags" Target="../tags/tag44.xml"/><Relationship Id="rId36" Type="http://schemas.openxmlformats.org/officeDocument/2006/relationships/image" Target="../media/image4.jpeg"/><Relationship Id="rId49" Type="http://schemas.openxmlformats.org/officeDocument/2006/relationships/image" Target="../media/image11.gif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31" Type="http://schemas.openxmlformats.org/officeDocument/2006/relationships/tags" Target="../tags/tag47.xml"/><Relationship Id="rId44" Type="http://schemas.openxmlformats.org/officeDocument/2006/relationships/image" Target="../media/image8.jpeg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tags" Target="../tags/tag38.xml"/><Relationship Id="rId27" Type="http://schemas.openxmlformats.org/officeDocument/2006/relationships/tags" Target="../tags/tag43.xml"/><Relationship Id="rId30" Type="http://schemas.openxmlformats.org/officeDocument/2006/relationships/tags" Target="../tags/tag46.xml"/><Relationship Id="rId35" Type="http://schemas.openxmlformats.org/officeDocument/2006/relationships/image" Target="../media/image3.gif"/><Relationship Id="rId43" Type="http://schemas.openxmlformats.org/officeDocument/2006/relationships/hyperlink" Target="http://tpk-eti.ru/upload/iblock/1a1/1a13307d9f1ecab5ea5715790de12948.jpg" TargetMode="External"/><Relationship Id="rId48" Type="http://schemas.openxmlformats.org/officeDocument/2006/relationships/hyperlink" Target="http://stat18.privet.ru/lr/0a1dc576c124831a3a9894b663b65ccd" TargetMode="External"/><Relationship Id="rId8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3.gif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tags" Target="../tags/tag58.xml"/><Relationship Id="rId17" Type="http://schemas.openxmlformats.org/officeDocument/2006/relationships/hyperlink" Target="http://stat17.privet.ru/lr/0a068ae6938aa99885b5639382f67ed3" TargetMode="External"/><Relationship Id="rId2" Type="http://schemas.openxmlformats.org/officeDocument/2006/relationships/tags" Target="../tags/tag48.xml"/><Relationship Id="rId16" Type="http://schemas.openxmlformats.org/officeDocument/2006/relationships/image" Target="../media/image12.jpeg"/><Relationship Id="rId1" Type="http://schemas.openxmlformats.org/officeDocument/2006/relationships/vmlDrawing" Target="../drawings/vmlDrawing3.vml"/><Relationship Id="rId6" Type="http://schemas.openxmlformats.org/officeDocument/2006/relationships/tags" Target="../tags/tag52.xml"/><Relationship Id="rId11" Type="http://schemas.openxmlformats.org/officeDocument/2006/relationships/tags" Target="../tags/tag57.xml"/><Relationship Id="rId5" Type="http://schemas.openxmlformats.org/officeDocument/2006/relationships/tags" Target="../tags/tag51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56.xml"/><Relationship Id="rId4" Type="http://schemas.openxmlformats.org/officeDocument/2006/relationships/tags" Target="../tags/tag50.xml"/><Relationship Id="rId9" Type="http://schemas.openxmlformats.org/officeDocument/2006/relationships/tags" Target="../tags/tag55.xml"/><Relationship Id="rId1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3.gif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hyperlink" Target="http://stat17.privet.ru/lr/0a068ae6938aa99885b5639382f67ed3" TargetMode="External"/><Relationship Id="rId2" Type="http://schemas.openxmlformats.org/officeDocument/2006/relationships/tags" Target="../tags/tag59.xml"/><Relationship Id="rId16" Type="http://schemas.openxmlformats.org/officeDocument/2006/relationships/image" Target="../media/image12.jpeg"/><Relationship Id="rId1" Type="http://schemas.openxmlformats.org/officeDocument/2006/relationships/vmlDrawing" Target="../drawings/vmlDrawing4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oleObject" Target="../embeddings/oleObject4.bin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3.gif"/><Relationship Id="rId3" Type="http://schemas.openxmlformats.org/officeDocument/2006/relationships/tags" Target="../tags/tag71.xml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hyperlink" Target="http://stat17.privet.ru/lr/0a068ae6938aa99885b5639382f67ed3" TargetMode="External"/><Relationship Id="rId2" Type="http://schemas.openxmlformats.org/officeDocument/2006/relationships/tags" Target="../tags/tag70.xml"/><Relationship Id="rId16" Type="http://schemas.openxmlformats.org/officeDocument/2006/relationships/image" Target="../media/image12.jpeg"/><Relationship Id="rId1" Type="http://schemas.openxmlformats.org/officeDocument/2006/relationships/vmlDrawing" Target="../drawings/vmlDrawing5.v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oleObject" Target="../embeddings/oleObject5.bin"/><Relationship Id="rId10" Type="http://schemas.openxmlformats.org/officeDocument/2006/relationships/tags" Target="../tags/tag78.xml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3.gif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hyperlink" Target="http://stat17.privet.ru/lr/0a068ae6938aa99885b5639382f67ed3" TargetMode="External"/><Relationship Id="rId2" Type="http://schemas.openxmlformats.org/officeDocument/2006/relationships/tags" Target="../tags/tag81.xml"/><Relationship Id="rId16" Type="http://schemas.openxmlformats.org/officeDocument/2006/relationships/image" Target="../media/image12.jpeg"/><Relationship Id="rId1" Type="http://schemas.openxmlformats.org/officeDocument/2006/relationships/vmlDrawing" Target="../drawings/vmlDrawing6.v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5" Type="http://schemas.openxmlformats.org/officeDocument/2006/relationships/tags" Target="../tags/tag84.xml"/><Relationship Id="rId15" Type="http://schemas.openxmlformats.org/officeDocument/2006/relationships/oleObject" Target="../embeddings/oleObject6.bin"/><Relationship Id="rId10" Type="http://schemas.openxmlformats.org/officeDocument/2006/relationships/tags" Target="../tags/tag89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3.gif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hyperlink" Target="http://stat17.privet.ru/lr/0a068ae6938aa99885b5639382f67ed3" TargetMode="External"/><Relationship Id="rId2" Type="http://schemas.openxmlformats.org/officeDocument/2006/relationships/tags" Target="../tags/tag92.xml"/><Relationship Id="rId16" Type="http://schemas.openxmlformats.org/officeDocument/2006/relationships/image" Target="../media/image12.jpeg"/><Relationship Id="rId1" Type="http://schemas.openxmlformats.org/officeDocument/2006/relationships/vmlDrawing" Target="../drawings/vmlDrawing7.v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5" Type="http://schemas.openxmlformats.org/officeDocument/2006/relationships/tags" Target="../tags/tag95.xml"/><Relationship Id="rId15" Type="http://schemas.openxmlformats.org/officeDocument/2006/relationships/oleObject" Target="../embeddings/oleObject7.bin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13" Type="http://schemas.openxmlformats.org/officeDocument/2006/relationships/tags" Target="../tags/tag114.xml"/><Relationship Id="rId18" Type="http://schemas.openxmlformats.org/officeDocument/2006/relationships/tags" Target="../tags/tag119.xml"/><Relationship Id="rId26" Type="http://schemas.openxmlformats.org/officeDocument/2006/relationships/notesSlide" Target="../notesSlides/notesSlide7.xml"/><Relationship Id="rId3" Type="http://schemas.openxmlformats.org/officeDocument/2006/relationships/tags" Target="../tags/tag104.xml"/><Relationship Id="rId21" Type="http://schemas.openxmlformats.org/officeDocument/2006/relationships/tags" Target="../tags/tag122.xml"/><Relationship Id="rId7" Type="http://schemas.openxmlformats.org/officeDocument/2006/relationships/tags" Target="../tags/tag108.xml"/><Relationship Id="rId12" Type="http://schemas.openxmlformats.org/officeDocument/2006/relationships/tags" Target="../tags/tag113.xml"/><Relationship Id="rId17" Type="http://schemas.openxmlformats.org/officeDocument/2006/relationships/tags" Target="../tags/tag118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6" Type="http://schemas.openxmlformats.org/officeDocument/2006/relationships/tags" Target="../tags/tag117.xml"/><Relationship Id="rId20" Type="http://schemas.openxmlformats.org/officeDocument/2006/relationships/tags" Target="../tags/tag121.xml"/><Relationship Id="rId29" Type="http://schemas.openxmlformats.org/officeDocument/2006/relationships/hyperlink" Target="http://portalarcos.com.br/images/noticias/10292/1372097056.jpg" TargetMode="External"/><Relationship Id="rId1" Type="http://schemas.openxmlformats.org/officeDocument/2006/relationships/vmlDrawing" Target="../drawings/vmlDrawing8.v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24" Type="http://schemas.openxmlformats.org/officeDocument/2006/relationships/tags" Target="../tags/tag125.xml"/><Relationship Id="rId5" Type="http://schemas.openxmlformats.org/officeDocument/2006/relationships/tags" Target="../tags/tag106.xml"/><Relationship Id="rId15" Type="http://schemas.openxmlformats.org/officeDocument/2006/relationships/tags" Target="../tags/tag116.xml"/><Relationship Id="rId23" Type="http://schemas.openxmlformats.org/officeDocument/2006/relationships/tags" Target="../tags/tag124.xml"/><Relationship Id="rId28" Type="http://schemas.openxmlformats.org/officeDocument/2006/relationships/oleObject" Target="../embeddings/oleObject9.bin"/><Relationship Id="rId10" Type="http://schemas.openxmlformats.org/officeDocument/2006/relationships/tags" Target="../tags/tag111.xml"/><Relationship Id="rId19" Type="http://schemas.openxmlformats.org/officeDocument/2006/relationships/tags" Target="../tags/tag120.xml"/><Relationship Id="rId4" Type="http://schemas.openxmlformats.org/officeDocument/2006/relationships/tags" Target="../tags/tag105.xml"/><Relationship Id="rId9" Type="http://schemas.openxmlformats.org/officeDocument/2006/relationships/tags" Target="../tags/tag110.xml"/><Relationship Id="rId14" Type="http://schemas.openxmlformats.org/officeDocument/2006/relationships/tags" Target="../tags/tag115.xml"/><Relationship Id="rId22" Type="http://schemas.openxmlformats.org/officeDocument/2006/relationships/tags" Target="../tags/tag123.xml"/><Relationship Id="rId27" Type="http://schemas.openxmlformats.org/officeDocument/2006/relationships/oleObject" Target="../embeddings/oleObject8.bin"/><Relationship Id="rId30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25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4: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4018" name="think-cell Slide" r:id="rId9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</a:t>
            </a:r>
            <a:r>
              <a:rPr lang="ru-RU" dirty="0" smtClean="0">
                <a:latin typeface="+mj-lt"/>
              </a:rPr>
              <a:t>формирование точек роста </a:t>
            </a:r>
            <a:r>
              <a:rPr lang="ru-RU" dirty="0" smtClean="0">
                <a:latin typeface="+mj-lt"/>
              </a:rPr>
              <a:t>субъектов </a:t>
            </a:r>
            <a:r>
              <a:rPr lang="ru-RU" dirty="0" smtClean="0">
                <a:latin typeface="+mj-lt"/>
              </a:rPr>
              <a:t>МСП </a:t>
            </a:r>
            <a:r>
              <a:rPr lang="ru-RU" dirty="0" smtClean="0">
                <a:latin typeface="+mj-lt"/>
              </a:rPr>
              <a:t>наибольшее положительное воздействие </a:t>
            </a:r>
            <a:r>
              <a:rPr lang="ru-RU" dirty="0" smtClean="0">
                <a:latin typeface="+mj-lt"/>
              </a:rPr>
              <a:t>оказывают группы факторов, связанные с доступом к спросу, финансовым ресурсами и мероприятиями государственной поддержки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4643438" y="857231"/>
          <a:ext cx="4357718" cy="525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</a:tblGrid>
              <a:tr h="4995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2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88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8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8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14282" y="857233"/>
          <a:ext cx="4452926" cy="528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26"/>
              </a:tblGrid>
              <a:tr h="4995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Законодательные факторы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196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Налогообложение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6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96720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Административный климат и коррупция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6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Нормативная правовая база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0538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Заключительные вопросы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100010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100010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43108" y="1181385"/>
            <a:ext cx="6715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точки </a:t>
            </a:r>
            <a:r>
              <a:rPr lang="ru-RU" sz="1200" dirty="0">
                <a:latin typeface="+mn-lt"/>
              </a:rPr>
              <a:t>роста субъектов МСП </a:t>
            </a:r>
            <a:r>
              <a:rPr lang="ru-RU" sz="1200" dirty="0" smtClean="0">
                <a:latin typeface="+mn-lt"/>
              </a:rPr>
              <a:t>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2357430"/>
            <a:ext cx="65722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 оказали высокое благоприятное воздействие на формирование точек роста?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3723505"/>
            <a:ext cx="6715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5000636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56689" y="1071546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0"/>
            </p:custDataLst>
          </p:nvPr>
        </p:nvSpPr>
        <p:spPr>
          <a:xfrm>
            <a:off x="2143108" y="221455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1"/>
            </p:custDataLst>
          </p:nvPr>
        </p:nvSpPr>
        <p:spPr>
          <a:xfrm>
            <a:off x="2143108" y="350043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2"/>
            </p:custDataLst>
          </p:nvPr>
        </p:nvSpPr>
        <p:spPr>
          <a:xfrm>
            <a:off x="2143108" y="485776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" name="Pentagon 18"/>
          <p:cNvSpPr/>
          <p:nvPr/>
        </p:nvSpPr>
        <p:spPr>
          <a:xfrm>
            <a:off x="214282" y="221455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56689" y="2285992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50043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56689" y="3571876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485776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56689" y="4929198"/>
            <a:ext cx="429163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1794" name="think-cell Slide" r:id="rId23" imgW="360" imgH="36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Приложение 1. Методика выявление и исследование точек роста субъектов МСП за последние 3 года в разрезе разных отраслей по разработанной методике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5346" name="think-cell Slide" r:id="rId31" imgW="360" imgH="360" progId="TCLayout.ActiveDocument.1">
              <p:embed/>
            </p:oleObj>
          </a:graphicData>
        </a:graphic>
      </p:graphicFrame>
      <p:sp>
        <p:nvSpPr>
          <p:cNvPr id="60" name="Равнобедренный треугольник 59"/>
          <p:cNvSpPr/>
          <p:nvPr>
            <p:custDataLst>
              <p:tags r:id="rId2"/>
            </p:custDataLst>
          </p:nvPr>
        </p:nvSpPr>
        <p:spPr>
          <a:xfrm rot="10800000">
            <a:off x="6072197" y="2571744"/>
            <a:ext cx="2786082" cy="214314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23" name="Прямоугольник 2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4"/>
            </p:custDataLst>
          </p:nvPr>
        </p:nvSpPr>
        <p:spPr>
          <a:xfrm>
            <a:off x="264221" y="1335068"/>
            <a:ext cx="2521830" cy="12366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264221" y="906439"/>
            <a:ext cx="2521830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1. Статистически выявлены предварительные точки роста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6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Приложение </a:t>
            </a:r>
            <a:r>
              <a:rPr lang="en-US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. Методика выявление и исследование точек роста субъектов МСП за последние 3 года в разрезе разных отраслей</a:t>
            </a:r>
            <a:endParaRPr lang="ru-RU" b="1" dirty="0">
              <a:latin typeface="+mj-lt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5720" y="1357298"/>
            <a:ext cx="25003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Статистически выявлено 10 точек роста (с учетом детализации ряда сегментов до 3го уровня по ОКВЭД)</a:t>
            </a:r>
          </a:p>
        </p:txBody>
      </p:sp>
      <p:sp>
        <p:nvSpPr>
          <p:cNvPr id="48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9"/>
            </p:custDataLst>
          </p:nvPr>
        </p:nvSpPr>
        <p:spPr>
          <a:xfrm>
            <a:off x="3214679" y="1335068"/>
            <a:ext cx="2500330" cy="12366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10"/>
            </p:custDataLst>
          </p:nvPr>
        </p:nvSpPr>
        <p:spPr>
          <a:xfrm>
            <a:off x="3214679" y="906439"/>
            <a:ext cx="2500330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2. Проведен кабинетный анализ выявленных точек роста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14678" y="1357298"/>
            <a:ext cx="25003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Проведен анализ факторов воздействующих на формирование точек роста в соответствии с разработанной ранее методологией</a:t>
            </a:r>
          </a:p>
        </p:txBody>
      </p:sp>
      <p:sp>
        <p:nvSpPr>
          <p:cNvPr id="28" name="Прямоугольник 27"/>
          <p:cNvSpPr/>
          <p:nvPr>
            <p:custDataLst>
              <p:tags r:id="rId12"/>
            </p:custDataLst>
          </p:nvPr>
        </p:nvSpPr>
        <p:spPr>
          <a:xfrm>
            <a:off x="6121375" y="1335068"/>
            <a:ext cx="2736905" cy="12366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3"/>
            </p:custDataLst>
          </p:nvPr>
        </p:nvSpPr>
        <p:spPr>
          <a:xfrm>
            <a:off x="6121375" y="906439"/>
            <a:ext cx="2736905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3. Проведено обсуждение точек роста с отраслевыми экспертами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143636" y="1357298"/>
            <a:ext cx="250637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Проведено 7 отраслевых круглых столов, в рамках которых были обсуждены ключевые сегменты, содержащие потенциальные точки роста</a:t>
            </a:r>
          </a:p>
        </p:txBody>
      </p:sp>
      <p:sp>
        <p:nvSpPr>
          <p:cNvPr id="31" name="Прямоугольник 30"/>
          <p:cNvSpPr/>
          <p:nvPr>
            <p:custDataLst>
              <p:tags r:id="rId15"/>
            </p:custDataLst>
          </p:nvPr>
        </p:nvSpPr>
        <p:spPr>
          <a:xfrm>
            <a:off x="6121407" y="3429000"/>
            <a:ext cx="2736905" cy="2714643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32" name="Прямоугольник 31"/>
          <p:cNvSpPr/>
          <p:nvPr>
            <p:custDataLst>
              <p:tags r:id="rId16"/>
            </p:custDataLst>
          </p:nvPr>
        </p:nvSpPr>
        <p:spPr>
          <a:xfrm>
            <a:off x="6121407" y="2823954"/>
            <a:ext cx="2736905" cy="60504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4. По итогам экспертного обсуждения реализованы следующие действия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/>
        </p:nvSpPr>
        <p:spPr bwMode="auto">
          <a:xfrm>
            <a:off x="6137589" y="3429000"/>
            <a:ext cx="25778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Выявлено 10 укрупненных точек роста, 2 из которых в настоящее время исчерпаны. Также выявлен ряд перспективных потенциальных точки роста</a:t>
            </a:r>
          </a:p>
        </p:txBody>
      </p:sp>
      <p:cxnSp>
        <p:nvCxnSpPr>
          <p:cNvPr id="43" name="Прямая соединительная линия 42"/>
          <p:cNvCxnSpPr/>
          <p:nvPr>
            <p:custDataLst>
              <p:tags r:id="rId17"/>
            </p:custDataLst>
          </p:nvPr>
        </p:nvCxnSpPr>
        <p:spPr>
          <a:xfrm>
            <a:off x="6143636" y="4857760"/>
            <a:ext cx="2715241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>
            <p:custDataLst>
              <p:tags r:id="rId18"/>
            </p:custDataLst>
          </p:nvPr>
        </p:nvSpPr>
        <p:spPr>
          <a:xfrm>
            <a:off x="3214679" y="3429000"/>
            <a:ext cx="2500330" cy="2714644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9" name="Прямоугольник 48"/>
          <p:cNvSpPr/>
          <p:nvPr>
            <p:custDataLst>
              <p:tags r:id="rId19"/>
            </p:custDataLst>
          </p:nvPr>
        </p:nvSpPr>
        <p:spPr>
          <a:xfrm>
            <a:off x="3214679" y="2857495"/>
            <a:ext cx="2500330" cy="571505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5. Составлен итоговый перечень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 выявленных точек роста, подтвержденных экспертами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0" name="Text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307616" y="3521125"/>
            <a:ext cx="22897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Составлен общий перечень выявленных точек роста с указанием текущего состояния точки роста, а также прогнозируемого развития каждого рассматриваемого сегмента</a:t>
            </a:r>
          </a:p>
        </p:txBody>
      </p:sp>
      <p:sp>
        <p:nvSpPr>
          <p:cNvPr id="51" name="Прямоугольник 50"/>
          <p:cNvSpPr/>
          <p:nvPr>
            <p:custDataLst>
              <p:tags r:id="rId21"/>
            </p:custDataLst>
          </p:nvPr>
        </p:nvSpPr>
        <p:spPr>
          <a:xfrm>
            <a:off x="263491" y="3429000"/>
            <a:ext cx="2522559" cy="2714643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22"/>
            </p:custDataLst>
          </p:nvPr>
        </p:nvSpPr>
        <p:spPr>
          <a:xfrm>
            <a:off x="263491" y="2860110"/>
            <a:ext cx="2522559" cy="56889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6. Выявлены агрегированные факторы, влияющие на развитие точек роста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3" name="Text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56429" y="3521124"/>
            <a:ext cx="231008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Агрегировано воздействие факторов, обеспечивших формирование точек роста, выявлены общие закономерности и специфика воздействия рассматриваемых факторов на различные сегменты</a:t>
            </a:r>
          </a:p>
        </p:txBody>
      </p:sp>
      <p:sp>
        <p:nvSpPr>
          <p:cNvPr id="58" name="Равнобедренный треугольник 57"/>
          <p:cNvSpPr/>
          <p:nvPr>
            <p:custDataLst>
              <p:tags r:id="rId24"/>
            </p:custDataLst>
          </p:nvPr>
        </p:nvSpPr>
        <p:spPr>
          <a:xfrm rot="5400000">
            <a:off x="2267411" y="1553039"/>
            <a:ext cx="1500198" cy="25146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59" name="Равнобедренный треугольник 58"/>
          <p:cNvSpPr/>
          <p:nvPr>
            <p:custDataLst>
              <p:tags r:id="rId25"/>
            </p:custDataLst>
          </p:nvPr>
        </p:nvSpPr>
        <p:spPr>
          <a:xfrm rot="5400000">
            <a:off x="5162077" y="1553039"/>
            <a:ext cx="1500198" cy="25146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1" name="Равнобедренный треугольник 60"/>
          <p:cNvSpPr/>
          <p:nvPr>
            <p:custDataLst>
              <p:tags r:id="rId26"/>
            </p:custDataLst>
          </p:nvPr>
        </p:nvSpPr>
        <p:spPr>
          <a:xfrm rot="16200000">
            <a:off x="4552750" y="4587050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2" name="Равнобедренный треугольник 61"/>
          <p:cNvSpPr/>
          <p:nvPr>
            <p:custDataLst>
              <p:tags r:id="rId27"/>
            </p:custDataLst>
          </p:nvPr>
        </p:nvSpPr>
        <p:spPr>
          <a:xfrm rot="16200000">
            <a:off x="1658083" y="466269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37" name="TextBox 3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143636" y="4857760"/>
            <a:ext cx="25778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Выявлено 17 локальных точек роста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65" name="think-cell Slide" r:id="rId16" imgW="360" imgH="36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00372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85725" indent="-85725" algn="just"/>
            <a:r>
              <a:rPr lang="ru-RU" sz="1200" dirty="0" smtClean="0">
                <a:solidFill>
                  <a:schemeClr val="tx1"/>
                </a:solidFill>
              </a:rPr>
              <a:t> 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Анализ российского и зарубежного опыта исследований предпринимательской среды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4322" name="think-cell Slide" r:id="rId34" imgW="360" imgH="360" progId="TCLayout.ActiveDocument.1">
              <p:embed/>
            </p:oleObj>
          </a:graphicData>
        </a:graphic>
      </p:graphicFrame>
      <p:sp>
        <p:nvSpPr>
          <p:cNvPr id="74" name="Прямоугольник 73"/>
          <p:cNvSpPr/>
          <p:nvPr>
            <p:custDataLst>
              <p:tags r:id="rId2"/>
            </p:custDataLst>
          </p:nvPr>
        </p:nvSpPr>
        <p:spPr>
          <a:xfrm>
            <a:off x="214283" y="1428736"/>
            <a:ext cx="2214577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Текстильное производство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рамках исследования было выделено 10 укрупненных и 17 локальных точек </a:t>
            </a:r>
            <a:r>
              <a:rPr lang="ru-RU" dirty="0" smtClean="0">
                <a:latin typeface="+mj-lt"/>
              </a:rPr>
              <a:t>роста субъектов МСП г. Москвы</a:t>
            </a:r>
            <a:endParaRPr lang="ru-RU" b="1" dirty="0">
              <a:latin typeface="+mj-lt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Прямоугольник 17"/>
          <p:cNvSpPr/>
          <p:nvPr>
            <p:custDataLst>
              <p:tags r:id="rId7"/>
            </p:custDataLst>
          </p:nvPr>
        </p:nvSpPr>
        <p:spPr>
          <a:xfrm>
            <a:off x="214282" y="4357694"/>
            <a:ext cx="2214578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Аренда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строительных машин и оборудования</a:t>
            </a:r>
            <a:endParaRPr lang="en-US" sz="1000" dirty="0" smtClean="0"/>
          </a:p>
        </p:txBody>
      </p:sp>
      <p:sp>
        <p:nvSpPr>
          <p:cNvPr id="33" name="Прямоугольник 32"/>
          <p:cNvSpPr/>
          <p:nvPr>
            <p:custDataLst>
              <p:tags r:id="rId8"/>
            </p:custDataLst>
          </p:nvPr>
        </p:nvSpPr>
        <p:spPr>
          <a:xfrm>
            <a:off x="2571736" y="4358205"/>
            <a:ext cx="2214577" cy="9213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Прочая зрелищно-развлекательная деятельность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9"/>
            </p:custDataLst>
          </p:nvPr>
        </p:nvSpPr>
        <p:spPr>
          <a:xfrm>
            <a:off x="214283" y="2357430"/>
            <a:ext cx="2214578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Суда, летательные и космические аппараты и прочие транспортные средств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>
            <p:custDataLst>
              <p:tags r:id="rId10"/>
            </p:custDataLst>
          </p:nvPr>
        </p:nvSpPr>
        <p:spPr>
          <a:xfrm>
            <a:off x="2571736" y="3357562"/>
            <a:ext cx="2214578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Производство прочего оборудования общего назначения 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43" name="Picture 30" descr="http://proocenka.ru/pix/images/oborudovanie.gif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 rotWithShape="1"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2422"/>
          <a:stretch/>
        </p:blipFill>
        <p:spPr bwMode="auto">
          <a:xfrm>
            <a:off x="3792922" y="3428999"/>
            <a:ext cx="921954" cy="737873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45" name="Прямоугольник 44"/>
          <p:cNvSpPr/>
          <p:nvPr>
            <p:custDataLst>
              <p:tags r:id="rId12"/>
            </p:custDataLst>
          </p:nvPr>
        </p:nvSpPr>
        <p:spPr>
          <a:xfrm>
            <a:off x="2571737" y="1428736"/>
            <a:ext cx="2214578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Производство электрических машин и электрооборудования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" name="Полилиния 44"/>
          <p:cNvSpPr/>
          <p:nvPr>
            <p:custDataLst>
              <p:tags r:id="rId13"/>
            </p:custDataLst>
          </p:nvPr>
        </p:nvSpPr>
        <p:spPr>
          <a:xfrm>
            <a:off x="214282" y="5357826"/>
            <a:ext cx="2214578" cy="8640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Торговля транспортными средствами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50" name="Picture 6"/>
          <p:cNvPicPr>
            <a:picLocks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7290" y="5500702"/>
            <a:ext cx="1002130" cy="687600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8" name="Группа 62"/>
          <p:cNvGrpSpPr/>
          <p:nvPr>
            <p:custDataLst>
              <p:tags r:id="rId14"/>
            </p:custDataLst>
          </p:nvPr>
        </p:nvGrpSpPr>
        <p:grpSpPr>
          <a:xfrm>
            <a:off x="1357290" y="2440060"/>
            <a:ext cx="1000132" cy="767784"/>
            <a:chOff x="-1285884" y="642918"/>
            <a:chExt cx="1285884" cy="714380"/>
          </a:xfrm>
        </p:grpSpPr>
        <p:sp>
          <p:nvSpPr>
            <p:cNvPr id="62" name="Скругленный прямоугольник 61"/>
            <p:cNvSpPr/>
            <p:nvPr>
              <p:custDataLst>
                <p:tags r:id="rId30"/>
              </p:custDataLst>
            </p:nvPr>
          </p:nvSpPr>
          <p:spPr>
            <a:xfrm>
              <a:off x="-1285884" y="642918"/>
              <a:ext cx="1285884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29" name="Picture 5" descr="http://www.profi-forex.org/system/news/glonass_3.jpg">
              <a:hlinkClick r:id="rId37"/>
            </p:cNvPr>
            <p:cNvPicPr>
              <a:picLocks noChangeAspect="1" noChangeArrowheads="1"/>
            </p:cNvPicPr>
            <p:nvPr>
              <p:custDataLst>
                <p:tags r:id="rId31"/>
              </p:custDataLst>
            </p:nvPr>
          </p:nvPicPr>
          <p:blipFill>
            <a:blip r:embed="rId38" cstate="print"/>
            <a:srcRect/>
            <a:stretch>
              <a:fillRect/>
            </a:stretch>
          </p:blipFill>
          <p:spPr bwMode="auto">
            <a:xfrm>
              <a:off x="-1214478" y="714356"/>
              <a:ext cx="1143008" cy="57150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12" name="Прямоугольник 11"/>
          <p:cNvSpPr/>
          <p:nvPr>
            <p:custDataLst>
              <p:tags r:id="rId15"/>
            </p:custDataLst>
          </p:nvPr>
        </p:nvSpPr>
        <p:spPr>
          <a:xfrm>
            <a:off x="214282" y="3357562"/>
            <a:ext cx="2214579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Обработка  вторичного сырья</a:t>
            </a:r>
            <a:endParaRPr lang="ru-RU" sz="1000" dirty="0">
              <a:solidFill>
                <a:schemeClr val="tx1"/>
              </a:solidFill>
            </a:endParaRPr>
          </a:p>
        </p:txBody>
      </p:sp>
      <p:grpSp>
        <p:nvGrpSpPr>
          <p:cNvPr id="11" name="Группа 65"/>
          <p:cNvGrpSpPr/>
          <p:nvPr>
            <p:custDataLst>
              <p:tags r:id="rId16"/>
            </p:custDataLst>
          </p:nvPr>
        </p:nvGrpSpPr>
        <p:grpSpPr>
          <a:xfrm>
            <a:off x="1357290" y="3428999"/>
            <a:ext cx="928694" cy="691005"/>
            <a:chOff x="3310038" y="3929066"/>
            <a:chExt cx="1769464" cy="1000132"/>
          </a:xfrm>
          <a:effectLst/>
        </p:grpSpPr>
        <p:sp>
          <p:nvSpPr>
            <p:cNvPr id="65" name="Скругленный прямоугольник 64"/>
            <p:cNvSpPr/>
            <p:nvPr>
              <p:custDataLst>
                <p:tags r:id="rId28"/>
              </p:custDataLst>
            </p:nvPr>
          </p:nvSpPr>
          <p:spPr>
            <a:xfrm>
              <a:off x="3310038" y="3929066"/>
              <a:ext cx="1769464" cy="10001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1" name="Picture 7" descr="http://www.polymer-torg.ru/upload/board_photo/kuplu_othodu_polimerov_pvh_pvd_pnd_streych__polipropilen__big_begi__4.jpg">
              <a:hlinkClick r:id="rId39"/>
            </p:cNvPr>
            <p:cNvPicPr>
              <a:picLocks noChangeAspect="1" noChangeArrowheads="1"/>
            </p:cNvPicPr>
            <p:nvPr>
              <p:custDataLst>
                <p:tags r:id="rId29"/>
              </p:custDataLst>
            </p:nvPr>
          </p:nvPicPr>
          <p:blipFill>
            <a:blip r:embed="rId40" cstate="print"/>
            <a:srcRect/>
            <a:stretch>
              <a:fillRect/>
            </a:stretch>
          </p:blipFill>
          <p:spPr bwMode="auto">
            <a:xfrm>
              <a:off x="3689209" y="4009771"/>
              <a:ext cx="857256" cy="85725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pic>
        <p:nvPicPr>
          <p:cNvPr id="103435" name="Picture 11" descr="http://franuk.com/images/stories/news/2011/05/big1.jpg">
            <a:hlinkClick r:id="rId41"/>
          </p:cNvPr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42" cstate="print"/>
          <a:srcRect/>
          <a:stretch>
            <a:fillRect/>
          </a:stretch>
        </p:blipFill>
        <p:spPr bwMode="auto">
          <a:xfrm>
            <a:off x="1357290" y="4444792"/>
            <a:ext cx="1000132" cy="703556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6" name="Группа 81"/>
          <p:cNvGrpSpPr/>
          <p:nvPr>
            <p:custDataLst>
              <p:tags r:id="rId18"/>
            </p:custDataLst>
          </p:nvPr>
        </p:nvGrpSpPr>
        <p:grpSpPr>
          <a:xfrm>
            <a:off x="3786182" y="1500174"/>
            <a:ext cx="928694" cy="714380"/>
            <a:chOff x="-1571668" y="857232"/>
            <a:chExt cx="1143008" cy="1071570"/>
          </a:xfrm>
        </p:grpSpPr>
        <p:sp>
          <p:nvSpPr>
            <p:cNvPr id="71" name="Скругленный прямоугольник 70"/>
            <p:cNvSpPr/>
            <p:nvPr>
              <p:custDataLst>
                <p:tags r:id="rId26"/>
              </p:custDataLst>
            </p:nvPr>
          </p:nvSpPr>
          <p:spPr>
            <a:xfrm>
              <a:off x="-1571668" y="857232"/>
              <a:ext cx="1143008" cy="107157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Picture 5" descr="http://tpk-eti.ru/upload/iblock/1a1/1a13307d9f1ecab5ea5715790de12948.jpg">
              <a:hlinkClick r:id="rId43"/>
            </p:cNvPr>
            <p:cNvPicPr>
              <a:picLocks noChangeAspect="1" noChangeArrowheads="1"/>
            </p:cNvPicPr>
            <p:nvPr>
              <p:custDataLst>
                <p:tags r:id="rId27"/>
              </p:custDataLst>
            </p:nvPr>
          </p:nvPicPr>
          <p:blipFill>
            <a:blip r:embed="rId44" cstate="print"/>
            <a:srcRect/>
            <a:stretch>
              <a:fillRect/>
            </a:stretch>
          </p:blipFill>
          <p:spPr bwMode="auto">
            <a:xfrm>
              <a:off x="-1500230" y="937701"/>
              <a:ext cx="1000132" cy="919663"/>
            </a:xfrm>
            <a:prstGeom prst="rect">
              <a:avLst/>
            </a:prstGeom>
            <a:noFill/>
          </p:spPr>
        </p:pic>
      </p:grpSp>
      <p:sp>
        <p:nvSpPr>
          <p:cNvPr id="54" name="Скругленный прямоугольник 53"/>
          <p:cNvSpPr/>
          <p:nvPr>
            <p:custDataLst>
              <p:tags r:id="rId19"/>
            </p:custDataLst>
          </p:nvPr>
        </p:nvSpPr>
        <p:spPr>
          <a:xfrm>
            <a:off x="285720" y="857232"/>
            <a:ext cx="4572032" cy="5000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Укрупненные точки роста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>
            <p:custDataLst>
              <p:tags r:id="rId20"/>
            </p:custDataLst>
          </p:nvPr>
        </p:nvSpPr>
        <p:spPr>
          <a:xfrm>
            <a:off x="5072066" y="857232"/>
            <a:ext cx="3857652" cy="5000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Локальные точки роста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>
            <p:custDataLst>
              <p:tags r:id="rId21"/>
            </p:custDataLst>
          </p:nvPr>
        </p:nvSpPr>
        <p:spPr>
          <a:xfrm>
            <a:off x="2571736" y="2357430"/>
            <a:ext cx="2214578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Производство мебели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58" name="Picture 18"/>
          <p:cNvPicPr>
            <a:picLocks/>
          </p:cNvPicPr>
          <p:nvPr/>
        </p:nvPicPr>
        <p:blipFill>
          <a:blip r:embed="rId4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90" y="2442062"/>
            <a:ext cx="923986" cy="739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6" name="Полилиния 44"/>
          <p:cNvSpPr/>
          <p:nvPr>
            <p:custDataLst>
              <p:tags r:id="rId22"/>
            </p:custDataLst>
          </p:nvPr>
        </p:nvSpPr>
        <p:spPr>
          <a:xfrm>
            <a:off x="2571737" y="5357826"/>
            <a:ext cx="2214578" cy="8640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Техническое обслуживание и ремонт автотранспортных средств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184324" name="Picture 4" descr="http://zwezda.perm.ru/storages/images/data_4351.jpg">
            <a:hlinkClick r:id="rId46"/>
          </p:cNvPr>
          <p:cNvPicPr>
            <a:picLocks noChangeAspect="1" noChangeArrowheads="1"/>
          </p:cNvPicPr>
          <p:nvPr/>
        </p:nvPicPr>
        <p:blipFill>
          <a:blip r:embed="rId47" cstate="print"/>
          <a:srcRect/>
          <a:stretch>
            <a:fillRect/>
          </a:stretch>
        </p:blipFill>
        <p:spPr bwMode="auto">
          <a:xfrm>
            <a:off x="3739033" y="5429264"/>
            <a:ext cx="975843" cy="7477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2" name="Блок-схема: процесс 71"/>
          <p:cNvSpPr/>
          <p:nvPr>
            <p:custDataLst>
              <p:tags r:id="rId23"/>
            </p:custDataLst>
          </p:nvPr>
        </p:nvSpPr>
        <p:spPr>
          <a:xfrm>
            <a:off x="4929190" y="1428736"/>
            <a:ext cx="4000528" cy="478634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 fontAlgn="b">
              <a:buFont typeface="Wingdings" pitchFamily="2" charset="2"/>
              <a:buChar char="Ø"/>
            </a:pPr>
            <a:r>
              <a:rPr lang="ru-RU" sz="1100" b="1" dirty="0" smtClean="0">
                <a:solidFill>
                  <a:srgbClr val="000000"/>
                </a:solidFill>
              </a:rPr>
              <a:t>Торговля товарами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Интернет магазины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Продажа мобильных устройств и </a:t>
            </a:r>
            <a:r>
              <a:rPr lang="ru-RU" sz="1100" dirty="0" err="1" smtClean="0">
                <a:solidFill>
                  <a:srgbClr val="000000"/>
                </a:solidFill>
              </a:rPr>
              <a:t>гаджетов</a:t>
            </a:r>
            <a:endParaRPr lang="ru-RU" sz="1100" dirty="0" smtClean="0">
              <a:solidFill>
                <a:srgbClr val="000000"/>
              </a:solidFill>
            </a:endParaRP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Продажа специализированных транспортных средств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Продажа товаров через </a:t>
            </a:r>
            <a:r>
              <a:rPr lang="ru-RU" sz="1100" dirty="0" err="1" smtClean="0">
                <a:solidFill>
                  <a:srgbClr val="000000"/>
                </a:solidFill>
              </a:rPr>
              <a:t>вендинговые</a:t>
            </a:r>
            <a:r>
              <a:rPr lang="ru-RU" sz="1100" dirty="0" smtClean="0">
                <a:solidFill>
                  <a:srgbClr val="000000"/>
                </a:solidFill>
              </a:rPr>
              <a:t> автоматы</a:t>
            </a:r>
          </a:p>
          <a:p>
            <a:pPr marL="176213" indent="-176213" fontAlgn="b">
              <a:buFont typeface="Wingdings" pitchFamily="2" charset="2"/>
              <a:buChar char="Ø"/>
            </a:pPr>
            <a:r>
              <a:rPr lang="ru-RU" sz="1100" b="1" dirty="0" smtClean="0">
                <a:solidFill>
                  <a:srgbClr val="000000"/>
                </a:solidFill>
              </a:rPr>
              <a:t>Транспорт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chemeClr val="tx1"/>
                </a:solidFill>
              </a:rPr>
              <a:t>Перевозка сборных грузов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Перевозка товаров, приобретенных через интернет</a:t>
            </a:r>
          </a:p>
          <a:p>
            <a:pPr marL="176213" indent="-176213" fontAlgn="b">
              <a:buFont typeface="Wingdings" pitchFamily="2" charset="2"/>
              <a:buChar char="Ø"/>
            </a:pPr>
            <a:r>
              <a:rPr lang="ru-RU" sz="1100" b="1" dirty="0" smtClean="0">
                <a:solidFill>
                  <a:srgbClr val="000000"/>
                </a:solidFill>
              </a:rPr>
              <a:t>Услуги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Аренда прочих машин и оборудования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Разработка программного обеспечения и консультирования в этой области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Обработка данных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Деятельность по созданию и использованию баз данных и информационных ресурсов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Техническое обслуживание и ремонт офисных машин и вычислительной техники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Научные исследования и разработки в области естественных и технических наук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Научные исследования и разработки в области общественных и гуманитарных наук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Деятельность в области архитектуры; инженерно-техническое проектирование и т.д.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Технические испытания, исследования и сертификация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Рекламная деятельность</a:t>
            </a:r>
          </a:p>
          <a:p>
            <a:pPr marL="357188" indent="-176213" fontAlgn="b">
              <a:buFont typeface="Wingdings" pitchFamily="2" charset="2"/>
              <a:buChar char="ü"/>
            </a:pPr>
            <a:r>
              <a:rPr lang="ru-RU" sz="1100" dirty="0" smtClean="0">
                <a:solidFill>
                  <a:srgbClr val="000000"/>
                </a:solidFill>
              </a:rPr>
              <a:t>Услуги в подборе персонала</a:t>
            </a:r>
          </a:p>
          <a:p>
            <a:pPr marL="176213" indent="-176213" fontAlgn="b">
              <a:buFont typeface="Wingdings" pitchFamily="2" charset="2"/>
              <a:buChar char="Ø"/>
            </a:pPr>
            <a:r>
              <a:rPr lang="ru-RU" sz="1100" b="1" dirty="0" smtClean="0">
                <a:solidFill>
                  <a:srgbClr val="000000"/>
                </a:solidFill>
              </a:rPr>
              <a:t>Социальное предпринимательство</a:t>
            </a:r>
          </a:p>
        </p:txBody>
      </p:sp>
      <p:pic>
        <p:nvPicPr>
          <p:cNvPr id="73" name="Picture 18"/>
          <p:cNvPicPr>
            <a:picLocks/>
          </p:cNvPicPr>
          <p:nvPr>
            <p:custDataLst>
              <p:tags r:id="rId24"/>
            </p:custDataLst>
          </p:nvPr>
        </p:nvPicPr>
        <p:blipFill>
          <a:blip r:embed="rId4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22" y="1500174"/>
            <a:ext cx="968400" cy="68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0" name="Picture 17" descr="http://stat18.privet.ru/lr/0a1dc576c124831a3a9894b663b65ccd">
            <a:hlinkClick r:id="rId48"/>
          </p:cNvPr>
          <p:cNvPicPr>
            <a:picLocks noChangeAspect="1" noChangeArrowheads="1" noCrop="1"/>
          </p:cNvPicPr>
          <p:nvPr>
            <p:custDataLst>
              <p:tags r:id="rId25"/>
            </p:custDataLst>
          </p:nvPr>
        </p:nvPicPr>
        <p:blipFill>
          <a:blip r:embed="rId49" cstate="print"/>
          <a:srcRect/>
          <a:stretch>
            <a:fillRect/>
          </a:stretch>
        </p:blipFill>
        <p:spPr bwMode="auto">
          <a:xfrm>
            <a:off x="3786182" y="4446030"/>
            <a:ext cx="928694" cy="6857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8898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</a:t>
            </a:r>
            <a:r>
              <a:rPr lang="ru-RU" dirty="0" smtClean="0">
                <a:latin typeface="+mj-lt"/>
              </a:rPr>
              <a:t>сегменте обрабатывающего производства </a:t>
            </a:r>
            <a:r>
              <a:rPr lang="ru-RU" dirty="0" smtClean="0">
                <a:latin typeface="+mj-lt"/>
              </a:rPr>
              <a:t>продолжится активное развитие </a:t>
            </a:r>
            <a:r>
              <a:rPr lang="ru-RU" dirty="0" smtClean="0">
                <a:latin typeface="+mj-lt"/>
              </a:rPr>
              <a:t>субъектов МСП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>
            <p:custDataLst>
              <p:tags r:id="rId5"/>
            </p:custDataLst>
          </p:nvPr>
        </p:nvSpPr>
        <p:spPr>
          <a:xfrm>
            <a:off x="-5766577" y="3071810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2" name="Группа 43"/>
          <p:cNvGrpSpPr/>
          <p:nvPr>
            <p:custDataLst>
              <p:tags r:id="rId6"/>
            </p:custDataLst>
          </p:nvPr>
        </p:nvGrpSpPr>
        <p:grpSpPr>
          <a:xfrm>
            <a:off x="-5786510" y="2078520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11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3" name="Группа 76"/>
          <p:cNvGrpSpPr/>
          <p:nvPr>
            <p:custDataLst>
              <p:tags r:id="rId7"/>
            </p:custDataLst>
          </p:nvPr>
        </p:nvGrpSpPr>
        <p:grpSpPr>
          <a:xfrm>
            <a:off x="-4214874" y="3071810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9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17"/>
            </p:cNvPr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0" y="857235"/>
          <a:ext cx="8715440" cy="535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5523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Сегмент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Текущее состояние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Тенденция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Прогноз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52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Текстильное производство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Фактическая точка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52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Производство электрических машин и электрооборудования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15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Производство судов, летательных и космических аппаратов и прочих транспортных средств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4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Производство мебели и прочей продукции, не включенной в другие группировки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2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Обработка вторичного сырья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4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Производство прочего оборудования общего назначения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2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Производство электронных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компонентов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52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Производство медицинских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изделий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9922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Субъекты МСП строительного сегмента обладают </a:t>
            </a:r>
            <a:r>
              <a:rPr lang="ru-RU" dirty="0" smtClean="0">
                <a:latin typeface="+mj-lt"/>
              </a:rPr>
              <a:t>высоким потенциалом развития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>
            <p:custDataLst>
              <p:tags r:id="rId5"/>
            </p:custDataLst>
          </p:nvPr>
        </p:nvSpPr>
        <p:spPr>
          <a:xfrm>
            <a:off x="-5766577" y="3071810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2" name="Группа 43"/>
          <p:cNvGrpSpPr/>
          <p:nvPr>
            <p:custDataLst>
              <p:tags r:id="rId6"/>
            </p:custDataLst>
          </p:nvPr>
        </p:nvGrpSpPr>
        <p:grpSpPr>
          <a:xfrm>
            <a:off x="-5786510" y="2078520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11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3" name="Группа 76"/>
          <p:cNvGrpSpPr/>
          <p:nvPr>
            <p:custDataLst>
              <p:tags r:id="rId7"/>
            </p:custDataLst>
          </p:nvPr>
        </p:nvGrpSpPr>
        <p:grpSpPr>
          <a:xfrm>
            <a:off x="-4214874" y="3071810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9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17"/>
            </p:cNvPr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0" y="857232"/>
          <a:ext cx="8715440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Сегмент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Текущее состояние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Тенденция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Прогноз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Аренда строительных машин и оборудования с оператором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Строительство зданий и сооружений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Подготовка строительного участка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Потенциальная точка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Монтаж инженерного оборудования и сооружений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Производство отделочных работ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высоких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масштабов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в ближайшие 2-3 года</a:t>
                      </a:r>
                    </a:p>
                    <a:p>
                      <a:pPr marL="0" algn="ctr" defTabSz="914400" rtl="0" eaLnBrk="1" fontAlgn="b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0946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сегменте торговли укрупненных точек </a:t>
            </a:r>
            <a:r>
              <a:rPr lang="ru-RU" dirty="0" smtClean="0">
                <a:latin typeface="+mj-lt"/>
              </a:rPr>
              <a:t>роста </a:t>
            </a:r>
            <a:r>
              <a:rPr lang="ru-RU" dirty="0" smtClean="0">
                <a:latin typeface="+mj-lt"/>
              </a:rPr>
              <a:t>субъектов МСП </a:t>
            </a:r>
            <a:r>
              <a:rPr lang="ru-RU" dirty="0" smtClean="0">
                <a:latin typeface="+mj-lt"/>
              </a:rPr>
              <a:t>на текущий момент нет, </a:t>
            </a:r>
            <a:r>
              <a:rPr lang="ru-RU" dirty="0" smtClean="0">
                <a:latin typeface="+mj-lt"/>
              </a:rPr>
              <a:t>тем не менее, происходит развитие отдельных локальных сегментов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>
            <p:custDataLst>
              <p:tags r:id="rId5"/>
            </p:custDataLst>
          </p:nvPr>
        </p:nvSpPr>
        <p:spPr>
          <a:xfrm>
            <a:off x="-5766577" y="3071810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2" name="Группа 43"/>
          <p:cNvGrpSpPr/>
          <p:nvPr>
            <p:custDataLst>
              <p:tags r:id="rId6"/>
            </p:custDataLst>
          </p:nvPr>
        </p:nvGrpSpPr>
        <p:grpSpPr>
          <a:xfrm>
            <a:off x="-5786510" y="2078520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11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3" name="Группа 76"/>
          <p:cNvGrpSpPr/>
          <p:nvPr>
            <p:custDataLst>
              <p:tags r:id="rId7"/>
            </p:custDataLst>
          </p:nvPr>
        </p:nvGrpSpPr>
        <p:grpSpPr>
          <a:xfrm>
            <a:off x="-4214874" y="3071810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9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17"/>
            </p:cNvPr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0" y="857231"/>
          <a:ext cx="8715440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6491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Сегмент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Текущее состояние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Тенденция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Прогноз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Торговля автотранспортными средствами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Точка роста до 2012 г.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 точки роста исчерпан, происходит спад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Исчезновение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Техническое обслуживание и ремонт автотранспортных средств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Точка роста до 2012 г.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 точки роста исчерпан, происходит спад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Исчезновение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точки роста</a:t>
                      </a:r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13828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Продажа товаров и оказание услуг с использованием сети интернет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Продажа мобильных телефонов и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гаджетов</a:t>
                      </a:r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Продажа товаров через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вендинговые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автоматы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marL="0" indent="0" algn="ctr" fontAlgn="b">
                        <a:buFont typeface="Wingdings" pitchFamily="2" charset="2"/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Продажа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специализированных транспортных средств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914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Социальное предпринимательство в торговле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1970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сегменте </a:t>
            </a:r>
            <a:r>
              <a:rPr lang="ru-RU" dirty="0" smtClean="0">
                <a:latin typeface="+mj-lt"/>
              </a:rPr>
              <a:t>транспорта и связи отсутствуют </a:t>
            </a:r>
            <a:r>
              <a:rPr lang="ru-RU" dirty="0" smtClean="0">
                <a:latin typeface="+mj-lt"/>
              </a:rPr>
              <a:t>укрупненные точки роста, тем не менее происходит активное развитие отдельных локальных сегментов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>
            <p:custDataLst>
              <p:tags r:id="rId5"/>
            </p:custDataLst>
          </p:nvPr>
        </p:nvSpPr>
        <p:spPr>
          <a:xfrm>
            <a:off x="-5766577" y="3071810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2" name="Группа 43"/>
          <p:cNvGrpSpPr/>
          <p:nvPr>
            <p:custDataLst>
              <p:tags r:id="rId6"/>
            </p:custDataLst>
          </p:nvPr>
        </p:nvGrpSpPr>
        <p:grpSpPr>
          <a:xfrm>
            <a:off x="-5786510" y="2078520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11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3" name="Группа 76"/>
          <p:cNvGrpSpPr/>
          <p:nvPr>
            <p:custDataLst>
              <p:tags r:id="rId7"/>
            </p:custDataLst>
          </p:nvPr>
        </p:nvGrpSpPr>
        <p:grpSpPr>
          <a:xfrm>
            <a:off x="-4214874" y="3071810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9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17"/>
            </p:cNvPr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0" y="857234"/>
          <a:ext cx="8715440" cy="535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11629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Сегмент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Текущее состояние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Тенденция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Прогноз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16290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Перевозка сборных грузов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62906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Перевозка товаров, приобретенных через интернет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86913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Нишевые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перевозки таких товаров, как свежие продукты питания, органы глубокой заморозки, цветы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Возникновение точки роста в ближайшие 2-3 года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2994" name="think-cell Slide" r:id="rId15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</a:t>
            </a:r>
            <a:r>
              <a:rPr lang="ru-RU" dirty="0" smtClean="0">
                <a:latin typeface="+mj-lt"/>
              </a:rPr>
              <a:t>сегментах </a:t>
            </a:r>
            <a:r>
              <a:rPr lang="ru-RU" dirty="0" smtClean="0">
                <a:latin typeface="+mj-lt"/>
              </a:rPr>
              <a:t>о</a:t>
            </a:r>
            <a:r>
              <a:rPr lang="ru-RU" dirty="0" smtClean="0">
                <a:latin typeface="+mj-lt"/>
              </a:rPr>
              <a:t>пераций </a:t>
            </a:r>
            <a:r>
              <a:rPr lang="ru-RU" dirty="0" smtClean="0">
                <a:latin typeface="+mj-lt"/>
              </a:rPr>
              <a:t>с недвижимым имуществом, </a:t>
            </a:r>
            <a:r>
              <a:rPr lang="ru-RU" dirty="0" smtClean="0">
                <a:latin typeface="+mj-lt"/>
              </a:rPr>
              <a:t>аренды </a:t>
            </a:r>
            <a:r>
              <a:rPr lang="ru-RU" dirty="0" smtClean="0">
                <a:latin typeface="+mj-lt"/>
              </a:rPr>
              <a:t>и </a:t>
            </a:r>
            <a:r>
              <a:rPr lang="ru-RU" dirty="0" smtClean="0">
                <a:latin typeface="+mj-lt"/>
              </a:rPr>
              <a:t>предоставления услуг </a:t>
            </a:r>
            <a:r>
              <a:rPr lang="ru-RU" dirty="0" smtClean="0">
                <a:latin typeface="+mj-lt"/>
              </a:rPr>
              <a:t>существует целый ряд точек роста субъектов МСП, которые характеризуются различной прогнозной динамикой</a:t>
            </a:r>
            <a:endParaRPr lang="ru-RU" dirty="0" smtClean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>
            <p:custDataLst>
              <p:tags r:id="rId5"/>
            </p:custDataLst>
          </p:nvPr>
        </p:nvSpPr>
        <p:spPr>
          <a:xfrm>
            <a:off x="-5766577" y="3071810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2" name="Группа 43"/>
          <p:cNvGrpSpPr/>
          <p:nvPr>
            <p:custDataLst>
              <p:tags r:id="rId6"/>
            </p:custDataLst>
          </p:nvPr>
        </p:nvGrpSpPr>
        <p:grpSpPr>
          <a:xfrm>
            <a:off x="-5786510" y="2078520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11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3" name="Группа 76"/>
          <p:cNvGrpSpPr/>
          <p:nvPr>
            <p:custDataLst>
              <p:tags r:id="rId7"/>
            </p:custDataLst>
          </p:nvPr>
        </p:nvGrpSpPr>
        <p:grpSpPr>
          <a:xfrm>
            <a:off x="-4214874" y="3071810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9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17"/>
            </p:cNvPr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857235"/>
          <a:ext cx="8715440" cy="536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1714512"/>
                <a:gridCol w="2000264"/>
                <a:gridCol w="2000268"/>
              </a:tblGrid>
              <a:tr h="6297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Сегмент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Текущее состояние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Тенденция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Прогноз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29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Прочая зрелищно-развлекательная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8066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Аренда прочих машин и оборудования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3618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Разработка программного обеспечения и консультирования в этой области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9904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Обработка данных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3618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Деятельность по созданию и использованию баз данных и информационных ресурсов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3618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Техническое обслуживание и ремонт офисных машин и вычислительной техники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3618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Научные исследования и разработки в области естественных и технических наук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75470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Научные исследования и разработки в области общественных и гуманитарных наук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3618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Деятельность в области архитектуры; инженерно-техническое проектирование и т.д.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5472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Технические испытания, исследования и сертификация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потенциал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7540">
                <a:tc>
                  <a:txBody>
                    <a:bodyPr/>
                    <a:lstStyle/>
                    <a:p>
                      <a:pPr marL="0" indent="-176213" algn="ctr" defTabSz="914400" rtl="0" eaLnBrk="1" fontAlgn="b" latinLnBrk="0" hangingPunct="1">
                        <a:buFont typeface="Wingdings" pitchFamily="2" charset="2"/>
                        <a:buNone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Рекламная деятельность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Затухающий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Исчерпание точки роста в ближайшие 2-3 года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176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</a:rPr>
                        <a:t>Услуги в подборе персонала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Фактическая точка роста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Стабильный темп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точки роста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расчеты АНО «НИСИПП» на основании данных Росстата и данных из отчетностей компаний исследуемых отраслей (СПАРК), результаты экспертных опросов, а также проведения практических отраслевых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25282" name="think-cell Slide" r:id="rId27" imgW="360" imgH="360" progId="TCLayout.ActiveDocument.1">
              <p:embed/>
            </p:oleObj>
          </a:graphicData>
        </a:graphic>
      </p:graphicFrame>
      <p:sp>
        <p:nvSpPr>
          <p:cNvPr id="28" name="Прямоугольник 27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Calibri"/>
              <a:cs typeface="Calibri"/>
              <a:sym typeface="Calibri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3"/>
            </p:custDataLst>
          </p:nvPr>
        </p:nvSpPr>
        <p:spPr>
          <a:xfrm>
            <a:off x="784225" y="1500174"/>
            <a:ext cx="3500462" cy="428628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Инновационные компании – наиболее высокая точка роста МСП, </a:t>
            </a:r>
            <a:r>
              <a:rPr lang="ru-RU" dirty="0" smtClean="0">
                <a:latin typeface="+mj-lt"/>
              </a:rPr>
              <a:t>они более конкурентоспособны, динамика индикаторов их деятельности за 2-3 года выше, чем у прочих компаний*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*В процентах приведено количество респондентов, выбравших указанные ответы в рамках массового опроса, проведенного АНО «НИСИПП» в сентябре-октябре 2013 г.</a:t>
            </a:r>
          </a:p>
        </p:txBody>
      </p:sp>
      <p:graphicFrame>
        <p:nvGraphicFramePr>
          <p:cNvPr id="102" name="Объект 101"/>
          <p:cNvGraphicFramePr>
            <a:graphicFrameLocks noChangeAspect="1"/>
          </p:cNvGraphicFramePr>
          <p:nvPr/>
        </p:nvGraphicFramePr>
        <p:xfrm>
          <a:off x="889000" y="2032000"/>
          <a:ext cx="3114633" cy="3667140"/>
        </p:xfrm>
        <a:graphic>
          <a:graphicData uri="http://schemas.openxmlformats.org/presentationml/2006/ole">
            <p:oleObj spid="_x0000_s225283" name="Диаграмма" r:id="rId28" imgW="3114633" imgH="3667140" progId="MSGraph.Chart.8">
              <p:embed followColorScheme="full"/>
            </p:oleObj>
          </a:graphicData>
        </a:graphic>
      </p:graphicFrame>
      <p:sp>
        <p:nvSpPr>
          <p:cNvPr id="122" name="Прямоугольник 121"/>
          <p:cNvSpPr/>
          <p:nvPr>
            <p:custDataLst>
              <p:tags r:id="rId8"/>
            </p:custDataLst>
          </p:nvPr>
        </p:nvSpPr>
        <p:spPr bwMode="auto">
          <a:xfrm>
            <a:off x="2209800" y="4918075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B5450257-8B2D-4133-AC94-EF90EB9526DC}" type="datetime'''2''''''4''%''''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24%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9"/>
            </p:custDataLst>
          </p:nvPr>
        </p:nvSpPr>
        <p:spPr bwMode="auto">
          <a:xfrm>
            <a:off x="1295400" y="4360862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735FBFA-58E1-45AB-B4E9-774CFBAA736F}" type="datetime'''''''''''''5''''''''''''''''''''''%'''''">
              <a:rPr lang="en-US" sz="1200" smtClean="0">
                <a:solidFill>
                  <a:schemeClr val="tx1"/>
                </a:solidFill>
                <a:cs typeface="Calibri"/>
              </a:rPr>
              <a:pPr/>
              <a:t>5%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3" name="Прямоугольник 122"/>
          <p:cNvSpPr/>
          <p:nvPr>
            <p:custDataLst>
              <p:tags r:id="rId10"/>
            </p:custDataLst>
          </p:nvPr>
        </p:nvSpPr>
        <p:spPr bwMode="auto">
          <a:xfrm>
            <a:off x="1390650" y="5227637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A0B1EC74-34DF-462D-A1F9-65C77B5DA176}" type="datetime'''7''''%''''''''''''''''''''''''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7%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8" name="Прямоугольник 117"/>
          <p:cNvSpPr/>
          <p:nvPr>
            <p:custDataLst>
              <p:tags r:id="rId11"/>
            </p:custDataLst>
          </p:nvPr>
        </p:nvSpPr>
        <p:spPr bwMode="auto">
          <a:xfrm>
            <a:off x="3924300" y="2317750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54CF17BF-37D9-418F-8169-B27112FA96BB}" type="datetime'''''''''''''''''''''6''''''1''%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61%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9" name="Прямоугольник 118"/>
          <p:cNvSpPr/>
          <p:nvPr>
            <p:custDataLst>
              <p:tags r:id="rId12"/>
            </p:custDataLst>
          </p:nvPr>
        </p:nvSpPr>
        <p:spPr bwMode="auto">
          <a:xfrm>
            <a:off x="2057400" y="262731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B7D616E-4B43-4ADC-8050-A816DA6C0625}" type="datetime'''''''''''''''''''''''''2''1''''''''''%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21%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0" name="Прямоугольник 119"/>
          <p:cNvSpPr/>
          <p:nvPr>
            <p:custDataLst>
              <p:tags r:id="rId13"/>
            </p:custDataLst>
          </p:nvPr>
        </p:nvSpPr>
        <p:spPr bwMode="auto">
          <a:xfrm>
            <a:off x="3295650" y="3184525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4A1CB20B-A1FC-4D44-A12B-284B956D6880}" type="datetime'48''''''''''''''''''''''%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48%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14"/>
            </p:custDataLst>
          </p:nvPr>
        </p:nvSpPr>
        <p:spPr bwMode="auto">
          <a:xfrm>
            <a:off x="1990725" y="3494087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E3342954-E33E-46BF-A2B1-516695290DD0}" type="datetime'''''''''''2''0''''''''''%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20%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1" name="Прямоугольник 120"/>
          <p:cNvSpPr/>
          <p:nvPr>
            <p:custDataLst>
              <p:tags r:id="rId15"/>
            </p:custDataLst>
          </p:nvPr>
        </p:nvSpPr>
        <p:spPr bwMode="auto">
          <a:xfrm>
            <a:off x="2209800" y="4051300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02D278CC-3177-48E3-ACC3-184CDBF978EC}" type="datetime'''2''''4''''''''''''''''''''''%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24%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8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069975" y="1785926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Компании планируют расширение деятельности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2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069975" y="2847975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Деятельность улучшилась за 2-3 года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0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69975" y="3695700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Значительный рост объема продаж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1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069975" y="4572008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Компания успешнее среднерыночной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3" name="Прямоугольник 132"/>
          <p:cNvSpPr/>
          <p:nvPr>
            <p:custDataLst>
              <p:tags r:id="rId20"/>
            </p:custDataLst>
          </p:nvPr>
        </p:nvSpPr>
        <p:spPr>
          <a:xfrm>
            <a:off x="784225" y="857232"/>
            <a:ext cx="3500462" cy="642942"/>
          </a:xfrm>
          <a:prstGeom prst="rect">
            <a:avLst/>
          </a:prstGeom>
          <a:solidFill>
            <a:schemeClr val="tx2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cs typeface="Arial" charset="0"/>
              </a:rPr>
              <a:t>Инновационные компании более конкурентоспособны</a:t>
            </a:r>
          </a:p>
        </p:txBody>
      </p:sp>
      <p:sp>
        <p:nvSpPr>
          <p:cNvPr id="49" name="Прямоугольник 48"/>
          <p:cNvSpPr/>
          <p:nvPr>
            <p:custDataLst>
              <p:tags r:id="rId21"/>
            </p:custDataLst>
          </p:nvPr>
        </p:nvSpPr>
        <p:spPr bwMode="auto">
          <a:xfrm>
            <a:off x="2138362" y="5932487"/>
            <a:ext cx="214312" cy="1603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>
            <p:custDataLst>
              <p:tags r:id="rId22"/>
            </p:custDataLst>
          </p:nvPr>
        </p:nvSpPr>
        <p:spPr bwMode="auto">
          <a:xfrm>
            <a:off x="4267200" y="5932487"/>
            <a:ext cx="214312" cy="160337"/>
          </a:xfrm>
          <a:prstGeom prst="rect">
            <a:avLst/>
          </a:prstGeom>
          <a:solidFill>
            <a:srgbClr val="00519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>
            <p:custDataLst>
              <p:tags r:id="rId23"/>
            </p:custDataLst>
          </p:nvPr>
        </p:nvSpPr>
        <p:spPr bwMode="auto">
          <a:xfrm>
            <a:off x="4532312" y="5927725"/>
            <a:ext cx="3014662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r>
              <a:rPr lang="ru-RU" sz="1200" dirty="0" smtClean="0">
                <a:solidFill>
                  <a:schemeClr val="tx1"/>
                </a:solidFill>
                <a:cs typeface="Calibri"/>
              </a:rPr>
              <a:t>Компании, не являющиеся инновационными</a:t>
            </a:r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8" name="Прямоугольник 47"/>
          <p:cNvSpPr/>
          <p:nvPr>
            <p:custDataLst>
              <p:tags r:id="rId24"/>
            </p:custDataLst>
          </p:nvPr>
        </p:nvSpPr>
        <p:spPr bwMode="auto">
          <a:xfrm>
            <a:off x="2403475" y="5927725"/>
            <a:ext cx="176212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E7D5AAF2-0D93-42A2-A404-59A010EAE4E8}" type="datetime'Инн''''ова''ц''и''он''''''н''ые'' к''''о''м''па''н''и''и'''''">
              <a:rPr lang="en-US" sz="1200" smtClean="0">
                <a:solidFill>
                  <a:schemeClr val="tx1"/>
                </a:solidFill>
                <a:cs typeface="Calibri"/>
              </a:rPr>
              <a:pPr/>
              <a:t>Инновационные компании</a:t>
            </a:fld>
            <a:endParaRPr lang="ru-RU" sz="12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pic>
        <p:nvPicPr>
          <p:cNvPr id="185352" name="Picture 8" descr="http://portalarcos.com.br/images/noticias/10292/1372097056.jpg">
            <a:hlinkClick r:id="rId29"/>
          </p:cNvPr>
          <p:cNvPicPr>
            <a:picLocks noChangeAspect="1" noChangeArrowheads="1"/>
          </p:cNvPicPr>
          <p:nvPr/>
        </p:nvPicPr>
        <p:blipFill>
          <a:blip r:embed="rId30" cstate="print">
            <a:lum contrast="-30000"/>
          </a:blip>
          <a:srcRect/>
          <a:stretch>
            <a:fillRect/>
          </a:stretch>
        </p:blipFill>
        <p:spPr bwMode="auto">
          <a:xfrm>
            <a:off x="4857752" y="1928802"/>
            <a:ext cx="370548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8U6Md7.sEu1JPsEin6lO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ov94ec2fE2sszerzXckb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zvh0thfzE2K2RBpeoFty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oDn8VoKQEuc6Jlp1grMR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B9Nz0V7Uq0IiRuxVui2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jhmYa7cEmoL6AFgj7Qk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tW9HUvwkqHAvnhtZZHB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7fSAa.qW0C81mpYgAo.0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9WGa1jkEWwqI8FYso3q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XXlvnKB0qcBj54scPZl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Lh095.xEisR4LQGIj9O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gJGjWclIk2xI5uQdrKPv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5p3h5Ac0KmW4mu.tYV8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RXzAr.leESioSO.XFhoI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S7Jmqn1kyPdySE.tY6_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W3QDWO710O9B9uarPtXI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3V8lJJkckWTBAfL2rzfZ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Nuy1qYEaUWlGW.gAEasz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tK7LYLEUSD73P7gyLJe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YYum1w7kSsSf5t6SIyE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8iGHOj9Um5GN8Uc1ooL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L5otBZjtEmnPncuba6iWg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mm9AxFC4kG4_ID.pumJog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wPChiyxtE6G3X9GA8rfk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V_owz7UsESmq27wo9CvV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XylYANGP0e8_Cwfjc7S5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WEQ2mDJpU.dDLBdHL9J3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QZUoxBtqU2.Wu0a9VByw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frrhwe97Eqjgu_5YwPDgw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rww3enNEk6rbtU5JZ1cpQ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wOXIm2o0OFC3.I8vHIk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298wKQ.XUyQbbY9ENNf0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sMnMCFqJk61kI8WRmrjt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B1NAoZD0moPtYXHAkkE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U.8lCMfk0yFSy4vLtSeOQ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.EsJrfJ0mUws8DZBvyww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qSDsRORg0GxYcZj73kyN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FVYwc_2U0e5hD8AstgV7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rRJxvG.Tk6fwzAZ0HCIRw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rzAxuKzESYGdCl.qP9j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yhNNDiVUada8A3t7rFK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ftlFCRtUGu0Xy3Grgbjg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LWVQcgSWU.T8wROumJTf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Kitt8yqpE6J8Wy8YYEflw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AzvVeJ72EmWGOOqAp8sj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tAIxfIekGlIwaHFlQu.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M71.ZWymE20uloE90Lgi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kX8USo0CdyLhYVDszx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ivJ14hGk6o13glw8CWl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zpyXxjqUWjhCdM0Ct3J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LBVAX6YUSeqTN45ANl8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jrFl_xNkql9PIU7qJv2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pDJ_sKldEGHwzTdqKrMm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8Szqb1W_EmfS1Iva18BH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WVDA..7Emrduz5fkEcY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Bsc05kgkOR0pZ4TUolR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6iPRJozvk2aRtwNyCzxm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IXUWW03_UKYfaZwhmX8P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v9Abcn8I0uQjbjpEi98a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ONG1IMmEGchI4Ieb977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hBjSj1Y0CDUOQe7O1V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16RO1DFakOno4NrK8aw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k0NQN5ukagCzAWHMovJ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6GmlpFiEGNoTmTLeT0C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3Hqzv8sUuHAWiLu5J3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zLb1osgki4S8qNwdNLn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7X8NKZW0avErCbowhYG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397iUDzUEer5YKzI8di9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Afu4ERUEi3kn0RwkZzd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gwGxFEmEu43W_soPEx4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6459</TotalTime>
  <Words>1946</Words>
  <Application>Microsoft Office PowerPoint</Application>
  <PresentationFormat>Экран (4:3)</PresentationFormat>
  <Paragraphs>347</Paragraphs>
  <Slides>14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nisse_orv_arenda_</vt:lpstr>
      <vt:lpstr>think-cell Slide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Алексей</cp:lastModifiedBy>
  <cp:revision>280</cp:revision>
  <dcterms:created xsi:type="dcterms:W3CDTF">2012-11-23T10:09:39Z</dcterms:created>
  <dcterms:modified xsi:type="dcterms:W3CDTF">2013-10-25T08:44:36Z</dcterms:modified>
</cp:coreProperties>
</file>