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tags/tag104.xml" ContentType="application/vnd.openxmlformats-officedocument.presentationml.tags+xml"/>
  <Override PartName="/ppt/tags/tag140.xml" ContentType="application/vnd.openxmlformats-officedocument.presentationml.tags+xml"/>
  <Override PartName="/ppt/tags/tag151.xml" ContentType="application/vnd.openxmlformats-officedocument.presentationml.tags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tags/tag96.xml" ContentType="application/vnd.openxmlformats-officedocument.presentationml.tag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38.xml" ContentType="application/vnd.openxmlformats-officedocument.presentationml.tags+xml"/>
  <Override PartName="/ppt/tags/tag85.xml" ContentType="application/vnd.openxmlformats-officedocument.presentationml.tags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tags/tag52.xml" ContentType="application/vnd.openxmlformats-officedocument.presentationml.tags+xml"/>
  <Override PartName="/ppt/tags/tag109.xml" ContentType="application/vnd.openxmlformats-officedocument.presentationml.tags+xml"/>
  <Override PartName="/ppt/tags/tag156.xml" ContentType="application/vnd.openxmlformats-officedocument.presentationml.tags+xml"/>
  <Override PartName="/ppt/tags/tag167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41.xml" ContentType="application/vnd.openxmlformats-officedocument.presentationml.tags+xml"/>
  <Override PartName="/ppt/tags/tag70.xml" ContentType="application/vnd.openxmlformats-officedocument.presentationml.tags+xml"/>
  <Override PartName="/ppt/tags/tag116.xml" ContentType="application/vnd.openxmlformats-officedocument.presentationml.tags+xml"/>
  <Override PartName="/ppt/notesSlides/notesSlide7.xml" ContentType="application/vnd.openxmlformats-officedocument.presentationml.notesSlide+xml"/>
  <Override PartName="/ppt/tags/tag127.xml" ContentType="application/vnd.openxmlformats-officedocument.presentationml.tags+xml"/>
  <Override PartName="/ppt/tags/tag145.xml" ContentType="application/vnd.openxmlformats-officedocument.presentationml.tags+xml"/>
  <Override PartName="/ppt/tags/tag163.xml" ContentType="application/vnd.openxmlformats-officedocument.presentationml.tag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30.xml" ContentType="application/vnd.openxmlformats-officedocument.presentationml.tags+xml"/>
  <Override PartName="/ppt/tags/tag105.xml" ContentType="application/vnd.openxmlformats-officedocument.presentationml.tags+xml"/>
  <Override PartName="/ppt/tags/tag134.xml" ContentType="application/vnd.openxmlformats-officedocument.presentationml.tags+xml"/>
  <Override PartName="/ppt/tags/tag152.xml" ContentType="application/vnd.openxmlformats-officedocument.presentationml.tag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tags/tag112.xml" ContentType="application/vnd.openxmlformats-officedocument.presentationml.tags+xml"/>
  <Override PartName="/ppt/tags/tag123.xml" ContentType="application/vnd.openxmlformats-officedocument.presentationml.tags+xml"/>
  <Override PartName="/ppt/tags/tag141.xml" ContentType="application/vnd.openxmlformats-officedocument.presentationml.tags+xml"/>
  <Override PartName="/ppt/tags/tag170.xml" ContentType="application/vnd.openxmlformats-officedocument.presentationml.tags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79.xml" ContentType="application/vnd.openxmlformats-officedocument.presentationml.tags+xml"/>
  <Override PartName="/ppt/tags/tag101.xml" ContentType="application/vnd.openxmlformats-officedocument.presentationml.tags+xml"/>
  <Override PartName="/ppt/tags/tag130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tags/tag39.xml" ContentType="application/vnd.openxmlformats-officedocument.presentationml.tags+xml"/>
  <Override PartName="/ppt/tags/tag68.xml" ContentType="application/vnd.openxmlformats-officedocument.presentationml.tags+xml"/>
  <Override PartName="/ppt/tags/tag86.xml" ContentType="application/vnd.openxmlformats-officedocument.presentationml.tags+xml"/>
  <Override PartName="/ppt/tags/tag97.xml" ContentType="application/vnd.openxmlformats-officedocument.presentationml.tags+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tags/tag28.xml" ContentType="application/vnd.openxmlformats-officedocument.presentationml.tags+xml"/>
  <Override PartName="/ppt/tags/tag57.xml" ContentType="application/vnd.openxmlformats-officedocument.presentationml.tags+xml"/>
  <Override PartName="/ppt/tags/tag75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tags/tag17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64.xml" ContentType="application/vnd.openxmlformats-officedocument.presentationml.tags+xml"/>
  <Override PartName="/ppt/tags/tag82.xml" ContentType="application/vnd.openxmlformats-officedocument.presentationml.tags+xml"/>
  <Override PartName="/ppt/tags/tag93.xml" ContentType="application/vnd.openxmlformats-officedocument.presentationml.tags+xml"/>
  <Override PartName="/ppt/tags/tag139.xml" ContentType="application/vnd.openxmlformats-officedocument.presentationml.tags+xml"/>
  <Override PartName="/ppt/tags/tag168.xml" ContentType="application/vnd.openxmlformats-officedocument.presentationml.tag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tags/tag24.xml" ContentType="application/vnd.openxmlformats-officedocument.presentationml.tags+xml"/>
  <Default Extension="gif" ContentType="image/gif"/>
  <Override PartName="/ppt/tags/tag53.xml" ContentType="application/vnd.openxmlformats-officedocument.presentationml.tags+xml"/>
  <Override PartName="/ppt/tags/tag71.xml" ContentType="application/vnd.openxmlformats-officedocument.presentationml.tags+xml"/>
  <Override PartName="/ppt/tags/tag128.xml" ContentType="application/vnd.openxmlformats-officedocument.presentationml.tags+xml"/>
  <Override PartName="/ppt/notesSlides/notesSlide8.xml" ContentType="application/vnd.openxmlformats-officedocument.presentationml.notesSlide+xml"/>
  <Override PartName="/ppt/tags/tag157.xml" ContentType="application/vnd.openxmlformats-officedocument.presentationml.tags+xml"/>
  <Override PartName="/ppt/tags/tag13.xml" ContentType="application/vnd.openxmlformats-officedocument.presentationml.tags+xml"/>
  <Override PartName="/ppt/tags/tag31.xml" ContentType="application/vnd.openxmlformats-officedocument.presentationml.tags+xml"/>
  <Override PartName="/ppt/tags/tag42.xml" ContentType="application/vnd.openxmlformats-officedocument.presentationml.tags+xml"/>
  <Override PartName="/ppt/tags/tag60.xml" ContentType="application/vnd.openxmlformats-officedocument.presentationml.tags+xml"/>
  <Override PartName="/ppt/tags/tag117.xml" ContentType="application/vnd.openxmlformats-officedocument.presentationml.tags+xml"/>
  <Override PartName="/ppt/tags/tag135.xml" ContentType="application/vnd.openxmlformats-officedocument.presentationml.tags+xml"/>
  <Override PartName="/ppt/tags/tag146.xml" ContentType="application/vnd.openxmlformats-officedocument.presentationml.tags+xml"/>
  <Override PartName="/ppt/tags/tag164.xml" ContentType="application/vnd.openxmlformats-officedocument.presentationml.tags+xml"/>
  <Override PartName="/ppt/tags/tag20.xml" ContentType="application/vnd.openxmlformats-officedocument.presentationml.tags+xml"/>
  <Override PartName="/ppt/notesSlides/notesSlide4.xml" ContentType="application/vnd.openxmlformats-officedocument.presentationml.notesSlide+xml"/>
  <Override PartName="/ppt/tags/tag106.xml" ContentType="application/vnd.openxmlformats-officedocument.presentationml.tags+xml"/>
  <Override PartName="/ppt/tags/tag124.xml" ContentType="application/vnd.openxmlformats-officedocument.presentationml.tags+xml"/>
  <Override PartName="/ppt/tags/tag142.xml" ContentType="application/vnd.openxmlformats-officedocument.presentationml.tags+xml"/>
  <Override PartName="/ppt/tags/tag153.xml" ContentType="application/vnd.openxmlformats-officedocument.presentationml.tags+xml"/>
  <Override PartName="/ppt/tags/tag171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113.xml" ContentType="application/vnd.openxmlformats-officedocument.presentationml.tags+xml"/>
  <Override PartName="/ppt/tags/tag131.xml" ContentType="application/vnd.openxmlformats-officedocument.presentationml.tags+xml"/>
  <Override PartName="/ppt/tags/tag160.xml" ContentType="application/vnd.openxmlformats-officedocument.presentationml.tag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ags/tag98.xml" ContentType="application/vnd.openxmlformats-officedocument.presentationml.tags+xml"/>
  <Override PartName="/ppt/tags/tag102.xml" ContentType="application/vnd.openxmlformats-officedocument.presentationml.tags+xml"/>
  <Override PartName="/ppt/tags/tag120.xml" ContentType="application/vnd.openxmlformats-officedocument.presentationml.tags+xml"/>
  <Override PartName="/ppt/slides/slide2.xml" ContentType="application/vnd.openxmlformats-officedocument.presentationml.slide+xml"/>
  <Override PartName="/ppt/tags/tag2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Override PartName="/ppt/tags/tag87.xml" ContentType="application/vnd.openxmlformats-officedocument.presentationml.tags+xml"/>
  <Default Extension="rels" ContentType="application/vnd.openxmlformats-package.relationships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tags/tag76.xml" ContentType="application/vnd.openxmlformats-officedocument.presentationml.tags+xml"/>
  <Override PartName="/ppt/tags/tag94.xml" ContentType="application/vnd.openxmlformats-officedocument.presentationml.tags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83.xml" ContentType="application/vnd.openxmlformats-officedocument.presentationml.tags+xml"/>
  <Override PartName="/ppt/tags/tag158.xml" ContentType="application/vnd.openxmlformats-officedocument.presentationml.tags+xml"/>
  <Override PartName="/ppt/tags/tag169.xml" ContentType="application/vnd.openxmlformats-officedocument.presentationml.tags+xml"/>
  <Override PartName="/ppt/commentAuthors.xml" ContentType="application/vnd.openxmlformats-officedocument.presentationml.commentAuthor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90.xml" ContentType="application/vnd.openxmlformats-officedocument.presentationml.tags+xml"/>
  <Override PartName="/ppt/tags/tag118.xml" ContentType="application/vnd.openxmlformats-officedocument.presentationml.tags+xml"/>
  <Override PartName="/ppt/tags/tag129.xml" ContentType="application/vnd.openxmlformats-officedocument.presentationml.tags+xml"/>
  <Override PartName="/ppt/notesSlides/notesSlide9.xml" ContentType="application/vnd.openxmlformats-officedocument.presentationml.notesSlide+xml"/>
  <Override PartName="/ppt/tags/tag147.xml" ContentType="application/vnd.openxmlformats-officedocument.presentationml.tags+xml"/>
  <Override PartName="/ppt/tags/tag165.xml" ContentType="application/vnd.openxmlformats-officedocument.presentationml.tags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tags/tag107.xml" ContentType="application/vnd.openxmlformats-officedocument.presentationml.tags+xml"/>
  <Override PartName="/ppt/tags/tag136.xml" ContentType="application/vnd.openxmlformats-officedocument.presentationml.tags+xml"/>
  <Override PartName="/ppt/notesSlides/notesSlide10.xml" ContentType="application/vnd.openxmlformats-officedocument.presentationml.notesSlide+xml"/>
  <Override PartName="/ppt/tags/tag154.xml" ContentType="application/vnd.openxmlformats-officedocument.presentationml.tag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notesSlides/notesSlide5.xml" ContentType="application/vnd.openxmlformats-officedocument.presentationml.notesSlide+xml"/>
  <Override PartName="/ppt/tags/tag114.xml" ContentType="application/vnd.openxmlformats-officedocument.presentationml.tags+xml"/>
  <Override PartName="/ppt/tags/tag125.xml" ContentType="application/vnd.openxmlformats-officedocument.presentationml.tags+xml"/>
  <Override PartName="/ppt/tags/tag143.xml" ContentType="application/vnd.openxmlformats-officedocument.presentationml.tags+xml"/>
  <Override PartName="/ppt/tags/tag161.xml" ContentType="application/vnd.openxmlformats-officedocument.presentationml.tags+xml"/>
  <Override PartName="/ppt/tags/tag172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103.xml" ContentType="application/vnd.openxmlformats-officedocument.presentationml.tags+xml"/>
  <Override PartName="/ppt/tags/tag132.xml" ContentType="application/vnd.openxmlformats-officedocument.presentationml.tags+xml"/>
  <Override PartName="/ppt/tags/tag150.xml" ContentType="application/vnd.openxmlformats-officedocument.presentationml.tags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tags/tag99.xml" ContentType="application/vnd.openxmlformats-officedocument.presentationml.tags+xml"/>
  <Override PartName="/ppt/tags/tag110.xml" ContentType="application/vnd.openxmlformats-officedocument.presentationml.tags+xml"/>
  <Override PartName="/ppt/tags/tag121.xml" ContentType="application/vnd.openxmlformats-officedocument.presentationml.tags+xml"/>
  <Override PartName="/ppt/tags/tag3.xml" ContentType="application/vnd.openxmlformats-officedocument.presentationml.tags+xml"/>
  <Default Extension="jpeg" ContentType="image/jpeg"/>
  <Override PartName="/ppt/tags/tag59.xml" ContentType="application/vnd.openxmlformats-officedocument.presentationml.tags+xml"/>
  <Override PartName="/ppt/tags/tag77.xml" ContentType="application/vnd.openxmlformats-officedocument.presentationml.tags+xml"/>
  <Override PartName="/ppt/tags/tag88.xml" ContentType="application/vnd.openxmlformats-officedocument.presentationml.tags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66.xml" ContentType="application/vnd.openxmlformats-officedocument.presentationml.tags+xml"/>
  <Override PartName="/ppt/tags/tag84.xml" ContentType="application/vnd.openxmlformats-officedocument.presentationml.tags+xml"/>
  <Override PartName="/ppt/tags/tag95.xml" ContentType="application/vnd.openxmlformats-officedocument.presentationml.tags+xml"/>
  <Override PartName="/ppt/tags/tag26.xml" ContentType="application/vnd.openxmlformats-officedocument.presentationml.tags+xml"/>
  <Override PartName="/ppt/tags/tag55.xml" ContentType="application/vnd.openxmlformats-officedocument.presentationml.tags+xml"/>
  <Override PartName="/ppt/tags/tag73.xml" ContentType="application/vnd.openxmlformats-officedocument.presentationml.tags+xml"/>
  <Override PartName="/ppt/tags/tag159.xml" ContentType="application/vnd.openxmlformats-officedocument.presentationml.tags+xml"/>
  <Override PartName="/ppt/tags/tag15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62.xml" ContentType="application/vnd.openxmlformats-officedocument.presentationml.tags+xml"/>
  <Override PartName="/ppt/tags/tag80.xml" ContentType="application/vnd.openxmlformats-officedocument.presentationml.tags+xml"/>
  <Override PartName="/ppt/tags/tag91.xml" ContentType="application/vnd.openxmlformats-officedocument.presentationml.tags+xml"/>
  <Override PartName="/ppt/tags/tag119.xml" ContentType="application/vnd.openxmlformats-officedocument.presentationml.tags+xml"/>
  <Override PartName="/ppt/tags/tag137.xml" ContentType="application/vnd.openxmlformats-officedocument.presentationml.tags+xml"/>
  <Override PartName="/ppt/tags/tag148.xml" ContentType="application/vnd.openxmlformats-officedocument.presentationml.tags+xml"/>
  <Override PartName="/ppt/tags/tag166.xml" ContentType="application/vnd.openxmlformats-officedocument.presentationml.tags+xml"/>
  <Override PartName="/ppt/notesSlides/notesSlide11.xml" ContentType="application/vnd.openxmlformats-officedocument.presentationml.notesSlide+xml"/>
  <Override PartName="/ppt/tags/tag22.xml" ContentType="application/vnd.openxmlformats-officedocument.presentationml.tags+xml"/>
  <Override PartName="/ppt/tags/tag40.xml" ContentType="application/vnd.openxmlformats-officedocument.presentationml.tags+xml"/>
  <Override PartName="/ppt/tags/tag51.xml" ContentType="application/vnd.openxmlformats-officedocument.presentationml.tags+xml"/>
  <Override PartName="/ppt/notesSlides/notesSlide6.xml" ContentType="application/vnd.openxmlformats-officedocument.presentationml.notesSlide+xml"/>
  <Override PartName="/ppt/tags/tag108.xml" ContentType="application/vnd.openxmlformats-officedocument.presentationml.tags+xml"/>
  <Override PartName="/ppt/tags/tag126.xml" ContentType="application/vnd.openxmlformats-officedocument.presentationml.tags+xml"/>
  <Override PartName="/ppt/tags/tag155.xml" ContentType="application/vnd.openxmlformats-officedocument.presentationml.tags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115.xml" ContentType="application/vnd.openxmlformats-officedocument.presentationml.tags+xml"/>
  <Override PartName="/ppt/tags/tag133.xml" ContentType="application/vnd.openxmlformats-officedocument.presentationml.tags+xml"/>
  <Override PartName="/ppt/tags/tag144.xml" ContentType="application/vnd.openxmlformats-officedocument.presentationml.tags+xml"/>
  <Override PartName="/ppt/tags/tag162.xml" ContentType="application/vnd.openxmlformats-officedocument.presentationml.tags+xml"/>
  <Override PartName="/ppt/tags/tag122.xml" ContentType="application/vnd.openxmlformats-officedocument.presentationml.tags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89.xml" ContentType="application/vnd.openxmlformats-officedocument.presentationml.tags+xml"/>
  <Override PartName="/ppt/tags/tag111.xml" ContentType="application/vnd.openxmlformats-officedocument.presentationml.tags+xml"/>
  <Override PartName="/ppt/theme/theme1.xml" ContentType="application/vnd.openxmlformats-officedocument.theme+xml"/>
  <Override PartName="/ppt/tags/tag78.xml" ContentType="application/vnd.openxmlformats-officedocument.presentationml.tags+xml"/>
  <Override PartName="/ppt/tags/tag100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slides/slide10.xml" ContentType="application/vnd.openxmlformats-officedocument.presentationml.slide+xml"/>
  <Override PartName="/ppt/tags/tag45.xml" ContentType="application/vnd.openxmlformats-officedocument.presentationml.tags+xml"/>
  <Override PartName="/ppt/tags/tag92.xml" ContentType="application/vnd.openxmlformats-officedocument.presentationml.tags+xml"/>
  <Override PartName="/ppt/tags/tag149.xml" ContentType="application/vnd.openxmlformats-officedocument.presentationml.tags+xml"/>
  <Override PartName="/ppt/tags/tag34.xml" ContentType="application/vnd.openxmlformats-officedocument.presentationml.tags+xml"/>
  <Override PartName="/ppt/tags/tag81.xml" ContentType="application/vnd.openxmlformats-officedocument.presentationml.tags+xml"/>
  <Override PartName="/ppt/tags/tag138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98" r:id="rId3"/>
    <p:sldId id="309" r:id="rId4"/>
    <p:sldId id="303" r:id="rId5"/>
    <p:sldId id="310" r:id="rId6"/>
    <p:sldId id="307" r:id="rId7"/>
    <p:sldId id="313" r:id="rId8"/>
    <p:sldId id="306" r:id="rId9"/>
    <p:sldId id="318" r:id="rId10"/>
    <p:sldId id="308" r:id="rId11"/>
    <p:sldId id="311" r:id="rId12"/>
    <p:sldId id="317" r:id="rId13"/>
    <p:sldId id="315" r:id="rId14"/>
    <p:sldId id="316" r:id="rId15"/>
  </p:sldIdLst>
  <p:sldSz cx="9144000" cy="6858000" type="screen4x3"/>
  <p:notesSz cx="6858000" cy="9144000"/>
  <p:custDataLst>
    <p:tags r:id="rId17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Алексей" initials="А" lastIdx="1" clrIdx="0"/>
  <p:cmAuthor id="1" name="Philipp" initials="P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C62E"/>
    <a:srgbClr val="FFB7B7"/>
    <a:srgbClr val="E9EDF4"/>
    <a:srgbClr val="00519A"/>
    <a:srgbClr val="E75325"/>
    <a:srgbClr val="88AE28"/>
    <a:srgbClr val="640000"/>
    <a:srgbClr val="320000"/>
    <a:srgbClr val="FF252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23" autoAdjust="0"/>
    <p:restoredTop sz="98000" autoAdjust="0"/>
  </p:normalViewPr>
  <p:slideViewPr>
    <p:cSldViewPr showGuides="1">
      <p:cViewPr>
        <p:scale>
          <a:sx n="100" d="100"/>
          <a:sy n="100" d="100"/>
        </p:scale>
        <p:origin x="-1860" y="-312"/>
      </p:cViewPr>
      <p:guideLst>
        <p:guide orient="horz" pos="2160"/>
        <p:guide orient="horz" pos="238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9658F6F-58C3-47D0-AD83-63609EFC1E2E}" type="datetimeFigureOut">
              <a:rPr lang="ru-RU"/>
              <a:pPr>
                <a:defRPr/>
              </a:pPr>
              <a:t>15.10.2013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184A53-73D3-42B1-8DE0-82E0A661AFE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861676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14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26398-C800-4E80-83B8-001EDBEAF209}" type="datetimeFigureOut">
              <a:rPr lang="ru-RU"/>
              <a:pPr>
                <a:defRPr/>
              </a:pPr>
              <a:t>15.10.2013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BDCFC-1B43-4671-8153-5A577BDBCB3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10D26-CD32-44E7-8454-F22967C073A3}" type="datetimeFigureOut">
              <a:rPr lang="ru-RU"/>
              <a:pPr>
                <a:defRPr/>
              </a:pPr>
              <a:t>15.10.2013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09CB8-7BF2-430C-A143-660BAF5242B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AC7B0-6F1F-4307-B92B-8017E1DA6C11}" type="datetimeFigureOut">
              <a:rPr lang="ru-RU"/>
              <a:pPr>
                <a:defRPr/>
              </a:pPr>
              <a:t>15.10.2013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F0368-36F2-482D-9F91-61D83B3E2C3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CABFF-8B85-47B0-93C9-7DEC087E01ED}" type="datetimeFigureOut">
              <a:rPr lang="ru-RU"/>
              <a:pPr>
                <a:defRPr/>
              </a:pPr>
              <a:t>15.10.2013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0305A-D11B-4E57-9C7E-078536ECBA9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E56BD-5721-4FBD-AAF5-6222E059C5DE}" type="datetimeFigureOut">
              <a:rPr lang="ru-RU"/>
              <a:pPr>
                <a:defRPr/>
              </a:pPr>
              <a:t>15.10.2013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9A8D4-29F2-4A58-9B07-6B495A526E1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0FE76-93D2-4635-BF74-FFBE05873C35}" type="datetimeFigureOut">
              <a:rPr lang="ru-RU"/>
              <a:pPr>
                <a:defRPr/>
              </a:pPr>
              <a:t>15.10.2013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9524B-3DB6-46E7-B5F7-BBF1EFB4548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880BC-048A-43BD-B3BA-F09876D5F9BB}" type="datetimeFigureOut">
              <a:rPr lang="ru-RU"/>
              <a:pPr>
                <a:defRPr/>
              </a:pPr>
              <a:t>15.10.2013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0D91B-007E-4CB5-8760-471BDF0A96E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BA20F-6BDE-45A7-9443-9F98EFE876CC}" type="datetimeFigureOut">
              <a:rPr lang="ru-RU"/>
              <a:pPr>
                <a:defRPr/>
              </a:pPr>
              <a:t>15.10.2013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C2A70-2E3B-47E6-B033-8ECDFA28C23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4BC3F-B5D6-46E7-8080-6264D5D204E4}" type="datetimeFigureOut">
              <a:rPr lang="ru-RU"/>
              <a:pPr>
                <a:defRPr/>
              </a:pPr>
              <a:t>15.10.2013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12DB0-D9BD-431C-9F05-F7277FE053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F6F12-35FB-4E3A-8511-0E44FF0CF7F2}" type="datetimeFigureOut">
              <a:rPr lang="ru-RU"/>
              <a:pPr>
                <a:defRPr/>
              </a:pPr>
              <a:t>15.10.2013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16B63-89D3-4DC8-9BE0-8E2C2BCBDCC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5C9AC-873C-40C9-A0C6-EB30620800CE}" type="datetimeFigureOut">
              <a:rPr lang="ru-RU"/>
              <a:pPr>
                <a:defRPr/>
              </a:pPr>
              <a:t>15.10.2013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5C3FA-77C7-4C54-A2CE-880E6F7862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66249B-2262-4813-B78C-0063B020C8B4}" type="datetimeFigureOut">
              <a:rPr lang="ru-RU"/>
              <a:pPr>
                <a:defRPr/>
              </a:pPr>
              <a:t>15.10.2013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1071B26-612C-453E-9FAE-9DBD01FA099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126.xml"/><Relationship Id="rId13" Type="http://schemas.openxmlformats.org/officeDocument/2006/relationships/tags" Target="../tags/tag131.xml"/><Relationship Id="rId18" Type="http://schemas.openxmlformats.org/officeDocument/2006/relationships/image" Target="../media/image9.jpeg"/><Relationship Id="rId3" Type="http://schemas.openxmlformats.org/officeDocument/2006/relationships/tags" Target="../tags/tag121.xml"/><Relationship Id="rId7" Type="http://schemas.openxmlformats.org/officeDocument/2006/relationships/tags" Target="../tags/tag125.xml"/><Relationship Id="rId12" Type="http://schemas.openxmlformats.org/officeDocument/2006/relationships/tags" Target="../tags/tag130.xml"/><Relationship Id="rId17" Type="http://schemas.openxmlformats.org/officeDocument/2006/relationships/hyperlink" Target="http://www.podberem-avto.ru/images/News/5052d4f4b72142781300006a.jpg" TargetMode="External"/><Relationship Id="rId2" Type="http://schemas.openxmlformats.org/officeDocument/2006/relationships/tags" Target="../tags/tag120.xml"/><Relationship Id="rId16" Type="http://schemas.openxmlformats.org/officeDocument/2006/relationships/oleObject" Target="../embeddings/oleObject9.bin"/><Relationship Id="rId1" Type="http://schemas.openxmlformats.org/officeDocument/2006/relationships/vmlDrawing" Target="../drawings/vmlDrawing9.vml"/><Relationship Id="rId6" Type="http://schemas.openxmlformats.org/officeDocument/2006/relationships/tags" Target="../tags/tag124.xml"/><Relationship Id="rId11" Type="http://schemas.openxmlformats.org/officeDocument/2006/relationships/tags" Target="../tags/tag129.xml"/><Relationship Id="rId5" Type="http://schemas.openxmlformats.org/officeDocument/2006/relationships/tags" Target="../tags/tag123.xml"/><Relationship Id="rId15" Type="http://schemas.openxmlformats.org/officeDocument/2006/relationships/notesSlide" Target="../notesSlides/notesSlide8.xml"/><Relationship Id="rId10" Type="http://schemas.openxmlformats.org/officeDocument/2006/relationships/tags" Target="../tags/tag128.xml"/><Relationship Id="rId4" Type="http://schemas.openxmlformats.org/officeDocument/2006/relationships/tags" Target="../tags/tag122.xml"/><Relationship Id="rId9" Type="http://schemas.openxmlformats.org/officeDocument/2006/relationships/tags" Target="../tags/tag127.xml"/><Relationship Id="rId14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tags" Target="../tags/tag133.xml"/><Relationship Id="rId7" Type="http://schemas.openxmlformats.org/officeDocument/2006/relationships/notesSlide" Target="../notesSlides/notesSlide9.xml"/><Relationship Id="rId2" Type="http://schemas.openxmlformats.org/officeDocument/2006/relationships/tags" Target="../tags/tag132.xml"/><Relationship Id="rId1" Type="http://schemas.openxmlformats.org/officeDocument/2006/relationships/vmlDrawing" Target="../drawings/vmlDrawing10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35.xml"/><Relationship Id="rId4" Type="http://schemas.openxmlformats.org/officeDocument/2006/relationships/tags" Target="../tags/tag13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142.xml"/><Relationship Id="rId13" Type="http://schemas.openxmlformats.org/officeDocument/2006/relationships/tags" Target="../tags/tag147.xml"/><Relationship Id="rId18" Type="http://schemas.openxmlformats.org/officeDocument/2006/relationships/tags" Target="../tags/tag152.xml"/><Relationship Id="rId3" Type="http://schemas.openxmlformats.org/officeDocument/2006/relationships/tags" Target="../tags/tag137.xml"/><Relationship Id="rId21" Type="http://schemas.openxmlformats.org/officeDocument/2006/relationships/oleObject" Target="../embeddings/oleObject11.bin"/><Relationship Id="rId7" Type="http://schemas.openxmlformats.org/officeDocument/2006/relationships/tags" Target="../tags/tag141.xml"/><Relationship Id="rId12" Type="http://schemas.openxmlformats.org/officeDocument/2006/relationships/tags" Target="../tags/tag146.xml"/><Relationship Id="rId17" Type="http://schemas.openxmlformats.org/officeDocument/2006/relationships/tags" Target="../tags/tag151.xml"/><Relationship Id="rId2" Type="http://schemas.openxmlformats.org/officeDocument/2006/relationships/tags" Target="../tags/tag136.xml"/><Relationship Id="rId16" Type="http://schemas.openxmlformats.org/officeDocument/2006/relationships/tags" Target="../tags/tag150.xml"/><Relationship Id="rId20" Type="http://schemas.openxmlformats.org/officeDocument/2006/relationships/notesSlide" Target="../notesSlides/notesSlide10.xml"/><Relationship Id="rId1" Type="http://schemas.openxmlformats.org/officeDocument/2006/relationships/vmlDrawing" Target="../drawings/vmlDrawing11.vml"/><Relationship Id="rId6" Type="http://schemas.openxmlformats.org/officeDocument/2006/relationships/tags" Target="../tags/tag140.xml"/><Relationship Id="rId11" Type="http://schemas.openxmlformats.org/officeDocument/2006/relationships/tags" Target="../tags/tag145.xml"/><Relationship Id="rId5" Type="http://schemas.openxmlformats.org/officeDocument/2006/relationships/tags" Target="../tags/tag139.xml"/><Relationship Id="rId15" Type="http://schemas.openxmlformats.org/officeDocument/2006/relationships/tags" Target="../tags/tag149.xml"/><Relationship Id="rId23" Type="http://schemas.openxmlformats.org/officeDocument/2006/relationships/image" Target="../media/image10.gif"/><Relationship Id="rId10" Type="http://schemas.openxmlformats.org/officeDocument/2006/relationships/tags" Target="../tags/tag144.xml"/><Relationship Id="rId19" Type="http://schemas.openxmlformats.org/officeDocument/2006/relationships/slideLayout" Target="../slideLayouts/slideLayout2.xml"/><Relationship Id="rId4" Type="http://schemas.openxmlformats.org/officeDocument/2006/relationships/tags" Target="../tags/tag138.xml"/><Relationship Id="rId9" Type="http://schemas.openxmlformats.org/officeDocument/2006/relationships/tags" Target="../tags/tag143.xml"/><Relationship Id="rId14" Type="http://schemas.openxmlformats.org/officeDocument/2006/relationships/tags" Target="../tags/tag148.xml"/><Relationship Id="rId22" Type="http://schemas.openxmlformats.org/officeDocument/2006/relationships/hyperlink" Target="http://img-fotki.yandex.ru/get/5607/coto48.1f/0_60514_5f9181a7_XL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160.xml"/><Relationship Id="rId13" Type="http://schemas.openxmlformats.org/officeDocument/2006/relationships/tags" Target="../tags/tag165.xml"/><Relationship Id="rId18" Type="http://schemas.openxmlformats.org/officeDocument/2006/relationships/tags" Target="../tags/tag170.xml"/><Relationship Id="rId26" Type="http://schemas.openxmlformats.org/officeDocument/2006/relationships/hyperlink" Target="http://www.kanzlider.ru/upload/iblock/134/13448beebc4712b9afba75e0148727ac.png" TargetMode="External"/><Relationship Id="rId3" Type="http://schemas.openxmlformats.org/officeDocument/2006/relationships/tags" Target="../tags/tag155.xml"/><Relationship Id="rId21" Type="http://schemas.openxmlformats.org/officeDocument/2006/relationships/slideLayout" Target="../slideLayouts/slideLayout2.xml"/><Relationship Id="rId7" Type="http://schemas.openxmlformats.org/officeDocument/2006/relationships/tags" Target="../tags/tag159.xml"/><Relationship Id="rId12" Type="http://schemas.openxmlformats.org/officeDocument/2006/relationships/tags" Target="../tags/tag164.xml"/><Relationship Id="rId17" Type="http://schemas.openxmlformats.org/officeDocument/2006/relationships/tags" Target="../tags/tag169.xml"/><Relationship Id="rId25" Type="http://schemas.openxmlformats.org/officeDocument/2006/relationships/image" Target="../media/image11.jpeg"/><Relationship Id="rId2" Type="http://schemas.openxmlformats.org/officeDocument/2006/relationships/tags" Target="../tags/tag154.xml"/><Relationship Id="rId16" Type="http://schemas.openxmlformats.org/officeDocument/2006/relationships/tags" Target="../tags/tag168.xml"/><Relationship Id="rId20" Type="http://schemas.openxmlformats.org/officeDocument/2006/relationships/tags" Target="../tags/tag172.xml"/><Relationship Id="rId1" Type="http://schemas.openxmlformats.org/officeDocument/2006/relationships/vmlDrawing" Target="../drawings/vmlDrawing12.vml"/><Relationship Id="rId6" Type="http://schemas.openxmlformats.org/officeDocument/2006/relationships/tags" Target="../tags/tag158.xml"/><Relationship Id="rId11" Type="http://schemas.openxmlformats.org/officeDocument/2006/relationships/tags" Target="../tags/tag163.xml"/><Relationship Id="rId24" Type="http://schemas.openxmlformats.org/officeDocument/2006/relationships/hyperlink" Target="http://i25.fastpic.ru/big/2012/1007/93/5f5e42d283e3125caebde64f0c4c0b93.jpg" TargetMode="External"/><Relationship Id="rId5" Type="http://schemas.openxmlformats.org/officeDocument/2006/relationships/tags" Target="../tags/tag157.xml"/><Relationship Id="rId15" Type="http://schemas.openxmlformats.org/officeDocument/2006/relationships/tags" Target="../tags/tag167.xml"/><Relationship Id="rId23" Type="http://schemas.openxmlformats.org/officeDocument/2006/relationships/oleObject" Target="../embeddings/oleObject12.bin"/><Relationship Id="rId10" Type="http://schemas.openxmlformats.org/officeDocument/2006/relationships/tags" Target="../tags/tag162.xml"/><Relationship Id="rId19" Type="http://schemas.openxmlformats.org/officeDocument/2006/relationships/tags" Target="../tags/tag171.xml"/><Relationship Id="rId4" Type="http://schemas.openxmlformats.org/officeDocument/2006/relationships/tags" Target="../tags/tag156.xml"/><Relationship Id="rId9" Type="http://schemas.openxmlformats.org/officeDocument/2006/relationships/tags" Target="../tags/tag161.xml"/><Relationship Id="rId14" Type="http://schemas.openxmlformats.org/officeDocument/2006/relationships/tags" Target="../tags/tag166.xml"/><Relationship Id="rId22" Type="http://schemas.openxmlformats.org/officeDocument/2006/relationships/notesSlide" Target="../notesSlides/notesSlide11.xml"/><Relationship Id="rId27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11.xml"/><Relationship Id="rId13" Type="http://schemas.openxmlformats.org/officeDocument/2006/relationships/tags" Target="../tags/tag16.xml"/><Relationship Id="rId3" Type="http://schemas.openxmlformats.org/officeDocument/2006/relationships/tags" Target="../tags/tag6.xml"/><Relationship Id="rId7" Type="http://schemas.openxmlformats.org/officeDocument/2006/relationships/tags" Target="../tags/tag10.xml"/><Relationship Id="rId12" Type="http://schemas.openxmlformats.org/officeDocument/2006/relationships/tags" Target="../tags/tag15.xml"/><Relationship Id="rId2" Type="http://schemas.openxmlformats.org/officeDocument/2006/relationships/tags" Target="../tags/tag5.xml"/><Relationship Id="rId16" Type="http://schemas.openxmlformats.org/officeDocument/2006/relationships/oleObject" Target="../embeddings/oleObject1.bin"/><Relationship Id="rId1" Type="http://schemas.openxmlformats.org/officeDocument/2006/relationships/vmlDrawing" Target="../drawings/vmlDrawing1.vml"/><Relationship Id="rId6" Type="http://schemas.openxmlformats.org/officeDocument/2006/relationships/tags" Target="../tags/tag9.xml"/><Relationship Id="rId11" Type="http://schemas.openxmlformats.org/officeDocument/2006/relationships/tags" Target="../tags/tag14.xml"/><Relationship Id="rId5" Type="http://schemas.openxmlformats.org/officeDocument/2006/relationships/tags" Target="../tags/tag8.xml"/><Relationship Id="rId15" Type="http://schemas.openxmlformats.org/officeDocument/2006/relationships/slideLayout" Target="../slideLayouts/slideLayout2.xml"/><Relationship Id="rId10" Type="http://schemas.openxmlformats.org/officeDocument/2006/relationships/tags" Target="../tags/tag13.xml"/><Relationship Id="rId4" Type="http://schemas.openxmlformats.org/officeDocument/2006/relationships/tags" Target="../tags/tag7.xml"/><Relationship Id="rId9" Type="http://schemas.openxmlformats.org/officeDocument/2006/relationships/tags" Target="../tags/tag12.xml"/><Relationship Id="rId14" Type="http://schemas.openxmlformats.org/officeDocument/2006/relationships/tags" Target="../tags/tag1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tags" Target="../tags/tag19.xml"/><Relationship Id="rId7" Type="http://schemas.openxmlformats.org/officeDocument/2006/relationships/notesSlide" Target="../notesSlides/notesSlide1.xml"/><Relationship Id="rId2" Type="http://schemas.openxmlformats.org/officeDocument/2006/relationships/tags" Target="../tags/tag18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28.xml"/><Relationship Id="rId13" Type="http://schemas.openxmlformats.org/officeDocument/2006/relationships/tags" Target="../tags/tag33.xml"/><Relationship Id="rId18" Type="http://schemas.openxmlformats.org/officeDocument/2006/relationships/tags" Target="../tags/tag38.xml"/><Relationship Id="rId26" Type="http://schemas.openxmlformats.org/officeDocument/2006/relationships/image" Target="../media/image3.jpeg"/><Relationship Id="rId3" Type="http://schemas.openxmlformats.org/officeDocument/2006/relationships/tags" Target="../tags/tag23.xml"/><Relationship Id="rId21" Type="http://schemas.openxmlformats.org/officeDocument/2006/relationships/tags" Target="../tags/tag41.xml"/><Relationship Id="rId7" Type="http://schemas.openxmlformats.org/officeDocument/2006/relationships/tags" Target="../tags/tag27.xml"/><Relationship Id="rId12" Type="http://schemas.openxmlformats.org/officeDocument/2006/relationships/tags" Target="../tags/tag32.xml"/><Relationship Id="rId17" Type="http://schemas.openxmlformats.org/officeDocument/2006/relationships/tags" Target="../tags/tag37.xml"/><Relationship Id="rId25" Type="http://schemas.openxmlformats.org/officeDocument/2006/relationships/oleObject" Target="../embeddings/oleObject3.bin"/><Relationship Id="rId2" Type="http://schemas.openxmlformats.org/officeDocument/2006/relationships/tags" Target="../tags/tag22.xml"/><Relationship Id="rId16" Type="http://schemas.openxmlformats.org/officeDocument/2006/relationships/tags" Target="../tags/tag36.xml"/><Relationship Id="rId20" Type="http://schemas.openxmlformats.org/officeDocument/2006/relationships/tags" Target="../tags/tag40.xml"/><Relationship Id="rId29" Type="http://schemas.openxmlformats.org/officeDocument/2006/relationships/hyperlink" Target="http://www.ziaranunturi.ro/stiri/profilul_utilizatorilor_de_internet_din_romania.jpg" TargetMode="External"/><Relationship Id="rId1" Type="http://schemas.openxmlformats.org/officeDocument/2006/relationships/vmlDrawing" Target="../drawings/vmlDrawing3.vml"/><Relationship Id="rId6" Type="http://schemas.openxmlformats.org/officeDocument/2006/relationships/tags" Target="../tags/tag26.xml"/><Relationship Id="rId11" Type="http://schemas.openxmlformats.org/officeDocument/2006/relationships/tags" Target="../tags/tag31.xml"/><Relationship Id="rId24" Type="http://schemas.openxmlformats.org/officeDocument/2006/relationships/notesSlide" Target="../notesSlides/notesSlide2.xml"/><Relationship Id="rId5" Type="http://schemas.openxmlformats.org/officeDocument/2006/relationships/tags" Target="../tags/tag25.xml"/><Relationship Id="rId15" Type="http://schemas.openxmlformats.org/officeDocument/2006/relationships/tags" Target="../tags/tag35.xml"/><Relationship Id="rId23" Type="http://schemas.openxmlformats.org/officeDocument/2006/relationships/slideLayout" Target="../slideLayouts/slideLayout2.xml"/><Relationship Id="rId28" Type="http://schemas.openxmlformats.org/officeDocument/2006/relationships/image" Target="../media/image4.gif"/><Relationship Id="rId10" Type="http://schemas.openxmlformats.org/officeDocument/2006/relationships/tags" Target="../tags/tag30.xml"/><Relationship Id="rId19" Type="http://schemas.openxmlformats.org/officeDocument/2006/relationships/tags" Target="../tags/tag39.xml"/><Relationship Id="rId4" Type="http://schemas.openxmlformats.org/officeDocument/2006/relationships/tags" Target="../tags/tag24.xml"/><Relationship Id="rId9" Type="http://schemas.openxmlformats.org/officeDocument/2006/relationships/tags" Target="../tags/tag29.xml"/><Relationship Id="rId14" Type="http://schemas.openxmlformats.org/officeDocument/2006/relationships/tags" Target="../tags/tag34.xml"/><Relationship Id="rId22" Type="http://schemas.openxmlformats.org/officeDocument/2006/relationships/tags" Target="../tags/tag42.xml"/><Relationship Id="rId27" Type="http://schemas.openxmlformats.org/officeDocument/2006/relationships/hyperlink" Target="http://stat17.privet.ru/lr/0a068ae6938aa99885b5639382f67ed3" TargetMode="External"/><Relationship Id="rId30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tags" Target="../tags/tag44.xml"/><Relationship Id="rId7" Type="http://schemas.openxmlformats.org/officeDocument/2006/relationships/notesSlide" Target="../notesSlides/notesSlide3.xml"/><Relationship Id="rId2" Type="http://schemas.openxmlformats.org/officeDocument/2006/relationships/tags" Target="../tags/tag43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46.xml"/><Relationship Id="rId4" Type="http://schemas.openxmlformats.org/officeDocument/2006/relationships/tags" Target="../tags/tag4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53.xml"/><Relationship Id="rId13" Type="http://schemas.openxmlformats.org/officeDocument/2006/relationships/tags" Target="../tags/tag58.xml"/><Relationship Id="rId18" Type="http://schemas.openxmlformats.org/officeDocument/2006/relationships/oleObject" Target="../embeddings/oleObject5.bin"/><Relationship Id="rId3" Type="http://schemas.openxmlformats.org/officeDocument/2006/relationships/tags" Target="../tags/tag48.xml"/><Relationship Id="rId7" Type="http://schemas.openxmlformats.org/officeDocument/2006/relationships/tags" Target="../tags/tag52.xml"/><Relationship Id="rId12" Type="http://schemas.openxmlformats.org/officeDocument/2006/relationships/tags" Target="../tags/tag57.xml"/><Relationship Id="rId17" Type="http://schemas.openxmlformats.org/officeDocument/2006/relationships/notesSlide" Target="../notesSlides/notesSlide4.xml"/><Relationship Id="rId2" Type="http://schemas.openxmlformats.org/officeDocument/2006/relationships/tags" Target="../tags/tag47.xml"/><Relationship Id="rId16" Type="http://schemas.openxmlformats.org/officeDocument/2006/relationships/slideLayout" Target="../slideLayouts/slideLayout2.xml"/><Relationship Id="rId20" Type="http://schemas.openxmlformats.org/officeDocument/2006/relationships/image" Target="../media/image6.jpeg"/><Relationship Id="rId1" Type="http://schemas.openxmlformats.org/officeDocument/2006/relationships/vmlDrawing" Target="../drawings/vmlDrawing5.vml"/><Relationship Id="rId6" Type="http://schemas.openxmlformats.org/officeDocument/2006/relationships/tags" Target="../tags/tag51.xml"/><Relationship Id="rId11" Type="http://schemas.openxmlformats.org/officeDocument/2006/relationships/tags" Target="../tags/tag56.xml"/><Relationship Id="rId5" Type="http://schemas.openxmlformats.org/officeDocument/2006/relationships/tags" Target="../tags/tag50.xml"/><Relationship Id="rId15" Type="http://schemas.openxmlformats.org/officeDocument/2006/relationships/tags" Target="../tags/tag60.xml"/><Relationship Id="rId10" Type="http://schemas.openxmlformats.org/officeDocument/2006/relationships/tags" Target="../tags/tag55.xml"/><Relationship Id="rId19" Type="http://schemas.openxmlformats.org/officeDocument/2006/relationships/hyperlink" Target="http://mediasubs.ru/group/uploads/li/lichnostnyij-rost-i-finansyi/image2/ItMDliMWJ.jpg" TargetMode="External"/><Relationship Id="rId4" Type="http://schemas.openxmlformats.org/officeDocument/2006/relationships/tags" Target="../tags/tag49.xml"/><Relationship Id="rId9" Type="http://schemas.openxmlformats.org/officeDocument/2006/relationships/tags" Target="../tags/tag54.xml"/><Relationship Id="rId14" Type="http://schemas.openxmlformats.org/officeDocument/2006/relationships/tags" Target="../tags/tag59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67.xml"/><Relationship Id="rId13" Type="http://schemas.openxmlformats.org/officeDocument/2006/relationships/tags" Target="../tags/tag72.xml"/><Relationship Id="rId18" Type="http://schemas.openxmlformats.org/officeDocument/2006/relationships/tags" Target="../tags/tag77.xml"/><Relationship Id="rId3" Type="http://schemas.openxmlformats.org/officeDocument/2006/relationships/tags" Target="../tags/tag62.xml"/><Relationship Id="rId21" Type="http://schemas.openxmlformats.org/officeDocument/2006/relationships/oleObject" Target="../embeddings/oleObject6.bin"/><Relationship Id="rId7" Type="http://schemas.openxmlformats.org/officeDocument/2006/relationships/tags" Target="../tags/tag66.xml"/><Relationship Id="rId12" Type="http://schemas.openxmlformats.org/officeDocument/2006/relationships/tags" Target="../tags/tag71.xml"/><Relationship Id="rId17" Type="http://schemas.openxmlformats.org/officeDocument/2006/relationships/tags" Target="../tags/tag76.xml"/><Relationship Id="rId2" Type="http://schemas.openxmlformats.org/officeDocument/2006/relationships/tags" Target="../tags/tag61.xml"/><Relationship Id="rId16" Type="http://schemas.openxmlformats.org/officeDocument/2006/relationships/tags" Target="../tags/tag75.xml"/><Relationship Id="rId20" Type="http://schemas.openxmlformats.org/officeDocument/2006/relationships/notesSlide" Target="../notesSlides/notesSlide5.xml"/><Relationship Id="rId1" Type="http://schemas.openxmlformats.org/officeDocument/2006/relationships/vmlDrawing" Target="../drawings/vmlDrawing6.vml"/><Relationship Id="rId6" Type="http://schemas.openxmlformats.org/officeDocument/2006/relationships/tags" Target="../tags/tag65.xml"/><Relationship Id="rId11" Type="http://schemas.openxmlformats.org/officeDocument/2006/relationships/tags" Target="../tags/tag70.xml"/><Relationship Id="rId5" Type="http://schemas.openxmlformats.org/officeDocument/2006/relationships/tags" Target="../tags/tag64.xml"/><Relationship Id="rId15" Type="http://schemas.openxmlformats.org/officeDocument/2006/relationships/tags" Target="../tags/tag74.xml"/><Relationship Id="rId23" Type="http://schemas.openxmlformats.org/officeDocument/2006/relationships/image" Target="../media/image6.jpeg"/><Relationship Id="rId10" Type="http://schemas.openxmlformats.org/officeDocument/2006/relationships/tags" Target="../tags/tag69.xml"/><Relationship Id="rId19" Type="http://schemas.openxmlformats.org/officeDocument/2006/relationships/slideLayout" Target="../slideLayouts/slideLayout2.xml"/><Relationship Id="rId4" Type="http://schemas.openxmlformats.org/officeDocument/2006/relationships/tags" Target="../tags/tag63.xml"/><Relationship Id="rId9" Type="http://schemas.openxmlformats.org/officeDocument/2006/relationships/tags" Target="../tags/tag68.xml"/><Relationship Id="rId14" Type="http://schemas.openxmlformats.org/officeDocument/2006/relationships/tags" Target="../tags/tag73.xml"/><Relationship Id="rId22" Type="http://schemas.openxmlformats.org/officeDocument/2006/relationships/hyperlink" Target="http://mediasubs.ru/group/uploads/li/lichnostnyij-rost-i-finansyi/image2/ItMDliMWJ.jpg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84.xml"/><Relationship Id="rId13" Type="http://schemas.openxmlformats.org/officeDocument/2006/relationships/tags" Target="../tags/tag89.xml"/><Relationship Id="rId18" Type="http://schemas.openxmlformats.org/officeDocument/2006/relationships/slideLayout" Target="../slideLayouts/slideLayout2.xml"/><Relationship Id="rId3" Type="http://schemas.openxmlformats.org/officeDocument/2006/relationships/tags" Target="../tags/tag79.xml"/><Relationship Id="rId21" Type="http://schemas.openxmlformats.org/officeDocument/2006/relationships/image" Target="../media/image7.png"/><Relationship Id="rId7" Type="http://schemas.openxmlformats.org/officeDocument/2006/relationships/tags" Target="../tags/tag83.xml"/><Relationship Id="rId12" Type="http://schemas.openxmlformats.org/officeDocument/2006/relationships/tags" Target="../tags/tag88.xml"/><Relationship Id="rId17" Type="http://schemas.openxmlformats.org/officeDocument/2006/relationships/tags" Target="../tags/tag93.xml"/><Relationship Id="rId2" Type="http://schemas.openxmlformats.org/officeDocument/2006/relationships/tags" Target="../tags/tag78.xml"/><Relationship Id="rId16" Type="http://schemas.openxmlformats.org/officeDocument/2006/relationships/tags" Target="../tags/tag92.xml"/><Relationship Id="rId20" Type="http://schemas.openxmlformats.org/officeDocument/2006/relationships/oleObject" Target="../embeddings/oleObject7.bin"/><Relationship Id="rId1" Type="http://schemas.openxmlformats.org/officeDocument/2006/relationships/vmlDrawing" Target="../drawings/vmlDrawing7.vml"/><Relationship Id="rId6" Type="http://schemas.openxmlformats.org/officeDocument/2006/relationships/tags" Target="../tags/tag82.xml"/><Relationship Id="rId11" Type="http://schemas.openxmlformats.org/officeDocument/2006/relationships/tags" Target="../tags/tag87.xml"/><Relationship Id="rId5" Type="http://schemas.openxmlformats.org/officeDocument/2006/relationships/tags" Target="../tags/tag81.xml"/><Relationship Id="rId15" Type="http://schemas.openxmlformats.org/officeDocument/2006/relationships/tags" Target="../tags/tag91.xml"/><Relationship Id="rId23" Type="http://schemas.openxmlformats.org/officeDocument/2006/relationships/image" Target="../media/image6.jpeg"/><Relationship Id="rId10" Type="http://schemas.openxmlformats.org/officeDocument/2006/relationships/tags" Target="../tags/tag86.xml"/><Relationship Id="rId19" Type="http://schemas.openxmlformats.org/officeDocument/2006/relationships/notesSlide" Target="../notesSlides/notesSlide6.xml"/><Relationship Id="rId4" Type="http://schemas.openxmlformats.org/officeDocument/2006/relationships/tags" Target="../tags/tag80.xml"/><Relationship Id="rId9" Type="http://schemas.openxmlformats.org/officeDocument/2006/relationships/tags" Target="../tags/tag85.xml"/><Relationship Id="rId14" Type="http://schemas.openxmlformats.org/officeDocument/2006/relationships/tags" Target="../tags/tag90.xml"/><Relationship Id="rId22" Type="http://schemas.openxmlformats.org/officeDocument/2006/relationships/hyperlink" Target="http://mediasubs.ru/group/uploads/li/lichnostnyij-rost-i-finansyi/image2/ItMDliMWJ.jpg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100.xml"/><Relationship Id="rId13" Type="http://schemas.openxmlformats.org/officeDocument/2006/relationships/tags" Target="../tags/tag105.xml"/><Relationship Id="rId18" Type="http://schemas.openxmlformats.org/officeDocument/2006/relationships/tags" Target="../tags/tag110.xml"/><Relationship Id="rId26" Type="http://schemas.openxmlformats.org/officeDocument/2006/relationships/tags" Target="../tags/tag118.xml"/><Relationship Id="rId3" Type="http://schemas.openxmlformats.org/officeDocument/2006/relationships/tags" Target="../tags/tag95.xml"/><Relationship Id="rId21" Type="http://schemas.openxmlformats.org/officeDocument/2006/relationships/tags" Target="../tags/tag113.xml"/><Relationship Id="rId34" Type="http://schemas.openxmlformats.org/officeDocument/2006/relationships/image" Target="../media/image8.jpeg"/><Relationship Id="rId7" Type="http://schemas.openxmlformats.org/officeDocument/2006/relationships/tags" Target="../tags/tag99.xml"/><Relationship Id="rId12" Type="http://schemas.openxmlformats.org/officeDocument/2006/relationships/tags" Target="../tags/tag104.xml"/><Relationship Id="rId17" Type="http://schemas.openxmlformats.org/officeDocument/2006/relationships/tags" Target="../tags/tag109.xml"/><Relationship Id="rId25" Type="http://schemas.openxmlformats.org/officeDocument/2006/relationships/tags" Target="../tags/tag117.xml"/><Relationship Id="rId33" Type="http://schemas.openxmlformats.org/officeDocument/2006/relationships/hyperlink" Target="http://images.yandex.ru/yandsearch?p=16&amp;text=%D0%BA%D1%80%D0%B0%D1%81%D0%BD%D0%B0%D1%8F%20%D1%81%D1%82%D1%80%D0%B5%D0%BB%D0%BA%D0%B0%20%D0%B2%D0%BD%D0%B8%D0%B7&amp;pos=491&amp;uinfo=sw-1079-sh-502-fw-854-fh-448-pd-1&amp;rpt=simage&amp;img_url=http://image.subscribe.ru/list/digest/business/im_20111005124233_24612.jpg" TargetMode="External"/><Relationship Id="rId2" Type="http://schemas.openxmlformats.org/officeDocument/2006/relationships/tags" Target="../tags/tag94.xml"/><Relationship Id="rId16" Type="http://schemas.openxmlformats.org/officeDocument/2006/relationships/tags" Target="../tags/tag108.xml"/><Relationship Id="rId20" Type="http://schemas.openxmlformats.org/officeDocument/2006/relationships/tags" Target="../tags/tag112.xml"/><Relationship Id="rId29" Type="http://schemas.openxmlformats.org/officeDocument/2006/relationships/notesSlide" Target="../notesSlides/notesSlide7.xml"/><Relationship Id="rId1" Type="http://schemas.openxmlformats.org/officeDocument/2006/relationships/vmlDrawing" Target="../drawings/vmlDrawing8.vml"/><Relationship Id="rId6" Type="http://schemas.openxmlformats.org/officeDocument/2006/relationships/tags" Target="../tags/tag98.xml"/><Relationship Id="rId11" Type="http://schemas.openxmlformats.org/officeDocument/2006/relationships/tags" Target="../tags/tag103.xml"/><Relationship Id="rId24" Type="http://schemas.openxmlformats.org/officeDocument/2006/relationships/tags" Target="../tags/tag116.xml"/><Relationship Id="rId32" Type="http://schemas.openxmlformats.org/officeDocument/2006/relationships/image" Target="../media/image6.jpeg"/><Relationship Id="rId5" Type="http://schemas.openxmlformats.org/officeDocument/2006/relationships/tags" Target="../tags/tag97.xml"/><Relationship Id="rId15" Type="http://schemas.openxmlformats.org/officeDocument/2006/relationships/tags" Target="../tags/tag107.xml"/><Relationship Id="rId23" Type="http://schemas.openxmlformats.org/officeDocument/2006/relationships/tags" Target="../tags/tag115.xml"/><Relationship Id="rId28" Type="http://schemas.openxmlformats.org/officeDocument/2006/relationships/slideLayout" Target="../slideLayouts/slideLayout2.xml"/><Relationship Id="rId10" Type="http://schemas.openxmlformats.org/officeDocument/2006/relationships/tags" Target="../tags/tag102.xml"/><Relationship Id="rId19" Type="http://schemas.openxmlformats.org/officeDocument/2006/relationships/tags" Target="../tags/tag111.xml"/><Relationship Id="rId31" Type="http://schemas.openxmlformats.org/officeDocument/2006/relationships/hyperlink" Target="http://mediasubs.ru/group/uploads/li/lichnostnyij-rost-i-finansyi/image2/ItMDliMWJ.jpg" TargetMode="External"/><Relationship Id="rId4" Type="http://schemas.openxmlformats.org/officeDocument/2006/relationships/tags" Target="../tags/tag96.xml"/><Relationship Id="rId9" Type="http://schemas.openxmlformats.org/officeDocument/2006/relationships/tags" Target="../tags/tag101.xml"/><Relationship Id="rId14" Type="http://schemas.openxmlformats.org/officeDocument/2006/relationships/tags" Target="../tags/tag106.xml"/><Relationship Id="rId22" Type="http://schemas.openxmlformats.org/officeDocument/2006/relationships/tags" Target="../tags/tag114.xml"/><Relationship Id="rId27" Type="http://schemas.openxmlformats.org/officeDocument/2006/relationships/tags" Target="../tags/tag119.xml"/><Relationship Id="rId30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7" descr="http://www.mos.ru/common/img/logo_ru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9063" y="549275"/>
            <a:ext cx="1071562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Прямоугольник 20"/>
          <p:cNvSpPr/>
          <p:nvPr>
            <p:custDataLst>
              <p:tags r:id="rId1"/>
            </p:custDataLst>
          </p:nvPr>
        </p:nvSpPr>
        <p:spPr>
          <a:xfrm>
            <a:off x="0" y="6286521"/>
            <a:ext cx="9144000" cy="57148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/>
              <a:t> Департамент науки, промышленной политики и предпринимательства г. Москвы</a:t>
            </a:r>
          </a:p>
        </p:txBody>
      </p:sp>
      <p:sp>
        <p:nvSpPr>
          <p:cNvPr id="5" name="Rectangle 1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071538" y="2071678"/>
            <a:ext cx="7358113" cy="2689223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just" fontAlgn="auto">
              <a:spcAft>
                <a:spcPts val="0"/>
              </a:spcAft>
              <a:defRPr/>
            </a:pPr>
            <a:r>
              <a:rPr lang="ru-RU" sz="2000" b="1" dirty="0" smtClean="0">
                <a:latin typeface="+mn-lt"/>
                <a:ea typeface="+mj-ea"/>
                <a:cs typeface="Arial" pitchFamily="34" charset="0"/>
              </a:rPr>
              <a:t>Проведение </a:t>
            </a:r>
            <a:r>
              <a:rPr lang="ru-RU" sz="2000" b="1" dirty="0">
                <a:latin typeface="+mn-lt"/>
                <a:ea typeface="+mj-ea"/>
                <a:cs typeface="Arial" pitchFamily="34" charset="0"/>
              </a:rPr>
              <a:t>комплекса аналитических и практических </a:t>
            </a:r>
            <a:r>
              <a:rPr lang="ru-RU" sz="2000" b="1" dirty="0" smtClean="0">
                <a:latin typeface="+mn-lt"/>
                <a:ea typeface="+mj-ea"/>
                <a:cs typeface="Arial" pitchFamily="34" charset="0"/>
              </a:rPr>
              <a:t>мероприятий по </a:t>
            </a:r>
            <a:r>
              <a:rPr lang="ru-RU" sz="2000" b="1" dirty="0">
                <a:latin typeface="+mn-lt"/>
                <a:ea typeface="+mj-ea"/>
                <a:cs typeface="Arial" pitchFamily="34" charset="0"/>
              </a:rPr>
              <a:t>исследованию текущего состояния предпринимательской среды в условиях ресурсных особенностей мегаполиса Москва и выявлению ключевых факторов влияния на конкурентоспособность субъектов МСП, обеспечивающих успешное развитие бизнеса на ближайшую и среднесрочную перспективу</a:t>
            </a:r>
          </a:p>
        </p:txBody>
      </p:sp>
      <p:sp>
        <p:nvSpPr>
          <p:cNvPr id="6" name="Rectangle 17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071538" y="4572008"/>
            <a:ext cx="7388894" cy="154621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200" b="1" dirty="0" smtClean="0">
                <a:latin typeface="+mn-lt"/>
                <a:ea typeface="+mj-ea"/>
                <a:cs typeface="Arial" pitchFamily="34" charset="0"/>
              </a:rPr>
              <a:t>Место проведения</a:t>
            </a:r>
            <a:r>
              <a:rPr lang="en-US" sz="1200" b="1" dirty="0" smtClean="0">
                <a:latin typeface="+mn-lt"/>
                <a:ea typeface="+mj-ea"/>
                <a:cs typeface="Arial" pitchFamily="34" charset="0"/>
              </a:rPr>
              <a:t>: </a:t>
            </a:r>
            <a:r>
              <a:rPr lang="ru-RU" sz="1200" dirty="0" smtClean="0">
                <a:latin typeface="+mn-lt"/>
                <a:ea typeface="+mj-ea"/>
                <a:cs typeface="Arial" pitchFamily="34" charset="0"/>
              </a:rPr>
              <a:t>Торгово-промышленная палата РФ, г. Москва, ул. Ильинка, 5/2, </a:t>
            </a:r>
            <a:r>
              <a:rPr lang="ru-RU" sz="1200" dirty="0" err="1" smtClean="0">
                <a:latin typeface="+mn-lt"/>
                <a:ea typeface="+mj-ea"/>
                <a:cs typeface="Arial" pitchFamily="34" charset="0"/>
              </a:rPr>
              <a:t>каб</a:t>
            </a:r>
            <a:r>
              <a:rPr lang="ru-RU" sz="1200" dirty="0" smtClean="0">
                <a:latin typeface="+mn-lt"/>
                <a:ea typeface="+mj-ea"/>
                <a:cs typeface="Arial" pitchFamily="34" charset="0"/>
              </a:rPr>
              <a:t>. 540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1200" b="1" dirty="0" smtClean="0">
                <a:latin typeface="+mn-lt"/>
                <a:ea typeface="+mj-ea"/>
                <a:cs typeface="Arial" pitchFamily="34" charset="0"/>
              </a:rPr>
              <a:t>Дата и время проведения</a:t>
            </a:r>
            <a:r>
              <a:rPr lang="en-US" sz="1200" b="1" dirty="0" smtClean="0">
                <a:latin typeface="+mn-lt"/>
                <a:ea typeface="+mj-ea"/>
                <a:cs typeface="Arial" pitchFamily="34" charset="0"/>
              </a:rPr>
              <a:t>: </a:t>
            </a:r>
            <a:r>
              <a:rPr lang="ru-RU" sz="1200" dirty="0" smtClean="0">
                <a:latin typeface="+mn-lt"/>
                <a:ea typeface="+mj-ea"/>
                <a:cs typeface="Arial" pitchFamily="34" charset="0"/>
              </a:rPr>
              <a:t>15</a:t>
            </a:r>
            <a:r>
              <a:rPr lang="en-US" sz="1200" dirty="0" smtClean="0">
                <a:latin typeface="+mn-lt"/>
                <a:ea typeface="+mj-ea"/>
                <a:cs typeface="Arial" pitchFamily="34" charset="0"/>
              </a:rPr>
              <a:t>.10.13</a:t>
            </a:r>
            <a:r>
              <a:rPr lang="ru-RU" sz="1200" dirty="0" smtClean="0">
                <a:latin typeface="+mn-lt"/>
                <a:ea typeface="+mj-ea"/>
                <a:cs typeface="Arial" pitchFamily="34" charset="0"/>
              </a:rPr>
              <a:t> г</a:t>
            </a:r>
            <a:r>
              <a:rPr lang="en-US" sz="1200" dirty="0" smtClean="0">
                <a:latin typeface="+mn-lt"/>
                <a:ea typeface="+mj-ea"/>
                <a:cs typeface="Arial" pitchFamily="34" charset="0"/>
              </a:rPr>
              <a:t>.</a:t>
            </a:r>
            <a:r>
              <a:rPr lang="ru-RU" sz="1200" dirty="0" smtClean="0">
                <a:latin typeface="+mn-lt"/>
                <a:ea typeface="+mj-ea"/>
                <a:cs typeface="Arial" pitchFamily="34" charset="0"/>
              </a:rPr>
              <a:t>,</a:t>
            </a:r>
            <a:r>
              <a:rPr lang="en-US" sz="1200" dirty="0" smtClean="0">
                <a:latin typeface="+mn-lt"/>
                <a:ea typeface="+mj-ea"/>
                <a:cs typeface="Arial" pitchFamily="34" charset="0"/>
              </a:rPr>
              <a:t> 1</a:t>
            </a:r>
            <a:r>
              <a:rPr lang="ru-RU" sz="1200" dirty="0" smtClean="0">
                <a:latin typeface="+mn-lt"/>
                <a:ea typeface="+mj-ea"/>
                <a:cs typeface="Arial" pitchFamily="34" charset="0"/>
              </a:rPr>
              <a:t>4:</a:t>
            </a:r>
            <a:r>
              <a:rPr lang="en-US" sz="1200" dirty="0" smtClean="0">
                <a:latin typeface="+mn-lt"/>
                <a:ea typeface="+mj-ea"/>
                <a:cs typeface="Arial" pitchFamily="34" charset="0"/>
              </a:rPr>
              <a:t>00</a:t>
            </a:r>
            <a:endParaRPr lang="ru-RU" sz="1200" dirty="0">
              <a:latin typeface="+mn-lt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29029" name="think-cell Slide" r:id="rId16" imgW="270" imgH="270" progId="TCLayout.ActiveDocument.1">
              <p:embed/>
            </p:oleObj>
          </a:graphicData>
        </a:graphic>
      </p:graphicFrame>
      <p:sp>
        <p:nvSpPr>
          <p:cNvPr id="21" name="Прямоугольник 20"/>
          <p:cNvSpPr/>
          <p:nvPr>
            <p:custDataLst>
              <p:tags r:id="rId2"/>
            </p:custDataLst>
          </p:nvPr>
        </p:nvSpPr>
        <p:spPr>
          <a:xfrm>
            <a:off x="2071670" y="857232"/>
            <a:ext cx="6786610" cy="785818"/>
          </a:xfrm>
          <a:prstGeom prst="rect">
            <a:avLst/>
          </a:prstGeom>
          <a:gradFill flip="none" rotWithShape="1">
            <a:gsLst>
              <a:gs pos="0">
                <a:srgbClr val="640000"/>
              </a:gs>
              <a:gs pos="51000">
                <a:srgbClr val="FF2525"/>
              </a:gs>
              <a:gs pos="100000">
                <a:srgbClr val="FFB7B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>
            <p:custDataLst>
              <p:tags r:id="rId3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4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Существующая инфраструктура оказывает отрицательное воздействие на субъектов МСП г. Москвы </a:t>
            </a:r>
            <a:r>
              <a:rPr lang="ru-RU" dirty="0" smtClean="0"/>
              <a:t>в сегменте транспортных услуг</a:t>
            </a:r>
            <a:endParaRPr lang="ru-RU" b="1" dirty="0">
              <a:latin typeface="+mj-lt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10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5" name="Pentagon 18"/>
          <p:cNvSpPr/>
          <p:nvPr>
            <p:custDataLst>
              <p:tags r:id="rId6"/>
            </p:custDataLst>
          </p:nvPr>
        </p:nvSpPr>
        <p:spPr>
          <a:xfrm>
            <a:off x="142844" y="1771876"/>
            <a:ext cx="1857388" cy="90000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r>
              <a:rPr lang="ru-RU" sz="1200" b="1" dirty="0" smtClean="0"/>
              <a:t>Инфраструктура</a:t>
            </a:r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29" name="Rectangle 3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-142908" y="1100240"/>
            <a:ext cx="22859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200" b="1" dirty="0" smtClean="0">
                <a:latin typeface="+mn-lt"/>
                <a:cs typeface="+mn-cs"/>
              </a:rPr>
              <a:t>Группы факторов, оказывающих наибольшее отрицательное воздействие</a:t>
            </a:r>
          </a:p>
        </p:txBody>
      </p:sp>
      <p:sp>
        <p:nvSpPr>
          <p:cNvPr id="32" name="Rectangle 19"/>
          <p:cNvSpPr/>
          <p:nvPr>
            <p:custDataLst>
              <p:tags r:id="rId8"/>
            </p:custDataLst>
          </p:nvPr>
        </p:nvSpPr>
        <p:spPr>
          <a:xfrm>
            <a:off x="2071670" y="1771876"/>
            <a:ext cx="6786610" cy="90000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33" name="Прямая соединительная линия 32"/>
          <p:cNvCxnSpPr/>
          <p:nvPr>
            <p:custDataLst>
              <p:tags r:id="rId9"/>
            </p:custDataLst>
          </p:nvPr>
        </p:nvCxnSpPr>
        <p:spPr>
          <a:xfrm rot="5400000">
            <a:off x="3964777" y="2207529"/>
            <a:ext cx="785818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>
            <p:custDataLst>
              <p:tags r:id="rId10"/>
            </p:custDataLst>
          </p:nvPr>
        </p:nvCxnSpPr>
        <p:spPr>
          <a:xfrm rot="5400000">
            <a:off x="6250793" y="2207529"/>
            <a:ext cx="785818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Таблица 19"/>
          <p:cNvGraphicFramePr>
            <a:graphicFrameLocks noGrp="1"/>
          </p:cNvGraphicFramePr>
          <p:nvPr>
            <p:custDataLst>
              <p:tags r:id="rId11"/>
            </p:custDataLst>
          </p:nvPr>
        </p:nvGraphicFramePr>
        <p:xfrm>
          <a:off x="2071670" y="857232"/>
          <a:ext cx="6858048" cy="785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286016"/>
                <a:gridCol w="2286016"/>
              </a:tblGrid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Слабая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степень отрицательного воздействия фактора (1-4)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Умеренная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отрицательного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 фактора (5-7)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Высокая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отрицательного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фактора (8-10)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23" name="TextBox 30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6643702" y="1714488"/>
            <a:ext cx="214314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С точки зрения загруженности дорожного движений г. Москва является одним из самых загруженных городов мира</a:t>
            </a:r>
            <a:endParaRPr lang="en-US" sz="1200" dirty="0" smtClean="0">
              <a:latin typeface="+mn-lt"/>
            </a:endParaRPr>
          </a:p>
        </p:txBody>
      </p:sp>
      <p:sp>
        <p:nvSpPr>
          <p:cNvPr id="26" name="Стрелка вниз 25"/>
          <p:cNvSpPr/>
          <p:nvPr/>
        </p:nvSpPr>
        <p:spPr>
          <a:xfrm>
            <a:off x="7072330" y="2786058"/>
            <a:ext cx="1214446" cy="1643074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30"/>
          <p:cNvSpPr txBox="1">
            <a:spLocks noChangeArrowheads="1"/>
          </p:cNvSpPr>
          <p:nvPr/>
        </p:nvSpPr>
        <p:spPr bwMode="auto">
          <a:xfrm>
            <a:off x="6715140" y="4714884"/>
            <a:ext cx="2071702" cy="1357322"/>
          </a:xfrm>
          <a:prstGeom prst="rect">
            <a:avLst/>
          </a:prstGeom>
          <a:noFill/>
          <a:ln w="12700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endParaRPr lang="ru-RU" sz="600" dirty="0" smtClean="0">
              <a:latin typeface="+mn-lt"/>
            </a:endParaRPr>
          </a:p>
          <a:p>
            <a:pPr algn="ctr">
              <a:spcAft>
                <a:spcPts val="600"/>
              </a:spcAft>
            </a:pPr>
            <a:endParaRPr lang="ru-RU" sz="1200" dirty="0" smtClean="0">
              <a:latin typeface="+mn-lt"/>
            </a:endParaRPr>
          </a:p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Из-за пробок часовой путь в г. Москве увеличивается на 40 мин.</a:t>
            </a:r>
            <a:endParaRPr lang="ru-RU" sz="300" dirty="0" smtClean="0">
              <a:latin typeface="+mn-lt"/>
            </a:endParaRPr>
          </a:p>
          <a:p>
            <a:pPr algn="ctr">
              <a:spcAft>
                <a:spcPts val="600"/>
              </a:spcAft>
            </a:pPr>
            <a:endParaRPr lang="en-US" sz="1200" dirty="0" smtClean="0">
              <a:latin typeface="+mn-lt"/>
            </a:endParaRPr>
          </a:p>
        </p:txBody>
      </p:sp>
      <p:sp>
        <p:nvSpPr>
          <p:cNvPr id="22" name="TextBox 30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4429124" y="1714488"/>
            <a:ext cx="214314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Площадь дорожного полотна г. Москвы недостаточна (дороги составляют 8,7% от площади города, в городах США </a:t>
            </a:r>
            <a:r>
              <a:rPr lang="en-US" sz="1200" dirty="0" smtClean="0">
                <a:latin typeface="+mn-lt"/>
              </a:rPr>
              <a:t>~ 30-35%</a:t>
            </a:r>
            <a:r>
              <a:rPr lang="ru-RU" sz="1200" dirty="0" smtClean="0">
                <a:latin typeface="+mn-lt"/>
              </a:rPr>
              <a:t>)*</a:t>
            </a:r>
            <a:endParaRPr lang="en-US" sz="1200" dirty="0" smtClean="0">
              <a:latin typeface="+mn-lt"/>
            </a:endParaRPr>
          </a:p>
        </p:txBody>
      </p:sp>
      <p:sp>
        <p:nvSpPr>
          <p:cNvPr id="24" name="Стрелка вниз 23"/>
          <p:cNvSpPr/>
          <p:nvPr/>
        </p:nvSpPr>
        <p:spPr>
          <a:xfrm>
            <a:off x="4929190" y="2786058"/>
            <a:ext cx="1214446" cy="1643074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500562" y="4714884"/>
            <a:ext cx="2071702" cy="1369606"/>
          </a:xfrm>
          <a:prstGeom prst="rect">
            <a:avLst/>
          </a:prstGeom>
          <a:noFill/>
          <a:ln w="12700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endParaRPr lang="ru-RU" sz="600" dirty="0" smtClean="0">
              <a:latin typeface="+mn-lt"/>
            </a:endParaRPr>
          </a:p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Решение транспортных проблем без масштабного дорожного строительства (требующего значимых финансовых и временных издержек) невозможно</a:t>
            </a:r>
            <a:endParaRPr lang="en-US" sz="1200" dirty="0" smtClean="0">
              <a:latin typeface="+mn-lt"/>
            </a:endParaRPr>
          </a:p>
        </p:txBody>
      </p:sp>
      <p:pic>
        <p:nvPicPr>
          <p:cNvPr id="129028" name="Picture 4" descr="http://www.podberem-avto.ru/images/News/5052d4f4b72142781300006a.jpg">
            <a:hlinkClick r:id="rId17"/>
          </p:cNvPr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42844" y="2786058"/>
            <a:ext cx="4198172" cy="33575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41317" name="think-cell Slide" r:id="rId8" imgW="270" imgH="270" progId="TCLayout.ActiveDocument.1">
              <p:embed/>
            </p:oleObj>
          </a:graphicData>
        </a:graphic>
      </p:graphicFrame>
      <p:sp>
        <p:nvSpPr>
          <p:cNvPr id="53" name="Прямоугольник 52"/>
          <p:cNvSpPr/>
          <p:nvPr>
            <p:custDataLst>
              <p:tags r:id="rId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3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По итогам массового опроса выявлена средняя степень воздействия указанных факторов на субъекты МСП г. Москвы </a:t>
            </a:r>
            <a:r>
              <a:rPr lang="ru-RU" dirty="0"/>
              <a:t>в сегменте «Транспорт и Связь</a:t>
            </a:r>
            <a:r>
              <a:rPr lang="ru-RU" dirty="0" smtClean="0"/>
              <a:t>»</a:t>
            </a:r>
            <a:endParaRPr lang="ru-RU" b="1" dirty="0"/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501063" y="6429375"/>
            <a:ext cx="428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1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1</a:t>
            </a:r>
            <a:endParaRPr lang="ru-RU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27" name="Таблица 26"/>
          <p:cNvGraphicFramePr>
            <a:graphicFrameLocks noGrp="1"/>
          </p:cNvGraphicFramePr>
          <p:nvPr/>
        </p:nvGraphicFramePr>
        <p:xfrm>
          <a:off x="285720" y="928670"/>
          <a:ext cx="8572560" cy="5286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0"/>
                <a:gridCol w="4286280"/>
              </a:tblGrid>
              <a:tr h="57897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Законодательные</a:t>
                      </a:r>
                      <a:r>
                        <a:rPr lang="ru-RU" sz="1400" baseline="0" dirty="0" smtClean="0"/>
                        <a:t> факторы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Рыночные факторы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7897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/>
                        <a:t>Налогообложение</a:t>
                      </a:r>
                      <a:endParaRPr lang="ru-RU" sz="1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Инфраструктура</a:t>
                      </a:r>
                      <a:endParaRPr lang="en-US" sz="1400" dirty="0" smtClean="0"/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639452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Мероприятия государственной поддержки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Рынок труда, трудовые ресурсы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941498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Финансовые ресурсы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855907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 </a:t>
                      </a:r>
                      <a:r>
                        <a:rPr lang="ru-RU" sz="1400" dirty="0" smtClean="0"/>
                        <a:t>Административный климат и коррупция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Социальная напряженность, преступность и неравенство*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961233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Доступ к спросу на производимые товары и услуги*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365184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Нормативная правовая база</a:t>
                      </a:r>
                      <a:r>
                        <a:rPr lang="en-US" sz="1400" dirty="0" smtClean="0"/>
                        <a:t> </a:t>
                      </a:r>
                      <a:endParaRPr lang="ru-RU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Недвижимость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3651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Информационно-аналитическое развитие отрасли*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8" name="TextBox 1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-1588" y="6286520"/>
            <a:ext cx="843124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Источник: результаты массового опроса производственных компаний, проведенного АНО «НИСИПП»</a:t>
            </a:r>
            <a:endParaRPr lang="en-US" sz="1000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just"/>
            <a:r>
              <a:rPr lang="en-US" sz="1000" dirty="0" smtClean="0">
                <a:solidFill>
                  <a:schemeClr val="bg1"/>
                </a:solidFill>
                <a:latin typeface="Calibri" pitchFamily="34" charset="0"/>
              </a:rPr>
              <a:t>*</a:t>
            </a:r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Группа факторов требует детального понимания, в связи с чем планируется выявление степени </a:t>
            </a:r>
            <a:r>
              <a:rPr lang="ru-RU" sz="1000" dirty="0" err="1" smtClean="0">
                <a:solidFill>
                  <a:schemeClr val="bg1"/>
                </a:solidFill>
                <a:latin typeface="Calibri" pitchFamily="34" charset="0"/>
              </a:rPr>
              <a:t>востребованности</a:t>
            </a:r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 в процессе проведения глубинных интервью и практических мероприятий с экспертами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57158" y="2143116"/>
            <a:ext cx="1857388" cy="1428760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dirty="0" smtClean="0"/>
              <a:t>44%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57158" y="3714752"/>
            <a:ext cx="2214578" cy="1714512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dirty="0" smtClean="0"/>
              <a:t>5</a:t>
            </a:r>
            <a:r>
              <a:rPr lang="en-US" dirty="0" smtClean="0"/>
              <a:t>2</a:t>
            </a:r>
            <a:r>
              <a:rPr lang="ru-RU" dirty="0" smtClean="0"/>
              <a:t>%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57158" y="5572140"/>
            <a:ext cx="3071834" cy="571504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/>
              <a:t>6</a:t>
            </a:r>
            <a:r>
              <a:rPr lang="ru-RU" dirty="0" smtClean="0"/>
              <a:t>7%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643438" y="5500702"/>
            <a:ext cx="2428892" cy="357190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dirty="0" smtClean="0"/>
              <a:t>55%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643438" y="1571612"/>
            <a:ext cx="2786082" cy="428628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dirty="0" smtClean="0"/>
              <a:t>57%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643438" y="2143116"/>
            <a:ext cx="3214710" cy="500066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dirty="0" smtClean="0"/>
              <a:t>67%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643438" y="2786058"/>
            <a:ext cx="2143140" cy="857256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dirty="0" smtClean="0"/>
              <a:t>51%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357158" y="1571612"/>
            <a:ext cx="2571768" cy="428628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dirty="0" smtClean="0"/>
              <a:t>56%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55650" name="think-cell Slide" r:id="rId21" imgW="270" imgH="270" progId="TCLayout.ActiveDocument.1">
              <p:embed/>
            </p:oleObj>
          </a:graphicData>
        </a:graphic>
      </p:graphicFrame>
      <p:sp>
        <p:nvSpPr>
          <p:cNvPr id="53" name="Прямоугольник 52"/>
          <p:cNvSpPr/>
          <p:nvPr>
            <p:custDataLst>
              <p:tags r:id="rId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3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Ряд вопросов проводимого исследования может быть эффективно решен на основе учета мнения экспертного сообщества</a:t>
            </a:r>
            <a:endParaRPr lang="ru-RU" b="1" dirty="0">
              <a:latin typeface="+mj-lt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1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2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9" name="Pentagon 18"/>
          <p:cNvSpPr/>
          <p:nvPr/>
        </p:nvSpPr>
        <p:spPr>
          <a:xfrm>
            <a:off x="214282" y="785794"/>
            <a:ext cx="1857388" cy="71438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27" name="Rectangle 19"/>
          <p:cNvSpPr/>
          <p:nvPr>
            <p:custDataLst>
              <p:tags r:id="rId5"/>
            </p:custDataLst>
          </p:nvPr>
        </p:nvSpPr>
        <p:spPr>
          <a:xfrm>
            <a:off x="2143108" y="785794"/>
            <a:ext cx="6715172" cy="71438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0" name="Rectangle 19"/>
          <p:cNvSpPr/>
          <p:nvPr>
            <p:custDataLst>
              <p:tags r:id="rId6"/>
            </p:custDataLst>
          </p:nvPr>
        </p:nvSpPr>
        <p:spPr>
          <a:xfrm>
            <a:off x="2143108" y="1571612"/>
            <a:ext cx="6715172" cy="71438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6" name="TextBox 30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143108" y="928670"/>
            <a:ext cx="6715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Какие еще факторы, </a:t>
            </a:r>
            <a:r>
              <a:rPr lang="ru-RU" sz="1200" dirty="0">
                <a:latin typeface="+mn-lt"/>
              </a:rPr>
              <a:t>способствующие формированию точек роста субъектов </a:t>
            </a:r>
            <a:r>
              <a:rPr lang="ru-RU" sz="1200" dirty="0" smtClean="0">
                <a:latin typeface="+mn-lt"/>
              </a:rPr>
              <a:t>в сегменте «Транспорт и связь» остались нерассмотренными? </a:t>
            </a:r>
            <a:endParaRPr lang="en-US" sz="1200" dirty="0" smtClean="0">
              <a:latin typeface="+mn-lt"/>
            </a:endParaRPr>
          </a:p>
        </p:txBody>
      </p:sp>
      <p:sp>
        <p:nvSpPr>
          <p:cNvPr id="39" name="TextBox 30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143108" y="2461763"/>
            <a:ext cx="65722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Какие, на Ваш взгляд, точки роста субъектов МСП могут сформироваться в будущем в сегменте «Транспорт и связь»? Возможно ли формирование новых успешных </a:t>
            </a:r>
            <a:r>
              <a:rPr lang="ru-RU" sz="1200" dirty="0" err="1" smtClean="0">
                <a:latin typeface="+mn-lt"/>
              </a:rPr>
              <a:t>бизнес-моделей</a:t>
            </a:r>
            <a:r>
              <a:rPr lang="ru-RU" sz="1200" dirty="0" smtClean="0">
                <a:latin typeface="+mn-lt"/>
              </a:rPr>
              <a:t>?</a:t>
            </a:r>
            <a:endParaRPr lang="en-US" sz="1200" dirty="0" smtClean="0">
              <a:latin typeface="+mn-lt"/>
            </a:endParaRPr>
          </a:p>
        </p:txBody>
      </p:sp>
      <p:sp>
        <p:nvSpPr>
          <p:cNvPr id="40" name="TextBox 30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143108" y="3286124"/>
            <a:ext cx="6715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В какой степени государственная поддержка способна обеспечить формирование точек роста в сегменте «Транспорт и связь»?</a:t>
            </a:r>
            <a:endParaRPr lang="en-US" sz="1200" dirty="0" smtClean="0">
              <a:latin typeface="+mn-lt"/>
            </a:endParaRPr>
          </a:p>
        </p:txBody>
      </p:sp>
      <p:sp>
        <p:nvSpPr>
          <p:cNvPr id="44" name="TextBox 30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2143108" y="4071942"/>
            <a:ext cx="6715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Какие факторы внешней среды необходимо развивать для того, чтобы сформировались новые точки роста и продолжалась динамика текущих?</a:t>
            </a:r>
            <a:endParaRPr lang="en-US" sz="1200" dirty="0" smtClean="0">
              <a:latin typeface="+mn-lt"/>
            </a:endParaRPr>
          </a:p>
        </p:txBody>
      </p:sp>
      <p:sp>
        <p:nvSpPr>
          <p:cNvPr id="45" name="TextBox 30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2143108" y="5643578"/>
            <a:ext cx="6715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Есть ли у Вас какие-либо невысказанные пожелания, предложения и комментарии по текущему исследованию?</a:t>
            </a:r>
            <a:endParaRPr lang="en-US" sz="1200" dirty="0" smtClean="0">
              <a:latin typeface="+mn-lt"/>
            </a:endParaRPr>
          </a:p>
        </p:txBody>
      </p:sp>
      <p:pic>
        <p:nvPicPr>
          <p:cNvPr id="149510" name="Picture 6" descr="http://img-fotki.yandex.ru/get/5607/coto48.1f/0_60514_5f9181a7_XL">
            <a:hlinkClick r:id="rId22"/>
          </p:cNvPr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856689" y="857232"/>
            <a:ext cx="429163" cy="642942"/>
          </a:xfrm>
          <a:prstGeom prst="rect">
            <a:avLst/>
          </a:prstGeom>
          <a:noFill/>
        </p:spPr>
      </p:pic>
      <p:sp>
        <p:nvSpPr>
          <p:cNvPr id="29" name="Rectangle 19"/>
          <p:cNvSpPr/>
          <p:nvPr>
            <p:custDataLst>
              <p:tags r:id="rId12"/>
            </p:custDataLst>
          </p:nvPr>
        </p:nvSpPr>
        <p:spPr>
          <a:xfrm>
            <a:off x="2143108" y="2357430"/>
            <a:ext cx="6715172" cy="71438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1" name="Rectangle 19"/>
          <p:cNvSpPr/>
          <p:nvPr>
            <p:custDataLst>
              <p:tags r:id="rId13"/>
            </p:custDataLst>
          </p:nvPr>
        </p:nvSpPr>
        <p:spPr>
          <a:xfrm>
            <a:off x="2143108" y="3143248"/>
            <a:ext cx="6715172" cy="71438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2" name="Rectangle 19"/>
          <p:cNvSpPr/>
          <p:nvPr>
            <p:custDataLst>
              <p:tags r:id="rId14"/>
            </p:custDataLst>
          </p:nvPr>
        </p:nvSpPr>
        <p:spPr>
          <a:xfrm>
            <a:off x="2143108" y="3929066"/>
            <a:ext cx="6715172" cy="71438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3" name="Rectangle 19"/>
          <p:cNvSpPr/>
          <p:nvPr>
            <p:custDataLst>
              <p:tags r:id="rId15"/>
            </p:custDataLst>
          </p:nvPr>
        </p:nvSpPr>
        <p:spPr>
          <a:xfrm>
            <a:off x="2143108" y="5500702"/>
            <a:ext cx="6715172" cy="71438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4" name="Pentagon 18"/>
          <p:cNvSpPr/>
          <p:nvPr/>
        </p:nvSpPr>
        <p:spPr>
          <a:xfrm>
            <a:off x="214282" y="1571612"/>
            <a:ext cx="1857388" cy="71438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endParaRPr lang="ru-RU" sz="1200" b="1" dirty="0" smtClean="0">
              <a:solidFill>
                <a:schemeClr val="bg1"/>
              </a:solidFill>
            </a:endParaRPr>
          </a:p>
        </p:txBody>
      </p:sp>
      <p:pic>
        <p:nvPicPr>
          <p:cNvPr id="37" name="Picture 6" descr="http://img-fotki.yandex.ru/get/5607/coto48.1f/0_60514_5f9181a7_XL">
            <a:hlinkClick r:id="rId22"/>
          </p:cNvPr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856689" y="1643050"/>
            <a:ext cx="429163" cy="642942"/>
          </a:xfrm>
          <a:prstGeom prst="rect">
            <a:avLst/>
          </a:prstGeom>
          <a:noFill/>
        </p:spPr>
      </p:pic>
      <p:sp>
        <p:nvSpPr>
          <p:cNvPr id="38" name="Pentagon 18"/>
          <p:cNvSpPr/>
          <p:nvPr/>
        </p:nvSpPr>
        <p:spPr>
          <a:xfrm>
            <a:off x="214282" y="2357430"/>
            <a:ext cx="1857388" cy="71438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endParaRPr lang="ru-RU" sz="1200" b="1" dirty="0" smtClean="0">
              <a:solidFill>
                <a:schemeClr val="bg1"/>
              </a:solidFill>
            </a:endParaRPr>
          </a:p>
        </p:txBody>
      </p:sp>
      <p:pic>
        <p:nvPicPr>
          <p:cNvPr id="41" name="Picture 6" descr="http://img-fotki.yandex.ru/get/5607/coto48.1f/0_60514_5f9181a7_XL">
            <a:hlinkClick r:id="rId22"/>
          </p:cNvPr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856689" y="2428868"/>
            <a:ext cx="429163" cy="642942"/>
          </a:xfrm>
          <a:prstGeom prst="rect">
            <a:avLst/>
          </a:prstGeom>
          <a:noFill/>
        </p:spPr>
      </p:pic>
      <p:sp>
        <p:nvSpPr>
          <p:cNvPr id="42" name="Pentagon 18"/>
          <p:cNvSpPr/>
          <p:nvPr/>
        </p:nvSpPr>
        <p:spPr>
          <a:xfrm>
            <a:off x="214282" y="3143248"/>
            <a:ext cx="1857388" cy="71438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endParaRPr lang="ru-RU" sz="1200" b="1" dirty="0" smtClean="0">
              <a:solidFill>
                <a:schemeClr val="bg1"/>
              </a:solidFill>
            </a:endParaRPr>
          </a:p>
        </p:txBody>
      </p:sp>
      <p:pic>
        <p:nvPicPr>
          <p:cNvPr id="43" name="Picture 6" descr="http://img-fotki.yandex.ru/get/5607/coto48.1f/0_60514_5f9181a7_XL">
            <a:hlinkClick r:id="rId22"/>
          </p:cNvPr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856689" y="3214686"/>
            <a:ext cx="429163" cy="642942"/>
          </a:xfrm>
          <a:prstGeom prst="rect">
            <a:avLst/>
          </a:prstGeom>
          <a:noFill/>
        </p:spPr>
      </p:pic>
      <p:sp>
        <p:nvSpPr>
          <p:cNvPr id="50" name="Pentagon 18"/>
          <p:cNvSpPr/>
          <p:nvPr/>
        </p:nvSpPr>
        <p:spPr>
          <a:xfrm>
            <a:off x="214282" y="3929066"/>
            <a:ext cx="1857388" cy="71438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endParaRPr lang="ru-RU" sz="1200" b="1" dirty="0" smtClean="0">
              <a:solidFill>
                <a:schemeClr val="bg1"/>
              </a:solidFill>
            </a:endParaRPr>
          </a:p>
        </p:txBody>
      </p:sp>
      <p:pic>
        <p:nvPicPr>
          <p:cNvPr id="51" name="Picture 6" descr="http://img-fotki.yandex.ru/get/5607/coto48.1f/0_60514_5f9181a7_XL">
            <a:hlinkClick r:id="rId22"/>
          </p:cNvPr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856689" y="4000504"/>
            <a:ext cx="429163" cy="642942"/>
          </a:xfrm>
          <a:prstGeom prst="rect">
            <a:avLst/>
          </a:prstGeom>
          <a:noFill/>
        </p:spPr>
      </p:pic>
      <p:sp>
        <p:nvSpPr>
          <p:cNvPr id="52" name="Pentagon 18"/>
          <p:cNvSpPr/>
          <p:nvPr/>
        </p:nvSpPr>
        <p:spPr>
          <a:xfrm>
            <a:off x="214282" y="5500702"/>
            <a:ext cx="1857388" cy="71438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endParaRPr lang="ru-RU" sz="1200" b="1" dirty="0" smtClean="0">
              <a:solidFill>
                <a:schemeClr val="bg1"/>
              </a:solidFill>
            </a:endParaRPr>
          </a:p>
        </p:txBody>
      </p:sp>
      <p:pic>
        <p:nvPicPr>
          <p:cNvPr id="54" name="Picture 6" descr="http://img-fotki.yandex.ru/get/5607/coto48.1f/0_60514_5f9181a7_XL">
            <a:hlinkClick r:id="rId22"/>
          </p:cNvPr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856689" y="5572140"/>
            <a:ext cx="429163" cy="642942"/>
          </a:xfrm>
          <a:prstGeom prst="rect">
            <a:avLst/>
          </a:prstGeom>
          <a:noFill/>
        </p:spPr>
      </p:pic>
      <p:sp>
        <p:nvSpPr>
          <p:cNvPr id="55" name="TextBox 30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2143108" y="1643050"/>
            <a:ext cx="65722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Какие </a:t>
            </a:r>
            <a:r>
              <a:rPr lang="ru-RU" sz="1200" dirty="0" err="1" smtClean="0">
                <a:latin typeface="+mn-lt"/>
              </a:rPr>
              <a:t>бизнес-модели</a:t>
            </a:r>
            <a:r>
              <a:rPr lang="ru-RU" sz="1200" smtClean="0">
                <a:latin typeface="+mn-lt"/>
              </a:rPr>
              <a:t>, </a:t>
            </a:r>
            <a:r>
              <a:rPr lang="ru-RU" sz="1200" dirty="0" smtClean="0">
                <a:latin typeface="+mn-lt"/>
              </a:rPr>
              <a:t>на </a:t>
            </a:r>
            <a:r>
              <a:rPr lang="ru-RU" sz="1200" smtClean="0">
                <a:latin typeface="+mn-lt"/>
              </a:rPr>
              <a:t>Ваш взгляд, </a:t>
            </a:r>
            <a:r>
              <a:rPr lang="ru-RU" sz="1200" dirty="0" smtClean="0">
                <a:latin typeface="+mn-lt"/>
              </a:rPr>
              <a:t>являются наиболее успешными в сегменте «Транспорт и связь»? Возникали ли за последние 3-4 года новые успешные </a:t>
            </a:r>
            <a:r>
              <a:rPr lang="ru-RU" sz="1200" dirty="0" err="1" smtClean="0">
                <a:latin typeface="+mn-lt"/>
              </a:rPr>
              <a:t>бизнес-модели</a:t>
            </a:r>
            <a:r>
              <a:rPr lang="ru-RU" sz="1200" dirty="0" smtClean="0">
                <a:latin typeface="+mn-lt"/>
              </a:rPr>
              <a:t> в данном сегменте? </a:t>
            </a:r>
            <a:r>
              <a:rPr lang="ru-RU" sz="1200" dirty="0" smtClean="0">
                <a:solidFill>
                  <a:prstClr val="black"/>
                </a:solidFill>
                <a:latin typeface="Calibri"/>
              </a:rPr>
              <a:t>Возможна ли реализация новых </a:t>
            </a:r>
            <a:r>
              <a:rPr lang="ru-RU" sz="1200" dirty="0" err="1" smtClean="0">
                <a:solidFill>
                  <a:prstClr val="black"/>
                </a:solidFill>
                <a:latin typeface="Calibri"/>
              </a:rPr>
              <a:t>бизнес-моделей</a:t>
            </a:r>
            <a:r>
              <a:rPr lang="ru-RU" sz="1200" dirty="0" smtClean="0">
                <a:solidFill>
                  <a:prstClr val="black"/>
                </a:solidFill>
                <a:latin typeface="Calibri"/>
              </a:rPr>
              <a:t> в будущем?</a:t>
            </a:r>
            <a:endParaRPr lang="en-US" sz="1200" dirty="0" smtClean="0">
              <a:latin typeface="+mn-lt"/>
            </a:endParaRPr>
          </a:p>
        </p:txBody>
      </p:sp>
      <p:sp>
        <p:nvSpPr>
          <p:cNvPr id="49" name="TextBox 30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2143108" y="4857760"/>
            <a:ext cx="6715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Как Вы оцениваете состояние предпринимательской среды г. Москвы по сравнению с другими регионами России и мира?</a:t>
            </a:r>
            <a:endParaRPr lang="en-US" sz="1200" dirty="0" smtClean="0">
              <a:latin typeface="+mn-lt"/>
            </a:endParaRPr>
          </a:p>
        </p:txBody>
      </p:sp>
      <p:sp>
        <p:nvSpPr>
          <p:cNvPr id="56" name="Rectangle 19"/>
          <p:cNvSpPr/>
          <p:nvPr>
            <p:custDataLst>
              <p:tags r:id="rId18"/>
            </p:custDataLst>
          </p:nvPr>
        </p:nvSpPr>
        <p:spPr>
          <a:xfrm>
            <a:off x="2143108" y="4714884"/>
            <a:ext cx="6715172" cy="71438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57" name="Pentagon 18"/>
          <p:cNvSpPr/>
          <p:nvPr/>
        </p:nvSpPr>
        <p:spPr>
          <a:xfrm>
            <a:off x="214282" y="4714884"/>
            <a:ext cx="1857388" cy="71438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endParaRPr lang="ru-RU" sz="1200" b="1" dirty="0" smtClean="0">
              <a:solidFill>
                <a:schemeClr val="bg1"/>
              </a:solidFill>
            </a:endParaRPr>
          </a:p>
        </p:txBody>
      </p:sp>
      <p:pic>
        <p:nvPicPr>
          <p:cNvPr id="58" name="Picture 6" descr="http://img-fotki.yandex.ru/get/5607/coto48.1f/0_60514_5f9181a7_XL">
            <a:hlinkClick r:id="rId22"/>
          </p:cNvPr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856689" y="4786322"/>
            <a:ext cx="429163" cy="6429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7" descr="http://www.mos.ru/common/img/logo_ru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63" y="549275"/>
            <a:ext cx="1071562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Прямоугольник 20"/>
          <p:cNvSpPr/>
          <p:nvPr>
            <p:custDataLst>
              <p:tags r:id="rId1"/>
            </p:custDataLst>
          </p:nvPr>
        </p:nvSpPr>
        <p:spPr>
          <a:xfrm>
            <a:off x="0" y="2500306"/>
            <a:ext cx="9144000" cy="200026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/>
              <a:t>Спасибо за внимание!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Объект 23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54626" name="think-cell Slide" r:id="rId23" imgW="270" imgH="270" progId="TCLayout.ActiveDocument.1">
              <p:embed/>
            </p:oleObj>
          </a:graphicData>
        </a:graphic>
      </p:graphicFrame>
      <p:sp>
        <p:nvSpPr>
          <p:cNvPr id="23" name="Прямоугольник 22"/>
          <p:cNvSpPr/>
          <p:nvPr>
            <p:custDataLst>
              <p:tags r:id="rId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6" name="Прямоугольник 5"/>
          <p:cNvSpPr/>
          <p:nvPr>
            <p:custDataLst>
              <p:tags r:id="rId3"/>
            </p:custDataLst>
          </p:nvPr>
        </p:nvSpPr>
        <p:spPr>
          <a:xfrm>
            <a:off x="264220" y="1335068"/>
            <a:ext cx="2808311" cy="4808576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36000" rtlCol="0" anchor="ctr">
            <a:noAutofit/>
          </a:bodyPr>
          <a:lstStyle/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Aft>
                <a:spcPts val="600"/>
              </a:spcAft>
              <a:buSzTx/>
              <a:tabLst/>
              <a:defRPr/>
            </a:pPr>
            <a:endParaRPr kumimoji="0" lang="ru-RU" sz="9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Arial"/>
            </a:endParaRPr>
          </a:p>
        </p:txBody>
      </p:sp>
      <p:sp>
        <p:nvSpPr>
          <p:cNvPr id="7" name="Прямоугольник 6"/>
          <p:cNvSpPr/>
          <p:nvPr>
            <p:custDataLst>
              <p:tags r:id="rId4"/>
            </p:custDataLst>
          </p:nvPr>
        </p:nvSpPr>
        <p:spPr>
          <a:xfrm>
            <a:off x="264220" y="906439"/>
            <a:ext cx="2808311" cy="432047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4235"/>
              </a:buClr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В каких </a:t>
            </a:r>
            <a:r>
              <a:rPr lang="ru-RU" sz="1200" b="1" kern="0" dirty="0" smtClean="0">
                <a:solidFill>
                  <a:srgbClr val="FFFFFF"/>
                </a:solidFill>
                <a:latin typeface="+mn-lt"/>
                <a:ea typeface="Tahoma"/>
                <a:cs typeface="Arial"/>
                <a:sym typeface="Arial"/>
              </a:rPr>
              <a:t>отраслях</a:t>
            </a: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 осуществляется</a:t>
            </a:r>
            <a:r>
              <a:rPr kumimoji="0" lang="ru-RU" sz="12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 поиск точек роста?</a:t>
            </a: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Tahoma"/>
              <a:cs typeface="Arial"/>
              <a:sym typeface="Arial"/>
            </a:endParaRPr>
          </a:p>
        </p:txBody>
      </p:sp>
      <p:sp>
        <p:nvSpPr>
          <p:cNvPr id="8" name="Равнобедренный треугольник 7"/>
          <p:cNvSpPr/>
          <p:nvPr>
            <p:custDataLst>
              <p:tags r:id="rId5"/>
            </p:custDataLst>
          </p:nvPr>
        </p:nvSpPr>
        <p:spPr>
          <a:xfrm rot="5400000">
            <a:off x="1923544" y="2423584"/>
            <a:ext cx="2647414" cy="180022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9" name="Равнобедренный треугольник 8"/>
          <p:cNvSpPr/>
          <p:nvPr>
            <p:custDataLst>
              <p:tags r:id="rId6"/>
            </p:custDataLst>
          </p:nvPr>
        </p:nvSpPr>
        <p:spPr>
          <a:xfrm rot="10800000">
            <a:off x="3623241" y="3977149"/>
            <a:ext cx="5096831" cy="144000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10" name="Прямоугольник 9"/>
          <p:cNvSpPr/>
          <p:nvPr>
            <p:custDataLst>
              <p:tags r:id="rId7"/>
            </p:custDataLst>
          </p:nvPr>
        </p:nvSpPr>
        <p:spPr>
          <a:xfrm>
            <a:off x="3419871" y="4559468"/>
            <a:ext cx="5438409" cy="1584176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F04235"/>
              </a:buClr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11" name="Прямоугольник 10"/>
          <p:cNvSpPr/>
          <p:nvPr>
            <p:custDataLst>
              <p:tags r:id="rId8"/>
            </p:custDataLst>
          </p:nvPr>
        </p:nvSpPr>
        <p:spPr>
          <a:xfrm>
            <a:off x="3419871" y="4188824"/>
            <a:ext cx="5438409" cy="370643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sym typeface="Arial"/>
              </a:rPr>
              <a:t>Что позволяет предполагать наличие в сегменте точки роста для МСП?</a:t>
            </a:r>
            <a:endParaRPr lang="ru-RU" sz="1200" b="1" dirty="0">
              <a:solidFill>
                <a:schemeClr val="bg1"/>
              </a:solidFill>
              <a:sym typeface="Arial"/>
            </a:endParaRPr>
          </a:p>
        </p:txBody>
      </p:sp>
      <p:sp>
        <p:nvSpPr>
          <p:cNvPr id="12" name="Прямоугольник 11"/>
          <p:cNvSpPr/>
          <p:nvPr>
            <p:custDataLst>
              <p:tags r:id="rId9"/>
            </p:custDataLst>
          </p:nvPr>
        </p:nvSpPr>
        <p:spPr>
          <a:xfrm>
            <a:off x="3571868" y="4729001"/>
            <a:ext cx="22145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latin typeface="+mn-lt"/>
              </a:rPr>
              <a:t>Число активно растущих компаний, представленных в анализе по каждому сегменту не должно быть менее 10% от общего количества компаний в сегменте*</a:t>
            </a:r>
          </a:p>
        </p:txBody>
      </p:sp>
      <p:sp>
        <p:nvSpPr>
          <p:cNvPr id="13" name="AutoShape 16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 rot="5396624" flipH="1">
            <a:off x="5908386" y="5251088"/>
            <a:ext cx="612775" cy="142875"/>
          </a:xfrm>
          <a:prstGeom prst="triangle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2813"/>
            <a:endParaRPr lang="ru-RU">
              <a:solidFill>
                <a:srgbClr val="000000"/>
              </a:solidFill>
              <a:latin typeface="+mn-lt"/>
              <a:cs typeface="Arial"/>
              <a:sym typeface="Arial"/>
            </a:endParaRPr>
          </a:p>
        </p:txBody>
      </p:sp>
      <p:sp>
        <p:nvSpPr>
          <p:cNvPr id="14" name="AutoShape 16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 rot="16203376">
            <a:off x="5622634" y="5251088"/>
            <a:ext cx="612775" cy="142875"/>
          </a:xfrm>
          <a:prstGeom prst="triangle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2813"/>
            <a:endParaRPr lang="ru-RU">
              <a:solidFill>
                <a:srgbClr val="000000"/>
              </a:solidFill>
              <a:latin typeface="+mn-lt"/>
              <a:cs typeface="Arial"/>
              <a:sym typeface="Arial"/>
            </a:endParaRPr>
          </a:p>
        </p:txBody>
      </p:sp>
      <p:sp>
        <p:nvSpPr>
          <p:cNvPr id="15" name="Прямоугольник 14"/>
          <p:cNvSpPr/>
          <p:nvPr>
            <p:custDataLst>
              <p:tags r:id="rId12"/>
            </p:custDataLst>
          </p:nvPr>
        </p:nvSpPr>
        <p:spPr>
          <a:xfrm>
            <a:off x="6357950" y="4906967"/>
            <a:ext cx="22860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latin typeface="+mn-lt"/>
              </a:rPr>
              <a:t>Темпы роста всех анализируемых показателей превышают среднерыночные (по всем видам деятельности)</a:t>
            </a:r>
          </a:p>
        </p:txBody>
      </p:sp>
      <p:sp>
        <p:nvSpPr>
          <p:cNvPr id="20" name="Прямоугольник 19"/>
          <p:cNvSpPr/>
          <p:nvPr>
            <p:custDataLst>
              <p:tags r:id="rId13"/>
            </p:custDataLst>
          </p:nvPr>
        </p:nvSpPr>
        <p:spPr>
          <a:xfrm>
            <a:off x="3428992" y="906439"/>
            <a:ext cx="5429288" cy="432048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4235"/>
              </a:buClr>
              <a:buSzTx/>
              <a:buFontTx/>
              <a:buNone/>
              <a:tabLst/>
              <a:defRPr/>
            </a:pPr>
            <a:r>
              <a:rPr lang="ru-RU" sz="1200" b="1" kern="0" noProof="0" dirty="0" smtClean="0">
                <a:solidFill>
                  <a:srgbClr val="FFFFFF"/>
                </a:solidFill>
                <a:latin typeface="+mn-lt"/>
                <a:ea typeface="Tahoma"/>
                <a:cs typeface="Arial"/>
                <a:sym typeface="Arial"/>
              </a:rPr>
              <a:t>Какие компании и данные о них должны быть проанализированы?</a:t>
            </a: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Tahoma"/>
              <a:cs typeface="Arial"/>
              <a:sym typeface="Arial"/>
            </a:endParaRPr>
          </a:p>
        </p:txBody>
      </p:sp>
      <p:sp>
        <p:nvSpPr>
          <p:cNvPr id="33" name="Прямоугольник 32"/>
          <p:cNvSpPr/>
          <p:nvPr>
            <p:custDataLst>
              <p:tags r:id="rId14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Приложение 1. Методика выявления и исследования точек роста субъектов МСП за последние 3 года в разрезе разных отраслей по разработанной методике</a:t>
            </a:r>
            <a:endParaRPr lang="ru-RU" b="1" dirty="0">
              <a:latin typeface="+mj-lt"/>
            </a:endParaRPr>
          </a:p>
        </p:txBody>
      </p:sp>
      <p:sp>
        <p:nvSpPr>
          <p:cNvPr id="40" name="Прямоугольник 39"/>
          <p:cNvSpPr/>
          <p:nvPr>
            <p:custDataLst>
              <p:tags r:id="rId15"/>
            </p:custDataLst>
          </p:nvPr>
        </p:nvSpPr>
        <p:spPr>
          <a:xfrm>
            <a:off x="3428992" y="1335067"/>
            <a:ext cx="5429288" cy="2571768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36000" rtlCol="0" anchor="ctr">
            <a:noAutofit/>
          </a:bodyPr>
          <a:lstStyle/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Aft>
                <a:spcPts val="600"/>
              </a:spcAft>
              <a:buSzTx/>
              <a:buFont typeface="+mj-lt"/>
              <a:buAutoNum type="arabicPeriod"/>
              <a:tabLst/>
              <a:defRPr/>
            </a:pPr>
            <a:endParaRPr kumimoji="0" lang="ru-RU" sz="9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Arial"/>
            </a:endParaRPr>
          </a:p>
        </p:txBody>
      </p:sp>
      <p:sp>
        <p:nvSpPr>
          <p:cNvPr id="41" name="TextBox 30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357158" y="1406506"/>
            <a:ext cx="2571768" cy="350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Были рассмотрены следующие приоритетные отрасли:</a:t>
            </a:r>
          </a:p>
          <a:p>
            <a:pPr marL="358775" indent="-2667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обрабатывающее производство (23 сегмента)</a:t>
            </a:r>
          </a:p>
          <a:p>
            <a:pPr marL="358775" indent="-2667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строительство (5 сегментов)</a:t>
            </a:r>
          </a:p>
          <a:p>
            <a:pPr marL="358775" indent="-2667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торговля (3 сегмента)</a:t>
            </a:r>
          </a:p>
          <a:p>
            <a:pPr marL="358775" indent="-2667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транспорт и связь (5 сегментов)</a:t>
            </a:r>
          </a:p>
          <a:p>
            <a:pPr marL="358775" indent="-2667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операции с недвижимым имуществом, аренда и предоставление услуг (5 сегментов)</a:t>
            </a:r>
          </a:p>
          <a:p>
            <a:pPr marL="358775" indent="-2667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предоставление прочих коммунальных, социальных и персональных услуг (4 сегмента)</a:t>
            </a:r>
          </a:p>
        </p:txBody>
      </p:sp>
      <p:sp>
        <p:nvSpPr>
          <p:cNvPr id="44" name="Прямоугольник 43"/>
          <p:cNvSpPr/>
          <p:nvPr>
            <p:custDataLst>
              <p:tags r:id="rId17"/>
            </p:custDataLst>
          </p:nvPr>
        </p:nvSpPr>
        <p:spPr>
          <a:xfrm>
            <a:off x="3500430" y="1406506"/>
            <a:ext cx="5214974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600"/>
              </a:spcAft>
              <a:buFont typeface="+mj-lt"/>
              <a:buAutoNum type="arabicParenR"/>
            </a:pPr>
            <a:r>
              <a:rPr lang="ru-RU" sz="1200" dirty="0" smtClean="0">
                <a:latin typeface="+mn-lt"/>
              </a:rPr>
              <a:t>отобраны компании, предоставляющие необходимые финансовые данные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arenR"/>
            </a:pPr>
            <a:r>
              <a:rPr lang="ru-RU" sz="1200" dirty="0" smtClean="0">
                <a:latin typeface="+mn-lt"/>
              </a:rPr>
              <a:t>расчет темпов роста по основным показателям за период с 2009 по 2012 гг.:</a:t>
            </a:r>
          </a:p>
          <a:p>
            <a:pPr marL="800100" lvl="1" indent="-25876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выручка</a:t>
            </a:r>
          </a:p>
          <a:p>
            <a:pPr marL="800100" lvl="1" indent="-25876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чистая прибыль</a:t>
            </a:r>
          </a:p>
          <a:p>
            <a:pPr marL="800100" lvl="1" indent="-25876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стоимость основных средств</a:t>
            </a:r>
          </a:p>
          <a:p>
            <a:pPr marL="800100" lvl="1" indent="-25876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собственный капитал</a:t>
            </a:r>
          </a:p>
          <a:p>
            <a:pPr marL="800100" lvl="1" indent="-25876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оборотные активы</a:t>
            </a:r>
          </a:p>
        </p:txBody>
      </p:sp>
      <p:sp>
        <p:nvSpPr>
          <p:cNvPr id="45" name="Прямоугольник 44"/>
          <p:cNvSpPr/>
          <p:nvPr>
            <p:custDataLst>
              <p:tags r:id="rId18"/>
            </p:custDataLst>
          </p:nvPr>
        </p:nvSpPr>
        <p:spPr>
          <a:xfrm>
            <a:off x="6500826" y="2335199"/>
            <a:ext cx="22860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600"/>
              </a:spcAft>
              <a:buFont typeface="Wingdings" pitchFamily="2" charset="2"/>
              <a:buChar char="ü"/>
            </a:pPr>
            <a:r>
              <a:rPr lang="ru-RU" sz="1200" dirty="0" smtClean="0">
                <a:latin typeface="+mn-lt"/>
              </a:rPr>
              <a:t>полученные показатели очищены от инфляции</a:t>
            </a:r>
          </a:p>
        </p:txBody>
      </p:sp>
      <p:pic>
        <p:nvPicPr>
          <p:cNvPr id="98308" name="Picture 4" descr="http://i25.fastpic.ru/big/2012/1007/93/5f5e42d283e3125caebde64f0c4c0b93.jpg">
            <a:hlinkClick r:id="rId24"/>
          </p:cNvPr>
          <p:cNvPicPr>
            <a:picLocks noChangeAspect="1" noChangeArrowheads="1"/>
          </p:cNvPicPr>
          <p:nvPr>
            <p:custDataLst>
              <p:tags r:id="rId19"/>
            </p:custDataLst>
          </p:nvPr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6786578" y="2763827"/>
            <a:ext cx="1679525" cy="1114415"/>
          </a:xfrm>
          <a:prstGeom prst="rect">
            <a:avLst/>
          </a:prstGeom>
          <a:noFill/>
        </p:spPr>
      </p:pic>
      <p:sp>
        <p:nvSpPr>
          <p:cNvPr id="48" name="TextBox 17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-1588" y="6357958"/>
            <a:ext cx="82883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*За исключением производства табачных изделий, в котором число компаний, присутствующих в сегменте слишком мало для формирования точки роста (не более 4 компаний в год предоставляют отчетность в СПАРК)</a:t>
            </a:r>
            <a:endParaRPr lang="ru-RU" sz="1000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116741" name="Picture 5" descr="http://www.kanzlider.ru/upload/iblock/134/13448beebc4712b9afba75e0148727ac.png">
            <a:hlinkClick r:id="rId26"/>
          </p:cNvPr>
          <p:cNvPicPr>
            <a:picLocks noChangeAspect="1" noChangeArrowheads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 rot="5400000">
            <a:off x="1214414" y="4857760"/>
            <a:ext cx="1214446" cy="1214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Объект 1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96261" name="think-cell Slide" r:id="rId16" imgW="270" imgH="270" progId="TCLayout.ActiveDocument.1">
              <p:embed/>
            </p:oleObj>
          </a:graphicData>
        </a:graphic>
      </p:graphicFrame>
      <p:sp>
        <p:nvSpPr>
          <p:cNvPr id="15" name="Rectangle 13"/>
          <p:cNvSpPr/>
          <p:nvPr>
            <p:custDataLst>
              <p:tags r:id="rId2"/>
            </p:custDataLst>
          </p:nvPr>
        </p:nvSpPr>
        <p:spPr>
          <a:xfrm>
            <a:off x="1722437" y="954087"/>
            <a:ext cx="7128792" cy="111600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36000" rIns="72000" bIns="36000" rtlCol="0" anchor="ctr"/>
          <a:lstStyle/>
          <a:p>
            <a:pPr marL="277812" algn="just">
              <a:tabLst>
                <a:tab pos="266700" algn="l"/>
              </a:tabLst>
            </a:pPr>
            <a:r>
              <a:rPr lang="ru-RU" sz="1200" dirty="0" smtClean="0">
                <a:solidFill>
                  <a:schemeClr val="tx1"/>
                </a:solidFill>
              </a:rPr>
              <a:t>Реализация программного мероприятия «Формирование благоприятной деловой среды предпринимательской деятельности» подпрограммы «Развитие малого и среднего предпринимательства в городе Москве на 2012-2016 гг.» Государственной программы города Москвы «Стимулирование экономической активности на 2012-2016 гг.»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26" name="Rectangle 16"/>
          <p:cNvSpPr/>
          <p:nvPr>
            <p:custDataLst>
              <p:tags r:id="rId3"/>
            </p:custDataLst>
          </p:nvPr>
        </p:nvSpPr>
        <p:spPr>
          <a:xfrm>
            <a:off x="3286116" y="3000372"/>
            <a:ext cx="2643206" cy="30209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pPr algn="just"/>
            <a:r>
              <a:rPr lang="ru-RU" sz="1200" dirty="0" smtClean="0">
                <a:solidFill>
                  <a:schemeClr val="tx1"/>
                </a:solidFill>
              </a:rPr>
              <a:t> Ранжирование и определение степени влияния внешних факторов предпринимательской среды г. Москвы на конкурентоспособность МСП г. Москвы </a:t>
            </a:r>
            <a:r>
              <a:rPr lang="ru-RU" sz="1200" b="1" dirty="0" smtClean="0">
                <a:solidFill>
                  <a:schemeClr val="tx1"/>
                </a:solidFill>
              </a:rPr>
              <a:t>(текущий этап)</a:t>
            </a:r>
          </a:p>
        </p:txBody>
      </p:sp>
      <p:sp>
        <p:nvSpPr>
          <p:cNvPr id="27" name="Rectangle 16"/>
          <p:cNvSpPr/>
          <p:nvPr>
            <p:custDataLst>
              <p:tags r:id="rId4"/>
            </p:custDataLst>
          </p:nvPr>
        </p:nvSpPr>
        <p:spPr>
          <a:xfrm>
            <a:off x="6248134" y="3000372"/>
            <a:ext cx="2500330" cy="30209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just"/>
            <a:r>
              <a:rPr lang="ru-RU" sz="1200" dirty="0" smtClean="0">
                <a:solidFill>
                  <a:schemeClr val="tx1"/>
                </a:solidFill>
              </a:rPr>
              <a:t> Разработка и утверждение в экспертном сообществе методических рекомендаций и плана мероприятий к программе города Москвы «Стимулирование экономической активности на 2012-2016 гг.» по развитию предпринимательской среды в городе Москве на период 2013-2016 гг. на основе выявленных ключевых факторов влияния на конкурентоспособность субъектов МСП, обеспечивающих успешное развитие бизнеса на ближайшую и среднесрочную перспективу</a:t>
            </a:r>
          </a:p>
          <a:p>
            <a:pPr algn="just"/>
            <a:endParaRPr lang="ru-RU" sz="1200" dirty="0" smtClean="0">
              <a:solidFill>
                <a:schemeClr val="tx1"/>
              </a:solidFill>
            </a:endParaRPr>
          </a:p>
        </p:txBody>
      </p:sp>
      <p:sp>
        <p:nvSpPr>
          <p:cNvPr id="6" name="Rectangle 16"/>
          <p:cNvSpPr/>
          <p:nvPr>
            <p:custDataLst>
              <p:tags r:id="rId5"/>
            </p:custDataLst>
          </p:nvPr>
        </p:nvSpPr>
        <p:spPr>
          <a:xfrm>
            <a:off x="571472" y="3019425"/>
            <a:ext cx="2357454" cy="300186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just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 Анализ российского и зарубежного опыта исследований предпринимательской среды</a:t>
            </a:r>
          </a:p>
          <a:p>
            <a:pPr algn="just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Формирование исчерпывающего перечня внешних факторов, влияющих на конкурентоспособность МСП</a:t>
            </a:r>
          </a:p>
          <a:p>
            <a:pPr algn="just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Выявление ресурсных особенностей г. Москвы</a:t>
            </a:r>
          </a:p>
          <a:p>
            <a:pPr algn="just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Разработка метода исследования текущего состояния предпринимательской среды в условиях ресурсных особенностей г. Москва</a:t>
            </a:r>
          </a:p>
          <a:p>
            <a:pPr algn="just"/>
            <a:endParaRPr lang="ru-RU" sz="1200" dirty="0" smtClean="0">
              <a:solidFill>
                <a:schemeClr val="tx1"/>
              </a:solidFill>
            </a:endParaRPr>
          </a:p>
        </p:txBody>
      </p:sp>
      <p:sp>
        <p:nvSpPr>
          <p:cNvPr id="7" name="Isosceles Triangle 18"/>
          <p:cNvSpPr/>
          <p:nvPr/>
        </p:nvSpPr>
        <p:spPr>
          <a:xfrm flipV="1">
            <a:off x="282574" y="2133600"/>
            <a:ext cx="2705249" cy="216000"/>
          </a:xfrm>
          <a:prstGeom prst="triangl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ru-RU" sz="1200" dirty="0" err="1" smtClean="0">
              <a:solidFill>
                <a:schemeClr val="tx1"/>
              </a:solidFill>
            </a:endParaRPr>
          </a:p>
        </p:txBody>
      </p:sp>
      <p:sp>
        <p:nvSpPr>
          <p:cNvPr id="11" name="Текст 4"/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282575" y="2444750"/>
            <a:ext cx="8569324" cy="4320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000" indent="-180000" algn="l" defTabSz="914400" rtl="0" eaLnBrk="1" latinLnBrk="0" hangingPunct="1">
              <a:spcBef>
                <a:spcPts val="300"/>
              </a:spcBef>
              <a:buClr>
                <a:schemeClr val="tx2"/>
              </a:buClr>
              <a:buFont typeface="Wingdings" pitchFamily="2" charset="2"/>
              <a:buChar char="§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00" indent="-180000" algn="l" defTabSz="914400" rtl="0" eaLnBrk="1" latinLnBrk="0" hangingPunct="1">
              <a:spcBef>
                <a:spcPts val="300"/>
              </a:spcBef>
              <a:buClr>
                <a:schemeClr val="tx2"/>
              </a:buClr>
              <a:buFont typeface="Arial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80000" algn="l" defTabSz="914400" rtl="0" eaLnBrk="1" latinLnBrk="0" hangingPunct="1">
              <a:spcBef>
                <a:spcPts val="300"/>
              </a:spcBef>
              <a:buClr>
                <a:schemeClr val="tx2"/>
              </a:buClr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latinLnBrk="0" hangingPunct="1">
              <a:spcBef>
                <a:spcPts val="300"/>
              </a:spcBef>
              <a:buClr>
                <a:schemeClr val="tx2"/>
              </a:buClr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7812" algn="ctr">
              <a:tabLst>
                <a:tab pos="266700" algn="l"/>
              </a:tabLst>
            </a:pPr>
            <a:r>
              <a:rPr lang="ru-RU" sz="1400" b="1" dirty="0" smtClean="0">
                <a:solidFill>
                  <a:schemeClr val="bg1"/>
                </a:solidFill>
              </a:rPr>
              <a:t>Исследование выполняется в три этапа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2" name="Rounded Rectangle 28"/>
          <p:cNvSpPr/>
          <p:nvPr>
            <p:custDataLst>
              <p:tags r:id="rId7"/>
            </p:custDataLst>
          </p:nvPr>
        </p:nvSpPr>
        <p:spPr bwMode="gray">
          <a:xfrm>
            <a:off x="214282" y="2928934"/>
            <a:ext cx="417513" cy="400050"/>
          </a:xfrm>
          <a:prstGeom prst="roundRect">
            <a:avLst>
              <a:gd name="adj" fmla="val 44841"/>
            </a:avLst>
          </a:prstGeom>
          <a:solidFill>
            <a:schemeClr val="tx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575" tIns="25400" rIns="28575" bIns="25400" rtlCol="0" anchor="ctr">
            <a:no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/>
                <a:sym typeface="Arial"/>
              </a:rPr>
              <a:t>1</a:t>
            </a:r>
          </a:p>
        </p:txBody>
      </p:sp>
      <p:sp>
        <p:nvSpPr>
          <p:cNvPr id="13" name="Rounded Rectangle 29"/>
          <p:cNvSpPr/>
          <p:nvPr>
            <p:custDataLst>
              <p:tags r:id="rId8"/>
            </p:custDataLst>
          </p:nvPr>
        </p:nvSpPr>
        <p:spPr bwMode="gray">
          <a:xfrm>
            <a:off x="2928926" y="2928934"/>
            <a:ext cx="417512" cy="400050"/>
          </a:xfrm>
          <a:prstGeom prst="roundRect">
            <a:avLst>
              <a:gd name="adj" fmla="val 44841"/>
            </a:avLst>
          </a:prstGeom>
          <a:solidFill>
            <a:schemeClr val="tx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575" tIns="25400" rIns="30162" bIns="25400" rtlCol="0" anchor="ctr">
            <a:no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/>
                <a:sym typeface="Arial"/>
              </a:rPr>
              <a:t>2</a:t>
            </a:r>
          </a:p>
        </p:txBody>
      </p:sp>
      <p:sp>
        <p:nvSpPr>
          <p:cNvPr id="14" name="Pentagon 12"/>
          <p:cNvSpPr/>
          <p:nvPr>
            <p:custDataLst>
              <p:tags r:id="rId9"/>
            </p:custDataLst>
          </p:nvPr>
        </p:nvSpPr>
        <p:spPr>
          <a:xfrm>
            <a:off x="209550" y="954087"/>
            <a:ext cx="1872208" cy="111600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chemeClr val="bg1"/>
                </a:solidFill>
                <a:sym typeface="Arial"/>
              </a:rPr>
              <a:t>Основание исследования</a:t>
            </a:r>
            <a:endParaRPr lang="ru-RU" sz="1400" b="1" dirty="0">
              <a:solidFill>
                <a:schemeClr val="bg1"/>
              </a:solidFill>
              <a:sym typeface="Arial"/>
            </a:endParaRPr>
          </a:p>
        </p:txBody>
      </p:sp>
      <p:sp>
        <p:nvSpPr>
          <p:cNvPr id="20" name="Прямоугольник 19"/>
          <p:cNvSpPr/>
          <p:nvPr>
            <p:custDataLst>
              <p:tags r:id="rId10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j-lt"/>
              </a:rPr>
              <a:t> </a:t>
            </a:r>
          </a:p>
          <a:p>
            <a:pPr algn="just"/>
            <a:r>
              <a:rPr lang="ru-RU" dirty="0" smtClean="0">
                <a:latin typeface="+mj-lt"/>
                <a:cs typeface="Arial" pitchFamily="34" charset="0"/>
              </a:rPr>
              <a:t>Ключевой целью исследования является </a:t>
            </a:r>
            <a:r>
              <a:rPr lang="ru-RU" dirty="0" smtClean="0">
                <a:latin typeface="+mj-lt"/>
              </a:rPr>
              <a:t>разработка методических рекомендаций и плана мероприятий к программе г. Москвы «Стимулирование экономической активности на 2012-2016 гг.»</a:t>
            </a:r>
            <a:r>
              <a:rPr lang="ru-RU" dirty="0" smtClean="0">
                <a:latin typeface="+mj-lt"/>
                <a:cs typeface="Arial" pitchFamily="34" charset="0"/>
              </a:rPr>
              <a:t> </a:t>
            </a:r>
            <a:endParaRPr lang="ru-RU" dirty="0">
              <a:latin typeface="+mj-lt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atin typeface="+mj-lt"/>
            </a:endParaRPr>
          </a:p>
        </p:txBody>
      </p:sp>
      <p:sp>
        <p:nvSpPr>
          <p:cNvPr id="23" name="Rounded Rectangle 29"/>
          <p:cNvSpPr/>
          <p:nvPr>
            <p:custDataLst>
              <p:tags r:id="rId11"/>
            </p:custDataLst>
          </p:nvPr>
        </p:nvSpPr>
        <p:spPr bwMode="gray">
          <a:xfrm>
            <a:off x="5857884" y="2894012"/>
            <a:ext cx="417512" cy="400050"/>
          </a:xfrm>
          <a:prstGeom prst="roundRect">
            <a:avLst>
              <a:gd name="adj" fmla="val 44841"/>
            </a:avLst>
          </a:prstGeom>
          <a:solidFill>
            <a:schemeClr val="tx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0162" tIns="25400" rIns="28575" bIns="25400" rtlCol="0" anchor="ctr">
            <a:no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/>
                <a:sym typeface="Arial"/>
              </a:rPr>
              <a:t>3</a:t>
            </a:r>
          </a:p>
        </p:txBody>
      </p:sp>
      <p:sp>
        <p:nvSpPr>
          <p:cNvPr id="38" name="Прямоугольник 37"/>
          <p:cNvSpPr/>
          <p:nvPr>
            <p:custDataLst>
              <p:tags r:id="rId1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39" name="TextBox 15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21" name="Isosceles Triangle 18"/>
          <p:cNvSpPr/>
          <p:nvPr/>
        </p:nvSpPr>
        <p:spPr>
          <a:xfrm flipV="1">
            <a:off x="3162895" y="2132856"/>
            <a:ext cx="2705249" cy="216000"/>
          </a:xfrm>
          <a:prstGeom prst="triangl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ru-RU" sz="1200" dirty="0" err="1" smtClean="0">
              <a:solidFill>
                <a:schemeClr val="tx1"/>
              </a:solidFill>
            </a:endParaRPr>
          </a:p>
        </p:txBody>
      </p:sp>
      <p:sp>
        <p:nvSpPr>
          <p:cNvPr id="22" name="Isosceles Triangle 18"/>
          <p:cNvSpPr/>
          <p:nvPr>
            <p:custDataLst>
              <p:tags r:id="rId14"/>
            </p:custDataLst>
          </p:nvPr>
        </p:nvSpPr>
        <p:spPr>
          <a:xfrm flipV="1">
            <a:off x="6156176" y="2132856"/>
            <a:ext cx="2705249" cy="216000"/>
          </a:xfrm>
          <a:prstGeom prst="triangl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ru-RU" sz="1200" dirty="0" err="1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31077" name="think-cell Slide" r:id="rId8" imgW="270" imgH="270" progId="TCLayout.ActiveDocument.1">
              <p:embed/>
            </p:oleObj>
          </a:graphicData>
        </a:graphic>
      </p:graphicFrame>
      <p:sp>
        <p:nvSpPr>
          <p:cNvPr id="53" name="Прямоугольник 52"/>
          <p:cNvSpPr/>
          <p:nvPr>
            <p:custDataLst>
              <p:tags r:id="rId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3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Для каждой выявленной точки роста субъектов МСП г. Москвы анализируются группы внешних факторов среды, способных оказать существенное воздействие на их формирование</a:t>
            </a:r>
            <a:endParaRPr lang="ru-RU" b="1" dirty="0">
              <a:latin typeface="+mj-lt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501063" y="6429375"/>
            <a:ext cx="428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3</a:t>
            </a:r>
            <a:endParaRPr lang="en-US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8" name="TextBox 1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-1588" y="6286520"/>
            <a:ext cx="843124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Источник: исследование 16 российских и зарубежных методик анализа предпринимательской среды, проведенное АНО «НИСИПП»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85720" y="928672"/>
          <a:ext cx="8572560" cy="5214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0"/>
                <a:gridCol w="4286280"/>
              </a:tblGrid>
              <a:tr h="5217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Законодательные</a:t>
                      </a:r>
                      <a:r>
                        <a:rPr lang="ru-RU" sz="1400" baseline="0" dirty="0" smtClean="0"/>
                        <a:t> факторы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Рыночные факторы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4783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/>
                        <a:t>Налогообложение</a:t>
                      </a:r>
                      <a:endParaRPr lang="ru-RU" sz="1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Инфраструктура</a:t>
                      </a:r>
                      <a:endParaRPr lang="en-US" sz="1400" dirty="0" smtClean="0"/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71438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Мероприятия государственной поддержки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Рынок труда, трудовые ресурсы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71438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Финансовые ресурсы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90062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 </a:t>
                      </a:r>
                      <a:r>
                        <a:rPr lang="ru-RU" sz="1400" dirty="0" smtClean="0"/>
                        <a:t>Административный климат и коррупция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Социальная напряженность, преступность и неравенство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882748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Доступ к спросу на производимые товары и услуги	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43121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Нормативная правовая база</a:t>
                      </a:r>
                      <a:r>
                        <a:rPr lang="en-US" sz="1400" dirty="0" smtClean="0"/>
                        <a:t> </a:t>
                      </a:r>
                      <a:endParaRPr lang="ru-RU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Недвижимость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5715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Информационно-аналитическое развитие отрасли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03430" name="think-cell Slide" r:id="rId25" imgW="270" imgH="270" progId="TCLayout.ActiveDocument.1">
              <p:embed/>
            </p:oleObj>
          </a:graphicData>
        </a:graphic>
      </p:graphicFrame>
      <p:sp>
        <p:nvSpPr>
          <p:cNvPr id="53" name="Прямоугольник 52"/>
          <p:cNvSpPr/>
          <p:nvPr>
            <p:custDataLst>
              <p:tags r:id="rId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3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Были выявлены точки роста </a:t>
            </a:r>
            <a:r>
              <a:rPr lang="ru-RU" dirty="0">
                <a:latin typeface="+mj-lt"/>
              </a:rPr>
              <a:t>субъектов МСП в сегменте «Транспорт и связь» в сухопутном транспорте и вспомогательной транспортной деятельности</a:t>
            </a:r>
          </a:p>
        </p:txBody>
      </p:sp>
      <p:sp>
        <p:nvSpPr>
          <p:cNvPr id="9" name="TextBox 17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-1588" y="6326051"/>
            <a:ext cx="84312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schemeClr val="bg1"/>
                </a:solidFill>
                <a:latin typeface="Calibri" pitchFamily="34" charset="0"/>
              </a:rPr>
              <a:t>Источник</a:t>
            </a:r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: расчеты АНО «НИСИПП» на основании данных Росстата и данных из отчетностей компаний исследуемых отраслей (СПАРК)</a:t>
            </a:r>
          </a:p>
          <a:p>
            <a:r>
              <a:rPr lang="ru-RU" sz="1000" dirty="0">
                <a:solidFill>
                  <a:schemeClr val="bg1"/>
                </a:solidFill>
                <a:latin typeface="Calibri" pitchFamily="34" charset="0"/>
              </a:rPr>
              <a:t>* Сегменты, включающие до 30 компаний, предоставляющих отчетность, не рассматривались как потенциальные точки </a:t>
            </a:r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роста</a:t>
            </a:r>
            <a:endParaRPr lang="ru-RU" sz="10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4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1" name="Прямоугольник 50"/>
          <p:cNvSpPr/>
          <p:nvPr>
            <p:custDataLst>
              <p:tags r:id="rId6"/>
            </p:custDataLst>
          </p:nvPr>
        </p:nvSpPr>
        <p:spPr>
          <a:xfrm>
            <a:off x="6643702" y="1714488"/>
            <a:ext cx="2214578" cy="4429156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36000" rtlCol="0" anchor="ctr">
            <a:noAutofit/>
          </a:bodyPr>
          <a:lstStyle/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Aft>
                <a:spcPts val="600"/>
              </a:spcAft>
              <a:buSzTx/>
              <a:tabLst/>
              <a:defRPr/>
            </a:pPr>
            <a:endParaRPr kumimoji="0" lang="ru-RU" sz="9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Arial"/>
            </a:endParaRPr>
          </a:p>
        </p:txBody>
      </p:sp>
      <p:sp>
        <p:nvSpPr>
          <p:cNvPr id="52" name="Прямоугольник 51"/>
          <p:cNvSpPr/>
          <p:nvPr>
            <p:custDataLst>
              <p:tags r:id="rId7"/>
            </p:custDataLst>
          </p:nvPr>
        </p:nvSpPr>
        <p:spPr>
          <a:xfrm>
            <a:off x="6643702" y="857232"/>
            <a:ext cx="2214578" cy="857256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4235"/>
              </a:buClr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Выделен </a:t>
            </a:r>
            <a:r>
              <a:rPr lang="ru-RU" sz="1200" b="1" kern="0" dirty="0" smtClean="0">
                <a:solidFill>
                  <a:srgbClr val="FFFFFF"/>
                </a:solidFill>
                <a:latin typeface="+mn-lt"/>
                <a:ea typeface="Tahoma"/>
                <a:cs typeface="Arial"/>
                <a:sym typeface="Arial"/>
              </a:rPr>
              <a:t>сегмент, характеризующийся высокими темпами роста по всем показателям</a:t>
            </a: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Tahoma"/>
              <a:cs typeface="Arial"/>
              <a:sym typeface="Arial"/>
            </a:endParaRPr>
          </a:p>
        </p:txBody>
      </p:sp>
      <p:sp>
        <p:nvSpPr>
          <p:cNvPr id="54" name="Прямоугольник 53"/>
          <p:cNvSpPr/>
          <p:nvPr>
            <p:custDataLst>
              <p:tags r:id="rId8"/>
            </p:custDataLst>
          </p:nvPr>
        </p:nvSpPr>
        <p:spPr>
          <a:xfrm>
            <a:off x="264220" y="1335068"/>
            <a:ext cx="3164771" cy="4808576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36000" rtlCol="0" anchor="ctr">
            <a:noAutofit/>
          </a:bodyPr>
          <a:lstStyle/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Aft>
                <a:spcPts val="600"/>
              </a:spcAft>
              <a:buSzTx/>
              <a:tabLst/>
              <a:defRPr/>
            </a:pPr>
            <a:endParaRPr kumimoji="0" lang="ru-RU" sz="9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Arial"/>
            </a:endParaRPr>
          </a:p>
        </p:txBody>
      </p:sp>
      <p:sp>
        <p:nvSpPr>
          <p:cNvPr id="56" name="Прямоугольник 55"/>
          <p:cNvSpPr/>
          <p:nvPr>
            <p:custDataLst>
              <p:tags r:id="rId9"/>
            </p:custDataLst>
          </p:nvPr>
        </p:nvSpPr>
        <p:spPr>
          <a:xfrm>
            <a:off x="264220" y="857232"/>
            <a:ext cx="3164771" cy="857256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4235"/>
              </a:buClr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Исследованы компании</a:t>
            </a:r>
            <a:r>
              <a:rPr kumimoji="0" lang="ru-RU" sz="12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 различных </a:t>
            </a:r>
            <a:r>
              <a:rPr kumimoji="0" lang="ru-RU" sz="1200" b="1" i="0" u="none" strike="noStrike" kern="0" cap="none" spc="0" normalizeH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подсегментов</a:t>
            </a:r>
            <a:r>
              <a:rPr kumimoji="0" lang="ru-RU" sz="12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 транспорта и связи*</a:t>
            </a: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Tahoma"/>
              <a:cs typeface="Arial"/>
              <a:sym typeface="Arial"/>
            </a:endParaRPr>
          </a:p>
        </p:txBody>
      </p:sp>
      <p:sp>
        <p:nvSpPr>
          <p:cNvPr id="58" name="TextBox 30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357158" y="1785926"/>
            <a:ext cx="2928958" cy="2908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Деятельность сухопутного транспорта </a:t>
            </a: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– </a:t>
            </a:r>
            <a:r>
              <a:rPr lang="ru-RU" sz="1200" b="1" dirty="0" smtClean="0">
                <a:latin typeface="+mn-lt"/>
              </a:rPr>
              <a:t>374 компании</a:t>
            </a:r>
          </a:p>
          <a:p>
            <a:pPr algn="just">
              <a:spcAft>
                <a:spcPts val="600"/>
              </a:spcAft>
            </a:pPr>
            <a:endParaRPr lang="ru-RU" sz="500" dirty="0" smtClean="0">
              <a:latin typeface="+mn-lt"/>
            </a:endParaRP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Деятельность воздушного транспорта </a:t>
            </a: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– </a:t>
            </a:r>
            <a:r>
              <a:rPr lang="ru-RU" sz="1200" b="1" dirty="0" smtClean="0">
                <a:latin typeface="+mn-lt"/>
              </a:rPr>
              <a:t>40 компаний</a:t>
            </a:r>
          </a:p>
          <a:p>
            <a:pPr algn="just">
              <a:spcAft>
                <a:spcPts val="600"/>
              </a:spcAft>
            </a:pPr>
            <a:endParaRPr lang="ru-RU" sz="500" dirty="0" smtClean="0">
              <a:latin typeface="+mn-lt"/>
            </a:endParaRP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Вспомогательная и дополнительная транспортная деятельность </a:t>
            </a: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– </a:t>
            </a:r>
            <a:r>
              <a:rPr lang="ru-RU" sz="1200" b="1" dirty="0" smtClean="0">
                <a:latin typeface="+mn-lt"/>
              </a:rPr>
              <a:t>318 компании</a:t>
            </a:r>
          </a:p>
          <a:p>
            <a:pPr algn="just">
              <a:spcAft>
                <a:spcPts val="600"/>
              </a:spcAft>
            </a:pPr>
            <a:endParaRPr lang="ru-RU" sz="500" dirty="0" smtClean="0">
              <a:latin typeface="+mn-lt"/>
            </a:endParaRP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Связь </a:t>
            </a: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– </a:t>
            </a:r>
            <a:r>
              <a:rPr lang="ru-RU" sz="1200" b="1" dirty="0" smtClean="0">
                <a:latin typeface="+mn-lt"/>
              </a:rPr>
              <a:t>448 компаний</a:t>
            </a:r>
          </a:p>
          <a:p>
            <a:pPr algn="just">
              <a:spcAft>
                <a:spcPts val="600"/>
              </a:spcAft>
            </a:pPr>
            <a:endParaRPr lang="ru-RU" sz="500" b="1" dirty="0" smtClean="0">
              <a:latin typeface="+mn-lt"/>
            </a:endParaRPr>
          </a:p>
        </p:txBody>
      </p:sp>
      <p:sp>
        <p:nvSpPr>
          <p:cNvPr id="60" name="Равнобедренный треугольник 59"/>
          <p:cNvSpPr/>
          <p:nvPr>
            <p:custDataLst>
              <p:tags r:id="rId11"/>
            </p:custDataLst>
          </p:nvPr>
        </p:nvSpPr>
        <p:spPr>
          <a:xfrm rot="5400000">
            <a:off x="2301025" y="3233936"/>
            <a:ext cx="2647414" cy="180022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67" name="Равнобедренный треугольник 66"/>
          <p:cNvSpPr/>
          <p:nvPr>
            <p:custDataLst>
              <p:tags r:id="rId12"/>
            </p:custDataLst>
          </p:nvPr>
        </p:nvSpPr>
        <p:spPr>
          <a:xfrm rot="5400000">
            <a:off x="5158545" y="3233936"/>
            <a:ext cx="2647414" cy="180022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68" name="Прямоугольник 67"/>
          <p:cNvSpPr/>
          <p:nvPr>
            <p:custDataLst>
              <p:tags r:id="rId13"/>
            </p:custDataLst>
          </p:nvPr>
        </p:nvSpPr>
        <p:spPr>
          <a:xfrm>
            <a:off x="3786182" y="1714488"/>
            <a:ext cx="2571768" cy="4429156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36000" rtlCol="0" anchor="ctr">
            <a:noAutofit/>
          </a:bodyPr>
          <a:lstStyle/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Aft>
                <a:spcPts val="600"/>
              </a:spcAft>
              <a:buSzTx/>
              <a:tabLst/>
              <a:defRPr/>
            </a:pPr>
            <a:endParaRPr kumimoji="0" lang="ru-RU" sz="9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Arial"/>
            </a:endParaRPr>
          </a:p>
        </p:txBody>
      </p:sp>
      <p:sp>
        <p:nvSpPr>
          <p:cNvPr id="72" name="Прямоугольник 71"/>
          <p:cNvSpPr/>
          <p:nvPr>
            <p:custDataLst>
              <p:tags r:id="rId14"/>
            </p:custDataLst>
          </p:nvPr>
        </p:nvSpPr>
        <p:spPr>
          <a:xfrm>
            <a:off x="3786182" y="857232"/>
            <a:ext cx="2571768" cy="857256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4235"/>
              </a:buClr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В отдельных сегментах выявлены темпы роста</a:t>
            </a:r>
            <a:r>
              <a:rPr kumimoji="0" lang="ru-RU" sz="12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, превышающие </a:t>
            </a: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среднерыночные (по всем видам деятельности)</a:t>
            </a:r>
            <a:endParaRPr kumimoji="0" lang="ru-RU" sz="1200" b="1" i="0" u="none" strike="noStrike" kern="0" cap="none" spc="0" normalizeH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Tahoma"/>
              <a:cs typeface="Arial"/>
              <a:sym typeface="Arial"/>
            </a:endParaRPr>
          </a:p>
        </p:txBody>
      </p:sp>
      <p:sp>
        <p:nvSpPr>
          <p:cNvPr id="73" name="TextBox 30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4000496" y="1785926"/>
            <a:ext cx="2214578" cy="350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Выручка – </a:t>
            </a:r>
            <a:r>
              <a:rPr lang="ru-RU" sz="1200" b="1" dirty="0" smtClean="0">
                <a:latin typeface="+mn-lt"/>
              </a:rPr>
              <a:t>превышение среднего показателя до 14%</a:t>
            </a: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Чистая прибыль – </a:t>
            </a:r>
            <a:r>
              <a:rPr lang="ru-RU" sz="1200" b="1" dirty="0" smtClean="0">
                <a:latin typeface="+mn-lt"/>
              </a:rPr>
              <a:t>превышение среднего показателя до 15%</a:t>
            </a: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Основные средства – </a:t>
            </a:r>
            <a:r>
              <a:rPr lang="ru-RU" sz="1200" b="1" dirty="0" smtClean="0">
                <a:latin typeface="+mn-lt"/>
              </a:rPr>
              <a:t>превышение среднего показателя до 9%</a:t>
            </a: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Оборотные активы – </a:t>
            </a:r>
            <a:r>
              <a:rPr lang="ru-RU" sz="1200" b="1" dirty="0" smtClean="0">
                <a:latin typeface="+mn-lt"/>
              </a:rPr>
              <a:t>превышение среднего показателя до 4%</a:t>
            </a: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Капитал и резервы – </a:t>
            </a:r>
            <a:r>
              <a:rPr lang="ru-RU" sz="1200" b="1" dirty="0" smtClean="0">
                <a:latin typeface="+mn-lt"/>
              </a:rPr>
              <a:t>превышение среднего показателя до 13%</a:t>
            </a:r>
          </a:p>
          <a:p>
            <a:pPr algn="just">
              <a:spcAft>
                <a:spcPts val="600"/>
              </a:spcAft>
            </a:pPr>
            <a:endParaRPr lang="ru-RU" sz="1200" dirty="0" smtClean="0">
              <a:latin typeface="+mn-lt"/>
            </a:endParaRPr>
          </a:p>
          <a:p>
            <a:pPr algn="just">
              <a:spcAft>
                <a:spcPts val="600"/>
              </a:spcAft>
            </a:pPr>
            <a:endParaRPr lang="ru-RU" sz="1200" b="1" dirty="0" smtClean="0">
              <a:latin typeface="+mn-lt"/>
            </a:endParaRPr>
          </a:p>
        </p:txBody>
      </p:sp>
      <p:pic>
        <p:nvPicPr>
          <p:cNvPr id="26" name="Рисунок 25" descr="kpi1.jpg"/>
          <p:cNvPicPr>
            <a:picLocks noChangeAspect="1"/>
          </p:cNvPicPr>
          <p:nvPr>
            <p:custDataLst>
              <p:tags r:id="rId16"/>
            </p:custDataLst>
          </p:nvPr>
        </p:nvPicPr>
        <p:blipFill>
          <a:blip r:embed="rId26" cstate="print"/>
          <a:stretch>
            <a:fillRect/>
          </a:stretch>
        </p:blipFill>
        <p:spPr>
          <a:xfrm>
            <a:off x="4214810" y="4714884"/>
            <a:ext cx="1547665" cy="13022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22" name="Группа 21"/>
          <p:cNvGrpSpPr/>
          <p:nvPr>
            <p:custDataLst>
              <p:tags r:id="rId17"/>
            </p:custDataLst>
          </p:nvPr>
        </p:nvGrpSpPr>
        <p:grpSpPr>
          <a:xfrm>
            <a:off x="7000892" y="2571744"/>
            <a:ext cx="1357322" cy="928694"/>
            <a:chOff x="964432" y="4214820"/>
            <a:chExt cx="1500198" cy="943505"/>
          </a:xfrm>
        </p:grpSpPr>
        <p:sp>
          <p:nvSpPr>
            <p:cNvPr id="23" name="Скругленный прямоугольник 22"/>
            <p:cNvSpPr/>
            <p:nvPr>
              <p:custDataLst>
                <p:tags r:id="rId21"/>
              </p:custDataLst>
            </p:nvPr>
          </p:nvSpPr>
          <p:spPr>
            <a:xfrm>
              <a:off x="964432" y="4357696"/>
              <a:ext cx="1500198" cy="71438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7" name="Picture 13" descr="http://stat17.privet.ru/lr/0a068ae6938aa99885b5639382f67ed3">
              <a:hlinkClick r:id="rId27"/>
            </p:cNvPr>
            <p:cNvPicPr>
              <a:picLocks noChangeAspect="1" noChangeArrowheads="1"/>
            </p:cNvPicPr>
            <p:nvPr>
              <p:custDataLst>
                <p:tags r:id="rId22"/>
              </p:custDataLst>
            </p:nvPr>
          </p:nvPicPr>
          <p:blipFill>
            <a:blip r:embed="rId28" cstate="print"/>
            <a:srcRect/>
            <a:stretch>
              <a:fillRect/>
            </a:stretch>
          </p:blipFill>
          <p:spPr bwMode="auto">
            <a:xfrm>
              <a:off x="1000148" y="4214820"/>
              <a:ext cx="1357321" cy="943505"/>
            </a:xfrm>
            <a:prstGeom prst="rect">
              <a:avLst/>
            </a:prstGeom>
            <a:noFill/>
          </p:spPr>
        </p:pic>
      </p:grpSp>
      <p:grpSp>
        <p:nvGrpSpPr>
          <p:cNvPr id="28" name="Группа 27"/>
          <p:cNvGrpSpPr/>
          <p:nvPr>
            <p:custDataLst>
              <p:tags r:id="rId18"/>
            </p:custDataLst>
          </p:nvPr>
        </p:nvGrpSpPr>
        <p:grpSpPr>
          <a:xfrm>
            <a:off x="6786578" y="4357694"/>
            <a:ext cx="1714512" cy="785818"/>
            <a:chOff x="9358346" y="4357694"/>
            <a:chExt cx="1714512" cy="1000132"/>
          </a:xfrm>
          <a:effectLst/>
        </p:grpSpPr>
        <p:sp>
          <p:nvSpPr>
            <p:cNvPr id="29" name="Скругленный прямоугольник 28"/>
            <p:cNvSpPr/>
            <p:nvPr>
              <p:custDataLst>
                <p:tags r:id="rId19"/>
              </p:custDataLst>
            </p:nvPr>
          </p:nvSpPr>
          <p:spPr>
            <a:xfrm>
              <a:off x="9358346" y="4357694"/>
              <a:ext cx="1714512" cy="100013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30" name="Picture 15" descr="http://www.ziaranunturi.ro/stiri/profilul_utilizatorilor_de_internet_din_romania.jpg">
              <a:hlinkClick r:id="rId29"/>
            </p:cNvPr>
            <p:cNvPicPr>
              <a:picLocks noChangeAspect="1" noChangeArrowheads="1"/>
            </p:cNvPicPr>
            <p:nvPr>
              <p:custDataLst>
                <p:tags r:id="rId20"/>
              </p:custDataLst>
            </p:nvPr>
          </p:nvPicPr>
          <p:blipFill>
            <a:blip r:embed="rId30" cstate="print"/>
            <a:srcRect/>
            <a:stretch>
              <a:fillRect/>
            </a:stretch>
          </p:blipFill>
          <p:spPr bwMode="auto">
            <a:xfrm>
              <a:off x="9786974" y="4429132"/>
              <a:ext cx="1000132" cy="904839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</p:grpSp>
      <p:sp>
        <p:nvSpPr>
          <p:cNvPr id="31" name="Скругленный прямоугольник 30"/>
          <p:cNvSpPr/>
          <p:nvPr/>
        </p:nvSpPr>
        <p:spPr>
          <a:xfrm>
            <a:off x="6786610" y="3643314"/>
            <a:ext cx="1857356" cy="64294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Вспомогательная транспортная деятельность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786578" y="1928802"/>
            <a:ext cx="1857356" cy="64294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Сухопутный </a:t>
            </a:r>
          </a:p>
          <a:p>
            <a:pPr algn="ctr" defTabSz="711200">
              <a:lnSpc>
                <a:spcPct val="90000"/>
              </a:lnSpc>
              <a:spcAft>
                <a:spcPct val="350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транспорт</a:t>
            </a:r>
            <a:endParaRPr lang="ru-RU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36197" name="think-cell Slide" r:id="rId8" imgW="270" imgH="270" progId="TCLayout.ActiveDocument.1">
              <p:embed/>
            </p:oleObj>
          </a:graphicData>
        </a:graphic>
      </p:graphicFrame>
      <p:sp>
        <p:nvSpPr>
          <p:cNvPr id="53" name="Прямоугольник 52"/>
          <p:cNvSpPr/>
          <p:nvPr>
            <p:custDataLst>
              <p:tags r:id="rId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3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j-lt"/>
              </a:rPr>
              <a:t>На субъекты МСП в исследуемом сегменте наибольшее </a:t>
            </a:r>
            <a:r>
              <a:rPr lang="ru-RU" dirty="0" smtClean="0">
                <a:latin typeface="+mj-lt"/>
              </a:rPr>
              <a:t>воздействие оказывают группы факторов, связанные с инфраструктурой, мероприятиями государственной поддержки, рынком труда, нормативной правовой базой и доступом к спросу*</a:t>
            </a:r>
            <a:endParaRPr lang="ru-RU" b="1" dirty="0">
              <a:latin typeface="+mj-lt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501063" y="6429375"/>
            <a:ext cx="428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graphicFrame>
        <p:nvGraphicFramePr>
          <p:cNvPr id="27" name="Таблица 26"/>
          <p:cNvGraphicFramePr>
            <a:graphicFrameLocks noGrp="1"/>
          </p:cNvGraphicFramePr>
          <p:nvPr/>
        </p:nvGraphicFramePr>
        <p:xfrm>
          <a:off x="285720" y="928672"/>
          <a:ext cx="8572560" cy="52864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0"/>
                <a:gridCol w="4286280"/>
              </a:tblGrid>
              <a:tr h="53650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Законодательные</a:t>
                      </a:r>
                      <a:r>
                        <a:rPr lang="ru-RU" sz="1400" baseline="0" dirty="0" smtClean="0"/>
                        <a:t> факторы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Рыночные факторы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365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/>
                        <a:t>Налогообложение</a:t>
                      </a:r>
                      <a:endParaRPr lang="ru-RU" sz="1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Инфраструктура</a:t>
                      </a:r>
                      <a:endParaRPr lang="en-US" sz="1400" dirty="0" smtClean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926027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Мероприятия государственной поддержки</a:t>
                      </a:r>
                    </a:p>
                  </a:txBody>
                  <a:tcPr anchor="ctr">
                    <a:solidFill>
                      <a:srgbClr val="9BC62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Рынок труда, трудовые ресурсы</a:t>
                      </a:r>
                    </a:p>
                  </a:txBody>
                  <a:tcPr anchor="ctr">
                    <a:solidFill>
                      <a:srgbClr val="9BC62E"/>
                    </a:solidFill>
                  </a:tcPr>
                </a:tc>
              </a:tr>
              <a:tr h="69758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Финансовые ресурсы</a:t>
                      </a:r>
                    </a:p>
                  </a:txBody>
                  <a:tcPr anchor="ctr">
                    <a:noFill/>
                  </a:tcPr>
                </a:tc>
              </a:tr>
              <a:tr h="926027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 </a:t>
                      </a:r>
                      <a:r>
                        <a:rPr lang="ru-RU" sz="1400" dirty="0" smtClean="0"/>
                        <a:t>Административный климат и коррупция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Социальная напряженность, преступность и неравенство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86963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Доступ к спросу на производимые товары и услуги	</a:t>
                      </a:r>
                    </a:p>
                  </a:txBody>
                  <a:tcPr anchor="ctr">
                    <a:solidFill>
                      <a:srgbClr val="9BC62E"/>
                    </a:solidFill>
                  </a:tcPr>
                </a:tc>
              </a:tr>
              <a:tr h="338398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Нормативная правовая база</a:t>
                      </a:r>
                      <a:r>
                        <a:rPr lang="en-US" sz="1400" dirty="0" smtClean="0"/>
                        <a:t> </a:t>
                      </a:r>
                      <a:endParaRPr lang="ru-RU" sz="1400" dirty="0" smtClean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Недвижимость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3383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Информационно-аналитическое развитие отрасли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8" name="TextBox 1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-1588" y="6286520"/>
            <a:ext cx="84312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Источник: исследование 16 российских и зарубежных методик анализа предпринимательской среды, проведенное АНО «НИСИПП»</a:t>
            </a:r>
          </a:p>
          <a:p>
            <a:pPr algn="just"/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*По результатам кабинетного исследования и опроса экспертов в формате глубинных интервью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25957" name="think-cell Slide" r:id="rId18" imgW="270" imgH="270" progId="TCLayout.ActiveDocument.1">
              <p:embed/>
            </p:oleObj>
          </a:graphicData>
        </a:graphic>
      </p:graphicFrame>
      <p:sp>
        <p:nvSpPr>
          <p:cNvPr id="31" name="Прямоугольник 30"/>
          <p:cNvSpPr/>
          <p:nvPr>
            <p:custDataLst>
              <p:tags r:id="rId2"/>
            </p:custDataLst>
          </p:nvPr>
        </p:nvSpPr>
        <p:spPr>
          <a:xfrm rot="10800000">
            <a:off x="2071670" y="957365"/>
            <a:ext cx="6786611" cy="78581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55000">
                <a:schemeClr val="accent3">
                  <a:lumMod val="60000"/>
                  <a:lumOff val="40000"/>
                </a:schemeClr>
              </a:gs>
              <a:gs pos="100000">
                <a:srgbClr val="88AE2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>
            <p:custDataLst>
              <p:tags r:id="rId3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4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j-lt"/>
              </a:rPr>
              <a:t>Доступ к спросу на производимые товары и услуги оказывает </a:t>
            </a:r>
            <a:r>
              <a:rPr lang="ru-RU" dirty="0" smtClean="0">
                <a:latin typeface="+mj-lt"/>
              </a:rPr>
              <a:t>существенное положительное воздействие на субъектов МСП г. Москвы </a:t>
            </a:r>
            <a:r>
              <a:rPr lang="ru-RU" dirty="0" smtClean="0"/>
              <a:t>в сфере транспортных услуг</a:t>
            </a:r>
            <a:endParaRPr lang="ru-RU" b="1" dirty="0">
              <a:latin typeface="+mj-lt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6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custDataLst>
              <p:tags r:id="rId6"/>
            </p:custDataLst>
          </p:nvPr>
        </p:nvGraphicFramePr>
        <p:xfrm>
          <a:off x="2071670" y="957364"/>
          <a:ext cx="6858048" cy="8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286016"/>
                <a:gridCol w="2286016"/>
              </a:tblGrid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Слабая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степень положительного воздействия фактора (1-4)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Умеренная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 фактора (5-7)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Высокая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фактора (8-10)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25" name="Pentagon 18"/>
          <p:cNvSpPr/>
          <p:nvPr>
            <p:custDataLst>
              <p:tags r:id="rId7"/>
            </p:custDataLst>
          </p:nvPr>
        </p:nvSpPr>
        <p:spPr>
          <a:xfrm>
            <a:off x="142844" y="1771876"/>
            <a:ext cx="1857388" cy="90000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r>
              <a:rPr lang="ru-RU" sz="1200" b="1" dirty="0"/>
              <a:t>Доступ к спросу на производимые товары и услуги</a:t>
            </a:r>
          </a:p>
        </p:txBody>
      </p:sp>
      <p:sp>
        <p:nvSpPr>
          <p:cNvPr id="26" name="TextBox 30"/>
          <p:cNvSpPr txBox="1">
            <a:spLocks noChangeArrowheads="1"/>
          </p:cNvSpPr>
          <p:nvPr/>
        </p:nvSpPr>
        <p:spPr bwMode="auto">
          <a:xfrm>
            <a:off x="2214546" y="1785926"/>
            <a:ext cx="192882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Центральное положение г. Москвы в транспортной системе европейской части России</a:t>
            </a:r>
            <a:endParaRPr lang="en-US" sz="1200" dirty="0" smtClean="0">
              <a:latin typeface="+mn-lt"/>
            </a:endParaRPr>
          </a:p>
        </p:txBody>
      </p:sp>
      <p:sp>
        <p:nvSpPr>
          <p:cNvPr id="27" name="TextBox 30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4357686" y="1714488"/>
            <a:ext cx="221457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Высокое количество потенциальных потребителей (до 20 млн человек ежедневно находится в г. Москве)</a:t>
            </a:r>
            <a:endParaRPr lang="en-US" sz="1200" dirty="0" smtClean="0">
              <a:latin typeface="+mn-lt"/>
            </a:endParaRPr>
          </a:p>
        </p:txBody>
      </p:sp>
      <p:sp>
        <p:nvSpPr>
          <p:cNvPr id="29" name="Rectangle 3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-142908" y="1100240"/>
            <a:ext cx="22859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200" b="1" dirty="0" smtClean="0">
                <a:latin typeface="+mn-lt"/>
                <a:cs typeface="+mn-cs"/>
              </a:rPr>
              <a:t>Группы факторов, оказывающих наибольшее положительное воздействие</a:t>
            </a:r>
          </a:p>
        </p:txBody>
      </p:sp>
      <p:sp>
        <p:nvSpPr>
          <p:cNvPr id="32" name="Rectangle 19"/>
          <p:cNvSpPr/>
          <p:nvPr>
            <p:custDataLst>
              <p:tags r:id="rId10"/>
            </p:custDataLst>
          </p:nvPr>
        </p:nvSpPr>
        <p:spPr>
          <a:xfrm>
            <a:off x="2071670" y="1771876"/>
            <a:ext cx="6786610" cy="90000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33" name="Прямая соединительная линия 32"/>
          <p:cNvCxnSpPr/>
          <p:nvPr>
            <p:custDataLst>
              <p:tags r:id="rId11"/>
            </p:custDataLst>
          </p:nvPr>
        </p:nvCxnSpPr>
        <p:spPr>
          <a:xfrm rot="5400000">
            <a:off x="3964777" y="2207529"/>
            <a:ext cx="785818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>
            <p:custDataLst>
              <p:tags r:id="rId12"/>
            </p:custDataLst>
          </p:nvPr>
        </p:nvCxnSpPr>
        <p:spPr>
          <a:xfrm rot="5400000">
            <a:off x="6250793" y="2207529"/>
            <a:ext cx="785818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Стрелка вниз 34"/>
          <p:cNvSpPr/>
          <p:nvPr/>
        </p:nvSpPr>
        <p:spPr>
          <a:xfrm>
            <a:off x="2571736" y="2928934"/>
            <a:ext cx="1214446" cy="1643074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0"/>
          <p:cNvSpPr txBox="1">
            <a:spLocks noChangeArrowheads="1"/>
          </p:cNvSpPr>
          <p:nvPr/>
        </p:nvSpPr>
        <p:spPr bwMode="auto">
          <a:xfrm>
            <a:off x="2143108" y="4714884"/>
            <a:ext cx="2071702" cy="1015663"/>
          </a:xfrm>
          <a:prstGeom prst="rect">
            <a:avLst/>
          </a:prstGeom>
          <a:noFill/>
          <a:ln w="12700">
            <a:solidFill>
              <a:schemeClr val="tx2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endParaRPr lang="ru-RU" sz="1000" dirty="0" smtClean="0">
              <a:latin typeface="+mn-lt"/>
            </a:endParaRPr>
          </a:p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Высокий потенциал перевозок в другие регионы</a:t>
            </a:r>
            <a:endParaRPr lang="ru-RU" sz="800" dirty="0" smtClean="0">
              <a:latin typeface="+mn-lt"/>
            </a:endParaRPr>
          </a:p>
          <a:p>
            <a:pPr algn="ctr">
              <a:spcAft>
                <a:spcPts val="600"/>
              </a:spcAft>
            </a:pPr>
            <a:endParaRPr lang="en-US" sz="1400" dirty="0" smtClean="0">
              <a:latin typeface="+mn-lt"/>
            </a:endParaRPr>
          </a:p>
        </p:txBody>
      </p:sp>
      <p:sp>
        <p:nvSpPr>
          <p:cNvPr id="37" name="Стрелка вниз 36"/>
          <p:cNvSpPr/>
          <p:nvPr/>
        </p:nvSpPr>
        <p:spPr>
          <a:xfrm>
            <a:off x="7143768" y="2928934"/>
            <a:ext cx="1214446" cy="1643074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0"/>
          <p:cNvSpPr txBox="1">
            <a:spLocks noChangeArrowheads="1"/>
          </p:cNvSpPr>
          <p:nvPr/>
        </p:nvSpPr>
        <p:spPr bwMode="auto">
          <a:xfrm>
            <a:off x="4357686" y="4714884"/>
            <a:ext cx="2143140" cy="984885"/>
          </a:xfrm>
          <a:prstGeom prst="rect">
            <a:avLst/>
          </a:prstGeom>
          <a:noFill/>
          <a:ln w="1270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endParaRPr lang="ru-RU" sz="600" dirty="0" smtClean="0">
              <a:latin typeface="+mn-lt"/>
            </a:endParaRPr>
          </a:p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Высокий потенциал перевозок на территории региона</a:t>
            </a:r>
          </a:p>
          <a:p>
            <a:pPr algn="ctr">
              <a:spcAft>
                <a:spcPts val="600"/>
              </a:spcAft>
            </a:pPr>
            <a:endParaRPr lang="en-US" sz="600" dirty="0" smtClean="0">
              <a:latin typeface="+mn-lt"/>
            </a:endParaRPr>
          </a:p>
        </p:txBody>
      </p:sp>
      <p:sp>
        <p:nvSpPr>
          <p:cNvPr id="41" name="Стрелка вниз 40"/>
          <p:cNvSpPr/>
          <p:nvPr/>
        </p:nvSpPr>
        <p:spPr>
          <a:xfrm>
            <a:off x="4857752" y="2928934"/>
            <a:ext cx="1214446" cy="1643074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2" name="Picture 16" descr="http://mediasubs.ru/group/uploads/li/lichnostnyij-rost-i-finansyi/image2/ItMDliMWJ.jpg">
            <a:hlinkClick r:id="rId19"/>
          </p:cNvPr>
          <p:cNvPicPr>
            <a:picLocks noChangeAspect="1" noChangeArrowheads="1"/>
          </p:cNvPicPr>
          <p:nvPr>
            <p:custDataLst>
              <p:tags r:id="rId13"/>
            </p:custDataLst>
          </p:nvPr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0" y="3071810"/>
            <a:ext cx="2148898" cy="1590186"/>
          </a:xfrm>
          <a:prstGeom prst="rect">
            <a:avLst/>
          </a:prstGeom>
          <a:noFill/>
        </p:spPr>
      </p:pic>
      <p:sp>
        <p:nvSpPr>
          <p:cNvPr id="23" name="TextBox 17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-1588" y="6286520"/>
            <a:ext cx="84312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Источник: Европейский энергетический портал</a:t>
            </a:r>
            <a:endParaRPr lang="en-US" sz="1000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just"/>
            <a:r>
              <a:rPr lang="en-US" sz="1000" dirty="0" smtClean="0">
                <a:solidFill>
                  <a:schemeClr val="bg1"/>
                </a:solidFill>
                <a:latin typeface="Calibri" pitchFamily="34" charset="0"/>
              </a:rPr>
              <a:t>* </a:t>
            </a:r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За исключением малого бизнеса с высоким энергопотреблением (энергоемкое производство)</a:t>
            </a:r>
          </a:p>
        </p:txBody>
      </p:sp>
      <p:sp>
        <p:nvSpPr>
          <p:cNvPr id="30" name="TextBox 30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6643702" y="1785926"/>
            <a:ext cx="221457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Активное использование малых перевозок в экономике г. Москвы (высокий спрос со стороны компаний)</a:t>
            </a:r>
            <a:endParaRPr lang="en-US" sz="1200" dirty="0" smtClean="0">
              <a:latin typeface="+mn-lt"/>
            </a:endParaRPr>
          </a:p>
        </p:txBody>
      </p:sp>
      <p:sp>
        <p:nvSpPr>
          <p:cNvPr id="39" name="TextBox 30"/>
          <p:cNvSpPr txBox="1">
            <a:spLocks noChangeArrowheads="1"/>
          </p:cNvSpPr>
          <p:nvPr/>
        </p:nvSpPr>
        <p:spPr bwMode="auto">
          <a:xfrm>
            <a:off x="6715140" y="4681705"/>
            <a:ext cx="2000264" cy="1015663"/>
          </a:xfrm>
          <a:prstGeom prst="rect">
            <a:avLst/>
          </a:prstGeom>
          <a:noFill/>
          <a:ln w="12700">
            <a:solidFill>
              <a:schemeClr val="tx2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endParaRPr lang="ru-RU" sz="1200" dirty="0" smtClean="0">
              <a:latin typeface="+mn-lt"/>
            </a:endParaRPr>
          </a:p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Доступ МСП к участию в грузовых перевозках</a:t>
            </a:r>
            <a:endParaRPr lang="en-US" sz="1200" dirty="0" smtClean="0">
              <a:latin typeface="+mn-lt"/>
            </a:endParaRPr>
          </a:p>
          <a:p>
            <a:pPr algn="ctr">
              <a:spcAft>
                <a:spcPts val="600"/>
              </a:spcAft>
            </a:pPr>
            <a:endParaRPr lang="en-US" sz="14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47461" name="think-cell Slide" r:id="rId21" imgW="270" imgH="270" progId="TCLayout.ActiveDocument.1">
              <p:embed/>
            </p:oleObj>
          </a:graphicData>
        </a:graphic>
      </p:graphicFrame>
      <p:sp>
        <p:nvSpPr>
          <p:cNvPr id="31" name="Прямоугольник 30"/>
          <p:cNvSpPr/>
          <p:nvPr>
            <p:custDataLst>
              <p:tags r:id="rId2"/>
            </p:custDataLst>
          </p:nvPr>
        </p:nvSpPr>
        <p:spPr>
          <a:xfrm rot="10800000">
            <a:off x="2071670" y="957365"/>
            <a:ext cx="6786611" cy="78581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55000">
                <a:schemeClr val="accent3">
                  <a:lumMod val="60000"/>
                  <a:lumOff val="40000"/>
                </a:schemeClr>
              </a:gs>
              <a:gs pos="100000">
                <a:srgbClr val="88AE2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>
            <p:custDataLst>
              <p:tags r:id="rId3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4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Рынок труда оказывает существенное положительное воздействие на субъектов МСП г. Москвы </a:t>
            </a:r>
            <a:r>
              <a:rPr lang="ru-RU" dirty="0" smtClean="0"/>
              <a:t>в сфере транспортных услуг</a:t>
            </a:r>
            <a:endParaRPr lang="ru-RU" b="1" dirty="0">
              <a:latin typeface="+mj-lt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7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custDataLst>
              <p:tags r:id="rId6"/>
            </p:custDataLst>
          </p:nvPr>
        </p:nvGraphicFramePr>
        <p:xfrm>
          <a:off x="2071670" y="957364"/>
          <a:ext cx="6858048" cy="8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286016"/>
                <a:gridCol w="2286016"/>
              </a:tblGrid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Слабая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степень положительного воздействия фактора (1-4)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Умеренная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 фактора (5-7)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Высокая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фактора (8-10)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25" name="Pentagon 18"/>
          <p:cNvSpPr/>
          <p:nvPr>
            <p:custDataLst>
              <p:tags r:id="rId7"/>
            </p:custDataLst>
          </p:nvPr>
        </p:nvSpPr>
        <p:spPr>
          <a:xfrm>
            <a:off x="142844" y="1771876"/>
            <a:ext cx="1857388" cy="90000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r>
              <a:rPr lang="ru-RU" sz="1200" b="1" dirty="0" smtClean="0"/>
              <a:t>Рынок труда, трудовые ресурсы</a:t>
            </a:r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26" name="TextBox 30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285984" y="4857760"/>
            <a:ext cx="1928826" cy="646331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Субъектам МСП доступно сокращение затрат на оплату труда</a:t>
            </a:r>
            <a:endParaRPr lang="en-US" sz="1200" dirty="0" smtClean="0">
              <a:latin typeface="+mn-lt"/>
            </a:endParaRPr>
          </a:p>
        </p:txBody>
      </p:sp>
      <p:sp>
        <p:nvSpPr>
          <p:cNvPr id="29" name="Rectangle 3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-142908" y="1100240"/>
            <a:ext cx="22859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200" b="1" dirty="0" smtClean="0">
                <a:latin typeface="+mn-lt"/>
                <a:cs typeface="+mn-cs"/>
              </a:rPr>
              <a:t>Группы факторов, оказывающих наибольшее положительное воздействие</a:t>
            </a:r>
          </a:p>
        </p:txBody>
      </p:sp>
      <p:sp>
        <p:nvSpPr>
          <p:cNvPr id="32" name="Rectangle 19"/>
          <p:cNvSpPr/>
          <p:nvPr>
            <p:custDataLst>
              <p:tags r:id="rId10"/>
            </p:custDataLst>
          </p:nvPr>
        </p:nvSpPr>
        <p:spPr>
          <a:xfrm>
            <a:off x="2071670" y="1771876"/>
            <a:ext cx="6786610" cy="108562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33" name="Прямая соединительная линия 32"/>
          <p:cNvCxnSpPr/>
          <p:nvPr>
            <p:custDataLst>
              <p:tags r:id="rId11"/>
            </p:custDataLst>
          </p:nvPr>
        </p:nvCxnSpPr>
        <p:spPr>
          <a:xfrm rot="5400000">
            <a:off x="3907686" y="2264620"/>
            <a:ext cx="900000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>
            <p:custDataLst>
              <p:tags r:id="rId12"/>
            </p:custDataLst>
          </p:nvPr>
        </p:nvCxnSpPr>
        <p:spPr>
          <a:xfrm rot="5400000">
            <a:off x="6179355" y="2250273"/>
            <a:ext cx="928694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Стрелка вниз 34"/>
          <p:cNvSpPr/>
          <p:nvPr>
            <p:custDataLst>
              <p:tags r:id="rId13"/>
            </p:custDataLst>
          </p:nvPr>
        </p:nvSpPr>
        <p:spPr>
          <a:xfrm>
            <a:off x="2571736" y="3000372"/>
            <a:ext cx="1214446" cy="1643074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2" name="Picture 16" descr="http://mediasubs.ru/group/uploads/li/lichnostnyij-rost-i-finansyi/image2/ItMDliMWJ.jpg">
            <a:hlinkClick r:id="rId22"/>
          </p:cNvPr>
          <p:cNvPicPr>
            <a:picLocks noChangeAspect="1" noChangeArrowheads="1"/>
          </p:cNvPicPr>
          <p:nvPr>
            <p:custDataLst>
              <p:tags r:id="rId14"/>
            </p:custDataLst>
          </p:nvPr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0" y="3071810"/>
            <a:ext cx="2148898" cy="1590186"/>
          </a:xfrm>
          <a:prstGeom prst="rect">
            <a:avLst/>
          </a:prstGeom>
          <a:noFill/>
        </p:spPr>
      </p:pic>
      <p:sp>
        <p:nvSpPr>
          <p:cNvPr id="39" name="TextBox 30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2214546" y="1785926"/>
            <a:ext cx="192882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Доступно привлечение труда мигрантов для работ, не требующих высокой квалификации</a:t>
            </a:r>
            <a:endParaRPr lang="en-US" sz="1200" dirty="0" smtClean="0">
              <a:latin typeface="+mn-lt"/>
            </a:endParaRPr>
          </a:p>
        </p:txBody>
      </p:sp>
      <p:sp>
        <p:nvSpPr>
          <p:cNvPr id="18" name="TextBox 30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4429124" y="1857364"/>
            <a:ext cx="207170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Существует система подготовки квалифицированных специалистов (в т.ч. МАДИ)</a:t>
            </a:r>
            <a:endParaRPr lang="en-US" sz="1200" dirty="0" smtClean="0">
              <a:latin typeface="+mn-lt"/>
            </a:endParaRPr>
          </a:p>
        </p:txBody>
      </p:sp>
      <p:sp>
        <p:nvSpPr>
          <p:cNvPr id="19" name="Стрелка вниз 18"/>
          <p:cNvSpPr/>
          <p:nvPr>
            <p:custDataLst>
              <p:tags r:id="rId17"/>
            </p:custDataLst>
          </p:nvPr>
        </p:nvSpPr>
        <p:spPr>
          <a:xfrm>
            <a:off x="4857752" y="3000372"/>
            <a:ext cx="1214446" cy="1643074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30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4500562" y="4854371"/>
            <a:ext cx="1928826" cy="646331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На рынке труда в целом доступны профессиональные кадры</a:t>
            </a:r>
            <a:endParaRPr lang="en-US" sz="12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24933" name="think-cell Slide" r:id="rId20" imgW="270" imgH="270" progId="TCLayout.ActiveDocument.1">
              <p:embed/>
            </p:oleObj>
          </a:graphicData>
        </a:graphic>
      </p:graphicFrame>
      <p:pic>
        <p:nvPicPr>
          <p:cNvPr id="124934" name="Picture 6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2500298" y="4500570"/>
            <a:ext cx="1998278" cy="175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" name="Прямоугольник 30"/>
          <p:cNvSpPr/>
          <p:nvPr>
            <p:custDataLst>
              <p:tags r:id="rId3"/>
            </p:custDataLst>
          </p:nvPr>
        </p:nvSpPr>
        <p:spPr>
          <a:xfrm rot="10800000">
            <a:off x="2071670" y="957365"/>
            <a:ext cx="6786611" cy="78581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55000">
                <a:schemeClr val="accent3">
                  <a:lumMod val="60000"/>
                  <a:lumOff val="40000"/>
                </a:schemeClr>
              </a:gs>
              <a:gs pos="100000">
                <a:srgbClr val="88AE2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>
            <p:custDataLst>
              <p:tags r:id="rId4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5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Существующие мероприятия государственной поддержки оказывают положительное воздействие на субъектов МСП </a:t>
            </a:r>
            <a:r>
              <a:rPr lang="ru-RU" dirty="0"/>
              <a:t>г. Москвы в сфере </a:t>
            </a:r>
            <a:r>
              <a:rPr lang="ru-RU" dirty="0" smtClean="0"/>
              <a:t>транспортных услуг</a:t>
            </a:r>
            <a:endParaRPr lang="ru-RU" b="1" dirty="0"/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8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custDataLst>
              <p:tags r:id="rId7"/>
            </p:custDataLst>
          </p:nvPr>
        </p:nvGraphicFramePr>
        <p:xfrm>
          <a:off x="2071670" y="957364"/>
          <a:ext cx="6858048" cy="8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286016"/>
                <a:gridCol w="2286016"/>
              </a:tblGrid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Слабая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степень положительного воздействия фактора (1-4)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Умеренная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 фактора (5-7)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Высокая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фактора (8-10)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25" name="Pentagon 18"/>
          <p:cNvSpPr/>
          <p:nvPr>
            <p:custDataLst>
              <p:tags r:id="rId8"/>
            </p:custDataLst>
          </p:nvPr>
        </p:nvSpPr>
        <p:spPr>
          <a:xfrm>
            <a:off x="142844" y="1771876"/>
            <a:ext cx="1857388" cy="1371372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r>
              <a:rPr lang="ru-RU" sz="1200" b="1" dirty="0" smtClean="0"/>
              <a:t>Мероприятия государственной поддержки</a:t>
            </a:r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29" name="Rectangle 3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-142908" y="1100240"/>
            <a:ext cx="22859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200" b="1" dirty="0" smtClean="0">
                <a:latin typeface="+mn-lt"/>
                <a:cs typeface="+mn-cs"/>
              </a:rPr>
              <a:t>Группы факторов, оказывающих наибольшее положительное воздействие</a:t>
            </a:r>
          </a:p>
        </p:txBody>
      </p:sp>
      <p:cxnSp>
        <p:nvCxnSpPr>
          <p:cNvPr id="33" name="Прямая соединительная линия 32"/>
          <p:cNvCxnSpPr/>
          <p:nvPr>
            <p:custDataLst>
              <p:tags r:id="rId10"/>
            </p:custDataLst>
          </p:nvPr>
        </p:nvCxnSpPr>
        <p:spPr>
          <a:xfrm rot="5400000">
            <a:off x="3729091" y="2443215"/>
            <a:ext cx="1257190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>
            <p:custDataLst>
              <p:tags r:id="rId11"/>
            </p:custDataLst>
          </p:nvPr>
        </p:nvCxnSpPr>
        <p:spPr>
          <a:xfrm rot="5400000">
            <a:off x="6015107" y="2443215"/>
            <a:ext cx="1257190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Стрелка вниз 36"/>
          <p:cNvSpPr/>
          <p:nvPr/>
        </p:nvSpPr>
        <p:spPr>
          <a:xfrm>
            <a:off x="7143768" y="3286124"/>
            <a:ext cx="1214446" cy="1214446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0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6786578" y="4635539"/>
            <a:ext cx="2071702" cy="1508105"/>
          </a:xfrm>
          <a:prstGeom prst="rect">
            <a:avLst/>
          </a:prstGeom>
          <a:noFill/>
          <a:ln w="1270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2563" indent="-182563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Поддержка лизинга</a:t>
            </a:r>
          </a:p>
          <a:p>
            <a:pPr marL="182563" indent="-182563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Льготы по аренде</a:t>
            </a:r>
          </a:p>
          <a:p>
            <a:pPr marL="182563" indent="-182563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Поддержка кредитования</a:t>
            </a:r>
          </a:p>
          <a:p>
            <a:pPr marL="182563" indent="-182563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Поддержка выставочной деятельности</a:t>
            </a:r>
          </a:p>
          <a:p>
            <a:pPr marL="182563" indent="-182563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Обучение кадров</a:t>
            </a:r>
          </a:p>
        </p:txBody>
      </p:sp>
      <p:pic>
        <p:nvPicPr>
          <p:cNvPr id="42" name="Picture 16" descr="http://mediasubs.ru/group/uploads/li/lichnostnyij-rost-i-finansyi/image2/ItMDliMWJ.jpg">
            <a:hlinkClick r:id="rId22"/>
          </p:cNvPr>
          <p:cNvPicPr>
            <a:picLocks noChangeAspect="1" noChangeArrowheads="1"/>
          </p:cNvPicPr>
          <p:nvPr>
            <p:custDataLst>
              <p:tags r:id="rId13"/>
            </p:custDataLst>
          </p:nvPr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0" y="3071810"/>
            <a:ext cx="2148898" cy="1590186"/>
          </a:xfrm>
          <a:prstGeom prst="rect">
            <a:avLst/>
          </a:prstGeom>
          <a:noFill/>
        </p:spPr>
      </p:pic>
      <p:sp>
        <p:nvSpPr>
          <p:cNvPr id="43" name="TextBox 30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6572264" y="1857364"/>
            <a:ext cx="235745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Мероприятия поддержки, реализуемые в рамках подпрограммы «Развитие малого и среднего предпринимательства в г. Москве»</a:t>
            </a:r>
          </a:p>
        </p:txBody>
      </p:sp>
      <p:sp>
        <p:nvSpPr>
          <p:cNvPr id="32" name="Rectangle 19"/>
          <p:cNvSpPr/>
          <p:nvPr>
            <p:custDataLst>
              <p:tags r:id="rId15"/>
            </p:custDataLst>
          </p:nvPr>
        </p:nvSpPr>
        <p:spPr>
          <a:xfrm>
            <a:off x="2071670" y="1771876"/>
            <a:ext cx="6786610" cy="1371372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0" name="TextBox 30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4500562" y="4643446"/>
            <a:ext cx="2143140" cy="1538883"/>
          </a:xfrm>
          <a:prstGeom prst="rect">
            <a:avLst/>
          </a:prstGeom>
          <a:noFill/>
          <a:ln w="1270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Развитие транспортной сети г. Москвы, обеспечивающее благоприятное воздействие на отрасль в целом</a:t>
            </a:r>
            <a:r>
              <a:rPr lang="en-US" sz="1200" dirty="0" smtClean="0">
                <a:latin typeface="+mn-lt"/>
              </a:rPr>
              <a:t>;</a:t>
            </a:r>
          </a:p>
          <a:p>
            <a:pPr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Подпрограммы по развитию отдельных сегментов отрасли</a:t>
            </a:r>
          </a:p>
          <a:p>
            <a:pPr>
              <a:spcAft>
                <a:spcPts val="600"/>
              </a:spcAft>
            </a:pPr>
            <a:endParaRPr lang="ru-RU" sz="1200" dirty="0" smtClean="0">
              <a:latin typeface="+mn-lt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357686" y="2000240"/>
            <a:ext cx="22145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latin typeface="+mn-lt"/>
              </a:rPr>
              <a:t>Государственная программа города Москвы «Развитие транспортной системы на 2012-2016 гг.»</a:t>
            </a:r>
            <a:endParaRPr lang="ru-RU" sz="1200" dirty="0">
              <a:latin typeface="+mn-lt"/>
            </a:endParaRPr>
          </a:p>
        </p:txBody>
      </p:sp>
      <p:sp>
        <p:nvSpPr>
          <p:cNvPr id="23" name="Стрелка вниз 22"/>
          <p:cNvSpPr/>
          <p:nvPr>
            <p:custDataLst>
              <p:tags r:id="rId17"/>
            </p:custDataLst>
          </p:nvPr>
        </p:nvSpPr>
        <p:spPr>
          <a:xfrm>
            <a:off x="4929190" y="3286124"/>
            <a:ext cx="1214446" cy="1214446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61201931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60770" name="think-cell Slide" r:id="rId30" imgW="270" imgH="270" progId="TCLayout.ActiveDocument.1">
              <p:embed/>
            </p:oleObj>
          </a:graphicData>
        </a:graphic>
      </p:graphicFrame>
      <p:sp>
        <p:nvSpPr>
          <p:cNvPr id="38" name="Прямоугольник 37"/>
          <p:cNvSpPr/>
          <p:nvPr>
            <p:custDataLst>
              <p:tags r:id="rId2"/>
            </p:custDataLst>
          </p:nvPr>
        </p:nvSpPr>
        <p:spPr>
          <a:xfrm>
            <a:off x="4357686" y="2982245"/>
            <a:ext cx="2302546" cy="2324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>
            <p:custDataLst>
              <p:tags r:id="rId3"/>
            </p:custDataLst>
          </p:nvPr>
        </p:nvSpPr>
        <p:spPr>
          <a:xfrm>
            <a:off x="6631732" y="3870790"/>
            <a:ext cx="2226548" cy="2324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>
            <p:custDataLst>
              <p:tags r:id="rId4"/>
            </p:custDataLst>
          </p:nvPr>
        </p:nvSpPr>
        <p:spPr>
          <a:xfrm>
            <a:off x="2071670" y="2970791"/>
            <a:ext cx="2286016" cy="24218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>
            <p:custDataLst>
              <p:tags r:id="rId5"/>
            </p:custDataLst>
          </p:nvPr>
        </p:nvSpPr>
        <p:spPr>
          <a:xfrm rot="10800000">
            <a:off x="2071670" y="2139126"/>
            <a:ext cx="6786611" cy="78581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55000">
                <a:schemeClr val="accent3">
                  <a:lumMod val="60000"/>
                  <a:lumOff val="40000"/>
                </a:schemeClr>
              </a:gs>
              <a:gs pos="100000">
                <a:srgbClr val="88AE2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>
            <p:custDataLst>
              <p:tags r:id="rId6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7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Динамика факторов нормативной правовой базы характеризуются как положительным, так и отрицательным воздействием на субъектов МСП г. Москвы </a:t>
            </a:r>
            <a:r>
              <a:rPr lang="ru-RU" dirty="0" smtClean="0"/>
              <a:t>в сегменте транспортных услуг</a:t>
            </a:r>
            <a:endParaRPr lang="ru-RU" dirty="0"/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9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custDataLst>
              <p:tags r:id="rId9"/>
            </p:custDataLst>
            <p:extLst>
              <p:ext uri="{D42A27DB-BD31-4B8C-83A1-F6EECF244321}">
                <p14:modId xmlns:p14="http://schemas.microsoft.com/office/powerpoint/2010/main" xmlns="" val="3803609240"/>
              </p:ext>
            </p:extLst>
          </p:nvPr>
        </p:nvGraphicFramePr>
        <p:xfrm>
          <a:off x="2071670" y="2067688"/>
          <a:ext cx="6858048" cy="8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286016"/>
                <a:gridCol w="2286016"/>
              </a:tblGrid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Слабая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степень положительного воздействия фактора (1-4)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Умеренная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 фактора (5-7)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Высокая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фактора (8-10)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25" name="Pentagon 18"/>
          <p:cNvSpPr/>
          <p:nvPr>
            <p:custDataLst>
              <p:tags r:id="rId10"/>
            </p:custDataLst>
          </p:nvPr>
        </p:nvSpPr>
        <p:spPr>
          <a:xfrm>
            <a:off x="142844" y="2970790"/>
            <a:ext cx="1857388" cy="1132441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r>
              <a:rPr lang="ru-RU" sz="1200" b="1" dirty="0" smtClean="0"/>
              <a:t>Нормативная правовая база</a:t>
            </a:r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29" name="Rectangle 3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-142908" y="2324393"/>
            <a:ext cx="22859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200" b="1" dirty="0" smtClean="0">
                <a:latin typeface="+mn-lt"/>
                <a:cs typeface="+mn-cs"/>
              </a:rPr>
              <a:t>Положительное воздействие фактора</a:t>
            </a:r>
          </a:p>
        </p:txBody>
      </p:sp>
      <p:sp>
        <p:nvSpPr>
          <p:cNvPr id="32" name="Rectangle 19"/>
          <p:cNvSpPr/>
          <p:nvPr>
            <p:custDataLst>
              <p:tags r:id="rId12"/>
            </p:custDataLst>
          </p:nvPr>
        </p:nvSpPr>
        <p:spPr>
          <a:xfrm>
            <a:off x="2071670" y="2970791"/>
            <a:ext cx="6786610" cy="1142185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33" name="Прямая соединительная линия 32"/>
          <p:cNvCxnSpPr/>
          <p:nvPr>
            <p:custDataLst>
              <p:tags r:id="rId13"/>
            </p:custDataLst>
          </p:nvPr>
        </p:nvCxnSpPr>
        <p:spPr>
          <a:xfrm>
            <a:off x="4357686" y="3013535"/>
            <a:ext cx="0" cy="1099441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>
            <p:custDataLst>
              <p:tags r:id="rId14"/>
            </p:custDataLst>
          </p:nvPr>
        </p:nvCxnSpPr>
        <p:spPr>
          <a:xfrm>
            <a:off x="6643702" y="3013535"/>
            <a:ext cx="14820" cy="1099441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0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6786578" y="812053"/>
            <a:ext cx="2033894" cy="830997"/>
          </a:xfrm>
          <a:prstGeom prst="rect">
            <a:avLst/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Перемещение пассажиров ускорилось и обеспечило положительное воздействие на сегмент</a:t>
            </a:r>
          </a:p>
        </p:txBody>
      </p:sp>
      <p:pic>
        <p:nvPicPr>
          <p:cNvPr id="42" name="Picture 16" descr="http://mediasubs.ru/group/uploads/li/lichnostnyij-rost-i-finansyi/image2/ItMDliMWJ.jpg">
            <a:hlinkClick r:id="rId31"/>
          </p:cNvPr>
          <p:cNvPicPr>
            <a:picLocks noChangeAspect="1" noChangeArrowheads="1"/>
          </p:cNvPicPr>
          <p:nvPr>
            <p:custDataLst>
              <p:tags r:id="rId16"/>
            </p:custDataLst>
          </p:nvPr>
        </p:nvPicPr>
        <p:blipFill>
          <a:blip r:embed="rId32" cstate="print"/>
          <a:srcRect/>
          <a:stretch>
            <a:fillRect/>
          </a:stretch>
        </p:blipFill>
        <p:spPr bwMode="auto">
          <a:xfrm>
            <a:off x="214282" y="1071546"/>
            <a:ext cx="1643074" cy="1215876"/>
          </a:xfrm>
          <a:prstGeom prst="rect">
            <a:avLst/>
          </a:prstGeom>
          <a:noFill/>
        </p:spPr>
      </p:pic>
      <p:sp>
        <p:nvSpPr>
          <p:cNvPr id="28" name="Прямоугольник 27"/>
          <p:cNvSpPr/>
          <p:nvPr>
            <p:custDataLst>
              <p:tags r:id="rId17"/>
            </p:custDataLst>
          </p:nvPr>
        </p:nvSpPr>
        <p:spPr>
          <a:xfrm>
            <a:off x="2071670" y="4155350"/>
            <a:ext cx="6786610" cy="785818"/>
          </a:xfrm>
          <a:prstGeom prst="rect">
            <a:avLst/>
          </a:prstGeom>
          <a:gradFill flip="none" rotWithShape="1">
            <a:gsLst>
              <a:gs pos="0">
                <a:srgbClr val="640000"/>
              </a:gs>
              <a:gs pos="51000">
                <a:srgbClr val="FF2525"/>
              </a:gs>
              <a:gs pos="100000">
                <a:srgbClr val="FFB7B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0" name="Таблица 39"/>
          <p:cNvGraphicFramePr>
            <a:graphicFrameLocks noGrp="1"/>
          </p:cNvGraphicFramePr>
          <p:nvPr>
            <p:custDataLst>
              <p:tags r:id="rId18"/>
            </p:custDataLst>
            <p:extLst>
              <p:ext uri="{D42A27DB-BD31-4B8C-83A1-F6EECF244321}">
                <p14:modId xmlns:p14="http://schemas.microsoft.com/office/powerpoint/2010/main" xmlns="" val="1898590413"/>
              </p:ext>
            </p:extLst>
          </p:nvPr>
        </p:nvGraphicFramePr>
        <p:xfrm>
          <a:off x="2071670" y="4155350"/>
          <a:ext cx="6858048" cy="785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286016"/>
                <a:gridCol w="2286016"/>
              </a:tblGrid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Слабая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степень отрицательного воздействия фактора (1-4)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Умеренная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отрицательного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 фактора (5-7)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Высокая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отрицательного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фактора (8-10)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43" name="Rectangle 3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-142908" y="4335487"/>
            <a:ext cx="22859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200" b="1" dirty="0" smtClean="0">
                <a:latin typeface="+mn-lt"/>
                <a:cs typeface="+mn-cs"/>
              </a:rPr>
              <a:t>Отрицательное воздействие фактора</a:t>
            </a:r>
          </a:p>
        </p:txBody>
      </p:sp>
      <p:sp>
        <p:nvSpPr>
          <p:cNvPr id="30" name="TextBox 30"/>
          <p:cNvSpPr txBox="1">
            <a:spLocks noChangeArrowheads="1"/>
          </p:cNvSpPr>
          <p:nvPr/>
        </p:nvSpPr>
        <p:spPr bwMode="auto">
          <a:xfrm>
            <a:off x="4357686" y="3286124"/>
            <a:ext cx="228601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Ограничение передвижения по Москве грузовых автомобилей осложнило </a:t>
            </a:r>
            <a:r>
              <a:rPr lang="ru-RU" sz="1200" dirty="0" err="1" smtClean="0">
                <a:latin typeface="+mn-lt"/>
              </a:rPr>
              <a:t>логистические</a:t>
            </a:r>
            <a:r>
              <a:rPr lang="ru-RU" sz="1200" dirty="0" smtClean="0">
                <a:latin typeface="+mn-lt"/>
              </a:rPr>
              <a:t> процессы (379-ПП)</a:t>
            </a:r>
            <a:endParaRPr lang="en-US" sz="1200" dirty="0" smtClean="0">
              <a:latin typeface="+mn-lt"/>
            </a:endParaRPr>
          </a:p>
        </p:txBody>
      </p:sp>
      <p:pic>
        <p:nvPicPr>
          <p:cNvPr id="125959" name="Picture 7" descr="http://ivbb.ru/domain_dependent/ivbb.ru/uploadify/3d5b9ce52a570d78e6b4bf7f07f18550.jpg">
            <a:hlinkClick r:id="rId33"/>
          </p:cNvPr>
          <p:cNvPicPr>
            <a:picLocks noChangeAspect="1" noChangeArrowheads="1"/>
          </p:cNvPicPr>
          <p:nvPr>
            <p:custDataLst>
              <p:tags r:id="rId20"/>
            </p:custDataLst>
          </p:nvPr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2360" y="5085184"/>
            <a:ext cx="185735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27" name="Прямая соединительная линия 26"/>
          <p:cNvCxnSpPr/>
          <p:nvPr>
            <p:custDataLst>
              <p:tags r:id="rId21"/>
            </p:custDataLst>
          </p:nvPr>
        </p:nvCxnSpPr>
        <p:spPr>
          <a:xfrm>
            <a:off x="2071670" y="3212976"/>
            <a:ext cx="2286016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>
            <p:custDataLst>
              <p:tags r:id="rId22"/>
            </p:custDataLst>
          </p:nvPr>
        </p:nvCxnSpPr>
        <p:spPr>
          <a:xfrm>
            <a:off x="4357686" y="3214686"/>
            <a:ext cx="2286016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30"/>
          <p:cNvSpPr txBox="1"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6643702" y="3000372"/>
            <a:ext cx="227860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Введение выделенных полос общественного транспорта способствовало </a:t>
            </a:r>
            <a:r>
              <a:rPr lang="ru-RU" sz="1200" dirty="0" err="1" smtClean="0">
                <a:latin typeface="+mn-lt"/>
              </a:rPr>
              <a:t>пассажироперевозкам</a:t>
            </a:r>
            <a:r>
              <a:rPr lang="ru-RU" sz="1200" dirty="0" smtClean="0">
                <a:latin typeface="+mn-lt"/>
              </a:rPr>
              <a:t> (453-ПП)</a:t>
            </a:r>
            <a:endParaRPr lang="en-US" sz="1200" dirty="0" smtClean="0">
              <a:latin typeface="+mn-lt"/>
            </a:endParaRPr>
          </a:p>
        </p:txBody>
      </p:sp>
      <p:cxnSp>
        <p:nvCxnSpPr>
          <p:cNvPr id="47" name="Прямая соединительная линия 46"/>
          <p:cNvCxnSpPr/>
          <p:nvPr>
            <p:custDataLst>
              <p:tags r:id="rId24"/>
            </p:custDataLst>
          </p:nvPr>
        </p:nvCxnSpPr>
        <p:spPr>
          <a:xfrm>
            <a:off x="6658522" y="3870790"/>
            <a:ext cx="2199758" cy="1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Стрелка вниз 47"/>
          <p:cNvSpPr/>
          <p:nvPr>
            <p:custDataLst>
              <p:tags r:id="rId25"/>
            </p:custDataLst>
          </p:nvPr>
        </p:nvSpPr>
        <p:spPr>
          <a:xfrm rot="10800000">
            <a:off x="7236296" y="1703658"/>
            <a:ext cx="1143008" cy="35719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Стрелка вниз 59"/>
          <p:cNvSpPr/>
          <p:nvPr/>
        </p:nvSpPr>
        <p:spPr>
          <a:xfrm>
            <a:off x="4857752" y="4984950"/>
            <a:ext cx="1143008" cy="444314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Стрелка вниз 60"/>
          <p:cNvSpPr/>
          <p:nvPr/>
        </p:nvSpPr>
        <p:spPr>
          <a:xfrm>
            <a:off x="2643174" y="5000636"/>
            <a:ext cx="1143008" cy="444314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TextBox 30"/>
          <p:cNvSpPr txBox="1"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2071670" y="3357562"/>
            <a:ext cx="228601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Введение выделенных полос общественного транспорта ограничило грузоперевозки (453-ПП)</a:t>
            </a:r>
            <a:endParaRPr lang="en-US" sz="1200" dirty="0" smtClean="0">
              <a:latin typeface="+mn-lt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2143108" y="5500702"/>
            <a:ext cx="4500594" cy="714380"/>
          </a:xfrm>
          <a:prstGeom prst="rect">
            <a:avLst/>
          </a:prstGeom>
          <a:solidFill>
            <a:schemeClr val="bg1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cs typeface="Arial" charset="0"/>
              </a:rPr>
              <a:t>Перемещение грузового транспорта по г. Москве осложнилось, что негативно сказалось на состоянии сегмента</a:t>
            </a:r>
          </a:p>
        </p:txBody>
      </p:sp>
      <p:sp>
        <p:nvSpPr>
          <p:cNvPr id="64" name="TextBox 17"/>
          <p:cNvSpPr txBox="1"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-1588" y="6286520"/>
            <a:ext cx="843124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Источник:  Развитие оптовой и розничной торговли, общественного питания и бытовых услуг города Москвы на 2012-2016 гг.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11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FOTyM72j0Wzo399Oesaqg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QhLTFCkZEy1yUmGSzJ0YA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o9WyY07U0iqNbEk.zGvJg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7_tmuhjEE.gKP5gC0UJDg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6.pA0QnPESxCrmpNv_pjA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8innXQzQ0a87AY.tQrwKA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GFcx1JsHke8W8i6KMYslg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4I3VjBUdUmNEFc8k1.yMA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VbTt7WbwkGR9cTWqYV1Gw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jwM4pTbelNT3KMMDhfERu"/>
  <p:tag name="THINKCELLSHAPEDONOTDELETE" val="p_JipTVkTw0i6YXJDs984g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el7jxSDKE65Mh436o5X1w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TasIrvYNEGOjLEt8pGHjA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Ws8XzSmD0.WXPs1gFPrBw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wN2Ns7UE06ThhUD8te8tw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.qQprcd80Sc5LG_O3wfCQ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_du4cdujU2Fna8r9LWfng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FTEBEvIVUe_TAsHPtdDqA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BRKcQFdyUacN.OQkHD7Hg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qDqU6h._kC45FFEEtuWbw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NwA9P1cUEK7vPCYnpZVfQ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MPm61v4xEO7AIcvezeGR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ZBWw2U3oEmOATd880nLug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jwM4pTbelNT3KMMDhfERu"/>
  <p:tag name="THINKCELLSHAPEDONOTDELETE" val="pPCqZ.LIqWEiKk1zEM99s7A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XTShcu0QU63lmsM_8sciw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nmtL54X3kKPcZBq.d0nyQ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MT3HI856ki9sPJBaAJSTA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DGpF137G06ZyY08Cepjdw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hxrfDFIZ0.sbZdPUUBEog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mMtXrYcrkqI6.rk1blmq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osdNSGa_UqmolsGIcVLKw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MPm61v4xEO7AIcvezeGRQ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hWS6hkQHEKAhxm88.Uk4g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UtXLdnqY0agGP.nsmKgmA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JfCm3DxFU2n4E1yF7f30A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VVIhbEps0aB9AOlyo5qfQ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hyUN4aaYk.o__DgRQ8y1A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zTrn38mQESoIeQXxXsKkA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jBzu46DF0W3hY5MOYo9xw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cH5MaY4nEC7p0091eyugQ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iBF2GL7ZUW.DiWZiL84_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hGrVBbVV0G1QaCcag_mCA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.w9q1tKXEOuJZezYX4FOg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gSPsHq.B0OQiTLdPqCPHw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MZIcMDnZkuvqbz1YSfGNg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0Vo__846U.S3SVi3cKKnw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quWLEXP.Eisn81Vl8Glsg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Mh3RCq_gEmR153ywNDi.g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JMdmEedrEi0uwxQROUg8w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Mi4ppEOp0q0Avx6cyuQfg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WNoiYDIFkiuL76EwcwaTQ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rBFjgIcuEitl72.vtUG4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yuUWRs4a0efsfRITnwKZg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M4UtS8Sik2HNHdS0se4_Q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bKMz5jHGE6uPc2.RJVT7A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T9VqYqKzEull7tnwxqeq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JfCm3DxFU2n4E1yF7f30A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MPm61v4xEO7AIcvezeGRQ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MwM.TTt8ku6jx9QFistVw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hyUN4aaYk.o__DgRQ8y1A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zTrn38mQESoIeQXxXsKkA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hyUN4aaYk.o__DgRQ8y1A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zTrn38mQESoIeQXxXsKk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THINKCELLSHAPEDONOTDELETE" val="pFlAZfuc8PU.RfDB4XqTdo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WNoiYDIFkiuL76EwcwaTQ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jBzu46DF0W3hY5MOYo9xw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jBzu46DF0W3hY5MOYo9xw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hyUN4aaYk.o__DgRQ8y1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zTrn38mQESoIeQXxXsKkA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WNoiYDIFkiuL76EwcwaTQ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7ze0CbBVkKBowk5VPrdZg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Vx7TJNIhU6kmAneJAeNIA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flg3pLuD0CSPV_PcqhEaQ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4XpzIvxUkyq.QJsX6Qo4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THINKCELLSHAPEDONOTDELETE" val="pFlAZfuc8PU.RfDB4XqTdow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MLLEunpO065Bd.LwfktXA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6UZQB1CC0uZihIA45pGGw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VuTEogxFUeJZCcTOR15Vw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MPm61v4xEO7AIcvezeGRQ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jO41gXXWbAA2qlkeWZAmm"/>
  <p:tag name="THINKCELLSHAPEDONOTDELETE" val="pLw470Zx6t02osJBfhg2xng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IopZsuxbk.p2RjRwoaBDw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t6W.QrKnkSFEYLDEYwsiQ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XTShcu0QU63lmsM_8sciw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Wq19mlbNUGRVZu7Y8HvEQ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nmtL54X3kKPcZBq.d0nyQ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J0LRqXTBUyve1f5BWjaPw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ZfoxL1nMUK6X7MhbjGD8Q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TmXX5oFQUSo4MhrpPyCbA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MPm61v4xEO7AIcvezeGR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o656pN.9EyTQcfmlaoTfQ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aXWSA._cUiwrmfwnvebMQ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jO41gXXWbAA2qlkeWZAmm"/>
  <p:tag name="THINKCELLSHAPEDONOTDELETE" val="pLw470Zx6t02osJBfhg2xng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t6W.QrKnkSFEYLDEYwsiQ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XTShcu0QU63lmsM_8sciw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Vwbi_gtlkWzDRsHiCASAw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nmtL54X3kKPcZBq.d0nyQ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Bu1w_SDhUWmWx3s8ye8_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7U3SyDheEO1HbDhgek8ng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2TQ4qSGb06vO5zWx8_mYw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Fpybz.MOUaYM052ZpBg2g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FbzUJu5DkWOuuHjopM9Lg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0hH2QztXkuKSdsPPm8fYw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KUWk7hMekuJngxhAM1YyQ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20ht7aZyUiLj43JcfFU0w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4Zv09p0406s4OdlazYcEw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9naNP4qx0ymjjx.QkQYLQ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OaQowJ.wUmWLp7FosTMvQ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jO41gXXWbAA2qlkeWZAmm"/>
  <p:tag name="THINKCELLSHAPEDONOTDELETE" val="pLw470Zx6t02osJBfhg2xn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MQSHSAHAUyek0McFYy5dw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t6W.QrKnkSFEYLDEYwsiQ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DOMSNZm4UOVhzllAL4kbQ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nmtL54X3kKPcZBq.d0nyQ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_cv0dJbi0ijgoPr0NFBDA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9yshB8HoUOG7s8WnpGOMQ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j0DDAeTAUqP4cP.z3JW1A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f_zrR0KvE6KcpqApzRhr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4jezQB9EWXcsUG.7cMwQ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um8dxQMukywRMMUJykWkw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nbEt8WyREqT362ROSEqGA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4dUb5WvOEGcyqjX1hOgcg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U_n6VRZXk2sEhOZgdduqQ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f5EDC2UDUK2k2xODekmeQ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GKmvQWFEWWu3wCiodBoA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OTE5tGrMEOuYRTEnvldbw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jO41gXXWbAA2qlkeWZAmm"/>
  <p:tag name="THINKCELLSHAPEDONOTDELETE" val="pmvKlv534iESm_8g4aY16UA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heme/theme1.xml><?xml version="1.0" encoding="utf-8"?>
<a:theme xmlns:a="http://schemas.openxmlformats.org/drawingml/2006/main" name="nisse_orv_arenda_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nisse_orv_arenda_</Template>
  <TotalTime>4372</TotalTime>
  <Words>1645</Words>
  <Application>Microsoft Office PowerPoint</Application>
  <PresentationFormat>Экран (4:3)</PresentationFormat>
  <Paragraphs>234</Paragraphs>
  <Slides>14</Slides>
  <Notes>11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nisse_orv_arenda_</vt:lpstr>
      <vt:lpstr>think-cell Slide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существующего варианта имущественной поддержки субъектов малого и среднего предпринимательства города Москвы, действующего в рамках постановления Правительства Москвы от 18 сентября 2007 г. N 810-ПП «Об утверждении перечней видов использования нежилых помещений, находящихся в собственности города Москвы, передаваемых арендаторам на льготных условиях, на 2008—2010 годы»  и постановления Правительства Москвы от 30 декабря 2008 г. N 1218-ПП О дополнительных мерах государственной поддержки организаций и предприятий, арендующих объекты нежилого фонда, находящиеся в имущественной казне города Москвы, на период стабилизации финансовой системы», а также последствий его отмены</dc:title>
  <dc:creator>Мария Николаевна Каримова</dc:creator>
  <cp:lastModifiedBy>Philipp</cp:lastModifiedBy>
  <cp:revision>245</cp:revision>
  <dcterms:created xsi:type="dcterms:W3CDTF">2012-11-23T10:09:39Z</dcterms:created>
  <dcterms:modified xsi:type="dcterms:W3CDTF">2013-10-15T04:57:39Z</dcterms:modified>
</cp:coreProperties>
</file>