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notesSlides/notesSlide7.xml" ContentType="application/vnd.openxmlformats-officedocument.presentationml.notesSlide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tags/tag16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tags/tag152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tags/tag170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Default Extension="gif" ContentType="image/gif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notesSlides/notesSlide10.xml" ContentType="application/vnd.openxmlformats-officedocument.presentationml.notesSlide+xml"/>
  <Override PartName="/ppt/tags/tag15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98" r:id="rId3"/>
    <p:sldId id="309" r:id="rId4"/>
    <p:sldId id="303" r:id="rId5"/>
    <p:sldId id="310" r:id="rId6"/>
    <p:sldId id="307" r:id="rId7"/>
    <p:sldId id="313" r:id="rId8"/>
    <p:sldId id="306" r:id="rId9"/>
    <p:sldId id="318" r:id="rId10"/>
    <p:sldId id="308" r:id="rId11"/>
    <p:sldId id="311" r:id="rId12"/>
    <p:sldId id="317" r:id="rId13"/>
    <p:sldId id="315" r:id="rId14"/>
    <p:sldId id="316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ей" initials="А" lastIdx="1" clrIdx="0"/>
  <p:cmAuthor id="1" name="Philipp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62E"/>
    <a:srgbClr val="FFB7B7"/>
    <a:srgbClr val="E9EDF4"/>
    <a:srgbClr val="00519A"/>
    <a:srgbClr val="E75325"/>
    <a:srgbClr val="88AE28"/>
    <a:srgbClr val="640000"/>
    <a:srgbClr val="320000"/>
    <a:srgbClr val="FF25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3" autoAdjust="0"/>
    <p:restoredTop sz="98000" autoAdjust="0"/>
  </p:normalViewPr>
  <p:slideViewPr>
    <p:cSldViewPr showGuides="1">
      <p:cViewPr>
        <p:scale>
          <a:sx n="100" d="100"/>
          <a:sy n="100" d="100"/>
        </p:scale>
        <p:origin x="-1860" y="-312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6167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15.10.2013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image" Target="../media/image9.jpeg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hyperlink" Target="http://www.podberem-avto.ru/images/News/5052d4f4b72142781300006a.jpg" TargetMode="External"/><Relationship Id="rId2" Type="http://schemas.openxmlformats.org/officeDocument/2006/relationships/tags" Target="../tags/tag120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9.v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notesSlide" Target="../notesSlides/notesSlide8.xml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133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32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3" Type="http://schemas.openxmlformats.org/officeDocument/2006/relationships/tags" Target="../tags/tag137.xml"/><Relationship Id="rId21" Type="http://schemas.openxmlformats.org/officeDocument/2006/relationships/oleObject" Target="../embeddings/oleObject11.bin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0" Type="http://schemas.openxmlformats.org/officeDocument/2006/relationships/notesSlide" Target="../notesSlides/notesSlide10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5" Type="http://schemas.openxmlformats.org/officeDocument/2006/relationships/tags" Target="../tags/tag149.xml"/><Relationship Id="rId23" Type="http://schemas.openxmlformats.org/officeDocument/2006/relationships/image" Target="../media/image10.gif"/><Relationship Id="rId10" Type="http://schemas.openxmlformats.org/officeDocument/2006/relationships/tags" Target="../tags/tag1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tags" Target="../tags/tag148.xml"/><Relationship Id="rId22" Type="http://schemas.openxmlformats.org/officeDocument/2006/relationships/hyperlink" Target="http://img-fotki.yandex.ru/get/5607/coto48.1f/0_60514_5f9181a7_X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26" Type="http://schemas.openxmlformats.org/officeDocument/2006/relationships/hyperlink" Target="http://www.kanzlider.ru/upload/iblock/134/13448beebc4712b9afba75e0148727ac.png" TargetMode="External"/><Relationship Id="rId3" Type="http://schemas.openxmlformats.org/officeDocument/2006/relationships/tags" Target="../tags/tag15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5" Type="http://schemas.openxmlformats.org/officeDocument/2006/relationships/image" Target="../media/image11.jpeg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1" Type="http://schemas.openxmlformats.org/officeDocument/2006/relationships/vmlDrawing" Target="../drawings/vmlDrawing12.v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24" Type="http://schemas.openxmlformats.org/officeDocument/2006/relationships/hyperlink" Target="http://i25.fastpic.ru/big/2012/1007/93/5f5e42d283e3125caebde64f0c4c0b93.jpg" TargetMode="Externa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oleObject" Target="../embeddings/oleObject12.bin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notesSlide" Target="../notesSlides/notesSlide11.xml"/><Relationship Id="rId27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image" Target="../media/image3.jpeg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oleObject" Target="../embeddings/oleObject3.bin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hyperlink" Target="http://www.ziaranunturi.ro/stiri/profilul_utilizatorilor_de_internet_din_romania.jpg" TargetMode="Externa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4.gif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hyperlink" Target="http://stat17.privet.ru/lr/0a068ae6938aa99885b5639382f67ed3" TargetMode="External"/><Relationship Id="rId30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44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oleObject" Target="../embeddings/oleObject5.bin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47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5.v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10" Type="http://schemas.openxmlformats.org/officeDocument/2006/relationships/tags" Target="../tags/tag55.xml"/><Relationship Id="rId19" Type="http://schemas.openxmlformats.org/officeDocument/2006/relationships/hyperlink" Target="http://mediasubs.ru/group/uploads/li/lichnostnyij-rost-i-finansyi/image2/ItMDliMWJ.jpg" TargetMode="Externa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3" Type="http://schemas.openxmlformats.org/officeDocument/2006/relationships/tags" Target="../tags/tag62.xml"/><Relationship Id="rId21" Type="http://schemas.openxmlformats.org/officeDocument/2006/relationships/oleObject" Target="../embeddings/oleObject6.bin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notesSlide" Target="../notesSlides/notesSlide5.xml"/><Relationship Id="rId1" Type="http://schemas.openxmlformats.org/officeDocument/2006/relationships/vmlDrawing" Target="../drawings/vmlDrawing6.v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23" Type="http://schemas.openxmlformats.org/officeDocument/2006/relationships/image" Target="../media/image6.jpeg"/><Relationship Id="rId10" Type="http://schemas.openxmlformats.org/officeDocument/2006/relationships/tags" Target="../tags/tag6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Relationship Id="rId22" Type="http://schemas.openxmlformats.org/officeDocument/2006/relationships/hyperlink" Target="http://mediasubs.ru/group/uploads/li/lichnostnyij-rost-i-finansyi/image2/ItMDliMWJ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21" Type="http://schemas.openxmlformats.org/officeDocument/2006/relationships/image" Target="../media/image7.png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7.v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image" Target="../media/image6.jpeg"/><Relationship Id="rId10" Type="http://schemas.openxmlformats.org/officeDocument/2006/relationships/tags" Target="../tags/tag86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hyperlink" Target="http://mediasubs.ru/group/uploads/li/lichnostnyij-rost-i-finansyi/image2/ItMDliMWJ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34" Type="http://schemas.openxmlformats.org/officeDocument/2006/relationships/image" Target="../media/image8.jpeg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33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notesSlide" Target="../notesSlides/notesSlide7.xml"/><Relationship Id="rId1" Type="http://schemas.openxmlformats.org/officeDocument/2006/relationships/vmlDrawing" Target="../drawings/vmlDrawing8.v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32" Type="http://schemas.openxmlformats.org/officeDocument/2006/relationships/image" Target="../media/image6.jpeg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31" Type="http://schemas.openxmlformats.org/officeDocument/2006/relationships/hyperlink" Target="http://mediasubs.ru/group/uploads/li/lichnostnyij-rost-i-finansyi/image2/ItMDliMWJ.jpg" TargetMode="Externa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15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4: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9029" name="think-cell Slide" r:id="rId16" imgW="270" imgH="270" progId="TCLayout.ActiveDocument.1">
              <p:embed/>
            </p:oleObj>
          </a:graphicData>
        </a:graphic>
      </p:graphicFrame>
      <p:sp>
        <p:nvSpPr>
          <p:cNvPr id="21" name="Прямоугольник 20"/>
          <p:cNvSpPr/>
          <p:nvPr>
            <p:custDataLst>
              <p:tags r:id="rId2"/>
            </p:custDataLst>
          </p:nvPr>
        </p:nvSpPr>
        <p:spPr>
          <a:xfrm>
            <a:off x="2071670" y="857232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Существующая инфраструктура оказывает отрицательное воздействие на субъектов МСП г. Москвы </a:t>
            </a:r>
            <a:r>
              <a:rPr lang="ru-RU" dirty="0" smtClean="0"/>
              <a:t>в сегменте транспортных услуг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" name="Pentagon 18"/>
          <p:cNvSpPr/>
          <p:nvPr>
            <p:custDataLst>
              <p:tags r:id="rId6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Инфраструктура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8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а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857232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3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43702" y="1714488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 точки зрения загруженности дорожного движений г. Москва является одним из самых загруженных городов мира</a:t>
            </a:r>
            <a:endParaRPr lang="en-US" sz="1200" dirty="0" smtClean="0">
              <a:latin typeface="+mn-lt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072330" y="2786058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715140" y="4714884"/>
            <a:ext cx="2071702" cy="1357322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Из-за пробок часовой путь в г. Москве увеличивается на 40 мин.</a:t>
            </a:r>
            <a:endParaRPr lang="ru-RU" sz="3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endParaRPr lang="en-US" sz="1200" dirty="0" smtClean="0">
              <a:latin typeface="+mn-lt"/>
            </a:endParaRPr>
          </a:p>
        </p:txBody>
      </p:sp>
      <p:sp>
        <p:nvSpPr>
          <p:cNvPr id="22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29124" y="1714488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Площадь дорожного полотна г. Москвы недостаточна (дороги составляют 8,7% от площади города, в городах США </a:t>
            </a:r>
            <a:r>
              <a:rPr lang="en-US" sz="1200" dirty="0" smtClean="0">
                <a:latin typeface="+mn-lt"/>
              </a:rPr>
              <a:t>~ 30-35%</a:t>
            </a:r>
            <a:r>
              <a:rPr lang="ru-RU" sz="1200" dirty="0" smtClean="0">
                <a:latin typeface="+mn-lt"/>
              </a:rPr>
              <a:t>)*</a:t>
            </a:r>
            <a:endParaRPr lang="en-US" sz="1200" dirty="0" smtClean="0">
              <a:latin typeface="+mn-lt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929190" y="2786058"/>
            <a:ext cx="1214446" cy="164307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500562" y="4714884"/>
            <a:ext cx="2071702" cy="1369606"/>
          </a:xfrm>
          <a:prstGeom prst="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Решение транспортных проблем без масштабного дорожного строительства (требующего значимых финансовых и временных издержек) невозможно</a:t>
            </a:r>
            <a:endParaRPr lang="en-US" sz="1200" dirty="0" smtClean="0">
              <a:latin typeface="+mn-lt"/>
            </a:endParaRPr>
          </a:p>
        </p:txBody>
      </p:sp>
      <p:pic>
        <p:nvPicPr>
          <p:cNvPr id="129028" name="Picture 4" descr="http://www.podberem-avto.ru/images/News/5052d4f4b72142781300006a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44" y="2786058"/>
            <a:ext cx="4198172" cy="3357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17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выявлена средняя степень воздействия указанных факторов на субъекты МСП г. Москвы </a:t>
            </a:r>
            <a:r>
              <a:rPr lang="ru-RU" dirty="0"/>
              <a:t>в сегменте «Транспорт и Связь</a:t>
            </a:r>
            <a:r>
              <a:rPr lang="ru-RU" dirty="0" smtClean="0"/>
              <a:t>»</a:t>
            </a:r>
            <a:endParaRPr lang="ru-RU" b="1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endParaRPr lang="ru-RU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0"/>
          <a:ext cx="857256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789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789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63945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4149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5590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6123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6518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65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востребованности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143116"/>
            <a:ext cx="1857388" cy="142876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44%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3714752"/>
            <a:ext cx="2214578" cy="1714512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5</a:t>
            </a:r>
            <a:r>
              <a:rPr lang="en-US" dirty="0" smtClean="0"/>
              <a:t>2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572140"/>
            <a:ext cx="3071834" cy="571504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7%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5500702"/>
            <a:ext cx="2428892" cy="35719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55%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571612"/>
            <a:ext cx="2786082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57%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143116"/>
            <a:ext cx="3214710" cy="50006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67%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786058"/>
            <a:ext cx="2143140" cy="85725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51%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571612"/>
            <a:ext cx="2571768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56%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5650" name="think-cell Slide" r:id="rId21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78579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78579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6"/>
            </p:custDataLst>
          </p:nvPr>
        </p:nvSpPr>
        <p:spPr>
          <a:xfrm>
            <a:off x="2143108" y="157161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92867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факторы, </a:t>
            </a:r>
            <a:r>
              <a:rPr lang="ru-RU" sz="1200" dirty="0">
                <a:latin typeface="+mn-lt"/>
              </a:rPr>
              <a:t>способствующие формированию точек роста субъектов </a:t>
            </a:r>
            <a:r>
              <a:rPr lang="ru-RU" sz="1200" dirty="0" smtClean="0">
                <a:latin typeface="+mn-lt"/>
              </a:rPr>
              <a:t>в сегменте «Транспорт и связь» остались 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2461763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в сегменте «Транспорт и связь»? Возможно ли формирование новых успешных </a:t>
            </a:r>
            <a:r>
              <a:rPr lang="ru-RU" sz="1200" dirty="0" err="1" smtClean="0">
                <a:latin typeface="+mn-lt"/>
              </a:rPr>
              <a:t>бизнес-моделей</a:t>
            </a:r>
            <a:r>
              <a:rPr lang="ru-RU" sz="1200" dirty="0" smtClean="0">
                <a:latin typeface="+mn-lt"/>
              </a:rPr>
              <a:t>?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328612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 в сегменте «Транспорт и связь»?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08" y="407194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564357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857232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2"/>
            </p:custDataLst>
          </p:nvPr>
        </p:nvSpPr>
        <p:spPr>
          <a:xfrm>
            <a:off x="2143108" y="235743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3"/>
            </p:custDataLst>
          </p:nvPr>
        </p:nvSpPr>
        <p:spPr>
          <a:xfrm>
            <a:off x="2143108" y="314324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143108" y="3929066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5"/>
            </p:custDataLst>
          </p:nvPr>
        </p:nvSpPr>
        <p:spPr>
          <a:xfrm>
            <a:off x="2143108" y="550070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Pentagon 18"/>
          <p:cNvSpPr/>
          <p:nvPr/>
        </p:nvSpPr>
        <p:spPr>
          <a:xfrm>
            <a:off x="214282" y="157161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37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1643050"/>
            <a:ext cx="429163" cy="642942"/>
          </a:xfrm>
          <a:prstGeom prst="rect">
            <a:avLst/>
          </a:prstGeom>
          <a:noFill/>
        </p:spPr>
      </p:pic>
      <p:sp>
        <p:nvSpPr>
          <p:cNvPr id="38" name="Pentagon 18"/>
          <p:cNvSpPr/>
          <p:nvPr/>
        </p:nvSpPr>
        <p:spPr>
          <a:xfrm>
            <a:off x="214282" y="235743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2428868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14324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3214686"/>
            <a:ext cx="429163" cy="642942"/>
          </a:xfrm>
          <a:prstGeom prst="rect">
            <a:avLst/>
          </a:prstGeom>
          <a:noFill/>
        </p:spPr>
      </p:pic>
      <p:sp>
        <p:nvSpPr>
          <p:cNvPr id="50" name="Pentagon 18"/>
          <p:cNvSpPr/>
          <p:nvPr/>
        </p:nvSpPr>
        <p:spPr>
          <a:xfrm>
            <a:off x="214282" y="3929066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1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4000504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550070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5572140"/>
            <a:ext cx="429163" cy="642942"/>
          </a:xfrm>
          <a:prstGeom prst="rect">
            <a:avLst/>
          </a:prstGeom>
          <a:noFill/>
        </p:spPr>
      </p:pic>
      <p:sp>
        <p:nvSpPr>
          <p:cNvPr id="55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43108" y="1643050"/>
            <a:ext cx="6572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smtClean="0">
                <a:latin typeface="+mn-lt"/>
              </a:rPr>
              <a:t>, </a:t>
            </a:r>
            <a:r>
              <a:rPr lang="ru-RU" sz="1200" dirty="0" smtClean="0">
                <a:latin typeface="+mn-lt"/>
              </a:rPr>
              <a:t>на </a:t>
            </a:r>
            <a:r>
              <a:rPr lang="ru-RU" sz="1200" smtClean="0">
                <a:latin typeface="+mn-lt"/>
              </a:rPr>
              <a:t>Ваш взгляд, </a:t>
            </a:r>
            <a:r>
              <a:rPr lang="ru-RU" sz="1200" dirty="0" smtClean="0">
                <a:latin typeface="+mn-lt"/>
              </a:rPr>
              <a:t>являются наиболее успешными в сегменте «Транспорт и связь»? Возникали ли за последние 3-4 года новые успешные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 в данном сегменте? 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Возможна ли реализация новых </a:t>
            </a:r>
            <a:r>
              <a:rPr lang="ru-RU" sz="1200" dirty="0" err="1" smtClean="0">
                <a:solidFill>
                  <a:prstClr val="black"/>
                </a:solidFill>
                <a:latin typeface="Calibri"/>
              </a:rPr>
              <a:t>бизнес-моделей</a:t>
            </a:r>
            <a:r>
              <a:rPr lang="ru-RU" sz="1200" dirty="0" smtClean="0">
                <a:solidFill>
                  <a:prstClr val="black"/>
                </a:solidFill>
                <a:latin typeface="Calibri"/>
              </a:rPr>
              <a:t> в будущем?</a:t>
            </a:r>
            <a:endParaRPr lang="en-US" sz="1200" dirty="0" smtClean="0">
              <a:latin typeface="+mn-lt"/>
            </a:endParaRPr>
          </a:p>
        </p:txBody>
      </p:sp>
      <p:sp>
        <p:nvSpPr>
          <p:cNvPr id="49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143108" y="485776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 Вы оцениваете состояние предпринимательской среды г. Москвы по сравнению с другими регионами России и мира?</a:t>
            </a:r>
            <a:endParaRPr lang="en-US" sz="1200" dirty="0" smtClean="0">
              <a:latin typeface="+mn-lt"/>
            </a:endParaRPr>
          </a:p>
        </p:txBody>
      </p:sp>
      <p:sp>
        <p:nvSpPr>
          <p:cNvPr id="56" name="Rectangle 19"/>
          <p:cNvSpPr/>
          <p:nvPr>
            <p:custDataLst>
              <p:tags r:id="rId18"/>
            </p:custDataLst>
          </p:nvPr>
        </p:nvSpPr>
        <p:spPr>
          <a:xfrm>
            <a:off x="2143108" y="471488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7" name="Pentagon 18"/>
          <p:cNvSpPr/>
          <p:nvPr/>
        </p:nvSpPr>
        <p:spPr>
          <a:xfrm>
            <a:off x="214282" y="471488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8" name="Picture 6" descr="http://img-fotki.yandex.ru/get/5607/coto48.1f/0_60514_5f9181a7_XL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56689" y="4786322"/>
            <a:ext cx="429163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4626" name="think-cell Slide" r:id="rId23" imgW="270" imgH="27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Приложение 1. Методика выявления и исследования точек роста субъектов МСП за последние 3 года в разрезе разных отраслей по разработанной методике</a:t>
            </a:r>
            <a:endParaRPr lang="ru-RU" b="1" dirty="0">
              <a:latin typeface="+mj-lt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4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61" name="think-cell Slide" r:id="rId16" imgW="270" imgH="27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19425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Анализ российского и зарубежного опыта исследований предпринимательской среды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77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928672"/>
          <a:ext cx="857256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1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00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27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312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430" name="think-cell Slide" r:id="rId25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Были выявлены точки роста </a:t>
            </a:r>
            <a:r>
              <a:rPr lang="ru-RU" dirty="0">
                <a:latin typeface="+mj-lt"/>
              </a:rPr>
              <a:t>субъектов МСП в сегменте «Транспорт и связь» в сухопутном транспорте и вспомогательной транспортной деятельности</a:t>
            </a: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588" y="6326051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* Сегменты, включающие до 30 компаний, предоставляющих отчетность, не рассматривались как потенциальные точки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роста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>
            <p:custDataLst>
              <p:tags r:id="rId6"/>
            </p:custDataLst>
          </p:nvPr>
        </p:nvSpPr>
        <p:spPr>
          <a:xfrm>
            <a:off x="6643702" y="1714488"/>
            <a:ext cx="221457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7"/>
            </p:custDataLst>
          </p:nvPr>
        </p:nvSpPr>
        <p:spPr>
          <a:xfrm>
            <a:off x="6643702" y="857232"/>
            <a:ext cx="221457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сегмент, характеризующийся высокими темпами роста по всем показателям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8"/>
            </p:custDataLst>
          </p:nvPr>
        </p:nvSpPr>
        <p:spPr>
          <a:xfrm>
            <a:off x="264220" y="1335068"/>
            <a:ext cx="316477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9"/>
            </p:custDataLst>
          </p:nvPr>
        </p:nvSpPr>
        <p:spPr>
          <a:xfrm>
            <a:off x="264220" y="857232"/>
            <a:ext cx="3164771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различных </a:t>
            </a:r>
            <a:r>
              <a:rPr kumimoji="0" lang="ru-RU" sz="12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подсегментов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транспорта и связи*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8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7158" y="1785926"/>
            <a:ext cx="2928958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Деятельность сухопутного транспорта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374 компании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Деятельность воздушного транспорта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40 компаний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Вспомогательная и дополнительная транспортная деятельность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318 компании</a:t>
            </a:r>
          </a:p>
          <a:p>
            <a:pPr algn="just">
              <a:spcAft>
                <a:spcPts val="600"/>
              </a:spcAft>
            </a:pPr>
            <a:endParaRPr lang="ru-RU" sz="5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Связь 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– </a:t>
            </a:r>
            <a:r>
              <a:rPr lang="ru-RU" sz="1200" b="1" dirty="0" smtClean="0">
                <a:latin typeface="+mn-lt"/>
              </a:rPr>
              <a:t>448 компаний</a:t>
            </a:r>
          </a:p>
          <a:p>
            <a:pPr algn="just">
              <a:spcAft>
                <a:spcPts val="600"/>
              </a:spcAft>
            </a:pPr>
            <a:endParaRPr lang="ru-RU" sz="500" b="1" dirty="0" smtClean="0">
              <a:latin typeface="+mn-lt"/>
            </a:endParaRPr>
          </a:p>
        </p:txBody>
      </p:sp>
      <p:sp>
        <p:nvSpPr>
          <p:cNvPr id="60" name="Равнобедренный треугольник 59"/>
          <p:cNvSpPr/>
          <p:nvPr>
            <p:custDataLst>
              <p:tags r:id="rId11"/>
            </p:custDataLst>
          </p:nvPr>
        </p:nvSpPr>
        <p:spPr>
          <a:xfrm rot="5400000">
            <a:off x="230102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7" name="Равнобедренный треугольник 66"/>
          <p:cNvSpPr/>
          <p:nvPr>
            <p:custDataLst>
              <p:tags r:id="rId12"/>
            </p:custDataLst>
          </p:nvPr>
        </p:nvSpPr>
        <p:spPr>
          <a:xfrm rot="5400000">
            <a:off x="515854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8" name="Прямоугольник 67"/>
          <p:cNvSpPr/>
          <p:nvPr>
            <p:custDataLst>
              <p:tags r:id="rId13"/>
            </p:custDataLst>
          </p:nvPr>
        </p:nvSpPr>
        <p:spPr>
          <a:xfrm>
            <a:off x="3786182" y="1714488"/>
            <a:ext cx="257176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14"/>
            </p:custDataLst>
          </p:nvPr>
        </p:nvSpPr>
        <p:spPr>
          <a:xfrm>
            <a:off x="3786182" y="857232"/>
            <a:ext cx="257176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отдельных сегментах выявлены темпы роста</a:t>
            </a:r>
            <a:r>
              <a: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, превышающие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среднерыночные (по всем видам деятельности)</a:t>
            </a:r>
            <a:endParaRPr kumimoji="0" lang="ru-RU" sz="1200" b="1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73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00496" y="1785926"/>
            <a:ext cx="221457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Выручка – </a:t>
            </a:r>
            <a:r>
              <a:rPr lang="ru-RU" sz="1200" b="1" dirty="0" smtClean="0">
                <a:latin typeface="+mn-lt"/>
              </a:rPr>
              <a:t>превышение среднего показателя до 14%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Чистая прибыль – </a:t>
            </a:r>
            <a:r>
              <a:rPr lang="ru-RU" sz="1200" b="1" dirty="0" smtClean="0">
                <a:latin typeface="+mn-lt"/>
              </a:rPr>
              <a:t>превышение среднего показателя до 15%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Основные средства – </a:t>
            </a:r>
            <a:r>
              <a:rPr lang="ru-RU" sz="1200" b="1" dirty="0" smtClean="0">
                <a:latin typeface="+mn-lt"/>
              </a:rPr>
              <a:t>превышение среднего показателя до 9%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Оборотные активы – </a:t>
            </a:r>
            <a:r>
              <a:rPr lang="ru-RU" sz="1200" b="1" dirty="0" smtClean="0">
                <a:latin typeface="+mn-lt"/>
              </a:rPr>
              <a:t>превышение среднего показателя до 4%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Капитал и резервы – </a:t>
            </a:r>
            <a:r>
              <a:rPr lang="ru-RU" sz="1200" b="1" dirty="0" smtClean="0">
                <a:latin typeface="+mn-lt"/>
              </a:rPr>
              <a:t>превышение среднего показателя до 13%</a:t>
            </a:r>
          </a:p>
          <a:p>
            <a:pPr algn="just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  <p:pic>
        <p:nvPicPr>
          <p:cNvPr id="26" name="Рисунок 25" descr="kpi1.jp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6" cstate="print"/>
          <a:stretch>
            <a:fillRect/>
          </a:stretch>
        </p:blipFill>
        <p:spPr>
          <a:xfrm>
            <a:off x="4214810" y="4714884"/>
            <a:ext cx="1547665" cy="1302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2" name="Группа 21"/>
          <p:cNvGrpSpPr/>
          <p:nvPr>
            <p:custDataLst>
              <p:tags r:id="rId17"/>
            </p:custDataLst>
          </p:nvPr>
        </p:nvGrpSpPr>
        <p:grpSpPr>
          <a:xfrm>
            <a:off x="7000892" y="2571744"/>
            <a:ext cx="1357322" cy="928694"/>
            <a:chOff x="964432" y="4214820"/>
            <a:chExt cx="1500198" cy="943505"/>
          </a:xfrm>
        </p:grpSpPr>
        <p:sp>
          <p:nvSpPr>
            <p:cNvPr id="23" name="Скругленный прямоугольник 22"/>
            <p:cNvSpPr/>
            <p:nvPr>
              <p:custDataLst>
                <p:tags r:id="rId21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13" descr="http://stat17.privet.ru/lr/0a068ae6938aa99885b5639382f67ed3">
              <a:hlinkClick r:id="rId27"/>
            </p:cNvPr>
            <p:cNvPicPr>
              <a:picLocks noChangeAspect="1" noChangeArrowheads="1"/>
            </p:cNvPicPr>
            <p:nvPr>
              <p:custDataLst>
                <p:tags r:id="rId22"/>
              </p:custDataLst>
            </p:nvPr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>
            <p:custDataLst>
              <p:tags r:id="rId18"/>
            </p:custDataLst>
          </p:nvPr>
        </p:nvGrpSpPr>
        <p:grpSpPr>
          <a:xfrm>
            <a:off x="6786578" y="4357694"/>
            <a:ext cx="1714512" cy="785818"/>
            <a:chOff x="9358346" y="4357694"/>
            <a:chExt cx="1714512" cy="1000132"/>
          </a:xfrm>
          <a:effectLst/>
        </p:grpSpPr>
        <p:sp>
          <p:nvSpPr>
            <p:cNvPr id="29" name="Скругленный прямоугольник 28"/>
            <p:cNvSpPr/>
            <p:nvPr>
              <p:custDataLst>
                <p:tags r:id="rId19"/>
              </p:custDataLst>
            </p:nvPr>
          </p:nvSpPr>
          <p:spPr>
            <a:xfrm>
              <a:off x="9358346" y="4357694"/>
              <a:ext cx="1714512" cy="10001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Picture 15" descr="http://www.ziaranunturi.ro/stiri/profilul_utilizatorilor_de_internet_din_romania.jpg">
              <a:hlinkClick r:id="rId29"/>
            </p:cNvPr>
            <p:cNvPicPr>
              <a:picLocks noChangeAspect="1" noChangeArrowheads="1"/>
            </p:cNvPicPr>
            <p:nvPr>
              <p:custDataLst>
                <p:tags r:id="rId20"/>
              </p:custDataLst>
            </p:nvPr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9786974" y="4429132"/>
              <a:ext cx="1000132" cy="90483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31" name="Скругленный прямоугольник 30"/>
          <p:cNvSpPr/>
          <p:nvPr/>
        </p:nvSpPr>
        <p:spPr>
          <a:xfrm>
            <a:off x="6786610" y="3643314"/>
            <a:ext cx="185735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Вспомогательная транспортная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786578" y="1928802"/>
            <a:ext cx="1857356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197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На субъекты МСП в исследуемом сегменте наибольшее </a:t>
            </a:r>
            <a:r>
              <a:rPr lang="ru-RU" dirty="0" smtClean="0">
                <a:latin typeface="+mj-lt"/>
              </a:rPr>
              <a:t>воздействие оказывают группы факторов, связанные с инфраструктурой, мероприятиями государственной поддержки, рынком труда, нормативной правовой базой и доступом к спросу*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2"/>
          <a:ext cx="8572560" cy="5286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365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6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602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6975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noFill/>
                  </a:tcPr>
                </a:tc>
              </a:tr>
              <a:tr h="92602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6963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33839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38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*По результатам кабинетного исследования и опроса экспертов в формате глубинных интервью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5957" name="think-cell Slide" r:id="rId18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Доступ к спросу на производимые товары и услуги оказывает </a:t>
            </a:r>
            <a:r>
              <a:rPr lang="ru-RU" dirty="0" smtClean="0">
                <a:latin typeface="+mj-lt"/>
              </a:rPr>
              <a:t>существенное положительное воздействие на субъектов МСП г. Москвы </a:t>
            </a:r>
            <a:r>
              <a:rPr lang="ru-RU" dirty="0" smtClean="0"/>
              <a:t>в сфере транспортных услуг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/>
              <a:t>Доступ к спросу на производимые товары и услуги</a:t>
            </a:r>
          </a:p>
        </p:txBody>
      </p:sp>
      <p:sp>
        <p:nvSpPr>
          <p:cNvPr id="26" name="TextBox 30"/>
          <p:cNvSpPr txBox="1">
            <a:spLocks noChangeArrowheads="1"/>
          </p:cNvSpPr>
          <p:nvPr/>
        </p:nvSpPr>
        <p:spPr bwMode="auto">
          <a:xfrm>
            <a:off x="2214546" y="178592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Центральное положение г. Москвы в транспортной системе европейской части России</a:t>
            </a:r>
            <a:endParaRPr lang="en-US" sz="1200" dirty="0" smtClean="0">
              <a:latin typeface="+mn-lt"/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7686" y="1714488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Высокое количество потенциальных потребителей (до 20 млн человек ежедневно находится в г. Москве)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10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низ 34"/>
          <p:cNvSpPr/>
          <p:nvPr/>
        </p:nvSpPr>
        <p:spPr>
          <a:xfrm>
            <a:off x="2571736" y="2928934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0"/>
          <p:cNvSpPr txBox="1">
            <a:spLocks noChangeArrowheads="1"/>
          </p:cNvSpPr>
          <p:nvPr/>
        </p:nvSpPr>
        <p:spPr bwMode="auto">
          <a:xfrm>
            <a:off x="2143108" y="4714884"/>
            <a:ext cx="2071702" cy="1015663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10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потенциал перевозок в другие регионы</a:t>
            </a:r>
            <a:endParaRPr lang="ru-RU" sz="8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endParaRPr lang="en-US" sz="1400" dirty="0" smtClean="0">
              <a:latin typeface="+mn-lt"/>
            </a:endParaRPr>
          </a:p>
        </p:txBody>
      </p:sp>
      <p:sp>
        <p:nvSpPr>
          <p:cNvPr id="37" name="Стрелка вниз 36"/>
          <p:cNvSpPr/>
          <p:nvPr/>
        </p:nvSpPr>
        <p:spPr>
          <a:xfrm>
            <a:off x="7143768" y="2928934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/>
        </p:nvSpPr>
        <p:spPr bwMode="auto">
          <a:xfrm>
            <a:off x="4357686" y="4714884"/>
            <a:ext cx="2143140" cy="98488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6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потенциал перевозок на территории региона</a:t>
            </a:r>
          </a:p>
          <a:p>
            <a:pPr algn="ctr">
              <a:spcAft>
                <a:spcPts val="600"/>
              </a:spcAft>
            </a:pPr>
            <a:endParaRPr lang="en-US" sz="600" dirty="0" smtClean="0">
              <a:latin typeface="+mn-lt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4857752" y="2928934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16" descr="http://mediasubs.ru/group/uploads/li/lichnostnyij-rost-i-finansyi/image2/ItMDliMWJ.jpg">
            <a:hlinkClick r:id="rId19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23" name="Text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Европейский энергетический портал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За исключением малого бизнеса с высоким энергопотреблением (энергоемкое производство)</a:t>
            </a: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643702" y="1785926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Активное использование малых перевозок в экономике г. Москвы (высокий спрос со стороны компаний)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/>
        </p:nvSpPr>
        <p:spPr bwMode="auto">
          <a:xfrm>
            <a:off x="6715140" y="4681705"/>
            <a:ext cx="2000264" cy="1015663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 МСП к участию в грузовых перевозках</a:t>
            </a:r>
            <a:endParaRPr lang="en-US" sz="1200" dirty="0" smtClean="0">
              <a:latin typeface="+mn-lt"/>
            </a:endParaRPr>
          </a:p>
          <a:p>
            <a:pPr algn="ctr">
              <a:spcAft>
                <a:spcPts val="600"/>
              </a:spcAft>
            </a:pPr>
            <a:endParaRPr lang="en-US" sz="1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7461" name="think-cell Slide" r:id="rId21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Рынок труда оказывает существенное положительное воздействие на субъектов МСП г. Москвы </a:t>
            </a:r>
            <a:r>
              <a:rPr lang="ru-RU" dirty="0" smtClean="0"/>
              <a:t>в сфере транспортных услуг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Рынок труда, трудовые ресурсы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6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5984" y="4857760"/>
            <a:ext cx="1928826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Субъектам МСП доступно сокращение затрат на оплату труда</a:t>
            </a:r>
            <a:endParaRPr lang="en-US" sz="1200" dirty="0" smtClean="0">
              <a:latin typeface="+mn-lt"/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sp>
        <p:nvSpPr>
          <p:cNvPr id="32" name="Rectangle 19"/>
          <p:cNvSpPr/>
          <p:nvPr>
            <p:custDataLst>
              <p:tags r:id="rId10"/>
            </p:custDataLst>
          </p:nvPr>
        </p:nvSpPr>
        <p:spPr>
          <a:xfrm>
            <a:off x="2071670" y="1771876"/>
            <a:ext cx="6786610" cy="108562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 rot="5400000">
            <a:off x="3907686" y="2264620"/>
            <a:ext cx="90000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179355" y="2250273"/>
            <a:ext cx="92869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низ 34"/>
          <p:cNvSpPr/>
          <p:nvPr>
            <p:custDataLst>
              <p:tags r:id="rId13"/>
            </p:custDataLst>
          </p:nvPr>
        </p:nvSpPr>
        <p:spPr>
          <a:xfrm>
            <a:off x="2571736" y="3000372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16" descr="http://mediasubs.ru/group/uploads/li/lichnostnyij-rost-i-finansyi/image2/ItMDliMWJ.jpg">
            <a:hlinkClick r:id="rId22"/>
          </p:cNvPr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39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14546" y="178592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Доступно привлечение труда мигрантов для работ, не требующих высокой квалификации</a:t>
            </a:r>
            <a:endParaRPr lang="en-US" sz="1200" dirty="0" smtClean="0">
              <a:latin typeface="+mn-lt"/>
            </a:endParaRPr>
          </a:p>
        </p:txBody>
      </p:sp>
      <p:sp>
        <p:nvSpPr>
          <p:cNvPr id="18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429124" y="1857364"/>
            <a:ext cx="20717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Существует система подготовки квалифицированных специалистов (в т.ч. МАДИ)</a:t>
            </a:r>
            <a:endParaRPr lang="en-US" sz="1200" dirty="0" smtClean="0">
              <a:latin typeface="+mn-lt"/>
            </a:endParaRPr>
          </a:p>
        </p:txBody>
      </p:sp>
      <p:sp>
        <p:nvSpPr>
          <p:cNvPr id="19" name="Стрелка вниз 18"/>
          <p:cNvSpPr/>
          <p:nvPr>
            <p:custDataLst>
              <p:tags r:id="rId17"/>
            </p:custDataLst>
          </p:nvPr>
        </p:nvSpPr>
        <p:spPr>
          <a:xfrm>
            <a:off x="4857752" y="3000372"/>
            <a:ext cx="1214446" cy="164307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00562" y="4854371"/>
            <a:ext cx="1928826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На рынке труда в целом доступны профессиональные кадры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33" name="think-cell Slide" r:id="rId20" imgW="270" imgH="270" progId="TCLayout.ActiveDocument.1">
              <p:embed/>
            </p:oleObj>
          </a:graphicData>
        </a:graphic>
      </p:graphicFrame>
      <p:pic>
        <p:nvPicPr>
          <p:cNvPr id="124934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00298" y="4500570"/>
            <a:ext cx="1998278" cy="17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воздействие на субъектов МСП </a:t>
            </a:r>
            <a:r>
              <a:rPr lang="ru-RU" dirty="0"/>
              <a:t>г. Москвы в сфере </a:t>
            </a:r>
            <a:r>
              <a:rPr lang="ru-RU" dirty="0" smtClean="0"/>
              <a:t>транспортных услуг</a:t>
            </a:r>
            <a:endParaRPr lang="ru-RU" b="1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729091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6015107" y="2443215"/>
            <a:ext cx="1257190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низ 36"/>
          <p:cNvSpPr/>
          <p:nvPr/>
        </p:nvSpPr>
        <p:spPr>
          <a:xfrm>
            <a:off x="7143768" y="3286124"/>
            <a:ext cx="1214446" cy="12144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86578" y="4635539"/>
            <a:ext cx="2071702" cy="150810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лизинга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Льготы по аренде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кредитования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выставочной деятельности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Обучение кадров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22"/>
          </p:cNvPr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43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72264" y="1857364"/>
            <a:ext cx="2357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Мероприятия поддержки, реализуемые в рамках подпрограммы «Развитие малого и среднего предпринимательства в г. Москве»</a:t>
            </a:r>
          </a:p>
        </p:txBody>
      </p:sp>
      <p:sp>
        <p:nvSpPr>
          <p:cNvPr id="32" name="Rectangle 19"/>
          <p:cNvSpPr/>
          <p:nvPr>
            <p:custDataLst>
              <p:tags r:id="rId15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0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00562" y="4643446"/>
            <a:ext cx="2143140" cy="1538883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Развитие транспортной сети г. Москвы, обеспечивающее благоприятное воздействие на отрасль в целом</a:t>
            </a:r>
            <a:r>
              <a:rPr lang="en-US" sz="1200" dirty="0" smtClean="0">
                <a:latin typeface="+mn-lt"/>
              </a:rPr>
              <a:t>;</a:t>
            </a:r>
          </a:p>
          <a:p>
            <a:pPr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Подпрограммы по развитию отдельных сегментов отрасли</a:t>
            </a:r>
          </a:p>
          <a:p>
            <a:pPr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2000240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Государственная программа города Москвы «Развитие транспортной системы на 2012-2016 гг.»</a:t>
            </a:r>
            <a:endParaRPr lang="ru-RU" sz="1200" dirty="0">
              <a:latin typeface="+mn-lt"/>
            </a:endParaRPr>
          </a:p>
        </p:txBody>
      </p:sp>
      <p:sp>
        <p:nvSpPr>
          <p:cNvPr id="23" name="Стрелка вниз 22"/>
          <p:cNvSpPr/>
          <p:nvPr>
            <p:custDataLst>
              <p:tags r:id="rId17"/>
            </p:custDataLst>
          </p:nvPr>
        </p:nvSpPr>
        <p:spPr>
          <a:xfrm>
            <a:off x="4929190" y="3286124"/>
            <a:ext cx="1214446" cy="12144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0770" name="think-cell Slide" r:id="rId30" imgW="270" imgH="270" progId="TCLayout.ActiveDocument.1">
              <p:embed/>
            </p:oleObj>
          </a:graphicData>
        </a:graphic>
      </p:graphicFrame>
      <p:sp>
        <p:nvSpPr>
          <p:cNvPr id="38" name="Прямоугольник 37"/>
          <p:cNvSpPr/>
          <p:nvPr>
            <p:custDataLst>
              <p:tags r:id="rId2"/>
            </p:custDataLst>
          </p:nvPr>
        </p:nvSpPr>
        <p:spPr>
          <a:xfrm>
            <a:off x="4357686" y="2982245"/>
            <a:ext cx="2302546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>
            <p:custDataLst>
              <p:tags r:id="rId3"/>
            </p:custDataLst>
          </p:nvPr>
        </p:nvSpPr>
        <p:spPr>
          <a:xfrm>
            <a:off x="6631732" y="3870790"/>
            <a:ext cx="2226548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>
            <p:custDataLst>
              <p:tags r:id="rId4"/>
            </p:custDataLst>
          </p:nvPr>
        </p:nvSpPr>
        <p:spPr>
          <a:xfrm>
            <a:off x="2071670" y="2970791"/>
            <a:ext cx="2286016" cy="2421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5"/>
            </p:custDataLst>
          </p:nvPr>
        </p:nvSpPr>
        <p:spPr>
          <a:xfrm rot="10800000">
            <a:off x="2071670" y="2139126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6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нормативной правовой базы характеризуются как положительным, так и отрицательным воздействием на субъектов МСП г. Москвы </a:t>
            </a:r>
            <a:r>
              <a:rPr lang="ru-RU" dirty="0" smtClean="0"/>
              <a:t>в сегменте транспортных услуг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xmlns="" val="3803609240"/>
              </p:ext>
            </p:extLst>
          </p:nvPr>
        </p:nvGraphicFramePr>
        <p:xfrm>
          <a:off x="2071670" y="2067688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0"/>
            </p:custDataLst>
          </p:nvPr>
        </p:nvSpPr>
        <p:spPr>
          <a:xfrm>
            <a:off x="142844" y="2970790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Нормативная правовая база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142908" y="2324393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2"/>
            </p:custDataLst>
          </p:nvPr>
        </p:nvSpPr>
        <p:spPr>
          <a:xfrm>
            <a:off x="2071670" y="2970791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3"/>
            </p:custDataLst>
          </p:nvPr>
        </p:nvCxnSpPr>
        <p:spPr>
          <a:xfrm>
            <a:off x="4357686" y="3013535"/>
            <a:ext cx="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4"/>
            </p:custDataLst>
          </p:nvPr>
        </p:nvCxnSpPr>
        <p:spPr>
          <a:xfrm>
            <a:off x="6643702" y="3013535"/>
            <a:ext cx="1482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86578" y="812053"/>
            <a:ext cx="2033894" cy="83099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Перемещение пассажиров ускорилось и обеспечило положительное воздействие на сегмент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31"/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214282" y="1071546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17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xmlns="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-14290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sp>
        <p:nvSpPr>
          <p:cNvPr id="30" name="TextBox 30"/>
          <p:cNvSpPr txBox="1">
            <a:spLocks noChangeArrowheads="1"/>
          </p:cNvSpPr>
          <p:nvPr/>
        </p:nvSpPr>
        <p:spPr bwMode="auto">
          <a:xfrm>
            <a:off x="4357686" y="3286124"/>
            <a:ext cx="228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Ограничение передвижения по Москве грузовых автомобилей осложнило </a:t>
            </a:r>
            <a:r>
              <a:rPr lang="ru-RU" sz="1200" dirty="0" err="1" smtClean="0">
                <a:latin typeface="+mn-lt"/>
              </a:rPr>
              <a:t>логистические</a:t>
            </a:r>
            <a:r>
              <a:rPr lang="ru-RU" sz="1200" dirty="0" smtClean="0">
                <a:latin typeface="+mn-lt"/>
              </a:rPr>
              <a:t> процессы (379-ПП)</a:t>
            </a:r>
            <a:endParaRPr lang="en-US" sz="1200" dirty="0" smtClean="0">
              <a:latin typeface="+mn-lt"/>
            </a:endParaRPr>
          </a:p>
        </p:txBody>
      </p:sp>
      <p:pic>
        <p:nvPicPr>
          <p:cNvPr id="125959" name="Picture 7" descr="http://ivbb.ru/domain_dependent/ivbb.ru/uploadify/3d5b9ce52a570d78e6b4bf7f07f18550.jpg">
            <a:hlinkClick r:id="rId33"/>
          </p:cNvPr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>
            <p:custDataLst>
              <p:tags r:id="rId21"/>
            </p:custDataLst>
          </p:nvPr>
        </p:nvCxnSpPr>
        <p:spPr>
          <a:xfrm>
            <a:off x="2071670" y="321297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>
            <p:custDataLst>
              <p:tags r:id="rId22"/>
            </p:custDataLst>
          </p:nvPr>
        </p:nvCxnSpPr>
        <p:spPr>
          <a:xfrm>
            <a:off x="4357686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643702" y="3000372"/>
            <a:ext cx="22786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Введение выделенных полос общественного транспорта способствовало </a:t>
            </a:r>
            <a:r>
              <a:rPr lang="ru-RU" sz="1200" dirty="0" err="1" smtClean="0">
                <a:latin typeface="+mn-lt"/>
              </a:rPr>
              <a:t>пассажироперевозкам</a:t>
            </a:r>
            <a:r>
              <a:rPr lang="ru-RU" sz="1200" dirty="0" smtClean="0">
                <a:latin typeface="+mn-lt"/>
              </a:rPr>
              <a:t> (453-ПП)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>
            <p:custDataLst>
              <p:tags r:id="rId24"/>
            </p:custDataLst>
          </p:nvPr>
        </p:nvCxnSpPr>
        <p:spPr>
          <a:xfrm>
            <a:off x="6658522" y="3870790"/>
            <a:ext cx="2199758" cy="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>
            <p:custDataLst>
              <p:tags r:id="rId25"/>
            </p:custDataLst>
          </p:nvPr>
        </p:nvSpPr>
        <p:spPr>
          <a:xfrm rot="10800000">
            <a:off x="7236296" y="1703658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4857752" y="4984950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2643174" y="5000636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71670" y="3357562"/>
            <a:ext cx="2286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Введение выделенных полос общественного транспорта ограничило грузоперевозки (453-ПП)</a:t>
            </a:r>
            <a:endParaRPr lang="en-US" sz="1200" dirty="0" smtClean="0">
              <a:latin typeface="+mn-lt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43108" y="5500702"/>
            <a:ext cx="4500594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Перемещение грузового транспорта по г. Москве осложнилось, что негативно сказалось на состоянии сегмента</a:t>
            </a:r>
          </a:p>
        </p:txBody>
      </p:sp>
      <p:sp>
        <p:nvSpPr>
          <p:cNvPr id="64" name="TextBox 1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Развитие оптовой и розничной торговли, общественного питания и бытовых услуг города Москвы на 2012-2016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I3VjBUdUmNEFc8k1.yM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N2Ns7UE06ThhUD8te8t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qQprcd80Sc5LG_O3wfC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_du4cdujU2Fna8r9LWfn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BRKcQFdyUacN.OQkHD7H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DqU6h._kC45FFEEtuWb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PCqZ.LIqWEiKk1zEM99s7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3HI856ki9sPJBaAJST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GpF137G06ZyY08Cepjd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hxrfDFIZ0.sbZdPUUBEo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mMtXrYcrkqI6.rk1blmq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wM.TTt8ku6jx9QFist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7ze0CbBVkKBowk5VPrdZ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flg3pLuD0CSPV_PcqhEa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XpzIvxUkyq.QJsX6Qo4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MLLEunpO065Bd.LwfktX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q19mlbNUGRVZu7Y8HvE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0LRqXTBUyve1f5BWjaP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foxL1nMUK6X7MhbjGD8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mXX5oFQUSo4MhrpPyCb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WSA._cUiwrmfwnvebM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TShcu0QU63lmsM_8sci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wbi_gtlkWzDRsHiCASA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u1w_SDhUWmWx3s8ye8_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2TQ4qSGb06vO5zWx8_mY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pybz.MOUaYM052ZpBg2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FbzUJu5DkWOuuHjopM9L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0hH2QztXkuKSdsPPm8fY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UWk7hMekuJngxhAM1Yy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0ht7aZyUiLj43JcfFU0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4Zv09p0406s4OdlazYcE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9naNP4qx0ymjjx.QkQYL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aQowJ.wUmWLp7FosTMv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0DDAeTAUqP4cP.z3JW1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4dUb5WvOEGcyqjX1hOgc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_n6VRZXk2sEhOZgdduq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5EDC2UDUK2k2xODekme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GKmvQWFEWWu3wCiodBo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TE5tGrMEOuYRTEnvldb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4372</TotalTime>
  <Words>1645</Words>
  <Application>Microsoft Office PowerPoint</Application>
  <PresentationFormat>Экран (4:3)</PresentationFormat>
  <Paragraphs>234</Paragraphs>
  <Slides>14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nisse_orv_arenda_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Philipp</cp:lastModifiedBy>
  <cp:revision>245</cp:revision>
  <dcterms:created xsi:type="dcterms:W3CDTF">2012-11-23T10:09:39Z</dcterms:created>
  <dcterms:modified xsi:type="dcterms:W3CDTF">2013-10-15T04:57:39Z</dcterms:modified>
</cp:coreProperties>
</file>