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Default Extension="gif" ContentType="image/gif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notesSlides/notesSlide9.xml" ContentType="application/vnd.openxmlformats-officedocument.presentationml.notesSlide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98" r:id="rId3"/>
    <p:sldId id="309" r:id="rId4"/>
    <p:sldId id="303" r:id="rId5"/>
    <p:sldId id="310" r:id="rId6"/>
    <p:sldId id="307" r:id="rId7"/>
    <p:sldId id="306" r:id="rId8"/>
    <p:sldId id="316" r:id="rId9"/>
    <p:sldId id="311" r:id="rId10"/>
    <p:sldId id="318" r:id="rId11"/>
    <p:sldId id="315" r:id="rId12"/>
    <p:sldId id="317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" initials="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9BC62E"/>
    <a:srgbClr val="FFB7B7"/>
    <a:srgbClr val="00519A"/>
    <a:srgbClr val="E75325"/>
    <a:srgbClr val="88AE28"/>
    <a:srgbClr val="640000"/>
    <a:srgbClr val="320000"/>
    <a:srgbClr val="FF25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523" autoAdjust="0"/>
    <p:restoredTop sz="98057" autoAdjust="0"/>
  </p:normalViewPr>
  <p:slideViewPr>
    <p:cSldViewPr showGuides="1">
      <p:cViewPr>
        <p:scale>
          <a:sx n="100" d="100"/>
          <a:sy n="100" d="100"/>
        </p:scale>
        <p:origin x="-1860" y="-312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64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5181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16.10.2013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notesSlide" Target="../notesSlides/notesSlide9.xml"/><Relationship Id="rId3" Type="http://schemas.openxmlformats.org/officeDocument/2006/relationships/tags" Target="../tags/tag112.xml"/><Relationship Id="rId21" Type="http://schemas.openxmlformats.org/officeDocument/2006/relationships/image" Target="../media/image10.gif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hyperlink" Target="http://img-fotki.yandex.ru/get/5607/coto48.1f/0_60514_5f9181a7_XL" TargetMode="External"/><Relationship Id="rId1" Type="http://schemas.openxmlformats.org/officeDocument/2006/relationships/vmlDrawing" Target="../drawings/vmlDrawing9.v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10" Type="http://schemas.openxmlformats.org/officeDocument/2006/relationships/tags" Target="../tags/tag119.xml"/><Relationship Id="rId19" Type="http://schemas.openxmlformats.org/officeDocument/2006/relationships/oleObject" Target="../embeddings/oleObject9.bin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26" Type="http://schemas.openxmlformats.org/officeDocument/2006/relationships/hyperlink" Target="http://www.kanzlider.ru/upload/iblock/134/13448beebc4712b9afba75e0148727ac.png" TargetMode="External"/><Relationship Id="rId3" Type="http://schemas.openxmlformats.org/officeDocument/2006/relationships/tags" Target="../tags/tag128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5" Type="http://schemas.openxmlformats.org/officeDocument/2006/relationships/image" Target="../media/image11.jpeg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24" Type="http://schemas.openxmlformats.org/officeDocument/2006/relationships/hyperlink" Target="http://i25.fastpic.ru/big/2012/1007/93/5f5e42d283e3125caebde64f0c4c0b93.jpg" TargetMode="Externa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oleObject" Target="../embeddings/oleObject10.bin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notesSlide" Target="../notesSlides/notesSlide10.xml"/><Relationship Id="rId27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23.xml"/><Relationship Id="rId21" Type="http://schemas.openxmlformats.org/officeDocument/2006/relationships/hyperlink" Target="http://images.yandex.ru/" TargetMode="Externa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5.jpeg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image" Target="../media/image3.jpeg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hyperlink" Target="http://images.yandex.ru/yandsearch?text=%D0%B0%D0%B2%D1%82%D0%BE%D0%B7%D0%B0%D0%BF%D1%87%D0%B0%D1%81%D1%82%D0%B8&amp;img_url=http://images.prom.ua/1790884_w640_h640_shtanga_ural.gif&amp;pos=23&amp;uinfo=sw-778-sh-544-fw-765-fh-448-pd-1&amp;rpt=simage" TargetMode="Externa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image" Target="../media/image4.jpeg"/><Relationship Id="rId10" Type="http://schemas.openxmlformats.org/officeDocument/2006/relationships/tags" Target="../tags/tag30.xml"/><Relationship Id="rId19" Type="http://schemas.openxmlformats.org/officeDocument/2006/relationships/oleObject" Target="../embeddings/oleObject3.bin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hyperlink" Target="http://images.yandex.ru/yandsearch?p=1&amp;text=%D0%BC%D0%B0%D1%88%D0%B8%D0%BD%D0%B0&amp;img_url=http://www.seriouswheels.com/pics-2006/2006-Dodge-Magnum-SRT8-SA-Studio-1920x1440.jpg&amp;pos=44&amp;uinfo=sw-778-sh-544-fw-765-fh-448-pd-1&amp;rpt=simag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3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37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34" Type="http://schemas.openxmlformats.org/officeDocument/2006/relationships/tags" Target="../tags/tag73.xml"/><Relationship Id="rId42" Type="http://schemas.openxmlformats.org/officeDocument/2006/relationships/hyperlink" Target="http://mediasubs.ru/group/uploads/li/lichnostnyij-rost-i-finansyi/image2/ItMDliMWJ.jpg" TargetMode="Externa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33" Type="http://schemas.openxmlformats.org/officeDocument/2006/relationships/tags" Target="../tags/tag72.xml"/><Relationship Id="rId38" Type="http://schemas.openxmlformats.org/officeDocument/2006/relationships/tags" Target="../tags/tag77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29" Type="http://schemas.openxmlformats.org/officeDocument/2006/relationships/tags" Target="../tags/tag68.xml"/><Relationship Id="rId41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32" Type="http://schemas.openxmlformats.org/officeDocument/2006/relationships/tags" Target="../tags/tag71.xml"/><Relationship Id="rId37" Type="http://schemas.openxmlformats.org/officeDocument/2006/relationships/tags" Target="../tags/tag76.xml"/><Relationship Id="rId40" Type="http://schemas.openxmlformats.org/officeDocument/2006/relationships/notesSlide" Target="../notesSlides/notesSlide5.xml"/><Relationship Id="rId45" Type="http://schemas.openxmlformats.org/officeDocument/2006/relationships/image" Target="../media/image7.jpe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36" Type="http://schemas.openxmlformats.org/officeDocument/2006/relationships/tags" Target="../tags/tag75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tags" Target="../tags/tag70.xml"/><Relationship Id="rId44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tags" Target="../tags/tag69.xml"/><Relationship Id="rId35" Type="http://schemas.openxmlformats.org/officeDocument/2006/relationships/tags" Target="../tags/tag74.xml"/><Relationship Id="rId4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3" Type="http://schemas.openxmlformats.org/officeDocument/2006/relationships/tags" Target="../tags/tag79.xml"/><Relationship Id="rId21" Type="http://schemas.openxmlformats.org/officeDocument/2006/relationships/oleObject" Target="../embeddings/oleObject6.bin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notesSlide" Target="../notesSlides/notesSlide6.xml"/><Relationship Id="rId1" Type="http://schemas.openxmlformats.org/officeDocument/2006/relationships/vmlDrawing" Target="../drawings/vmlDrawing6.v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image" Target="../media/image6.jpeg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hyperlink" Target="http://mediasubs.ru/group/uploads/li/lichnostnyij-rost-i-finansyi/image2/ItMDliMWJ.jpg" TargetMode="External"/><Relationship Id="rId10" Type="http://schemas.openxmlformats.org/officeDocument/2006/relationships/tags" Target="../tags/tag8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18" Type="http://schemas.openxmlformats.org/officeDocument/2006/relationships/image" Target="../media/image9.jpeg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17" Type="http://schemas.openxmlformats.org/officeDocument/2006/relationships/hyperlink" Target="http://images.yandex.ru/yandsearch?p=2&amp;text=%D1%83%D0%B3%D0%BE%D0%BD&amp;pos=70&amp;uinfo=sw-1079-sh-502-fw-854-fh-448-pd-1&amp;rpt=simage&amp;img_url=http://s0.tchkcdn.com/auto/g_8021/img_10/88.jpg" TargetMode="External"/><Relationship Id="rId2" Type="http://schemas.openxmlformats.org/officeDocument/2006/relationships/tags" Target="../tags/tag95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7.v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notesSlide" Target="../notesSlides/notesSlide7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108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07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16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4: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8722" name="think-cell Slide" r:id="rId19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100010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100010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6"/>
            </p:custDataLst>
          </p:nvPr>
        </p:nvSpPr>
        <p:spPr>
          <a:xfrm>
            <a:off x="2143108" y="185736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114298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факторы, </a:t>
            </a:r>
            <a:r>
              <a:rPr lang="ru-RU" sz="1200" dirty="0">
                <a:latin typeface="+mn-lt"/>
              </a:rPr>
              <a:t>способствующие формированию точек роста субъектов МСП </a:t>
            </a:r>
            <a:r>
              <a:rPr lang="ru-RU" sz="1200" dirty="0" smtClean="0">
                <a:latin typeface="+mn-lt"/>
              </a:rPr>
              <a:t>в торговле автотранспортными средствами остались 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2786058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в торговле автотранспортными средствами? Возможно ли формирование новых успешных </a:t>
            </a:r>
            <a:r>
              <a:rPr lang="ru-RU" sz="1200" dirty="0" err="1" smtClean="0">
                <a:latin typeface="+mn-lt"/>
              </a:rPr>
              <a:t>бизнес-моделей</a:t>
            </a:r>
            <a:r>
              <a:rPr lang="ru-RU" sz="1200" dirty="0" smtClean="0">
                <a:latin typeface="+mn-lt"/>
              </a:rPr>
              <a:t>?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371475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 в торговле автотранспортными средствами?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08" y="457200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542926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1071546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2"/>
            </p:custDataLst>
          </p:nvPr>
        </p:nvSpPr>
        <p:spPr>
          <a:xfrm>
            <a:off x="2143108" y="271462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3"/>
            </p:custDataLst>
          </p:nvPr>
        </p:nvSpPr>
        <p:spPr>
          <a:xfrm>
            <a:off x="2143108" y="3571876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143108" y="442913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5"/>
            </p:custDataLst>
          </p:nvPr>
        </p:nvSpPr>
        <p:spPr>
          <a:xfrm>
            <a:off x="2143108" y="528638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Pentagon 18"/>
          <p:cNvSpPr/>
          <p:nvPr/>
        </p:nvSpPr>
        <p:spPr>
          <a:xfrm>
            <a:off x="214282" y="185736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37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1928802"/>
            <a:ext cx="429163" cy="642942"/>
          </a:xfrm>
          <a:prstGeom prst="rect">
            <a:avLst/>
          </a:prstGeom>
          <a:noFill/>
        </p:spPr>
      </p:pic>
      <p:sp>
        <p:nvSpPr>
          <p:cNvPr id="38" name="Pentagon 18"/>
          <p:cNvSpPr/>
          <p:nvPr/>
        </p:nvSpPr>
        <p:spPr>
          <a:xfrm>
            <a:off x="214282" y="271462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2786058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571876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3643314"/>
            <a:ext cx="429163" cy="642942"/>
          </a:xfrm>
          <a:prstGeom prst="rect">
            <a:avLst/>
          </a:prstGeom>
          <a:noFill/>
        </p:spPr>
      </p:pic>
      <p:sp>
        <p:nvSpPr>
          <p:cNvPr id="50" name="Pentagon 18"/>
          <p:cNvSpPr/>
          <p:nvPr/>
        </p:nvSpPr>
        <p:spPr>
          <a:xfrm>
            <a:off x="214282" y="442913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1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4500570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528638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5357826"/>
            <a:ext cx="429163" cy="642942"/>
          </a:xfrm>
          <a:prstGeom prst="rect">
            <a:avLst/>
          </a:prstGeom>
          <a:noFill/>
        </p:spPr>
      </p:pic>
      <p:sp>
        <p:nvSpPr>
          <p:cNvPr id="55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43108" y="1928802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, на Ваш взгляд, являются наиболее успешными в торговле автотранспортными средствами? Возникали ли за последние 3-4 года новые успешные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 в данном сегменте? Возможна ли реализация новых </a:t>
            </a:r>
            <a:r>
              <a:rPr lang="ru-RU" sz="1200" dirty="0" err="1" smtClean="0">
                <a:latin typeface="+mn-lt"/>
              </a:rPr>
              <a:t>бизнес-моделей</a:t>
            </a:r>
            <a:r>
              <a:rPr lang="ru-RU" sz="1200" dirty="0" smtClean="0">
                <a:latin typeface="+mn-lt"/>
              </a:rPr>
              <a:t> в будущем?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5650" name="think-cell Slide" r:id="rId23" imgW="270" imgH="27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Приложение 1. Методика выявления и исследования точек роста субъектов МСП за последние 3 года в разрезе разных отраслей</a:t>
            </a:r>
            <a:endParaRPr lang="ru-RU" b="1" dirty="0">
              <a:latin typeface="+mj-lt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4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69" name="think-cell Slide" r:id="rId16" imgW="270" imgH="27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19425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Анализ российского и зарубежного опыта исследований предпринимательской среды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86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4816074"/>
              </p:ext>
            </p:extLst>
          </p:nvPr>
        </p:nvGraphicFramePr>
        <p:xfrm>
          <a:off x="285720" y="928670"/>
          <a:ext cx="8572560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583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58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6369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7151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526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5188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9523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52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447" name="think-cell Slide" r:id="rId19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-7541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Были выявлены две точки роста субъектов МСП в сегменте «Торговля автотранспортными средствами и мотоциклами, их техническое обслуживание и ремонт»</a:t>
            </a: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588" y="6326051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>
            <p:custDataLst>
              <p:tags r:id="rId6"/>
            </p:custDataLst>
          </p:nvPr>
        </p:nvSpPr>
        <p:spPr>
          <a:xfrm>
            <a:off x="6357950" y="1714488"/>
            <a:ext cx="257176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7"/>
            </p:custDataLst>
          </p:nvPr>
        </p:nvSpPr>
        <p:spPr>
          <a:xfrm>
            <a:off x="3786182" y="857232"/>
            <a:ext cx="221457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Выделены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сегменты, характеризующиеся высокими темпами роста по всем показателям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8"/>
            </p:custDataLst>
          </p:nvPr>
        </p:nvSpPr>
        <p:spPr>
          <a:xfrm>
            <a:off x="264220" y="1335068"/>
            <a:ext cx="316477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9"/>
            </p:custDataLst>
          </p:nvPr>
        </p:nvSpPr>
        <p:spPr>
          <a:xfrm>
            <a:off x="264220" y="857232"/>
            <a:ext cx="3164771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различных </a:t>
            </a:r>
            <a:r>
              <a:rPr kumimoji="0" lang="ru-RU" sz="12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подсегментов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торговли автотранспортными средствами*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60" name="Равнобедренный треугольник 59"/>
          <p:cNvSpPr/>
          <p:nvPr>
            <p:custDataLst>
              <p:tags r:id="rId10"/>
            </p:custDataLst>
          </p:nvPr>
        </p:nvSpPr>
        <p:spPr>
          <a:xfrm rot="5400000">
            <a:off x="230102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7" name="Равнобедренный треугольник 66"/>
          <p:cNvSpPr/>
          <p:nvPr>
            <p:custDataLst>
              <p:tags r:id="rId11"/>
            </p:custDataLst>
          </p:nvPr>
        </p:nvSpPr>
        <p:spPr>
          <a:xfrm rot="5400000">
            <a:off x="4838502" y="3376812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8" name="Прямоугольник 67"/>
          <p:cNvSpPr/>
          <p:nvPr>
            <p:custDataLst>
              <p:tags r:id="rId12"/>
            </p:custDataLst>
          </p:nvPr>
        </p:nvSpPr>
        <p:spPr>
          <a:xfrm>
            <a:off x="3786182" y="1714488"/>
            <a:ext cx="221457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13"/>
            </p:custDataLst>
          </p:nvPr>
        </p:nvSpPr>
        <p:spPr>
          <a:xfrm>
            <a:off x="6357950" y="857232"/>
            <a:ext cx="257176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выделенных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сегментах выявлены темпы роста, значительно превышающие среднерыночные (по всем видам деятельности)</a:t>
            </a:r>
            <a:endParaRPr kumimoji="0" lang="ru-RU" sz="1200" b="1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73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00826" y="1785926"/>
            <a:ext cx="221457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Выручка – </a:t>
            </a:r>
            <a:r>
              <a:rPr lang="ru-RU" sz="1200" dirty="0" smtClean="0">
                <a:latin typeface="+mn-lt"/>
              </a:rPr>
              <a:t>на 21%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Чистая прибыль – </a:t>
            </a:r>
            <a:r>
              <a:rPr lang="ru-RU" sz="1200" dirty="0" smtClean="0">
                <a:latin typeface="+mn-lt"/>
              </a:rPr>
              <a:t>на 10%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Основные средства – </a:t>
            </a:r>
            <a:r>
              <a:rPr lang="ru-RU" sz="1200" dirty="0" smtClean="0">
                <a:latin typeface="+mn-lt"/>
              </a:rPr>
              <a:t>на 13%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Оборотные активы – </a:t>
            </a:r>
            <a:r>
              <a:rPr lang="ru-RU" sz="1200" dirty="0" smtClean="0">
                <a:latin typeface="+mn-lt"/>
              </a:rPr>
              <a:t>на 12%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Капитал и резервы – </a:t>
            </a:r>
            <a:r>
              <a:rPr lang="ru-RU" sz="1200" dirty="0" smtClean="0">
                <a:latin typeface="+mn-lt"/>
              </a:rPr>
              <a:t>на 23%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  <p:pic>
        <p:nvPicPr>
          <p:cNvPr id="26" name="Рисунок 25" descr="kpi1.jp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0" cstate="print"/>
          <a:stretch>
            <a:fillRect/>
          </a:stretch>
        </p:blipFill>
        <p:spPr>
          <a:xfrm>
            <a:off x="6858017" y="4946487"/>
            <a:ext cx="1357322" cy="1142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Прямоугольник 32"/>
          <p:cNvSpPr/>
          <p:nvPr/>
        </p:nvSpPr>
        <p:spPr>
          <a:xfrm>
            <a:off x="395536" y="1831230"/>
            <a:ext cx="28803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автотранспортными средствами</a:t>
            </a:r>
            <a:r>
              <a:rPr lang="ru-RU" sz="1200" dirty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  <a:p>
            <a:pPr marL="182563" algn="just"/>
            <a:r>
              <a:rPr lang="ru-RU" sz="1200" b="1" dirty="0">
                <a:latin typeface="+mn-lt"/>
              </a:rPr>
              <a:t>– 216 компаний</a:t>
            </a:r>
          </a:p>
          <a:p>
            <a:pPr marL="180975" indent="-180975" algn="just">
              <a:buFont typeface="Arial" pitchFamily="34" charset="0"/>
              <a:buChar char="•"/>
            </a:pPr>
            <a:endParaRPr lang="en-US" sz="1200" dirty="0" smtClean="0">
              <a:latin typeface="+mn-lt"/>
            </a:endParaRPr>
          </a:p>
          <a:p>
            <a:pPr marL="180975" indent="-180975" algn="just"/>
            <a:endParaRPr lang="ru-RU" sz="200" dirty="0" smtClean="0">
              <a:latin typeface="+mn-lt"/>
            </a:endParaRP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Техническое обслуживание и ремонт автотранспортных средств</a:t>
            </a:r>
          </a:p>
          <a:p>
            <a:pPr marL="182563" algn="just"/>
            <a:r>
              <a:rPr lang="ru-RU" sz="1200" b="1" dirty="0">
                <a:latin typeface="+mn-lt"/>
              </a:rPr>
              <a:t>– 226 компаний</a:t>
            </a:r>
          </a:p>
          <a:p>
            <a:pPr marL="180975" indent="-180975" algn="just">
              <a:buFont typeface="Arial" pitchFamily="34" charset="0"/>
              <a:buChar char="•"/>
            </a:pPr>
            <a:endParaRPr lang="en-US" sz="1200" dirty="0" smtClean="0">
              <a:latin typeface="+mn-lt"/>
            </a:endParaRPr>
          </a:p>
          <a:p>
            <a:pPr marL="180975" indent="-180975" algn="just">
              <a:buFont typeface="Arial" pitchFamily="34" charset="0"/>
              <a:buChar char="•"/>
            </a:pPr>
            <a:endParaRPr lang="ru-RU" sz="200" dirty="0" smtClean="0">
              <a:latin typeface="+mn-lt"/>
            </a:endParaRP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автомобильными деталями, узлами и принадлежностями</a:t>
            </a:r>
            <a:r>
              <a:rPr lang="ru-RU" sz="1200" dirty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  <a:p>
            <a:pPr marL="180975" indent="1588" algn="just"/>
            <a:r>
              <a:rPr lang="ru-RU" sz="1200" b="1" dirty="0" smtClean="0">
                <a:latin typeface="+mn-lt"/>
              </a:rPr>
              <a:t>– 297 компаний</a:t>
            </a:r>
          </a:p>
          <a:p>
            <a:pPr marL="180975" indent="-180975" algn="just"/>
            <a:endParaRPr lang="ru-RU" sz="1200" dirty="0">
              <a:latin typeface="+mn-lt"/>
            </a:endParaRP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Розничная торговля моторным топливом</a:t>
            </a:r>
            <a:r>
              <a:rPr lang="ru-RU" sz="1200" dirty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  <a:p>
            <a:pPr marL="180975" indent="1588" algn="just"/>
            <a:r>
              <a:rPr lang="ru-RU" sz="1200" b="1" dirty="0" smtClean="0">
                <a:latin typeface="+mn-lt"/>
              </a:rPr>
              <a:t>– 301 компания</a:t>
            </a:r>
            <a:endParaRPr lang="ru-RU" sz="1200" b="1" dirty="0"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43372" y="1857364"/>
            <a:ext cx="1529341" cy="5891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Торговля автотранспортными средствами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71934" y="4071942"/>
            <a:ext cx="164351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Торговля автомобильными деталями, узлами и принадлежностями </a:t>
            </a:r>
          </a:p>
        </p:txBody>
      </p:sp>
      <p:sp>
        <p:nvSpPr>
          <p:cNvPr id="5" name="Rectangle 4">
            <a:hlinkClick r:id="rId21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>
            <a:hlinkClick r:id="rId21"/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>
            <a:hlinkClick r:id="rId21"/>
          </p:cNvPr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>
            <a:hlinkClick r:id="rId21"/>
          </p:cNvPr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33" name="Picture 9" descr="http://im0-tub-ru.yandex.net/i?id=8895621-57-72&amp;n=21">
            <a:hlinkClick r:id="rId22"/>
          </p:cNvPr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095"/>
          <a:stretch/>
        </p:blipFill>
        <p:spPr bwMode="auto">
          <a:xfrm>
            <a:off x="4143372" y="2714620"/>
            <a:ext cx="1421641" cy="7240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37" name="Picture 13" descr="http://im8-tub-ru.yandex.net/i?id=151837705-68-72&amp;n=21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000636"/>
            <a:ext cx="1479510" cy="9246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6429388" y="3571876"/>
            <a:ext cx="2428892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00826" y="3714752"/>
            <a:ext cx="221457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Выручка – </a:t>
            </a:r>
            <a:r>
              <a:rPr lang="ru-RU" sz="1200" dirty="0" smtClean="0">
                <a:latin typeface="+mn-lt"/>
              </a:rPr>
              <a:t>на 15%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Чистая прибыль – </a:t>
            </a:r>
            <a:r>
              <a:rPr lang="ru-RU" sz="1200" dirty="0" smtClean="0">
                <a:latin typeface="+mn-lt"/>
              </a:rPr>
              <a:t>на 6%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Основные средства – </a:t>
            </a:r>
            <a:r>
              <a:rPr lang="ru-RU" sz="1200" dirty="0" smtClean="0">
                <a:latin typeface="+mn-lt"/>
              </a:rPr>
              <a:t>на 8%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Оборотные активы – </a:t>
            </a:r>
            <a:r>
              <a:rPr lang="ru-RU" sz="1200" dirty="0" smtClean="0">
                <a:latin typeface="+mn-lt"/>
              </a:rPr>
              <a:t>на 35%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Капитал и резервы – </a:t>
            </a:r>
            <a:r>
              <a:rPr lang="ru-RU" sz="1200" dirty="0" smtClean="0">
                <a:latin typeface="+mn-lt"/>
              </a:rPr>
              <a:t>на 70%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786182" y="3571876"/>
            <a:ext cx="2143140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206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субъекты МСП </a:t>
            </a:r>
            <a:r>
              <a:rPr lang="ru-RU" dirty="0" smtClean="0"/>
              <a:t>в исследуемом сегменте </a:t>
            </a:r>
            <a:r>
              <a:rPr lang="ru-RU" dirty="0" smtClean="0">
                <a:latin typeface="+mj-lt"/>
              </a:rPr>
              <a:t>наибольшее воздействие оказывают группы факторов, связанные с мероприятиями государственной поддержки, социальной напряженностью, преступностью и неравенством, а также доступом к спросу*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7398933"/>
              </p:ext>
            </p:extLst>
          </p:nvPr>
        </p:nvGraphicFramePr>
        <p:xfrm>
          <a:off x="285720" y="928672"/>
          <a:ext cx="8572560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381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30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928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88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9000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4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9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*По результатам кабинетного исследования и опроса экспертов в формате глубинных интервью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5970" name="think-cell Slide" r:id="rId41" imgW="270" imgH="270" progId="TCLayout.ActiveDocument.1">
              <p:embed/>
            </p:oleObj>
          </a:graphicData>
        </a:graphic>
      </p:graphicFrame>
      <p:sp>
        <p:nvSpPr>
          <p:cNvPr id="58" name="Прямоугольник 57"/>
          <p:cNvSpPr/>
          <p:nvPr>
            <p:custDataLst>
              <p:tags r:id="rId2"/>
            </p:custDataLst>
          </p:nvPr>
        </p:nvSpPr>
        <p:spPr>
          <a:xfrm>
            <a:off x="6948264" y="5149642"/>
            <a:ext cx="308453" cy="10078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3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3"/>
            </p:custDataLst>
          </p:nvPr>
        </p:nvSpPr>
        <p:spPr>
          <a:xfrm>
            <a:off x="4404717" y="5149641"/>
            <a:ext cx="308453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2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>
            <p:custDataLst>
              <p:tags r:id="rId4"/>
            </p:custDataLst>
          </p:nvPr>
        </p:nvSpPr>
        <p:spPr>
          <a:xfrm>
            <a:off x="2071068" y="5157192"/>
            <a:ext cx="308453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1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>
            <p:custDataLst>
              <p:tags r:id="rId5"/>
            </p:custDataLst>
          </p:nvPr>
        </p:nvSpPr>
        <p:spPr>
          <a:xfrm>
            <a:off x="4355976" y="3870791"/>
            <a:ext cx="2302546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>
            <p:custDataLst>
              <p:tags r:id="rId6"/>
            </p:custDataLst>
          </p:nvPr>
        </p:nvSpPr>
        <p:spPr>
          <a:xfrm>
            <a:off x="6631732" y="3870790"/>
            <a:ext cx="2226548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>
            <p:custDataLst>
              <p:tags r:id="rId7"/>
            </p:custDataLst>
          </p:nvPr>
        </p:nvSpPr>
        <p:spPr>
          <a:xfrm>
            <a:off x="2071670" y="2970791"/>
            <a:ext cx="2286016" cy="2421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8"/>
            </p:custDataLst>
          </p:nvPr>
        </p:nvSpPr>
        <p:spPr>
          <a:xfrm rot="10800000">
            <a:off x="2071670" y="2139126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9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доступа к спросу характеризуются как положительным, так и отрицательным воздействием на субъектов МСП г. Москвы </a:t>
            </a:r>
            <a:r>
              <a:rPr lang="ru-RU" dirty="0" smtClean="0"/>
              <a:t>в сегменте </a:t>
            </a:r>
            <a:r>
              <a:rPr lang="ru-RU" dirty="0"/>
              <a:t>«Торговля автотранспортными средствами и мотоциклами, их техническое обслуживание и ремонт»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12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2067688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3"/>
            </p:custDataLst>
          </p:nvPr>
        </p:nvSpPr>
        <p:spPr>
          <a:xfrm>
            <a:off x="142844" y="2970790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-142908" y="2324393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5"/>
            </p:custDataLst>
          </p:nvPr>
        </p:nvSpPr>
        <p:spPr>
          <a:xfrm>
            <a:off x="2071670" y="2970791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6"/>
            </p:custDataLst>
          </p:nvPr>
        </p:nvCxnSpPr>
        <p:spPr>
          <a:xfrm>
            <a:off x="4357686" y="3013535"/>
            <a:ext cx="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7"/>
            </p:custDataLst>
          </p:nvPr>
        </p:nvCxnSpPr>
        <p:spPr>
          <a:xfrm>
            <a:off x="6643702" y="3013535"/>
            <a:ext cx="1482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низ 34"/>
          <p:cNvSpPr/>
          <p:nvPr>
            <p:custDataLst>
              <p:tags r:id="rId18"/>
            </p:custDataLst>
          </p:nvPr>
        </p:nvSpPr>
        <p:spPr>
          <a:xfrm rot="10800000">
            <a:off x="4857752" y="1703658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72506" y="908720"/>
            <a:ext cx="4447966" cy="723275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Существует высокий потенциал индивидуального спроса. </a:t>
            </a: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Продажи автомобилей росли до 2013 г. Наибольшие темпы роста наблюдались в 2009-2010 г.</a:t>
            </a:r>
            <a:endParaRPr lang="ru-RU" sz="800" dirty="0" smtClean="0">
              <a:latin typeface="+mn-lt"/>
            </a:endParaRPr>
          </a:p>
        </p:txBody>
      </p:sp>
      <p:pic>
        <p:nvPicPr>
          <p:cNvPr id="42" name="Picture 16" descr="http://mediasubs.ru/group/uploads/li/lichnostnyij-rost-i-finansyi/image2/ItMDliMWJ.jpg">
            <a:hlinkClick r:id="rId42"/>
          </p:cNvPr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214282" y="1071546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21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22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-14290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sp>
        <p:nvSpPr>
          <p:cNvPr id="45" name="TextBox 4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79521" y="5157192"/>
            <a:ext cx="1904447" cy="101566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Отсутствие поддержки автокредитования в 2012 г. способствовало снижению спроса на автомобили в 2013 г.</a:t>
            </a: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372506" y="2917393"/>
            <a:ext cx="22786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платежеспособного </a:t>
            </a:r>
            <a:r>
              <a:rPr lang="ru-RU" sz="1200" dirty="0">
                <a:latin typeface="+mn-lt"/>
              </a:rPr>
              <a:t>спроса </a:t>
            </a:r>
            <a:r>
              <a:rPr lang="ru-RU" sz="1200" dirty="0" smtClean="0">
                <a:latin typeface="+mn-lt"/>
              </a:rPr>
              <a:t>(рост </a:t>
            </a:r>
            <a:r>
              <a:rPr lang="ru-RU" sz="1200" dirty="0">
                <a:latin typeface="+mn-lt"/>
              </a:rPr>
              <a:t>реальных располагаемых доходов </a:t>
            </a:r>
            <a:r>
              <a:rPr lang="ru-RU" sz="1200" dirty="0" smtClean="0">
                <a:latin typeface="+mn-lt"/>
              </a:rPr>
              <a:t>на 13,8% за 2009-2012</a:t>
            </a:r>
            <a:r>
              <a:rPr lang="ru-RU" sz="1200" dirty="0" smtClean="0">
                <a:latin typeface="+mn-lt"/>
                <a:sym typeface="Wingdings 2"/>
              </a:rPr>
              <a:t></a:t>
            </a:r>
            <a:r>
              <a:rPr lang="ru-RU" sz="1200" dirty="0" smtClean="0">
                <a:latin typeface="+mn-lt"/>
              </a:rPr>
              <a:t>гг.). </a:t>
            </a:r>
            <a:endParaRPr lang="en-US" sz="1200" dirty="0" smtClean="0">
              <a:latin typeface="+mn-lt"/>
            </a:endParaRPr>
          </a:p>
        </p:txBody>
      </p:sp>
      <p:pic>
        <p:nvPicPr>
          <p:cNvPr id="125959" name="Picture 7" descr="http://ivbb.ru/domain_dependent/ivbb.ru/uploadify/3d5b9ce52a570d78e6b4bf7f07f18550.jpg">
            <a:hlinkClick r:id="rId44"/>
          </p:cNvPr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4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>
            <p:custDataLst>
              <p:tags r:id="rId27"/>
            </p:custDataLst>
          </p:nvPr>
        </p:nvCxnSpPr>
        <p:spPr>
          <a:xfrm>
            <a:off x="2071670" y="321297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>
            <p:custDataLst>
              <p:tags r:id="rId28"/>
            </p:custDataLst>
          </p:nvPr>
        </p:nvCxnSpPr>
        <p:spPr>
          <a:xfrm>
            <a:off x="4372506" y="3870791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643702" y="3068960"/>
            <a:ext cx="2278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Высокая концентрация населения в г. Москве (до 20 млн человек)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>
            <p:custDataLst>
              <p:tags r:id="rId30"/>
            </p:custDataLst>
          </p:nvPr>
        </p:nvCxnSpPr>
        <p:spPr>
          <a:xfrm>
            <a:off x="6658522" y="3870790"/>
            <a:ext cx="2199758" cy="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>
            <p:custDataLst>
              <p:tags r:id="rId31"/>
            </p:custDataLst>
          </p:nvPr>
        </p:nvSpPr>
        <p:spPr>
          <a:xfrm rot="10800000">
            <a:off x="7236296" y="1703658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713169" y="5149641"/>
            <a:ext cx="2163087" cy="101566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Из-за </a:t>
            </a:r>
            <a:r>
              <a:rPr lang="ru-RU" sz="1200" dirty="0">
                <a:latin typeface="+mn-lt"/>
              </a:rPr>
              <a:t>пробок часовой путь в г. Москве увеличивается в среднем на 40 </a:t>
            </a:r>
            <a:r>
              <a:rPr lang="ru-RU" sz="1200" dirty="0" smtClean="0">
                <a:latin typeface="+mn-lt"/>
              </a:rPr>
              <a:t>мин, что негативно влияет на уровень спроса </a:t>
            </a:r>
          </a:p>
        </p:txBody>
      </p:sp>
      <p:sp>
        <p:nvSpPr>
          <p:cNvPr id="49" name="TextBox 3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195736" y="3379058"/>
            <a:ext cx="4120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000" dirty="0" smtClean="0">
                <a:latin typeface="+mn-lt"/>
              </a:rPr>
              <a:t>1</a:t>
            </a:r>
            <a:endParaRPr lang="en-US" sz="3000" dirty="0" smtClean="0">
              <a:latin typeface="+mn-lt"/>
            </a:endParaRPr>
          </a:p>
        </p:txBody>
      </p:sp>
      <p:sp>
        <p:nvSpPr>
          <p:cNvPr id="50" name="TextBox 3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89787" y="3379058"/>
            <a:ext cx="5300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000" dirty="0" smtClean="0">
                <a:latin typeface="+mn-lt"/>
              </a:rPr>
              <a:t>2</a:t>
            </a:r>
            <a:endParaRPr lang="en-US" sz="3000" dirty="0" smtClean="0">
              <a:latin typeface="+mn-lt"/>
            </a:endParaRPr>
          </a:p>
        </p:txBody>
      </p:sp>
      <p:sp>
        <p:nvSpPr>
          <p:cNvPr id="51" name="TextBox 3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635896" y="3379058"/>
            <a:ext cx="6480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000" dirty="0" smtClean="0">
                <a:latin typeface="+mn-lt"/>
              </a:rPr>
              <a:t>3</a:t>
            </a:r>
            <a:endParaRPr lang="en-US" sz="3000" dirty="0" smtClean="0">
              <a:latin typeface="+mn-lt"/>
            </a:endParaRPr>
          </a:p>
        </p:txBody>
      </p:sp>
      <p:cxnSp>
        <p:nvCxnSpPr>
          <p:cNvPr id="52" name="Прямая соединительная линия 51"/>
          <p:cNvCxnSpPr/>
          <p:nvPr>
            <p:custDataLst>
              <p:tags r:id="rId36"/>
            </p:custDataLst>
          </p:nvPr>
        </p:nvCxnSpPr>
        <p:spPr>
          <a:xfrm>
            <a:off x="2713930" y="3239411"/>
            <a:ext cx="6382" cy="84521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>
            <p:custDataLst>
              <p:tags r:id="rId37"/>
            </p:custDataLst>
          </p:nvPr>
        </p:nvCxnSpPr>
        <p:spPr>
          <a:xfrm>
            <a:off x="3553668" y="3256897"/>
            <a:ext cx="6382" cy="84521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256717" y="5157192"/>
            <a:ext cx="1581802" cy="1000274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числа </a:t>
            </a:r>
            <a:r>
              <a:rPr lang="ru-RU" sz="1200" dirty="0" err="1" smtClean="0">
                <a:latin typeface="+mn-lt"/>
              </a:rPr>
              <a:t>автоугонов</a:t>
            </a:r>
            <a:r>
              <a:rPr lang="ru-RU" sz="1200" dirty="0" smtClean="0">
                <a:latin typeface="+mn-lt"/>
              </a:rPr>
              <a:t> негативно влияет на уровень спроса</a:t>
            </a:r>
          </a:p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44" name="think-cell Slide" r:id="rId21" imgW="270" imgH="270" progId="TCLayout.ActiveDocument.1">
              <p:embed/>
            </p:oleObj>
          </a:graphicData>
        </a:graphic>
      </p:graphicFrame>
      <p:pic>
        <p:nvPicPr>
          <p:cNvPr id="124934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5496" y="4500570"/>
            <a:ext cx="1998278" cy="17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воздействие на субъектов МСП г. Москвы в </a:t>
            </a:r>
            <a:r>
              <a:rPr lang="ru-RU" dirty="0" smtClean="0"/>
              <a:t>сегменте </a:t>
            </a:r>
            <a:r>
              <a:rPr lang="ru-RU" dirty="0"/>
              <a:t>«Торговля автотранспортными средствами и мотоциклами, их техническое обслуживание и ремонт»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/>
        </p:nvSpPr>
        <p:spPr>
          <a:xfrm>
            <a:off x="4932040" y="3286124"/>
            <a:ext cx="1214446" cy="12144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44514" y="4657199"/>
            <a:ext cx="2071702" cy="124649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Льготы по аренде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выставочной деятельности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23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43" name="TextBox 30"/>
          <p:cNvSpPr txBox="1">
            <a:spLocks noChangeArrowheads="1"/>
          </p:cNvSpPr>
          <p:nvPr/>
        </p:nvSpPr>
        <p:spPr bwMode="auto">
          <a:xfrm>
            <a:off x="4283968" y="1857364"/>
            <a:ext cx="2357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«Развитие малого и среднего предпринимательства в г. Москве»</a:t>
            </a: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0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051720" y="4643446"/>
            <a:ext cx="2143140" cy="1538883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Развитие транспортной сети г. Москвы, обеспечивающее благоприятное воздействие на отрасль в целом</a:t>
            </a:r>
            <a:r>
              <a:rPr lang="en-US" sz="1200" dirty="0" smtClean="0">
                <a:latin typeface="+mn-lt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Подпрограммы по развитию отдельных сегментов отрасли</a:t>
            </a:r>
          </a:p>
          <a:p>
            <a:pPr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82275" y="2000239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Государственная программа города Москвы «Развитие транспортной системы на 2012-2016 гг.»</a:t>
            </a:r>
            <a:endParaRPr lang="ru-RU" sz="1200" dirty="0">
              <a:latin typeface="+mn-lt"/>
            </a:endParaRPr>
          </a:p>
        </p:txBody>
      </p:sp>
      <p:sp>
        <p:nvSpPr>
          <p:cNvPr id="23" name="Стрелка вниз 22"/>
          <p:cNvSpPr/>
          <p:nvPr>
            <p:custDataLst>
              <p:tags r:id="rId16"/>
            </p:custDataLst>
          </p:nvPr>
        </p:nvSpPr>
        <p:spPr>
          <a:xfrm>
            <a:off x="2555776" y="3286124"/>
            <a:ext cx="1214446" cy="12144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19673" y="1988127"/>
            <a:ext cx="23574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Программа утилизации автомобилей (2010-2011 гг.), программа льготного автокредитования (2009-2012 гг., 2013 г. +)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7164288" y="3284984"/>
            <a:ext cx="1214446" cy="12144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48770" y="4653136"/>
            <a:ext cx="2071702" cy="646331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Непосредственные мероприятия по стимулированию спроса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1563" name="think-cell Slide" r:id="rId16" imgW="270" imgH="270" progId="TCLayout.ActiveDocument.1">
              <p:embed/>
            </p:oleObj>
          </a:graphicData>
        </a:graphic>
      </p:graphicFrame>
      <p:sp>
        <p:nvSpPr>
          <p:cNvPr id="21" name="Прямоугольник 20"/>
          <p:cNvSpPr/>
          <p:nvPr>
            <p:custDataLst>
              <p:tags r:id="rId2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Социальная напряженность, преступность и неравенство оказывают отрицательное воздействие на субъектов МСП г. Москвы </a:t>
            </a:r>
            <a:r>
              <a:rPr lang="ru-RU" dirty="0" smtClean="0"/>
              <a:t>в </a:t>
            </a:r>
            <a:r>
              <a:rPr lang="ru-RU" dirty="0"/>
              <a:t>сегменте «Торговля автотранспортными средствами и мотоциклами, их техническое обслуживание и ремонт»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6"/>
            </p:custDataLst>
          </p:nvPr>
        </p:nvSpPr>
        <p:spPr>
          <a:xfrm>
            <a:off x="142844" y="1777118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/>
              <a:t>Социальная напряженность, преступность и неравенство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8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3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43076" y="1884363"/>
            <a:ext cx="2143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</a:t>
            </a:r>
            <a:r>
              <a:rPr lang="ru-RU" sz="1200" dirty="0">
                <a:latin typeface="+mn-lt"/>
              </a:rPr>
              <a:t>количества </a:t>
            </a:r>
            <a:r>
              <a:rPr lang="ru-RU" sz="1200" dirty="0" err="1">
                <a:latin typeface="+mn-lt"/>
              </a:rPr>
              <a:t>автоугонов</a:t>
            </a:r>
            <a:r>
              <a:rPr lang="ru-RU" sz="1200" dirty="0">
                <a:latin typeface="+mn-lt"/>
              </a:rPr>
              <a:t> в г. Москве (по итогам 2012 г. </a:t>
            </a:r>
            <a:r>
              <a:rPr lang="en-US" sz="1200" dirty="0">
                <a:latin typeface="+mn-lt"/>
              </a:rPr>
              <a:t>~</a:t>
            </a:r>
            <a:r>
              <a:rPr lang="ru-RU" sz="1200" dirty="0">
                <a:latin typeface="+mn-lt"/>
              </a:rPr>
              <a:t>13</a:t>
            </a:r>
            <a:r>
              <a:rPr lang="en-US" sz="1200" dirty="0">
                <a:latin typeface="+mn-lt"/>
              </a:rPr>
              <a:t>,5 </a:t>
            </a:r>
            <a:r>
              <a:rPr lang="ru-RU" sz="1200" dirty="0">
                <a:latin typeface="+mn-lt"/>
              </a:rPr>
              <a:t>тыс.)</a:t>
            </a:r>
            <a:endParaRPr lang="en-US" sz="1200" dirty="0">
              <a:latin typeface="+mn-lt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2607423" y="2771987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2071670" y="4567785"/>
            <a:ext cx="2286016" cy="1538883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риски </a:t>
            </a:r>
            <a:r>
              <a:rPr lang="ru-RU" sz="1200" dirty="0" err="1" smtClean="0">
                <a:latin typeface="+mn-lt"/>
              </a:rPr>
              <a:t>автоугонов</a:t>
            </a:r>
            <a:r>
              <a:rPr lang="ru-RU" sz="1200" dirty="0" smtClean="0">
                <a:latin typeface="+mn-lt"/>
              </a:rPr>
              <a:t> вынуждают торговые компании нести дополнительные издержки по защите собственности.</a:t>
            </a:r>
            <a:endParaRPr lang="ru-RU" sz="3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зарулем.рф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51554" name="Picture 2" descr="http://s0.tchkcdn.com/auto/g_8021/img_10/88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40" y="2848525"/>
            <a:ext cx="4316840" cy="3243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89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25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наибольшее воздействие на субъекты МСП г. Москвы в </a:t>
            </a:r>
            <a:r>
              <a:rPr lang="ru-RU" dirty="0" smtClean="0"/>
              <a:t>сегменте «Оптовая и розничная торговля» оказали факторы, связанные с недвижимостью</a:t>
            </a:r>
            <a:r>
              <a:rPr lang="ru-RU" dirty="0"/>
              <a:t> </a:t>
            </a:r>
            <a:r>
              <a:rPr lang="ru-RU" dirty="0" smtClean="0"/>
              <a:t>и налогообложением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4816074"/>
              </p:ext>
            </p:extLst>
          </p:nvPr>
        </p:nvGraphicFramePr>
        <p:xfrm>
          <a:off x="285720" y="928670"/>
          <a:ext cx="8572560" cy="528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583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58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6369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7151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3526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5188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9523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52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востребованности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143116"/>
            <a:ext cx="1603366" cy="157163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35%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857628"/>
            <a:ext cx="2918698" cy="142876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60%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429264"/>
            <a:ext cx="2918698" cy="71438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0%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5429264"/>
            <a:ext cx="3384946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76%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571612"/>
            <a:ext cx="2160810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46%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143116"/>
            <a:ext cx="2808882" cy="78581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60%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3071810"/>
            <a:ext cx="1728762" cy="642942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39%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571612"/>
            <a:ext cx="3278738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3HI856ki9sPJBaAJST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GpF137G06ZyY08Cepjd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hxrfDFIZ0.sbZdPUUBEo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wM.TTt8ku6jx9QFist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7ze0CbBVkKBowk5VPrdZ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FDnkxir9UacFQ93T1A0s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5xBx9YKS0qzBoYYgFuRv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EGbULHQdkGqmG06lvNZn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5EDC2UDUK2k2xODekme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GKmvQWFEWWu3wCiodBo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TE5tGrMEOuYRTEnvldb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GV1ap.C061QsNPy09UV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I3VjBUdUmNEFc8k1.yM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ChveKVFhUqYTlmyp29E5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N2Ns7UE06ThhUD8te8t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qQprcd80Sc5LG_O3wfC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_du4cdujU2Fna8r9LWfn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BRKcQFdyUacN.OQkHD7H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DqU6h._kC45FFEEtuWb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kCSwuTHeUeB7GlJ1SQro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JtjngvC1kOgL2fb1BXpQ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cX8Q8f60u98hZamwxiE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rMhJh79EGDH36hFnzqO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h0a1yBxDkKps._BcyWEr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63eNv99806qIRXj93N_T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ItBrYDqSUezNftx.cGrd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aQowJ.wUmWLp7FosTMv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0DDAeTAUqP4cP.z3JW1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4dUb5WvOEGcyqjX1hOgc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_n6VRZXk2sEhOZgdduq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0DDAeTAUqP4cP.z3JW1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4465</TotalTime>
  <Words>1464</Words>
  <Application>Microsoft Office PowerPoint</Application>
  <PresentationFormat>Экран (4:3)</PresentationFormat>
  <Paragraphs>211</Paragraphs>
  <Slides>12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nisse_orv_arenda_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Philipp</cp:lastModifiedBy>
  <cp:revision>255</cp:revision>
  <dcterms:created xsi:type="dcterms:W3CDTF">2012-11-23T10:09:39Z</dcterms:created>
  <dcterms:modified xsi:type="dcterms:W3CDTF">2013-10-16T08:23:42Z</dcterms:modified>
</cp:coreProperties>
</file>