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Override PartName="/ppt/tags/tag100.xml" ContentType="application/vnd.openxmlformats-officedocument.presentationml.tags+xml"/>
  <Default Extension="xml" ContentType="application/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09.xml" ContentType="application/vnd.openxmlformats-officedocument.presentationml.tags+xml"/>
  <Override PartName="/ppt/tags/tag138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notesSlides/notesSlide7.xml" ContentType="application/vnd.openxmlformats-officedocument.presentationml.notesSlide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45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tags/tag134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41.xml" ContentType="application/vnd.openxmlformats-officedocument.presentationml.tags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130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Override PartName="/ppt/notesSlides/notesSlide8.xml" ContentType="application/vnd.openxmlformats-officedocument.presentationml.notesSlide+xml"/>
  <Default Extension="gif" ContentType="image/gif"/>
  <Override PartName="/ppt/tags/tag128.xml" ContentType="application/vnd.openxmlformats-officedocument.presentationml.tags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35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tags/tag106.xml" ContentType="application/vnd.openxmlformats-officedocument.presentationml.tags+xml"/>
  <Override PartName="/ppt/tags/tag124.xml" ContentType="application/vnd.openxmlformats-officedocument.presentationml.tags+xml"/>
  <Override PartName="/ppt/tags/tag142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notesSlides/notesSlide9.xml" ContentType="application/vnd.openxmlformats-officedocument.presentationml.notesSlide+xml"/>
  <Override PartName="/ppt/tags/tag129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3.xml" ContentType="application/vnd.openxmlformats-officedocument.presentationml.tags+xml"/>
  <Default Extension="jpeg" ContentType="image/jpeg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notesSlides/notesSlide6.xml" ContentType="application/vnd.openxmlformats-officedocument.presentationml.notesSlide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22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98" r:id="rId3"/>
    <p:sldId id="309" r:id="rId4"/>
    <p:sldId id="303" r:id="rId5"/>
    <p:sldId id="310" r:id="rId6"/>
    <p:sldId id="307" r:id="rId7"/>
    <p:sldId id="306" r:id="rId8"/>
    <p:sldId id="316" r:id="rId9"/>
    <p:sldId id="311" r:id="rId10"/>
    <p:sldId id="318" r:id="rId11"/>
    <p:sldId id="315" r:id="rId12"/>
    <p:sldId id="317" r:id="rId13"/>
  </p:sldIdLst>
  <p:sldSz cx="9144000" cy="6858000" type="screen4x3"/>
  <p:notesSz cx="6858000" cy="9144000"/>
  <p:custDataLst>
    <p:tags r:id="rId1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ilipp" initials="P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9BC62E"/>
    <a:srgbClr val="FFB7B7"/>
    <a:srgbClr val="00519A"/>
    <a:srgbClr val="E75325"/>
    <a:srgbClr val="88AE28"/>
    <a:srgbClr val="640000"/>
    <a:srgbClr val="320000"/>
    <a:srgbClr val="FF252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523" autoAdjust="0"/>
    <p:restoredTop sz="98057" autoAdjust="0"/>
  </p:normalViewPr>
  <p:slideViewPr>
    <p:cSldViewPr showGuides="1">
      <p:cViewPr>
        <p:scale>
          <a:sx n="100" d="100"/>
          <a:sy n="100" d="100"/>
        </p:scale>
        <p:origin x="-1860" y="-312"/>
      </p:cViewPr>
      <p:guideLst>
        <p:guide orient="horz" pos="2160"/>
        <p:guide orient="horz" pos="238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658F6F-58C3-47D0-AD83-63609EFC1E2E}" type="datetimeFigureOut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184A53-73D3-42B1-8DE0-82E0A661AF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26456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751812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26398-C800-4E80-83B8-001EDBEAF209}" type="datetimeFigureOut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BDCFC-1B43-4671-8153-5A577BDBCB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0D26-CD32-44E7-8454-F22967C073A3}" type="datetimeFigureOut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09CB8-7BF2-430C-A143-660BAF5242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AC7B0-6F1F-4307-B92B-8017E1DA6C11}" type="datetimeFigureOut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F0368-36F2-482D-9F91-61D83B3E2C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CABFF-8B85-47B0-93C9-7DEC087E01ED}" type="datetimeFigureOut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0305A-D11B-4E57-9C7E-078536ECBA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56BD-5721-4FBD-AAF5-6222E059C5DE}" type="datetimeFigureOut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A8D4-29F2-4A58-9B07-6B495A526E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FE76-93D2-4635-BF74-FFBE05873C35}" type="datetimeFigureOut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9524B-3DB6-46E7-B5F7-BBF1EFB454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80BC-048A-43BD-B3BA-F09876D5F9BB}" type="datetimeFigureOut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D91B-007E-4CB5-8760-471BDF0A96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BA20F-6BDE-45A7-9443-9F98EFE876CC}" type="datetimeFigureOut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C2A70-2E3B-47E6-B033-8ECDFA28C2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4BC3F-B5D6-46E7-8080-6264D5D204E4}" type="datetimeFigureOut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12DB0-D9BD-431C-9F05-F7277FE053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F6F12-35FB-4E3A-8511-0E44FF0CF7F2}" type="datetimeFigureOut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16B63-89D3-4DC8-9BE0-8E2C2BCBDC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5C9AC-873C-40C9-A0C6-EB30620800CE}" type="datetimeFigureOut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5C3FA-77C7-4C54-A2CE-880E6F7862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66249B-2262-4813-B78C-0063B020C8B4}" type="datetimeFigureOut">
              <a:rPr lang="ru-RU"/>
              <a:pPr>
                <a:defRPr/>
              </a:pPr>
              <a:t>16.10.2013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071B26-612C-453E-9FAE-9DBD01FA09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17.xml"/><Relationship Id="rId13" Type="http://schemas.openxmlformats.org/officeDocument/2006/relationships/tags" Target="../tags/tag122.xml"/><Relationship Id="rId18" Type="http://schemas.openxmlformats.org/officeDocument/2006/relationships/notesSlide" Target="../notesSlides/notesSlide9.xml"/><Relationship Id="rId3" Type="http://schemas.openxmlformats.org/officeDocument/2006/relationships/tags" Target="../tags/tag112.xml"/><Relationship Id="rId21" Type="http://schemas.openxmlformats.org/officeDocument/2006/relationships/image" Target="../media/image10.gif"/><Relationship Id="rId7" Type="http://schemas.openxmlformats.org/officeDocument/2006/relationships/tags" Target="../tags/tag116.xml"/><Relationship Id="rId12" Type="http://schemas.openxmlformats.org/officeDocument/2006/relationships/tags" Target="../tags/tag121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111.xml"/><Relationship Id="rId16" Type="http://schemas.openxmlformats.org/officeDocument/2006/relationships/tags" Target="../tags/tag125.xml"/><Relationship Id="rId20" Type="http://schemas.openxmlformats.org/officeDocument/2006/relationships/hyperlink" Target="http://img-fotki.yandex.ru/get/5607/coto48.1f/0_60514_5f9181a7_XL" TargetMode="External"/><Relationship Id="rId1" Type="http://schemas.openxmlformats.org/officeDocument/2006/relationships/vmlDrawing" Target="../drawings/vmlDrawing9.vml"/><Relationship Id="rId6" Type="http://schemas.openxmlformats.org/officeDocument/2006/relationships/tags" Target="../tags/tag115.xml"/><Relationship Id="rId11" Type="http://schemas.openxmlformats.org/officeDocument/2006/relationships/tags" Target="../tags/tag120.xml"/><Relationship Id="rId5" Type="http://schemas.openxmlformats.org/officeDocument/2006/relationships/tags" Target="../tags/tag114.xml"/><Relationship Id="rId15" Type="http://schemas.openxmlformats.org/officeDocument/2006/relationships/tags" Target="../tags/tag124.xml"/><Relationship Id="rId10" Type="http://schemas.openxmlformats.org/officeDocument/2006/relationships/tags" Target="../tags/tag119.xml"/><Relationship Id="rId19" Type="http://schemas.openxmlformats.org/officeDocument/2006/relationships/oleObject" Target="../embeddings/oleObject9.bin"/><Relationship Id="rId4" Type="http://schemas.openxmlformats.org/officeDocument/2006/relationships/tags" Target="../tags/tag113.xml"/><Relationship Id="rId9" Type="http://schemas.openxmlformats.org/officeDocument/2006/relationships/tags" Target="../tags/tag118.xml"/><Relationship Id="rId14" Type="http://schemas.openxmlformats.org/officeDocument/2006/relationships/tags" Target="../tags/tag1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33.xml"/><Relationship Id="rId13" Type="http://schemas.openxmlformats.org/officeDocument/2006/relationships/tags" Target="../tags/tag138.xml"/><Relationship Id="rId18" Type="http://schemas.openxmlformats.org/officeDocument/2006/relationships/tags" Target="../tags/tag143.xml"/><Relationship Id="rId26" Type="http://schemas.openxmlformats.org/officeDocument/2006/relationships/hyperlink" Target="http://www.kanzlider.ru/upload/iblock/134/13448beebc4712b9afba75e0148727ac.png" TargetMode="External"/><Relationship Id="rId3" Type="http://schemas.openxmlformats.org/officeDocument/2006/relationships/tags" Target="../tags/tag128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132.xml"/><Relationship Id="rId12" Type="http://schemas.openxmlformats.org/officeDocument/2006/relationships/tags" Target="../tags/tag137.xml"/><Relationship Id="rId17" Type="http://schemas.openxmlformats.org/officeDocument/2006/relationships/tags" Target="../tags/tag142.xml"/><Relationship Id="rId25" Type="http://schemas.openxmlformats.org/officeDocument/2006/relationships/image" Target="../media/image11.jpeg"/><Relationship Id="rId2" Type="http://schemas.openxmlformats.org/officeDocument/2006/relationships/tags" Target="../tags/tag127.xml"/><Relationship Id="rId16" Type="http://schemas.openxmlformats.org/officeDocument/2006/relationships/tags" Target="../tags/tag141.xml"/><Relationship Id="rId20" Type="http://schemas.openxmlformats.org/officeDocument/2006/relationships/tags" Target="../tags/tag145.xml"/><Relationship Id="rId1" Type="http://schemas.openxmlformats.org/officeDocument/2006/relationships/vmlDrawing" Target="../drawings/vmlDrawing10.vml"/><Relationship Id="rId6" Type="http://schemas.openxmlformats.org/officeDocument/2006/relationships/tags" Target="../tags/tag131.xml"/><Relationship Id="rId11" Type="http://schemas.openxmlformats.org/officeDocument/2006/relationships/tags" Target="../tags/tag136.xml"/><Relationship Id="rId24" Type="http://schemas.openxmlformats.org/officeDocument/2006/relationships/hyperlink" Target="http://i25.fastpic.ru/big/2012/1007/93/5f5e42d283e3125caebde64f0c4c0b93.jpg" TargetMode="External"/><Relationship Id="rId5" Type="http://schemas.openxmlformats.org/officeDocument/2006/relationships/tags" Target="../tags/tag130.xml"/><Relationship Id="rId15" Type="http://schemas.openxmlformats.org/officeDocument/2006/relationships/tags" Target="../tags/tag140.xml"/><Relationship Id="rId23" Type="http://schemas.openxmlformats.org/officeDocument/2006/relationships/oleObject" Target="../embeddings/oleObject10.bin"/><Relationship Id="rId10" Type="http://schemas.openxmlformats.org/officeDocument/2006/relationships/tags" Target="../tags/tag135.xml"/><Relationship Id="rId19" Type="http://schemas.openxmlformats.org/officeDocument/2006/relationships/tags" Target="../tags/tag144.xml"/><Relationship Id="rId4" Type="http://schemas.openxmlformats.org/officeDocument/2006/relationships/tags" Target="../tags/tag129.xml"/><Relationship Id="rId9" Type="http://schemas.openxmlformats.org/officeDocument/2006/relationships/tags" Target="../tags/tag134.xml"/><Relationship Id="rId14" Type="http://schemas.openxmlformats.org/officeDocument/2006/relationships/tags" Target="../tags/tag139.xml"/><Relationship Id="rId22" Type="http://schemas.openxmlformats.org/officeDocument/2006/relationships/notesSlide" Target="../notesSlides/notesSlide10.xml"/><Relationship Id="rId27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2" Type="http://schemas.openxmlformats.org/officeDocument/2006/relationships/tags" Target="../tags/tag5.xml"/><Relationship Id="rId16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19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18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tags" Target="../tags/tag33.xml"/><Relationship Id="rId18" Type="http://schemas.openxmlformats.org/officeDocument/2006/relationships/notesSlide" Target="../notesSlides/notesSlide3.xml"/><Relationship Id="rId3" Type="http://schemas.openxmlformats.org/officeDocument/2006/relationships/tags" Target="../tags/tag23.xml"/><Relationship Id="rId21" Type="http://schemas.openxmlformats.org/officeDocument/2006/relationships/hyperlink" Target="http://images.yandex.ru/" TargetMode="External"/><Relationship Id="rId7" Type="http://schemas.openxmlformats.org/officeDocument/2006/relationships/tags" Target="../tags/tag27.xml"/><Relationship Id="rId12" Type="http://schemas.openxmlformats.org/officeDocument/2006/relationships/tags" Target="../tags/tag32.xml"/><Relationship Id="rId17" Type="http://schemas.openxmlformats.org/officeDocument/2006/relationships/slideLayout" Target="../slideLayouts/slideLayout2.xml"/><Relationship Id="rId25" Type="http://schemas.openxmlformats.org/officeDocument/2006/relationships/image" Target="../media/image5.jpeg"/><Relationship Id="rId2" Type="http://schemas.openxmlformats.org/officeDocument/2006/relationships/tags" Target="../tags/tag22.xml"/><Relationship Id="rId16" Type="http://schemas.openxmlformats.org/officeDocument/2006/relationships/tags" Target="../tags/tag36.xml"/><Relationship Id="rId20" Type="http://schemas.openxmlformats.org/officeDocument/2006/relationships/image" Target="../media/image3.jpeg"/><Relationship Id="rId1" Type="http://schemas.openxmlformats.org/officeDocument/2006/relationships/vmlDrawing" Target="../drawings/vmlDrawing3.vml"/><Relationship Id="rId6" Type="http://schemas.openxmlformats.org/officeDocument/2006/relationships/tags" Target="../tags/tag26.xml"/><Relationship Id="rId11" Type="http://schemas.openxmlformats.org/officeDocument/2006/relationships/tags" Target="../tags/tag31.xml"/><Relationship Id="rId24" Type="http://schemas.openxmlformats.org/officeDocument/2006/relationships/hyperlink" Target="http://images.yandex.ru/yandsearch?text=%D0%B0%D0%B2%D1%82%D0%BE%D0%B7%D0%B0%D0%BF%D1%87%D0%B0%D1%81%D1%82%D0%B8&amp;img_url=http://images.prom.ua/1790884_w640_h640_shtanga_ural.gif&amp;pos=23&amp;uinfo=sw-778-sh-544-fw-765-fh-448-pd-1&amp;rpt=simage" TargetMode="External"/><Relationship Id="rId5" Type="http://schemas.openxmlformats.org/officeDocument/2006/relationships/tags" Target="../tags/tag25.xml"/><Relationship Id="rId15" Type="http://schemas.openxmlformats.org/officeDocument/2006/relationships/tags" Target="../tags/tag35.xml"/><Relationship Id="rId23" Type="http://schemas.openxmlformats.org/officeDocument/2006/relationships/image" Target="../media/image4.jpeg"/><Relationship Id="rId10" Type="http://schemas.openxmlformats.org/officeDocument/2006/relationships/tags" Target="../tags/tag30.xml"/><Relationship Id="rId19" Type="http://schemas.openxmlformats.org/officeDocument/2006/relationships/oleObject" Target="../embeddings/oleObject3.bin"/><Relationship Id="rId4" Type="http://schemas.openxmlformats.org/officeDocument/2006/relationships/tags" Target="../tags/tag24.xml"/><Relationship Id="rId9" Type="http://schemas.openxmlformats.org/officeDocument/2006/relationships/tags" Target="../tags/tag29.xml"/><Relationship Id="rId14" Type="http://schemas.openxmlformats.org/officeDocument/2006/relationships/tags" Target="../tags/tag34.xml"/><Relationship Id="rId22" Type="http://schemas.openxmlformats.org/officeDocument/2006/relationships/hyperlink" Target="http://images.yandex.ru/yandsearch?p=1&amp;text=%D0%BC%D0%B0%D1%88%D0%B8%D0%BD%D0%B0&amp;img_url=http://www.seriouswheels.com/pics-2006/2006-Dodge-Magnum-SRT8-SA-Studio-1920x1440.jpg&amp;pos=44&amp;uinfo=sw-778-sh-544-fw-765-fh-448-pd-1&amp;rpt=simage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38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37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0.xml"/><Relationship Id="rId4" Type="http://schemas.openxmlformats.org/officeDocument/2006/relationships/tags" Target="../tags/tag3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13" Type="http://schemas.openxmlformats.org/officeDocument/2006/relationships/tags" Target="../tags/tag52.xml"/><Relationship Id="rId18" Type="http://schemas.openxmlformats.org/officeDocument/2006/relationships/tags" Target="../tags/tag57.xml"/><Relationship Id="rId26" Type="http://schemas.openxmlformats.org/officeDocument/2006/relationships/tags" Target="../tags/tag65.xml"/><Relationship Id="rId39" Type="http://schemas.openxmlformats.org/officeDocument/2006/relationships/slideLayout" Target="../slideLayouts/slideLayout2.xml"/><Relationship Id="rId3" Type="http://schemas.openxmlformats.org/officeDocument/2006/relationships/tags" Target="../tags/tag42.xml"/><Relationship Id="rId21" Type="http://schemas.openxmlformats.org/officeDocument/2006/relationships/tags" Target="../tags/tag60.xml"/><Relationship Id="rId34" Type="http://schemas.openxmlformats.org/officeDocument/2006/relationships/tags" Target="../tags/tag73.xml"/><Relationship Id="rId42" Type="http://schemas.openxmlformats.org/officeDocument/2006/relationships/hyperlink" Target="http://mediasubs.ru/group/uploads/li/lichnostnyij-rost-i-finansyi/image2/ItMDliMWJ.jpg" TargetMode="External"/><Relationship Id="rId7" Type="http://schemas.openxmlformats.org/officeDocument/2006/relationships/tags" Target="../tags/tag46.xml"/><Relationship Id="rId12" Type="http://schemas.openxmlformats.org/officeDocument/2006/relationships/tags" Target="../tags/tag51.xml"/><Relationship Id="rId17" Type="http://schemas.openxmlformats.org/officeDocument/2006/relationships/tags" Target="../tags/tag56.xml"/><Relationship Id="rId25" Type="http://schemas.openxmlformats.org/officeDocument/2006/relationships/tags" Target="../tags/tag64.xml"/><Relationship Id="rId33" Type="http://schemas.openxmlformats.org/officeDocument/2006/relationships/tags" Target="../tags/tag72.xml"/><Relationship Id="rId38" Type="http://schemas.openxmlformats.org/officeDocument/2006/relationships/tags" Target="../tags/tag77.xml"/><Relationship Id="rId2" Type="http://schemas.openxmlformats.org/officeDocument/2006/relationships/tags" Target="../tags/tag41.xml"/><Relationship Id="rId16" Type="http://schemas.openxmlformats.org/officeDocument/2006/relationships/tags" Target="../tags/tag55.xml"/><Relationship Id="rId20" Type="http://schemas.openxmlformats.org/officeDocument/2006/relationships/tags" Target="../tags/tag59.xml"/><Relationship Id="rId29" Type="http://schemas.openxmlformats.org/officeDocument/2006/relationships/tags" Target="../tags/tag68.xml"/><Relationship Id="rId41" Type="http://schemas.openxmlformats.org/officeDocument/2006/relationships/oleObject" Target="../embeddings/oleObject5.bin"/><Relationship Id="rId1" Type="http://schemas.openxmlformats.org/officeDocument/2006/relationships/vmlDrawing" Target="../drawings/vmlDrawing5.vml"/><Relationship Id="rId6" Type="http://schemas.openxmlformats.org/officeDocument/2006/relationships/tags" Target="../tags/tag45.xml"/><Relationship Id="rId11" Type="http://schemas.openxmlformats.org/officeDocument/2006/relationships/tags" Target="../tags/tag50.xml"/><Relationship Id="rId24" Type="http://schemas.openxmlformats.org/officeDocument/2006/relationships/tags" Target="../tags/tag63.xml"/><Relationship Id="rId32" Type="http://schemas.openxmlformats.org/officeDocument/2006/relationships/tags" Target="../tags/tag71.xml"/><Relationship Id="rId37" Type="http://schemas.openxmlformats.org/officeDocument/2006/relationships/tags" Target="../tags/tag76.xml"/><Relationship Id="rId40" Type="http://schemas.openxmlformats.org/officeDocument/2006/relationships/notesSlide" Target="../notesSlides/notesSlide5.xml"/><Relationship Id="rId45" Type="http://schemas.openxmlformats.org/officeDocument/2006/relationships/image" Target="../media/image7.jpeg"/><Relationship Id="rId5" Type="http://schemas.openxmlformats.org/officeDocument/2006/relationships/tags" Target="../tags/tag44.xml"/><Relationship Id="rId15" Type="http://schemas.openxmlformats.org/officeDocument/2006/relationships/tags" Target="../tags/tag54.xml"/><Relationship Id="rId23" Type="http://schemas.openxmlformats.org/officeDocument/2006/relationships/tags" Target="../tags/tag62.xml"/><Relationship Id="rId28" Type="http://schemas.openxmlformats.org/officeDocument/2006/relationships/tags" Target="../tags/tag67.xml"/><Relationship Id="rId36" Type="http://schemas.openxmlformats.org/officeDocument/2006/relationships/tags" Target="../tags/tag75.xml"/><Relationship Id="rId10" Type="http://schemas.openxmlformats.org/officeDocument/2006/relationships/tags" Target="../tags/tag49.xml"/><Relationship Id="rId19" Type="http://schemas.openxmlformats.org/officeDocument/2006/relationships/tags" Target="../tags/tag58.xml"/><Relationship Id="rId31" Type="http://schemas.openxmlformats.org/officeDocument/2006/relationships/tags" Target="../tags/tag70.xml"/><Relationship Id="rId44" Type="http://schemas.openxmlformats.org/officeDocument/2006/relationships/hyperlink" Target="http://images.yandex.ru/yandsearch?p=16&amp;text=%D0%BA%D1%80%D0%B0%D1%81%D0%BD%D0%B0%D1%8F%20%D1%81%D1%82%D1%80%D0%B5%D0%BB%D0%BA%D0%B0%20%D0%B2%D0%BD%D0%B8%D0%B7&amp;pos=491&amp;uinfo=sw-1079-sh-502-fw-854-fh-448-pd-1&amp;rpt=simage&amp;img_url=http://image.subscribe.ru/list/digest/business/im_20111005124233_24612.jpg" TargetMode="External"/><Relationship Id="rId4" Type="http://schemas.openxmlformats.org/officeDocument/2006/relationships/tags" Target="../tags/tag43.xml"/><Relationship Id="rId9" Type="http://schemas.openxmlformats.org/officeDocument/2006/relationships/tags" Target="../tags/tag48.xml"/><Relationship Id="rId14" Type="http://schemas.openxmlformats.org/officeDocument/2006/relationships/tags" Target="../tags/tag53.xml"/><Relationship Id="rId22" Type="http://schemas.openxmlformats.org/officeDocument/2006/relationships/tags" Target="../tags/tag61.xml"/><Relationship Id="rId27" Type="http://schemas.openxmlformats.org/officeDocument/2006/relationships/tags" Target="../tags/tag66.xml"/><Relationship Id="rId30" Type="http://schemas.openxmlformats.org/officeDocument/2006/relationships/tags" Target="../tags/tag69.xml"/><Relationship Id="rId35" Type="http://schemas.openxmlformats.org/officeDocument/2006/relationships/tags" Target="../tags/tag74.xml"/><Relationship Id="rId43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84.xml"/><Relationship Id="rId13" Type="http://schemas.openxmlformats.org/officeDocument/2006/relationships/tags" Target="../tags/tag89.xml"/><Relationship Id="rId18" Type="http://schemas.openxmlformats.org/officeDocument/2006/relationships/tags" Target="../tags/tag94.xml"/><Relationship Id="rId3" Type="http://schemas.openxmlformats.org/officeDocument/2006/relationships/tags" Target="../tags/tag79.xml"/><Relationship Id="rId21" Type="http://schemas.openxmlformats.org/officeDocument/2006/relationships/oleObject" Target="../embeddings/oleObject6.bin"/><Relationship Id="rId7" Type="http://schemas.openxmlformats.org/officeDocument/2006/relationships/tags" Target="../tags/tag83.xml"/><Relationship Id="rId12" Type="http://schemas.openxmlformats.org/officeDocument/2006/relationships/tags" Target="../tags/tag88.xml"/><Relationship Id="rId17" Type="http://schemas.openxmlformats.org/officeDocument/2006/relationships/tags" Target="../tags/tag93.xml"/><Relationship Id="rId2" Type="http://schemas.openxmlformats.org/officeDocument/2006/relationships/tags" Target="../tags/tag78.xml"/><Relationship Id="rId16" Type="http://schemas.openxmlformats.org/officeDocument/2006/relationships/tags" Target="../tags/tag92.xml"/><Relationship Id="rId20" Type="http://schemas.openxmlformats.org/officeDocument/2006/relationships/notesSlide" Target="../notesSlides/notesSlide6.xml"/><Relationship Id="rId1" Type="http://schemas.openxmlformats.org/officeDocument/2006/relationships/vmlDrawing" Target="../drawings/vmlDrawing6.vml"/><Relationship Id="rId6" Type="http://schemas.openxmlformats.org/officeDocument/2006/relationships/tags" Target="../tags/tag82.xml"/><Relationship Id="rId11" Type="http://schemas.openxmlformats.org/officeDocument/2006/relationships/tags" Target="../tags/tag87.xml"/><Relationship Id="rId24" Type="http://schemas.openxmlformats.org/officeDocument/2006/relationships/image" Target="../media/image6.jpeg"/><Relationship Id="rId5" Type="http://schemas.openxmlformats.org/officeDocument/2006/relationships/tags" Target="../tags/tag81.xml"/><Relationship Id="rId15" Type="http://schemas.openxmlformats.org/officeDocument/2006/relationships/tags" Target="../tags/tag91.xml"/><Relationship Id="rId23" Type="http://schemas.openxmlformats.org/officeDocument/2006/relationships/hyperlink" Target="http://mediasubs.ru/group/uploads/li/lichnostnyij-rost-i-finansyi/image2/ItMDliMWJ.jpg" TargetMode="External"/><Relationship Id="rId10" Type="http://schemas.openxmlformats.org/officeDocument/2006/relationships/tags" Target="../tags/tag86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80.xml"/><Relationship Id="rId9" Type="http://schemas.openxmlformats.org/officeDocument/2006/relationships/tags" Target="../tags/tag85.xml"/><Relationship Id="rId14" Type="http://schemas.openxmlformats.org/officeDocument/2006/relationships/tags" Target="../tags/tag90.xml"/><Relationship Id="rId2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01.xml"/><Relationship Id="rId13" Type="http://schemas.openxmlformats.org/officeDocument/2006/relationships/tags" Target="../tags/tag106.xml"/><Relationship Id="rId18" Type="http://schemas.openxmlformats.org/officeDocument/2006/relationships/image" Target="../media/image9.jpeg"/><Relationship Id="rId3" Type="http://schemas.openxmlformats.org/officeDocument/2006/relationships/tags" Target="../tags/tag96.xml"/><Relationship Id="rId7" Type="http://schemas.openxmlformats.org/officeDocument/2006/relationships/tags" Target="../tags/tag100.xml"/><Relationship Id="rId12" Type="http://schemas.openxmlformats.org/officeDocument/2006/relationships/tags" Target="../tags/tag105.xml"/><Relationship Id="rId17" Type="http://schemas.openxmlformats.org/officeDocument/2006/relationships/hyperlink" Target="http://images.yandex.ru/yandsearch?p=2&amp;text=%D1%83%D0%B3%D0%BE%D0%BD&amp;pos=70&amp;uinfo=sw-1079-sh-502-fw-854-fh-448-pd-1&amp;rpt=simage&amp;img_url=http://s0.tchkcdn.com/auto/g_8021/img_10/88.jpg" TargetMode="External"/><Relationship Id="rId2" Type="http://schemas.openxmlformats.org/officeDocument/2006/relationships/tags" Target="../tags/tag95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7.vml"/><Relationship Id="rId6" Type="http://schemas.openxmlformats.org/officeDocument/2006/relationships/tags" Target="../tags/tag99.xml"/><Relationship Id="rId11" Type="http://schemas.openxmlformats.org/officeDocument/2006/relationships/tags" Target="../tags/tag104.xml"/><Relationship Id="rId5" Type="http://schemas.openxmlformats.org/officeDocument/2006/relationships/tags" Target="../tags/tag98.xml"/><Relationship Id="rId15" Type="http://schemas.openxmlformats.org/officeDocument/2006/relationships/notesSlide" Target="../notesSlides/notesSlide7.xml"/><Relationship Id="rId10" Type="http://schemas.openxmlformats.org/officeDocument/2006/relationships/tags" Target="../tags/tag103.xml"/><Relationship Id="rId4" Type="http://schemas.openxmlformats.org/officeDocument/2006/relationships/tags" Target="../tags/tag97.xml"/><Relationship Id="rId9" Type="http://schemas.openxmlformats.org/officeDocument/2006/relationships/tags" Target="../tags/tag102.xml"/><Relationship Id="rId1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tags" Target="../tags/tag108.xml"/><Relationship Id="rId7" Type="http://schemas.openxmlformats.org/officeDocument/2006/relationships/notesSlide" Target="../notesSlides/notesSlide8.xml"/><Relationship Id="rId2" Type="http://schemas.openxmlformats.org/officeDocument/2006/relationships/tags" Target="../tags/tag107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10.xml"/><Relationship Id="rId4" Type="http://schemas.openxmlformats.org/officeDocument/2006/relationships/tags" Target="../tags/tag10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7" descr="http://www.mos.ru/common/img/logo_ru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9063" y="549275"/>
            <a:ext cx="10715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>
            <p:custDataLst>
              <p:tags r:id="rId1"/>
            </p:custDataLst>
          </p:nvPr>
        </p:nvSpPr>
        <p:spPr>
          <a:xfrm>
            <a:off x="0" y="6286521"/>
            <a:ext cx="9144000" cy="5714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 Департамент науки, промышленной политики и предпринимательства г. Москвы</a:t>
            </a:r>
          </a:p>
        </p:txBody>
      </p:sp>
      <p:sp>
        <p:nvSpPr>
          <p:cNvPr id="5" name="Rectangle 1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71538" y="2071678"/>
            <a:ext cx="7358113" cy="2689223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000" b="1" dirty="0" smtClean="0">
                <a:latin typeface="+mn-lt"/>
                <a:ea typeface="+mj-ea"/>
                <a:cs typeface="Arial" pitchFamily="34" charset="0"/>
              </a:rPr>
              <a:t>Проведение </a:t>
            </a:r>
            <a:r>
              <a:rPr lang="ru-RU" sz="2000" b="1" dirty="0">
                <a:latin typeface="+mn-lt"/>
                <a:ea typeface="+mj-ea"/>
                <a:cs typeface="Arial" pitchFamily="34" charset="0"/>
              </a:rPr>
              <a:t>комплекса аналитических и практических </a:t>
            </a:r>
            <a:r>
              <a:rPr lang="ru-RU" sz="2000" b="1" dirty="0" smtClean="0">
                <a:latin typeface="+mn-lt"/>
                <a:ea typeface="+mj-ea"/>
                <a:cs typeface="Arial" pitchFamily="34" charset="0"/>
              </a:rPr>
              <a:t>мероприятий по </a:t>
            </a:r>
            <a:r>
              <a:rPr lang="ru-RU" sz="2000" b="1" dirty="0">
                <a:latin typeface="+mn-lt"/>
                <a:ea typeface="+mj-ea"/>
                <a:cs typeface="Arial" pitchFamily="34" charset="0"/>
              </a:rPr>
              <a:t>исследованию текущего состояния предпринимательской среды в условиях ресурсных особенностей мегаполиса Москва и выявлению ключевых факторов влияния на конкурентоспособность субъектов МСП, обеспечивающих успешное развитие бизнеса на ближайшую и среднесрочную перспективу</a:t>
            </a:r>
          </a:p>
        </p:txBody>
      </p:sp>
      <p:sp>
        <p:nvSpPr>
          <p:cNvPr id="6" name="Rectangle 1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071538" y="4572008"/>
            <a:ext cx="7388894" cy="154621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Место проведения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: 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Торгово-промышленная палата РФ, г. Москва, ул. Ильинка, 5/2, </a:t>
            </a:r>
            <a:r>
              <a:rPr lang="ru-RU" sz="1200" dirty="0" err="1" smtClean="0">
                <a:latin typeface="+mn-lt"/>
                <a:ea typeface="+mj-ea"/>
                <a:cs typeface="Arial" pitchFamily="34" charset="0"/>
              </a:rPr>
              <a:t>каб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. 540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Дата и время проведения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: 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16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.10.13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 г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.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,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 1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4: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00</a:t>
            </a:r>
            <a:endParaRPr lang="ru-RU" sz="1200" dirty="0">
              <a:latin typeface="+mn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58722" name="think-cell Slide" r:id="rId19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Ряд вопросов проводимого исследования может быть эффективно решен на основе учета мнения экспертного сообщества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10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9" name="Pentagon 18"/>
          <p:cNvSpPr/>
          <p:nvPr/>
        </p:nvSpPr>
        <p:spPr>
          <a:xfrm>
            <a:off x="214282" y="1000108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7" name="Rectangle 19"/>
          <p:cNvSpPr/>
          <p:nvPr>
            <p:custDataLst>
              <p:tags r:id="rId5"/>
            </p:custDataLst>
          </p:nvPr>
        </p:nvSpPr>
        <p:spPr>
          <a:xfrm>
            <a:off x="2143108" y="1000108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0" name="Rectangle 19"/>
          <p:cNvSpPr/>
          <p:nvPr>
            <p:custDataLst>
              <p:tags r:id="rId6"/>
            </p:custDataLst>
          </p:nvPr>
        </p:nvSpPr>
        <p:spPr>
          <a:xfrm>
            <a:off x="2143108" y="1857364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6" name="TextBox 3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143108" y="1142984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еще факторы, </a:t>
            </a:r>
            <a:r>
              <a:rPr lang="ru-RU" sz="1200" dirty="0">
                <a:latin typeface="+mn-lt"/>
              </a:rPr>
              <a:t>способствующие формированию точек роста субъектов МСП </a:t>
            </a:r>
            <a:r>
              <a:rPr lang="ru-RU" sz="1200" dirty="0" smtClean="0">
                <a:latin typeface="+mn-lt"/>
              </a:rPr>
              <a:t>в торговле автотранспортными средствами остались нерассмотренными? </a:t>
            </a:r>
            <a:endParaRPr lang="en-US" sz="1200" dirty="0" smtClean="0">
              <a:latin typeface="+mn-lt"/>
            </a:endParaRPr>
          </a:p>
        </p:txBody>
      </p:sp>
      <p:sp>
        <p:nvSpPr>
          <p:cNvPr id="39" name="TextBox 3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143108" y="2786058"/>
            <a:ext cx="65722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Какие, на Ваш взгляд, точки роста субъектов МСП могут сформироваться в будущем в торговле автотранспортными средствами? Возможно ли формирование новых успешных </a:t>
            </a:r>
            <a:r>
              <a:rPr lang="ru-RU" sz="1200" dirty="0" err="1" smtClean="0">
                <a:latin typeface="+mn-lt"/>
              </a:rPr>
              <a:t>бизнес-моделей</a:t>
            </a:r>
            <a:r>
              <a:rPr lang="ru-RU" sz="1200" dirty="0" smtClean="0">
                <a:latin typeface="+mn-lt"/>
              </a:rPr>
              <a:t>?</a:t>
            </a:r>
            <a:endParaRPr lang="en-US" sz="1200" dirty="0" smtClean="0">
              <a:latin typeface="+mn-lt"/>
            </a:endParaRPr>
          </a:p>
        </p:txBody>
      </p:sp>
      <p:sp>
        <p:nvSpPr>
          <p:cNvPr id="40" name="TextBox 3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143108" y="3714752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 какой степени государственная поддержка способна обеспечить формирование точек роста в торговле автотранспортными средствами?</a:t>
            </a:r>
            <a:endParaRPr lang="en-US" sz="1200" dirty="0" smtClean="0">
              <a:latin typeface="+mn-lt"/>
            </a:endParaRPr>
          </a:p>
        </p:txBody>
      </p:sp>
      <p:sp>
        <p:nvSpPr>
          <p:cNvPr id="44" name="TextBox 3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143108" y="4572008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факторы внешней среды необходимо развивать для того, чтобы сформировались новые точки роста и продолжалась динамика текущих?</a:t>
            </a:r>
            <a:endParaRPr lang="en-US" sz="1200" dirty="0" smtClean="0">
              <a:latin typeface="+mn-lt"/>
            </a:endParaRPr>
          </a:p>
        </p:txBody>
      </p:sp>
      <p:sp>
        <p:nvSpPr>
          <p:cNvPr id="45" name="TextBox 30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143108" y="5429264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Есть ли у Вас какие-либо невысказанные пожелания, предложения и комментарии по текущему исследованию?</a:t>
            </a:r>
            <a:endParaRPr lang="en-US" sz="1200" dirty="0" smtClean="0">
              <a:latin typeface="+mn-lt"/>
            </a:endParaRPr>
          </a:p>
        </p:txBody>
      </p:sp>
      <p:pic>
        <p:nvPicPr>
          <p:cNvPr id="149510" name="Picture 6" descr="http://img-fotki.yandex.ru/get/5607/coto48.1f/0_60514_5f9181a7_XL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6689" y="1071546"/>
            <a:ext cx="429163" cy="642942"/>
          </a:xfrm>
          <a:prstGeom prst="rect">
            <a:avLst/>
          </a:prstGeom>
          <a:noFill/>
        </p:spPr>
      </p:pic>
      <p:sp>
        <p:nvSpPr>
          <p:cNvPr id="29" name="Rectangle 19"/>
          <p:cNvSpPr/>
          <p:nvPr>
            <p:custDataLst>
              <p:tags r:id="rId12"/>
            </p:custDataLst>
          </p:nvPr>
        </p:nvSpPr>
        <p:spPr>
          <a:xfrm>
            <a:off x="2143108" y="2714620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1" name="Rectangle 19"/>
          <p:cNvSpPr/>
          <p:nvPr>
            <p:custDataLst>
              <p:tags r:id="rId13"/>
            </p:custDataLst>
          </p:nvPr>
        </p:nvSpPr>
        <p:spPr>
          <a:xfrm>
            <a:off x="2143108" y="3571876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2" name="Rectangle 19"/>
          <p:cNvSpPr/>
          <p:nvPr>
            <p:custDataLst>
              <p:tags r:id="rId14"/>
            </p:custDataLst>
          </p:nvPr>
        </p:nvSpPr>
        <p:spPr>
          <a:xfrm>
            <a:off x="2143108" y="4429132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3" name="Rectangle 19"/>
          <p:cNvSpPr/>
          <p:nvPr>
            <p:custDataLst>
              <p:tags r:id="rId15"/>
            </p:custDataLst>
          </p:nvPr>
        </p:nvSpPr>
        <p:spPr>
          <a:xfrm>
            <a:off x="2143108" y="5286388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4" name="Pentagon 18"/>
          <p:cNvSpPr/>
          <p:nvPr/>
        </p:nvSpPr>
        <p:spPr>
          <a:xfrm>
            <a:off x="214282" y="1857364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37" name="Picture 6" descr="http://img-fotki.yandex.ru/get/5607/coto48.1f/0_60514_5f9181a7_XL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6689" y="1928802"/>
            <a:ext cx="429163" cy="642942"/>
          </a:xfrm>
          <a:prstGeom prst="rect">
            <a:avLst/>
          </a:prstGeom>
          <a:noFill/>
        </p:spPr>
      </p:pic>
      <p:sp>
        <p:nvSpPr>
          <p:cNvPr id="38" name="Pentagon 18"/>
          <p:cNvSpPr/>
          <p:nvPr/>
        </p:nvSpPr>
        <p:spPr>
          <a:xfrm>
            <a:off x="214282" y="2714620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41" name="Picture 6" descr="http://img-fotki.yandex.ru/get/5607/coto48.1f/0_60514_5f9181a7_XL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6689" y="2786058"/>
            <a:ext cx="429163" cy="642942"/>
          </a:xfrm>
          <a:prstGeom prst="rect">
            <a:avLst/>
          </a:prstGeom>
          <a:noFill/>
        </p:spPr>
      </p:pic>
      <p:sp>
        <p:nvSpPr>
          <p:cNvPr id="42" name="Pentagon 18"/>
          <p:cNvSpPr/>
          <p:nvPr/>
        </p:nvSpPr>
        <p:spPr>
          <a:xfrm>
            <a:off x="214282" y="3571876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43" name="Picture 6" descr="http://img-fotki.yandex.ru/get/5607/coto48.1f/0_60514_5f9181a7_XL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6689" y="3643314"/>
            <a:ext cx="429163" cy="642942"/>
          </a:xfrm>
          <a:prstGeom prst="rect">
            <a:avLst/>
          </a:prstGeom>
          <a:noFill/>
        </p:spPr>
      </p:pic>
      <p:sp>
        <p:nvSpPr>
          <p:cNvPr id="50" name="Pentagon 18"/>
          <p:cNvSpPr/>
          <p:nvPr/>
        </p:nvSpPr>
        <p:spPr>
          <a:xfrm>
            <a:off x="214282" y="4429132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51" name="Picture 6" descr="http://img-fotki.yandex.ru/get/5607/coto48.1f/0_60514_5f9181a7_XL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6689" y="4500570"/>
            <a:ext cx="429163" cy="642942"/>
          </a:xfrm>
          <a:prstGeom prst="rect">
            <a:avLst/>
          </a:prstGeom>
          <a:noFill/>
        </p:spPr>
      </p:pic>
      <p:sp>
        <p:nvSpPr>
          <p:cNvPr id="52" name="Pentagon 18"/>
          <p:cNvSpPr/>
          <p:nvPr/>
        </p:nvSpPr>
        <p:spPr>
          <a:xfrm>
            <a:off x="214282" y="5286388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54" name="Picture 6" descr="http://img-fotki.yandex.ru/get/5607/coto48.1f/0_60514_5f9181a7_XL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6689" y="5357826"/>
            <a:ext cx="429163" cy="642942"/>
          </a:xfrm>
          <a:prstGeom prst="rect">
            <a:avLst/>
          </a:prstGeom>
          <a:noFill/>
        </p:spPr>
      </p:pic>
      <p:sp>
        <p:nvSpPr>
          <p:cNvPr id="55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143108" y="1928802"/>
            <a:ext cx="65722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</a:t>
            </a:r>
            <a:r>
              <a:rPr lang="ru-RU" sz="1200" dirty="0" err="1" smtClean="0">
                <a:latin typeface="+mn-lt"/>
              </a:rPr>
              <a:t>бизнес-модели</a:t>
            </a:r>
            <a:r>
              <a:rPr lang="ru-RU" sz="1200" dirty="0" smtClean="0">
                <a:latin typeface="+mn-lt"/>
              </a:rPr>
              <a:t>, на Ваш взгляд, являются наиболее успешными в торговле автотранспортными средствами? Возникали ли за последние 3-4 года новые успешные </a:t>
            </a:r>
            <a:r>
              <a:rPr lang="ru-RU" sz="1200" dirty="0" err="1" smtClean="0">
                <a:latin typeface="+mn-lt"/>
              </a:rPr>
              <a:t>бизнес-модели</a:t>
            </a:r>
            <a:r>
              <a:rPr lang="ru-RU" sz="1200" dirty="0" smtClean="0">
                <a:latin typeface="+mn-lt"/>
              </a:rPr>
              <a:t> в данном сегменте? Возможна ли реализация новых </a:t>
            </a:r>
            <a:r>
              <a:rPr lang="ru-RU" sz="1200" dirty="0" err="1" smtClean="0">
                <a:latin typeface="+mn-lt"/>
              </a:rPr>
              <a:t>бизнес-моделей</a:t>
            </a:r>
            <a:r>
              <a:rPr lang="ru-RU" sz="1200" dirty="0" smtClean="0">
                <a:latin typeface="+mn-lt"/>
              </a:rPr>
              <a:t> в будущем?</a:t>
            </a:r>
            <a:endParaRPr lang="en-US" sz="12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7" descr="http://www.mos.ru/common/img/logo_ru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63" y="549275"/>
            <a:ext cx="10715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>
            <p:custDataLst>
              <p:tags r:id="rId1"/>
            </p:custDataLst>
          </p:nvPr>
        </p:nvSpPr>
        <p:spPr>
          <a:xfrm>
            <a:off x="0" y="2500306"/>
            <a:ext cx="9144000" cy="200026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/>
              <a:t>Спасибо за внимание!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Объект 23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55650" name="think-cell Slide" r:id="rId23" imgW="270" imgH="270" progId="TCLayout.ActiveDocument.1">
              <p:embed/>
            </p:oleObj>
          </a:graphicData>
        </a:graphic>
      </p:graphicFrame>
      <p:sp>
        <p:nvSpPr>
          <p:cNvPr id="23" name="Прямоугольник 2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6" name="Прямоугольник 5"/>
          <p:cNvSpPr/>
          <p:nvPr>
            <p:custDataLst>
              <p:tags r:id="rId3"/>
            </p:custDataLst>
          </p:nvPr>
        </p:nvSpPr>
        <p:spPr>
          <a:xfrm>
            <a:off x="264220" y="1335068"/>
            <a:ext cx="2808311" cy="48085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264220" y="906439"/>
            <a:ext cx="2808311" cy="432047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В каких </a:t>
            </a: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отраслях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осуществляется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поиск точек роста?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8" name="Равнобедренный треугольник 7"/>
          <p:cNvSpPr/>
          <p:nvPr>
            <p:custDataLst>
              <p:tags r:id="rId5"/>
            </p:custDataLst>
          </p:nvPr>
        </p:nvSpPr>
        <p:spPr>
          <a:xfrm rot="5400000">
            <a:off x="1923544" y="2423584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9" name="Равнобедренный треугольник 8"/>
          <p:cNvSpPr/>
          <p:nvPr>
            <p:custDataLst>
              <p:tags r:id="rId6"/>
            </p:custDataLst>
          </p:nvPr>
        </p:nvSpPr>
        <p:spPr>
          <a:xfrm rot="10800000">
            <a:off x="3623241" y="3977149"/>
            <a:ext cx="5096831" cy="14400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0" name="Прямоугольник 9"/>
          <p:cNvSpPr/>
          <p:nvPr>
            <p:custDataLst>
              <p:tags r:id="rId7"/>
            </p:custDataLst>
          </p:nvPr>
        </p:nvSpPr>
        <p:spPr>
          <a:xfrm>
            <a:off x="3419871" y="4559468"/>
            <a:ext cx="5438409" cy="15841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1" name="Прямоугольник 10"/>
          <p:cNvSpPr/>
          <p:nvPr>
            <p:custDataLst>
              <p:tags r:id="rId8"/>
            </p:custDataLst>
          </p:nvPr>
        </p:nvSpPr>
        <p:spPr>
          <a:xfrm>
            <a:off x="3419871" y="4188824"/>
            <a:ext cx="5438409" cy="370643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sym typeface="Arial"/>
              </a:rPr>
              <a:t>Что позволяет предполагать наличие в сегменте точки роста для МСП?</a:t>
            </a:r>
            <a:endParaRPr lang="ru-RU" sz="1200" b="1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12" name="Прямоугольник 11"/>
          <p:cNvSpPr/>
          <p:nvPr>
            <p:custDataLst>
              <p:tags r:id="rId9"/>
            </p:custDataLst>
          </p:nvPr>
        </p:nvSpPr>
        <p:spPr>
          <a:xfrm>
            <a:off x="3571868" y="4729001"/>
            <a:ext cx="22145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Число активно растущих компаний, представленных в анализе по каждому сегменту не должно быть менее 10% от общего количества компаний в сегменте*</a:t>
            </a:r>
          </a:p>
        </p:txBody>
      </p:sp>
      <p:sp>
        <p:nvSpPr>
          <p:cNvPr id="13" name="AutoShape 16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 rot="5396624" flipH="1">
            <a:off x="5908386" y="5251088"/>
            <a:ext cx="612775" cy="142875"/>
          </a:xfrm>
          <a:prstGeom prst="triangle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2813"/>
            <a:endParaRPr lang="ru-RU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14" name="AutoShape 16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 rot="16203376">
            <a:off x="5622634" y="5251088"/>
            <a:ext cx="612775" cy="142875"/>
          </a:xfrm>
          <a:prstGeom prst="triangle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2813"/>
            <a:endParaRPr lang="ru-RU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15" name="Прямоугольник 14"/>
          <p:cNvSpPr/>
          <p:nvPr>
            <p:custDataLst>
              <p:tags r:id="rId12"/>
            </p:custDataLst>
          </p:nvPr>
        </p:nvSpPr>
        <p:spPr>
          <a:xfrm>
            <a:off x="6357950" y="4906967"/>
            <a:ext cx="2286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Темпы роста всех анализируемых показателей превышают среднерыночные (по всем видам деятельности)</a:t>
            </a:r>
          </a:p>
        </p:txBody>
      </p:sp>
      <p:sp>
        <p:nvSpPr>
          <p:cNvPr id="20" name="Прямоугольник 19"/>
          <p:cNvSpPr/>
          <p:nvPr>
            <p:custDataLst>
              <p:tags r:id="rId13"/>
            </p:custDataLst>
          </p:nvPr>
        </p:nvSpPr>
        <p:spPr>
          <a:xfrm>
            <a:off x="3428992" y="906439"/>
            <a:ext cx="5429288" cy="432048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lang="ru-RU" sz="1200" b="1" kern="0" noProof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Какие компании и данные о них должны быть проанализированы?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33" name="Прямоугольник 32"/>
          <p:cNvSpPr/>
          <p:nvPr>
            <p:custDataLst>
              <p:tags r:id="rId1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Приложение 1. Методика выявления и исследования точек роста субъектов МСП за последние 3 года в разрезе разных отраслей</a:t>
            </a:r>
            <a:endParaRPr lang="ru-RU" b="1" dirty="0">
              <a:latin typeface="+mj-lt"/>
            </a:endParaRPr>
          </a:p>
        </p:txBody>
      </p:sp>
      <p:sp>
        <p:nvSpPr>
          <p:cNvPr id="40" name="Прямоугольник 39"/>
          <p:cNvSpPr/>
          <p:nvPr>
            <p:custDataLst>
              <p:tags r:id="rId15"/>
            </p:custDataLst>
          </p:nvPr>
        </p:nvSpPr>
        <p:spPr>
          <a:xfrm>
            <a:off x="3428992" y="1335067"/>
            <a:ext cx="5429288" cy="2571768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buFont typeface="+mj-lt"/>
              <a:buAutoNum type="arabicPeriod"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41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357158" y="1406506"/>
            <a:ext cx="2571768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Были рассмотрены следующие приоритетные отрасли: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обрабатывающее производство (23 сегмента)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строительство (5 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торговля (3 сегмента)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транспорт и связь (5 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операции с недвижимым имуществом, аренда и предоставление услуг (5 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предоставление прочих коммунальных, социальных и персональных услуг (4 сегмента)</a:t>
            </a:r>
          </a:p>
        </p:txBody>
      </p:sp>
      <p:sp>
        <p:nvSpPr>
          <p:cNvPr id="44" name="Прямоугольник 43"/>
          <p:cNvSpPr/>
          <p:nvPr>
            <p:custDataLst>
              <p:tags r:id="rId17"/>
            </p:custDataLst>
          </p:nvPr>
        </p:nvSpPr>
        <p:spPr>
          <a:xfrm>
            <a:off x="3500430" y="1406506"/>
            <a:ext cx="521497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arenR"/>
            </a:pPr>
            <a:r>
              <a:rPr lang="ru-RU" sz="1200" dirty="0" smtClean="0">
                <a:latin typeface="+mn-lt"/>
              </a:rPr>
              <a:t>отобраны компании, предоставляющие необходимые финансовые данные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arenR"/>
            </a:pPr>
            <a:r>
              <a:rPr lang="ru-RU" sz="1200" dirty="0" smtClean="0">
                <a:latin typeface="+mn-lt"/>
              </a:rPr>
              <a:t>расчет темпов роста по основным показателям за период с 2009 по 2012 гг.: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выручка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чистая прибыль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стоимость основных средств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собственный капитал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оборотные активы</a:t>
            </a:r>
          </a:p>
        </p:txBody>
      </p:sp>
      <p:sp>
        <p:nvSpPr>
          <p:cNvPr id="45" name="Прямоугольник 44"/>
          <p:cNvSpPr/>
          <p:nvPr>
            <p:custDataLst>
              <p:tags r:id="rId18"/>
            </p:custDataLst>
          </p:nvPr>
        </p:nvSpPr>
        <p:spPr>
          <a:xfrm>
            <a:off x="6500826" y="2335199"/>
            <a:ext cx="2286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200" dirty="0" smtClean="0">
                <a:latin typeface="+mn-lt"/>
              </a:rPr>
              <a:t>полученные показатели очищены от инфляции</a:t>
            </a:r>
          </a:p>
        </p:txBody>
      </p:sp>
      <p:pic>
        <p:nvPicPr>
          <p:cNvPr id="98308" name="Picture 4" descr="http://i25.fastpic.ru/big/2012/1007/93/5f5e42d283e3125caebde64f0c4c0b93.jpg">
            <a:hlinkClick r:id="rId24"/>
          </p:cNvPr>
          <p:cNvPicPr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6786578" y="2763827"/>
            <a:ext cx="1679525" cy="1114415"/>
          </a:xfrm>
          <a:prstGeom prst="rect">
            <a:avLst/>
          </a:prstGeom>
          <a:noFill/>
        </p:spPr>
      </p:pic>
      <p:sp>
        <p:nvSpPr>
          <p:cNvPr id="48" name="TextBox 17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-1588" y="6357958"/>
            <a:ext cx="8288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*За исключением производства табачных изделий, в котором число компаний, присутствующих в сегменте слишком мало для формирования точки роста (не более 4 компаний в год предоставляют отчетность в СПАРК)</a:t>
            </a:r>
            <a:endParaRPr lang="ru-RU" sz="10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16741" name="Picture 5" descr="http://www.kanzlider.ru/upload/iblock/134/13448beebc4712b9afba75e0148727ac.png">
            <a:hlinkClick r:id="rId26"/>
          </p:cNvPr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 rot="5400000">
            <a:off x="1214414" y="4857760"/>
            <a:ext cx="1214446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Объект 1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96269" name="think-cell Slide" r:id="rId16" imgW="270" imgH="270" progId="TCLayout.ActiveDocument.1">
              <p:embed/>
            </p:oleObj>
          </a:graphicData>
        </a:graphic>
      </p:graphicFrame>
      <p:sp>
        <p:nvSpPr>
          <p:cNvPr id="15" name="Rectangle 13"/>
          <p:cNvSpPr/>
          <p:nvPr>
            <p:custDataLst>
              <p:tags r:id="rId2"/>
            </p:custDataLst>
          </p:nvPr>
        </p:nvSpPr>
        <p:spPr>
          <a:xfrm>
            <a:off x="1722437" y="954087"/>
            <a:ext cx="7128792" cy="1116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36000" rIns="72000" bIns="36000" rtlCol="0" anchor="ctr"/>
          <a:lstStyle/>
          <a:p>
            <a:pPr marL="277812" algn="just">
              <a:tabLst>
                <a:tab pos="266700" algn="l"/>
              </a:tabLst>
            </a:pPr>
            <a:r>
              <a:rPr lang="ru-RU" sz="1200" dirty="0" smtClean="0">
                <a:solidFill>
                  <a:schemeClr val="tx1"/>
                </a:solidFill>
              </a:rPr>
              <a:t>Реализация программного мероприятия «Формирование благоприятной деловой среды предпринимательской деятельности» подпрограммы «Развитие малого и среднего предпринимательства в городе Москве на 2012-2016 гг.» Государственной программы города Москвы «Стимулирование экономической активности на 2012-2016 гг.»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6" name="Rectangle 16"/>
          <p:cNvSpPr/>
          <p:nvPr>
            <p:custDataLst>
              <p:tags r:id="rId3"/>
            </p:custDataLst>
          </p:nvPr>
        </p:nvSpPr>
        <p:spPr>
          <a:xfrm>
            <a:off x="3286116" y="3000372"/>
            <a:ext cx="2643206" cy="3020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Ранжирование и определение степени влияния внешних факторов предпринимательской среды г. Москвы на конкурентоспособность МСП г. Москвы </a:t>
            </a:r>
            <a:r>
              <a:rPr lang="ru-RU" sz="1200" b="1" dirty="0" smtClean="0">
                <a:solidFill>
                  <a:schemeClr val="tx1"/>
                </a:solidFill>
              </a:rPr>
              <a:t>(текущий этап)</a:t>
            </a:r>
          </a:p>
        </p:txBody>
      </p:sp>
      <p:sp>
        <p:nvSpPr>
          <p:cNvPr id="27" name="Rectangle 16"/>
          <p:cNvSpPr/>
          <p:nvPr>
            <p:custDataLst>
              <p:tags r:id="rId4"/>
            </p:custDataLst>
          </p:nvPr>
        </p:nvSpPr>
        <p:spPr>
          <a:xfrm>
            <a:off x="6248134" y="3000372"/>
            <a:ext cx="2500330" cy="3020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Разработка и утверждение в экспертном сообществе методических рекомендаций и плана мероприятий к программе города Москвы «Стимулирование экономической активности на 2012-2016 гг.» по развитию предпринимательской среды в городе Москве на период 2013-2016 гг. на основе выявленных ключевых факторов влияния на конкурентоспособность субъектов МСП, обеспечивающих успешное развитие бизнеса на ближайшую и среднесрочную перспективу</a:t>
            </a:r>
          </a:p>
          <a:p>
            <a:pPr algn="just"/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6" name="Rectangle 16"/>
          <p:cNvSpPr/>
          <p:nvPr>
            <p:custDataLst>
              <p:tags r:id="rId5"/>
            </p:custDataLst>
          </p:nvPr>
        </p:nvSpPr>
        <p:spPr>
          <a:xfrm>
            <a:off x="571472" y="3019425"/>
            <a:ext cx="2357454" cy="30018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 Анализ российского и зарубежного опыта исследований предпринимательской среды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Формирование исчерпывающего перечня внешних факторов, влияющих на конкурентоспособность МСП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Выявление ресурсных особенностей г. Москвы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Разработка метода исследования текущего состояния предпринимательской среды в условиях ресурсных особенностей г. Москва</a:t>
            </a:r>
          </a:p>
          <a:p>
            <a:pPr algn="just"/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7" name="Isosceles Triangle 18"/>
          <p:cNvSpPr/>
          <p:nvPr/>
        </p:nvSpPr>
        <p:spPr>
          <a:xfrm flipV="1">
            <a:off x="282574" y="2133600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  <p:sp>
        <p:nvSpPr>
          <p:cNvPr id="11" name="Текст 4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282575" y="2444750"/>
            <a:ext cx="8569324" cy="4320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812" algn="ctr">
              <a:tabLst>
                <a:tab pos="266700" algn="l"/>
              </a:tabLst>
            </a:pPr>
            <a:r>
              <a:rPr lang="ru-RU" sz="1400" b="1" dirty="0" smtClean="0">
                <a:solidFill>
                  <a:schemeClr val="bg1"/>
                </a:solidFill>
              </a:rPr>
              <a:t>Исследование выполняется в три этапа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2" name="Rounded Rectangle 28"/>
          <p:cNvSpPr/>
          <p:nvPr>
            <p:custDataLst>
              <p:tags r:id="rId7"/>
            </p:custDataLst>
          </p:nvPr>
        </p:nvSpPr>
        <p:spPr bwMode="gray">
          <a:xfrm>
            <a:off x="214282" y="2928934"/>
            <a:ext cx="417513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575" tIns="25400" rIns="28575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1</a:t>
            </a:r>
          </a:p>
        </p:txBody>
      </p:sp>
      <p:sp>
        <p:nvSpPr>
          <p:cNvPr id="13" name="Rounded Rectangle 29"/>
          <p:cNvSpPr/>
          <p:nvPr>
            <p:custDataLst>
              <p:tags r:id="rId8"/>
            </p:custDataLst>
          </p:nvPr>
        </p:nvSpPr>
        <p:spPr bwMode="gray">
          <a:xfrm>
            <a:off x="2928926" y="2928934"/>
            <a:ext cx="417512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575" tIns="25400" rIns="30162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2</a:t>
            </a:r>
          </a:p>
        </p:txBody>
      </p:sp>
      <p:sp>
        <p:nvSpPr>
          <p:cNvPr id="14" name="Pentagon 12"/>
          <p:cNvSpPr/>
          <p:nvPr>
            <p:custDataLst>
              <p:tags r:id="rId9"/>
            </p:custDataLst>
          </p:nvPr>
        </p:nvSpPr>
        <p:spPr>
          <a:xfrm>
            <a:off x="209550" y="954087"/>
            <a:ext cx="1872208" cy="1116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bg1"/>
                </a:solidFill>
                <a:sym typeface="Arial"/>
              </a:rPr>
              <a:t>Основание исследования</a:t>
            </a:r>
            <a:endParaRPr lang="ru-RU" sz="1400" b="1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20" name="Прямоугольник 19"/>
          <p:cNvSpPr/>
          <p:nvPr>
            <p:custDataLst>
              <p:tags r:id="rId10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j-lt"/>
              </a:rPr>
              <a:t> </a:t>
            </a:r>
          </a:p>
          <a:p>
            <a:pPr algn="just"/>
            <a:r>
              <a:rPr lang="ru-RU" dirty="0" smtClean="0">
                <a:latin typeface="+mj-lt"/>
                <a:cs typeface="Arial" pitchFamily="34" charset="0"/>
              </a:rPr>
              <a:t>Ключевой целью исследования является </a:t>
            </a:r>
            <a:r>
              <a:rPr lang="ru-RU" dirty="0" smtClean="0">
                <a:latin typeface="+mj-lt"/>
              </a:rPr>
              <a:t>разработка методических рекомендаций и плана мероприятий к программе г. Москвы «Стимулирование экономической активности на 2012-2016 гг.»</a:t>
            </a:r>
            <a:r>
              <a:rPr lang="ru-RU" dirty="0" smtClean="0">
                <a:latin typeface="+mj-lt"/>
                <a:cs typeface="Arial" pitchFamily="34" charset="0"/>
              </a:rPr>
              <a:t> </a:t>
            </a:r>
            <a:endParaRPr lang="ru-RU" dirty="0">
              <a:latin typeface="+mj-lt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j-lt"/>
            </a:endParaRPr>
          </a:p>
        </p:txBody>
      </p:sp>
      <p:sp>
        <p:nvSpPr>
          <p:cNvPr id="23" name="Rounded Rectangle 29"/>
          <p:cNvSpPr/>
          <p:nvPr>
            <p:custDataLst>
              <p:tags r:id="rId11"/>
            </p:custDataLst>
          </p:nvPr>
        </p:nvSpPr>
        <p:spPr bwMode="gray">
          <a:xfrm>
            <a:off x="5857884" y="2894012"/>
            <a:ext cx="417512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0162" tIns="25400" rIns="28575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3</a:t>
            </a:r>
          </a:p>
        </p:txBody>
      </p:sp>
      <p:sp>
        <p:nvSpPr>
          <p:cNvPr id="38" name="Прямоугольник 37"/>
          <p:cNvSpPr/>
          <p:nvPr>
            <p:custDataLst>
              <p:tags r:id="rId1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39" name="TextBox 1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1" name="Isosceles Triangle 18"/>
          <p:cNvSpPr/>
          <p:nvPr/>
        </p:nvSpPr>
        <p:spPr>
          <a:xfrm flipV="1">
            <a:off x="3162895" y="2132856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  <p:sp>
        <p:nvSpPr>
          <p:cNvPr id="22" name="Isosceles Triangle 18"/>
          <p:cNvSpPr/>
          <p:nvPr>
            <p:custDataLst>
              <p:tags r:id="rId14"/>
            </p:custDataLst>
          </p:nvPr>
        </p:nvSpPr>
        <p:spPr>
          <a:xfrm flipV="1">
            <a:off x="6156176" y="2132856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1086" name="think-cell Slide" r:id="rId8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Для каждой выявленной точки роста субъектов МСП г. Москвы анализируются группы внешних факторов среды, способных оказать существенное воздействие на их формирование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исследование 16 российских и зарубежных методик анализа предпринимательской среды, проведенное АНО «НИСИПП»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64816074"/>
              </p:ext>
            </p:extLst>
          </p:nvPr>
        </p:nvGraphicFramePr>
        <p:xfrm>
          <a:off x="285720" y="928670"/>
          <a:ext cx="8572560" cy="5286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5583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Законодательные</a:t>
                      </a:r>
                      <a:r>
                        <a:rPr lang="ru-RU" sz="1400" baseline="0" dirty="0" smtClean="0"/>
                        <a:t>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583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Налогообложение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96369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71517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35263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Административный климат и коррупция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51888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	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495231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Нормативная правовая база</a:t>
                      </a:r>
                      <a:r>
                        <a:rPr lang="en-US" sz="1400" dirty="0" smtClean="0"/>
                        <a:t> 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521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Информационно-аналитическое развитие отрасли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3447" name="think-cell Slide" r:id="rId19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-7541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Были выявлены две точки роста субъектов МСП в сегменте «Торговля автотранспортными средствами и мотоциклами, их техническое обслуживание и ремонт»</a:t>
            </a:r>
          </a:p>
        </p:txBody>
      </p:sp>
      <p:sp>
        <p:nvSpPr>
          <p:cNvPr id="9" name="TextBox 1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-1588" y="6326051"/>
            <a:ext cx="84312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</a:rPr>
              <a:t>Источник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: расчеты АНО «НИСИПП» на основании данных Росстата и данных из отчетностей компаний исследуемых отраслей (СПАРК)</a:t>
            </a: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1" name="Прямоугольник 50"/>
          <p:cNvSpPr/>
          <p:nvPr>
            <p:custDataLst>
              <p:tags r:id="rId6"/>
            </p:custDataLst>
          </p:nvPr>
        </p:nvSpPr>
        <p:spPr>
          <a:xfrm>
            <a:off x="6357950" y="1714488"/>
            <a:ext cx="2571768" cy="442915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52" name="Прямоугольник 51"/>
          <p:cNvSpPr/>
          <p:nvPr>
            <p:custDataLst>
              <p:tags r:id="rId7"/>
            </p:custDataLst>
          </p:nvPr>
        </p:nvSpPr>
        <p:spPr>
          <a:xfrm>
            <a:off x="3786182" y="857232"/>
            <a:ext cx="2214578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Выделены </a:t>
            </a: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сегменты, характеризующиеся высокими темпами роста по всем показателям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54" name="Прямоугольник 53"/>
          <p:cNvSpPr/>
          <p:nvPr>
            <p:custDataLst>
              <p:tags r:id="rId8"/>
            </p:custDataLst>
          </p:nvPr>
        </p:nvSpPr>
        <p:spPr>
          <a:xfrm>
            <a:off x="264220" y="1335068"/>
            <a:ext cx="3164771" cy="48085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56" name="Прямоугольник 55"/>
          <p:cNvSpPr/>
          <p:nvPr>
            <p:custDataLst>
              <p:tags r:id="rId9"/>
            </p:custDataLst>
          </p:nvPr>
        </p:nvSpPr>
        <p:spPr>
          <a:xfrm>
            <a:off x="264220" y="857232"/>
            <a:ext cx="3164771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Исследованы компании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различных </a:t>
            </a:r>
            <a:r>
              <a:rPr kumimoji="0" lang="ru-RU" sz="1200" b="1" i="0" u="none" strike="noStrike" kern="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подсегментов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торговли автотранспортными средствами*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60" name="Равнобедренный треугольник 59"/>
          <p:cNvSpPr/>
          <p:nvPr>
            <p:custDataLst>
              <p:tags r:id="rId10"/>
            </p:custDataLst>
          </p:nvPr>
        </p:nvSpPr>
        <p:spPr>
          <a:xfrm rot="5400000">
            <a:off x="2301025" y="3233936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67" name="Равнобедренный треугольник 66"/>
          <p:cNvSpPr/>
          <p:nvPr>
            <p:custDataLst>
              <p:tags r:id="rId11"/>
            </p:custDataLst>
          </p:nvPr>
        </p:nvSpPr>
        <p:spPr>
          <a:xfrm rot="5400000">
            <a:off x="4838502" y="3376812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68" name="Прямоугольник 67"/>
          <p:cNvSpPr/>
          <p:nvPr>
            <p:custDataLst>
              <p:tags r:id="rId12"/>
            </p:custDataLst>
          </p:nvPr>
        </p:nvSpPr>
        <p:spPr>
          <a:xfrm>
            <a:off x="3786182" y="1714488"/>
            <a:ext cx="2214578" cy="442915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72" name="Прямоугольник 71"/>
          <p:cNvSpPr/>
          <p:nvPr>
            <p:custDataLst>
              <p:tags r:id="rId13"/>
            </p:custDataLst>
          </p:nvPr>
        </p:nvSpPr>
        <p:spPr>
          <a:xfrm>
            <a:off x="6357950" y="857232"/>
            <a:ext cx="2571768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В </a:t>
            </a: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выделенных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сегментах выявлены темпы роста, значительно превышающие среднерыночные (по всем видам деятельности)</a:t>
            </a:r>
            <a:endParaRPr kumimoji="0" lang="ru-RU" sz="1200" b="1" i="0" u="none" strike="noStrike" kern="0" cap="none" spc="0" normalizeH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73" name="TextBox 3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500826" y="1785926"/>
            <a:ext cx="2214578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Выручка – </a:t>
            </a:r>
            <a:r>
              <a:rPr lang="ru-RU" sz="1200" dirty="0" smtClean="0">
                <a:latin typeface="+mn-lt"/>
              </a:rPr>
              <a:t>на 21%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Чистая прибыль – </a:t>
            </a:r>
            <a:r>
              <a:rPr lang="ru-RU" sz="1200" dirty="0" smtClean="0">
                <a:latin typeface="+mn-lt"/>
              </a:rPr>
              <a:t>на 10%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Основные средства – </a:t>
            </a:r>
            <a:r>
              <a:rPr lang="ru-RU" sz="1200" dirty="0" smtClean="0">
                <a:latin typeface="+mn-lt"/>
              </a:rPr>
              <a:t>на 13%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Оборотные активы – </a:t>
            </a:r>
            <a:r>
              <a:rPr lang="ru-RU" sz="1200" dirty="0" smtClean="0">
                <a:latin typeface="+mn-lt"/>
              </a:rPr>
              <a:t>на 12%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Капитал и резервы – </a:t>
            </a:r>
            <a:r>
              <a:rPr lang="ru-RU" sz="1200" dirty="0" smtClean="0">
                <a:latin typeface="+mn-lt"/>
              </a:rPr>
              <a:t>на 23%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endParaRPr lang="ru-RU" sz="1200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endParaRPr lang="ru-RU" sz="1200" b="1" dirty="0" smtClean="0">
              <a:latin typeface="+mn-lt"/>
            </a:endParaRPr>
          </a:p>
        </p:txBody>
      </p:sp>
      <p:pic>
        <p:nvPicPr>
          <p:cNvPr id="26" name="Рисунок 25" descr="kpi1.jpg"/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20" cstate="print"/>
          <a:stretch>
            <a:fillRect/>
          </a:stretch>
        </p:blipFill>
        <p:spPr>
          <a:xfrm>
            <a:off x="6858017" y="4946487"/>
            <a:ext cx="1357322" cy="11421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3" name="Прямоугольник 32"/>
          <p:cNvSpPr/>
          <p:nvPr/>
        </p:nvSpPr>
        <p:spPr>
          <a:xfrm>
            <a:off x="395536" y="1831230"/>
            <a:ext cx="288032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algn="just"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Торговля автотранспортными средствами</a:t>
            </a:r>
            <a:r>
              <a:rPr lang="ru-RU" sz="1200" dirty="0">
                <a:latin typeface="+mn-lt"/>
              </a:rPr>
              <a:t> </a:t>
            </a:r>
            <a:endParaRPr lang="ru-RU" sz="1200" dirty="0" smtClean="0">
              <a:latin typeface="+mn-lt"/>
            </a:endParaRPr>
          </a:p>
          <a:p>
            <a:pPr marL="182563" algn="just"/>
            <a:r>
              <a:rPr lang="ru-RU" sz="1200" b="1" dirty="0">
                <a:latin typeface="+mn-lt"/>
              </a:rPr>
              <a:t>– 216 компаний</a:t>
            </a:r>
          </a:p>
          <a:p>
            <a:pPr marL="180975" indent="-180975" algn="just">
              <a:buFont typeface="Arial" pitchFamily="34" charset="0"/>
              <a:buChar char="•"/>
            </a:pPr>
            <a:endParaRPr lang="en-US" sz="1200" dirty="0" smtClean="0">
              <a:latin typeface="+mn-lt"/>
            </a:endParaRPr>
          </a:p>
          <a:p>
            <a:pPr marL="180975" indent="-180975" algn="just"/>
            <a:endParaRPr lang="ru-RU" sz="200" dirty="0" smtClean="0">
              <a:latin typeface="+mn-lt"/>
            </a:endParaRP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Техническое обслуживание и ремонт автотранспортных средств</a:t>
            </a:r>
          </a:p>
          <a:p>
            <a:pPr marL="182563" algn="just"/>
            <a:r>
              <a:rPr lang="ru-RU" sz="1200" b="1" dirty="0">
                <a:latin typeface="+mn-lt"/>
              </a:rPr>
              <a:t>– 226 компаний</a:t>
            </a:r>
          </a:p>
          <a:p>
            <a:pPr marL="180975" indent="-180975" algn="just">
              <a:buFont typeface="Arial" pitchFamily="34" charset="0"/>
              <a:buChar char="•"/>
            </a:pPr>
            <a:endParaRPr lang="en-US" sz="1200" dirty="0" smtClean="0">
              <a:latin typeface="+mn-lt"/>
            </a:endParaRPr>
          </a:p>
          <a:p>
            <a:pPr marL="180975" indent="-180975" algn="just">
              <a:buFont typeface="Arial" pitchFamily="34" charset="0"/>
              <a:buChar char="•"/>
            </a:pPr>
            <a:endParaRPr lang="ru-RU" sz="200" dirty="0" smtClean="0">
              <a:latin typeface="+mn-lt"/>
            </a:endParaRP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Торговля автомобильными деталями, узлами и принадлежностями</a:t>
            </a:r>
            <a:r>
              <a:rPr lang="ru-RU" sz="1200" dirty="0">
                <a:latin typeface="+mn-lt"/>
              </a:rPr>
              <a:t> </a:t>
            </a:r>
            <a:endParaRPr lang="ru-RU" sz="1200" dirty="0" smtClean="0">
              <a:latin typeface="+mn-lt"/>
            </a:endParaRPr>
          </a:p>
          <a:p>
            <a:pPr marL="180975" indent="1588" algn="just"/>
            <a:r>
              <a:rPr lang="ru-RU" sz="1200" b="1" dirty="0" smtClean="0">
                <a:latin typeface="+mn-lt"/>
              </a:rPr>
              <a:t>– 297 компаний</a:t>
            </a:r>
          </a:p>
          <a:p>
            <a:pPr marL="180975" indent="-180975" algn="just"/>
            <a:endParaRPr lang="ru-RU" sz="1200" dirty="0">
              <a:latin typeface="+mn-lt"/>
            </a:endParaRP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Розничная торговля моторным топливом</a:t>
            </a:r>
            <a:r>
              <a:rPr lang="ru-RU" sz="1200" dirty="0">
                <a:latin typeface="+mn-lt"/>
              </a:rPr>
              <a:t> </a:t>
            </a:r>
            <a:endParaRPr lang="ru-RU" sz="1200" dirty="0" smtClean="0">
              <a:latin typeface="+mn-lt"/>
            </a:endParaRPr>
          </a:p>
          <a:p>
            <a:pPr marL="180975" indent="1588" algn="just"/>
            <a:r>
              <a:rPr lang="ru-RU" sz="1200" b="1" dirty="0" smtClean="0">
                <a:latin typeface="+mn-lt"/>
              </a:rPr>
              <a:t>– 301 компания</a:t>
            </a:r>
            <a:endParaRPr lang="ru-RU" sz="1200" b="1" dirty="0">
              <a:latin typeface="+mn-lt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43372" y="1857364"/>
            <a:ext cx="1529341" cy="58917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Торговля автотранспортными средствами 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071934" y="4071942"/>
            <a:ext cx="1643510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Торговля автомобильными деталями, узлами и принадлежностями </a:t>
            </a:r>
          </a:p>
        </p:txBody>
      </p:sp>
      <p:sp>
        <p:nvSpPr>
          <p:cNvPr id="5" name="Rectangle 4">
            <a:hlinkClick r:id="rId21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5">
            <a:hlinkClick r:id="rId21"/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6">
            <a:hlinkClick r:id="rId21"/>
          </p:cNvPr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>
            <a:hlinkClick r:id="rId21"/>
          </p:cNvPr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433" name="Picture 9" descr="http://im0-tub-ru.yandex.net/i?id=8895621-57-72&amp;n=21">
            <a:hlinkClick r:id="rId22"/>
          </p:cNvPr>
          <p:cNvPicPr>
            <a:picLocks noChangeAspect="1" noChangeArrowheads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2095"/>
          <a:stretch/>
        </p:blipFill>
        <p:spPr bwMode="auto">
          <a:xfrm>
            <a:off x="4143372" y="2714620"/>
            <a:ext cx="1421641" cy="7240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37" name="Picture 13" descr="http://im8-tub-ru.yandex.net/i?id=151837705-68-72&amp;n=21">
            <a:hlinkClick r:id="rId24"/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2" y="5000636"/>
            <a:ext cx="1479510" cy="9246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6429388" y="3571876"/>
            <a:ext cx="2428892" cy="0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500826" y="3714752"/>
            <a:ext cx="2214578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Выручка – </a:t>
            </a:r>
            <a:r>
              <a:rPr lang="ru-RU" sz="1200" dirty="0" smtClean="0">
                <a:latin typeface="+mn-lt"/>
              </a:rPr>
              <a:t>на 15%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Чистая прибыль – </a:t>
            </a:r>
            <a:r>
              <a:rPr lang="ru-RU" sz="1200" dirty="0" smtClean="0">
                <a:latin typeface="+mn-lt"/>
              </a:rPr>
              <a:t>на 6%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Основные средства – </a:t>
            </a:r>
            <a:r>
              <a:rPr lang="ru-RU" sz="1200" dirty="0" smtClean="0">
                <a:latin typeface="+mn-lt"/>
              </a:rPr>
              <a:t>на 8%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Оборотные активы – </a:t>
            </a:r>
            <a:r>
              <a:rPr lang="ru-RU" sz="1200" dirty="0" smtClean="0">
                <a:latin typeface="+mn-lt"/>
              </a:rPr>
              <a:t>на 35%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Капитал и резервы – </a:t>
            </a:r>
            <a:r>
              <a:rPr lang="ru-RU" sz="1200" dirty="0" smtClean="0">
                <a:latin typeface="+mn-lt"/>
              </a:rPr>
              <a:t>на 70%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endParaRPr lang="ru-RU" sz="1200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endParaRPr lang="ru-RU" sz="1200" b="1" dirty="0" smtClean="0">
              <a:latin typeface="+mn-lt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3786182" y="3571876"/>
            <a:ext cx="2143140" cy="0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6206" name="think-cell Slide" r:id="rId8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На субъекты МСП </a:t>
            </a:r>
            <a:r>
              <a:rPr lang="ru-RU" dirty="0" smtClean="0"/>
              <a:t>в исследуемом сегменте </a:t>
            </a:r>
            <a:r>
              <a:rPr lang="ru-RU" dirty="0" smtClean="0">
                <a:latin typeface="+mj-lt"/>
              </a:rPr>
              <a:t>наибольшее воздействие оказывают группы факторов, связанные с мероприятиями государственной поддержки, социальной напряженностью, преступностью и неравенством, а также доступом к спросу*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47398933"/>
              </p:ext>
            </p:extLst>
          </p:nvPr>
        </p:nvGraphicFramePr>
        <p:xfrm>
          <a:off x="285720" y="928672"/>
          <a:ext cx="8572560" cy="5286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5381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Законодательные</a:t>
                      </a:r>
                      <a:r>
                        <a:rPr lang="ru-RU" sz="1400" baseline="0" dirty="0" smtClean="0"/>
                        <a:t>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381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Налогообложение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330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9BC62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7928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2888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Административный климат и коррупция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90003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	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94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Нормативная правовая база</a:t>
                      </a:r>
                      <a:r>
                        <a:rPr lang="en-US" sz="1400" dirty="0" smtClean="0"/>
                        <a:t> </a:t>
                      </a:r>
                      <a:endParaRPr lang="ru-RU" sz="14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94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Информационно-аналитическое развитие отрасли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исследование 16 российских и зарубежных методик анализа предпринимательской среды, проведенное АНО «НИСИПП»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*По результатам кабинетного исследования и опроса экспертов в формате глубинных интервью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6120193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5970" name="think-cell Slide" r:id="rId41" imgW="270" imgH="270" progId="TCLayout.ActiveDocument.1">
              <p:embed/>
            </p:oleObj>
          </a:graphicData>
        </a:graphic>
      </p:graphicFrame>
      <p:sp>
        <p:nvSpPr>
          <p:cNvPr id="58" name="Прямоугольник 57"/>
          <p:cNvSpPr/>
          <p:nvPr>
            <p:custDataLst>
              <p:tags r:id="rId2"/>
            </p:custDataLst>
          </p:nvPr>
        </p:nvSpPr>
        <p:spPr>
          <a:xfrm>
            <a:off x="6948264" y="5149642"/>
            <a:ext cx="308453" cy="10078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 smtClean="0">
                <a:solidFill>
                  <a:schemeClr val="tx1"/>
                </a:solidFill>
              </a:rPr>
              <a:t>3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56" name="Прямоугольник 55"/>
          <p:cNvSpPr/>
          <p:nvPr>
            <p:custDataLst>
              <p:tags r:id="rId3"/>
            </p:custDataLst>
          </p:nvPr>
        </p:nvSpPr>
        <p:spPr>
          <a:xfrm>
            <a:off x="4404717" y="5149641"/>
            <a:ext cx="308453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 smtClean="0">
                <a:solidFill>
                  <a:schemeClr val="tx1"/>
                </a:solidFill>
              </a:rPr>
              <a:t>2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>
            <p:custDataLst>
              <p:tags r:id="rId4"/>
            </p:custDataLst>
          </p:nvPr>
        </p:nvSpPr>
        <p:spPr>
          <a:xfrm>
            <a:off x="2071068" y="5157192"/>
            <a:ext cx="308453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 smtClean="0">
                <a:solidFill>
                  <a:schemeClr val="tx1"/>
                </a:solidFill>
              </a:rPr>
              <a:t>1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>
            <p:custDataLst>
              <p:tags r:id="rId5"/>
            </p:custDataLst>
          </p:nvPr>
        </p:nvSpPr>
        <p:spPr>
          <a:xfrm>
            <a:off x="4355976" y="3870791"/>
            <a:ext cx="2302546" cy="232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>
            <p:custDataLst>
              <p:tags r:id="rId6"/>
            </p:custDataLst>
          </p:nvPr>
        </p:nvSpPr>
        <p:spPr>
          <a:xfrm>
            <a:off x="6631732" y="3870790"/>
            <a:ext cx="2226548" cy="232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>
            <p:custDataLst>
              <p:tags r:id="rId7"/>
            </p:custDataLst>
          </p:nvPr>
        </p:nvSpPr>
        <p:spPr>
          <a:xfrm>
            <a:off x="2071670" y="2970791"/>
            <a:ext cx="2286016" cy="2421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>
            <p:custDataLst>
              <p:tags r:id="rId8"/>
            </p:custDataLst>
          </p:nvPr>
        </p:nvSpPr>
        <p:spPr>
          <a:xfrm rot="10800000">
            <a:off x="2071670" y="2139126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9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10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Динамика факторов доступа к спросу характеризуются как положительным, так и отрицательным воздействием на субъектов МСП г. Москвы </a:t>
            </a:r>
            <a:r>
              <a:rPr lang="ru-RU" dirty="0" smtClean="0"/>
              <a:t>в сегменте </a:t>
            </a:r>
            <a:r>
              <a:rPr lang="ru-RU" dirty="0"/>
              <a:t>«Торговля автотранспортными средствами и мотоциклами, их техническое обслуживание и ремонт»</a:t>
            </a: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6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12"/>
            </p:custDataLst>
            <p:extLst>
              <p:ext uri="{D42A27DB-BD31-4B8C-83A1-F6EECF244321}">
                <p14:modId xmlns="" xmlns:p14="http://schemas.microsoft.com/office/powerpoint/2010/main" val="3803609240"/>
              </p:ext>
            </p:extLst>
          </p:nvPr>
        </p:nvGraphicFramePr>
        <p:xfrm>
          <a:off x="2071670" y="2067688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13"/>
            </p:custDataLst>
          </p:nvPr>
        </p:nvSpPr>
        <p:spPr>
          <a:xfrm>
            <a:off x="142844" y="2970790"/>
            <a:ext cx="1857388" cy="1132441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Доступ к спросу на производимые товары и услуги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-142908" y="2324393"/>
            <a:ext cx="2285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Положительное воздействие фактора</a:t>
            </a:r>
          </a:p>
        </p:txBody>
      </p:sp>
      <p:sp>
        <p:nvSpPr>
          <p:cNvPr id="32" name="Rectangle 19"/>
          <p:cNvSpPr/>
          <p:nvPr>
            <p:custDataLst>
              <p:tags r:id="rId15"/>
            </p:custDataLst>
          </p:nvPr>
        </p:nvSpPr>
        <p:spPr>
          <a:xfrm>
            <a:off x="2071670" y="2970791"/>
            <a:ext cx="6786610" cy="1142185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6"/>
            </p:custDataLst>
          </p:nvPr>
        </p:nvCxnSpPr>
        <p:spPr>
          <a:xfrm>
            <a:off x="4357686" y="3013535"/>
            <a:ext cx="0" cy="1099441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7"/>
            </p:custDataLst>
          </p:nvPr>
        </p:nvCxnSpPr>
        <p:spPr>
          <a:xfrm>
            <a:off x="6643702" y="3013535"/>
            <a:ext cx="14820" cy="1099441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Стрелка вниз 34"/>
          <p:cNvSpPr/>
          <p:nvPr>
            <p:custDataLst>
              <p:tags r:id="rId18"/>
            </p:custDataLst>
          </p:nvPr>
        </p:nvSpPr>
        <p:spPr>
          <a:xfrm rot="10800000">
            <a:off x="4857752" y="1703658"/>
            <a:ext cx="1143008" cy="35719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372506" y="908720"/>
            <a:ext cx="4447966" cy="723275"/>
          </a:xfrm>
          <a:prstGeom prst="rect">
            <a:avLst/>
          </a:prstGeom>
          <a:noFill/>
          <a:ln w="12700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Существует высокий потенциал индивидуального спроса. </a:t>
            </a:r>
          </a:p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Продажи автомобилей росли до 2013 г. Наибольшие темпы роста наблюдались в 2009-2010 г.</a:t>
            </a:r>
            <a:endParaRPr lang="ru-RU" sz="800" dirty="0" smtClean="0">
              <a:latin typeface="+mn-lt"/>
            </a:endParaRPr>
          </a:p>
        </p:txBody>
      </p:sp>
      <p:pic>
        <p:nvPicPr>
          <p:cNvPr id="42" name="Picture 16" descr="http://mediasubs.ru/group/uploads/li/lichnostnyij-rost-i-finansyi/image2/ItMDliMWJ.jpg">
            <a:hlinkClick r:id="rId42"/>
          </p:cNvPr>
          <p:cNvPicPr>
            <a:picLocks noChangeAspect="1" noChangeArrowheads="1"/>
          </p:cNvPicPr>
          <p:nvPr>
            <p:custDataLst>
              <p:tags r:id="rId20"/>
            </p:custDataLst>
          </p:nvPr>
        </p:nvPicPr>
        <p:blipFill>
          <a:blip r:embed="rId43" cstate="print"/>
          <a:srcRect/>
          <a:stretch>
            <a:fillRect/>
          </a:stretch>
        </p:blipFill>
        <p:spPr bwMode="auto">
          <a:xfrm>
            <a:off x="214282" y="1071546"/>
            <a:ext cx="1643074" cy="1215876"/>
          </a:xfrm>
          <a:prstGeom prst="rect">
            <a:avLst/>
          </a:prstGeom>
          <a:noFill/>
        </p:spPr>
      </p:pic>
      <p:sp>
        <p:nvSpPr>
          <p:cNvPr id="28" name="Прямоугольник 27"/>
          <p:cNvSpPr/>
          <p:nvPr>
            <p:custDataLst>
              <p:tags r:id="rId21"/>
            </p:custDataLst>
          </p:nvPr>
        </p:nvSpPr>
        <p:spPr>
          <a:xfrm>
            <a:off x="2071670" y="4155350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0" name="Таблица 39"/>
          <p:cNvGraphicFramePr>
            <a:graphicFrameLocks noGrp="1"/>
          </p:cNvGraphicFramePr>
          <p:nvPr>
            <p:custDataLst>
              <p:tags r:id="rId22"/>
            </p:custDataLst>
            <p:extLst>
              <p:ext uri="{D42A27DB-BD31-4B8C-83A1-F6EECF244321}">
                <p14:modId xmlns="" xmlns:p14="http://schemas.microsoft.com/office/powerpoint/2010/main" val="1898590413"/>
              </p:ext>
            </p:extLst>
          </p:nvPr>
        </p:nvGraphicFramePr>
        <p:xfrm>
          <a:off x="2071670" y="4155350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3" name="Rectangle 3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-142908" y="4335487"/>
            <a:ext cx="2285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Отрицательное воздействие фактора</a:t>
            </a:r>
          </a:p>
        </p:txBody>
      </p:sp>
      <p:sp>
        <p:nvSpPr>
          <p:cNvPr id="45" name="TextBox 44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2379521" y="5157192"/>
            <a:ext cx="1904447" cy="1015663"/>
          </a:xfrm>
          <a:prstGeom prst="rect">
            <a:avLst/>
          </a:prstGeom>
          <a:noFill/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Отсутствие поддержки автокредитования в 2012 г. способствовало снижению спроса на автомобили в 2013 г.</a:t>
            </a:r>
          </a:p>
        </p:txBody>
      </p:sp>
      <p:sp>
        <p:nvSpPr>
          <p:cNvPr id="30" name="TextBox 30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372506" y="2917393"/>
            <a:ext cx="227860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Высокий уровень платежеспособного </a:t>
            </a:r>
            <a:r>
              <a:rPr lang="ru-RU" sz="1200" dirty="0">
                <a:latin typeface="+mn-lt"/>
              </a:rPr>
              <a:t>спроса </a:t>
            </a:r>
            <a:r>
              <a:rPr lang="ru-RU" sz="1200" dirty="0" smtClean="0">
                <a:latin typeface="+mn-lt"/>
              </a:rPr>
              <a:t>(рост </a:t>
            </a:r>
            <a:r>
              <a:rPr lang="ru-RU" sz="1200" dirty="0">
                <a:latin typeface="+mn-lt"/>
              </a:rPr>
              <a:t>реальных располагаемых доходов </a:t>
            </a:r>
            <a:r>
              <a:rPr lang="ru-RU" sz="1200" dirty="0" smtClean="0">
                <a:latin typeface="+mn-lt"/>
              </a:rPr>
              <a:t>на 13,8% за 2009-2012</a:t>
            </a:r>
            <a:r>
              <a:rPr lang="ru-RU" sz="1200" dirty="0" smtClean="0">
                <a:latin typeface="+mn-lt"/>
                <a:sym typeface="Wingdings 2"/>
              </a:rPr>
              <a:t></a:t>
            </a:r>
            <a:r>
              <a:rPr lang="ru-RU" sz="1200" dirty="0" smtClean="0">
                <a:latin typeface="+mn-lt"/>
              </a:rPr>
              <a:t>гг.). </a:t>
            </a:r>
            <a:endParaRPr lang="en-US" sz="1200" dirty="0" smtClean="0">
              <a:latin typeface="+mn-lt"/>
            </a:endParaRPr>
          </a:p>
        </p:txBody>
      </p:sp>
      <p:pic>
        <p:nvPicPr>
          <p:cNvPr id="125959" name="Picture 7" descr="http://ivbb.ru/domain_dependent/ivbb.ru/uploadify/3d5b9ce52a570d78e6b4bf7f07f18550.jpg">
            <a:hlinkClick r:id="rId44"/>
          </p:cNvPr>
          <p:cNvPicPr>
            <a:picLocks noChangeAspect="1" noChangeArrowheads="1"/>
          </p:cNvPicPr>
          <p:nvPr>
            <p:custDataLst>
              <p:tags r:id="rId26"/>
            </p:custDataLst>
          </p:nvPr>
        </p:nvPicPr>
        <p:blipFill>
          <a:blip r:embed="rId4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0" y="5085184"/>
            <a:ext cx="1857352" cy="10081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Прямая соединительная линия 26"/>
          <p:cNvCxnSpPr/>
          <p:nvPr>
            <p:custDataLst>
              <p:tags r:id="rId27"/>
            </p:custDataLst>
          </p:nvPr>
        </p:nvCxnSpPr>
        <p:spPr>
          <a:xfrm>
            <a:off x="2071670" y="3212976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>
            <p:custDataLst>
              <p:tags r:id="rId28"/>
            </p:custDataLst>
          </p:nvPr>
        </p:nvCxnSpPr>
        <p:spPr>
          <a:xfrm>
            <a:off x="4372506" y="3870791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30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6643702" y="3068960"/>
            <a:ext cx="22786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Высокая концентрация населения в г. Москве (до 20 млн человек)</a:t>
            </a:r>
            <a:endParaRPr lang="en-US" sz="1200" dirty="0" smtClean="0">
              <a:latin typeface="+mn-lt"/>
            </a:endParaRPr>
          </a:p>
        </p:txBody>
      </p:sp>
      <p:cxnSp>
        <p:nvCxnSpPr>
          <p:cNvPr id="47" name="Прямая соединительная линия 46"/>
          <p:cNvCxnSpPr/>
          <p:nvPr>
            <p:custDataLst>
              <p:tags r:id="rId30"/>
            </p:custDataLst>
          </p:nvPr>
        </p:nvCxnSpPr>
        <p:spPr>
          <a:xfrm>
            <a:off x="6658522" y="3870790"/>
            <a:ext cx="2199758" cy="1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Стрелка вниз 47"/>
          <p:cNvSpPr/>
          <p:nvPr>
            <p:custDataLst>
              <p:tags r:id="rId31"/>
            </p:custDataLst>
          </p:nvPr>
        </p:nvSpPr>
        <p:spPr>
          <a:xfrm rot="10800000">
            <a:off x="7236296" y="1703658"/>
            <a:ext cx="1143008" cy="35719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4713169" y="5149641"/>
            <a:ext cx="2163087" cy="1015663"/>
          </a:xfrm>
          <a:prstGeom prst="rect">
            <a:avLst/>
          </a:prstGeom>
          <a:noFill/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Из-за </a:t>
            </a:r>
            <a:r>
              <a:rPr lang="ru-RU" sz="1200" dirty="0">
                <a:latin typeface="+mn-lt"/>
              </a:rPr>
              <a:t>пробок часовой путь в г. Москве увеличивается в среднем на 40 </a:t>
            </a:r>
            <a:r>
              <a:rPr lang="ru-RU" sz="1200" dirty="0" smtClean="0">
                <a:latin typeface="+mn-lt"/>
              </a:rPr>
              <a:t>мин, что негативно влияет на уровень спроса </a:t>
            </a:r>
          </a:p>
        </p:txBody>
      </p:sp>
      <p:sp>
        <p:nvSpPr>
          <p:cNvPr id="49" name="TextBox 30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2195736" y="3379058"/>
            <a:ext cx="41209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000" dirty="0" smtClean="0">
                <a:latin typeface="+mn-lt"/>
              </a:rPr>
              <a:t>1</a:t>
            </a:r>
            <a:endParaRPr lang="en-US" sz="3000" dirty="0" smtClean="0">
              <a:latin typeface="+mn-lt"/>
            </a:endParaRPr>
          </a:p>
        </p:txBody>
      </p:sp>
      <p:sp>
        <p:nvSpPr>
          <p:cNvPr id="50" name="TextBox 30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889787" y="3379058"/>
            <a:ext cx="53008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000" dirty="0" smtClean="0">
                <a:latin typeface="+mn-lt"/>
              </a:rPr>
              <a:t>2</a:t>
            </a:r>
            <a:endParaRPr lang="en-US" sz="3000" dirty="0" smtClean="0">
              <a:latin typeface="+mn-lt"/>
            </a:endParaRPr>
          </a:p>
        </p:txBody>
      </p:sp>
      <p:sp>
        <p:nvSpPr>
          <p:cNvPr id="51" name="TextBox 30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3635896" y="3379058"/>
            <a:ext cx="64807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000" dirty="0" smtClean="0">
                <a:latin typeface="+mn-lt"/>
              </a:rPr>
              <a:t>3</a:t>
            </a:r>
            <a:endParaRPr lang="en-US" sz="3000" dirty="0" smtClean="0">
              <a:latin typeface="+mn-lt"/>
            </a:endParaRPr>
          </a:p>
        </p:txBody>
      </p:sp>
      <p:cxnSp>
        <p:nvCxnSpPr>
          <p:cNvPr id="52" name="Прямая соединительная линия 51"/>
          <p:cNvCxnSpPr/>
          <p:nvPr>
            <p:custDataLst>
              <p:tags r:id="rId36"/>
            </p:custDataLst>
          </p:nvPr>
        </p:nvCxnSpPr>
        <p:spPr>
          <a:xfrm>
            <a:off x="2713930" y="3239411"/>
            <a:ext cx="6382" cy="845212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>
            <p:custDataLst>
              <p:tags r:id="rId37"/>
            </p:custDataLst>
          </p:nvPr>
        </p:nvCxnSpPr>
        <p:spPr>
          <a:xfrm>
            <a:off x="3553668" y="3256897"/>
            <a:ext cx="6382" cy="845212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7256717" y="5157192"/>
            <a:ext cx="1581802" cy="1000274"/>
          </a:xfrm>
          <a:prstGeom prst="rect">
            <a:avLst/>
          </a:prstGeom>
          <a:noFill/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Рост числа </a:t>
            </a:r>
            <a:r>
              <a:rPr lang="ru-RU" sz="1200" dirty="0" err="1" smtClean="0">
                <a:latin typeface="+mn-lt"/>
              </a:rPr>
              <a:t>автоугонов</a:t>
            </a:r>
            <a:r>
              <a:rPr lang="ru-RU" sz="1200" dirty="0" smtClean="0">
                <a:latin typeface="+mn-lt"/>
              </a:rPr>
              <a:t> негативно влияет на уровень спроса</a:t>
            </a:r>
          </a:p>
          <a:p>
            <a:pPr algn="ctr">
              <a:spcAft>
                <a:spcPts val="600"/>
              </a:spcAft>
            </a:pPr>
            <a:endParaRPr lang="ru-RU" sz="6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4944" name="think-cell Slide" r:id="rId21" imgW="270" imgH="270" progId="TCLayout.ActiveDocument.1">
              <p:embed/>
            </p:oleObj>
          </a:graphicData>
        </a:graphic>
      </p:graphicFrame>
      <p:pic>
        <p:nvPicPr>
          <p:cNvPr id="124934" name="Picture 6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35496" y="4500570"/>
            <a:ext cx="1998278" cy="175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Прямоугольник 30"/>
          <p:cNvSpPr/>
          <p:nvPr>
            <p:custDataLst>
              <p:tags r:id="rId3"/>
            </p:custDataLst>
          </p:nvPr>
        </p:nvSpPr>
        <p:spPr>
          <a:xfrm rot="10800000">
            <a:off x="2071670" y="957365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4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Существующие мероприятия государственной поддержки оказывают положительное воздействие на субъектов МСП г. Москвы в </a:t>
            </a:r>
            <a:r>
              <a:rPr lang="ru-RU" dirty="0" smtClean="0"/>
              <a:t>сегменте </a:t>
            </a:r>
            <a:r>
              <a:rPr lang="ru-RU" dirty="0"/>
              <a:t>«Торговля автотранспортными средствами и мотоциклами, их техническое обслуживание и ремонт»</a:t>
            </a: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7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7"/>
            </p:custDataLst>
          </p:nvPr>
        </p:nvGraphicFramePr>
        <p:xfrm>
          <a:off x="2071670" y="957364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8"/>
            </p:custDataLst>
          </p:nvPr>
        </p:nvSpPr>
        <p:spPr>
          <a:xfrm>
            <a:off x="142844" y="1771876"/>
            <a:ext cx="1857388" cy="1371372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Мероприятия государственной поддержки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-142908" y="1100240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0"/>
            </p:custDataLst>
          </p:nvPr>
        </p:nvCxnSpPr>
        <p:spPr>
          <a:xfrm rot="5400000">
            <a:off x="3729091" y="2443215"/>
            <a:ext cx="125719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1"/>
            </p:custDataLst>
          </p:nvPr>
        </p:nvCxnSpPr>
        <p:spPr>
          <a:xfrm rot="5400000">
            <a:off x="6015107" y="2443215"/>
            <a:ext cx="125719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трелка вниз 36"/>
          <p:cNvSpPr/>
          <p:nvPr/>
        </p:nvSpPr>
        <p:spPr>
          <a:xfrm>
            <a:off x="4932040" y="3286124"/>
            <a:ext cx="1214446" cy="121444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444514" y="4657199"/>
            <a:ext cx="2071702" cy="1246495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Льготы по аренде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кредитования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выставочной деятельности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Обучение кадров</a:t>
            </a:r>
          </a:p>
        </p:txBody>
      </p:sp>
      <p:pic>
        <p:nvPicPr>
          <p:cNvPr id="42" name="Picture 16" descr="http://mediasubs.ru/group/uploads/li/lichnostnyij-rost-i-finansyi/image2/ItMDliMWJ.jpg">
            <a:hlinkClick r:id="rId23"/>
          </p:cNvPr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0" y="3071810"/>
            <a:ext cx="2148898" cy="1590186"/>
          </a:xfrm>
          <a:prstGeom prst="rect">
            <a:avLst/>
          </a:prstGeom>
          <a:noFill/>
        </p:spPr>
      </p:pic>
      <p:sp>
        <p:nvSpPr>
          <p:cNvPr id="43" name="TextBox 30"/>
          <p:cNvSpPr txBox="1">
            <a:spLocks noChangeArrowheads="1"/>
          </p:cNvSpPr>
          <p:nvPr/>
        </p:nvSpPr>
        <p:spPr bwMode="auto">
          <a:xfrm>
            <a:off x="4283968" y="1857364"/>
            <a:ext cx="235745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Мероприятия поддержки, реализуемые в рамках подпрограммы «Развитие малого и среднего предпринимательства в г. Москве»</a:t>
            </a:r>
          </a:p>
        </p:txBody>
      </p:sp>
      <p:sp>
        <p:nvSpPr>
          <p:cNvPr id="32" name="Rectangle 19"/>
          <p:cNvSpPr/>
          <p:nvPr>
            <p:custDataLst>
              <p:tags r:id="rId14"/>
            </p:custDataLst>
          </p:nvPr>
        </p:nvSpPr>
        <p:spPr>
          <a:xfrm>
            <a:off x="2071670" y="1771876"/>
            <a:ext cx="6786610" cy="1371372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0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051720" y="4643446"/>
            <a:ext cx="2143140" cy="1538883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Развитие транспортной сети г. Москвы, обеспечивающее благоприятное воздействие на отрасль в целом</a:t>
            </a:r>
            <a:r>
              <a:rPr lang="en-US" sz="1200" dirty="0" smtClean="0">
                <a:latin typeface="+mn-lt"/>
              </a:rPr>
              <a:t>;</a:t>
            </a:r>
          </a:p>
          <a:p>
            <a:pPr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Подпрограммы по развитию отдельных сегментов отрасли</a:t>
            </a:r>
          </a:p>
          <a:p>
            <a:pPr>
              <a:spcAft>
                <a:spcPts val="600"/>
              </a:spcAft>
            </a:pPr>
            <a:endParaRPr lang="ru-RU" sz="1200" dirty="0" smtClean="0">
              <a:latin typeface="+mn-lt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082275" y="2000239"/>
            <a:ext cx="22145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Государственная программа города Москвы «Развитие транспортной системы на 2012-2016 гг.»</a:t>
            </a:r>
            <a:endParaRPr lang="ru-RU" sz="1200" dirty="0">
              <a:latin typeface="+mn-lt"/>
            </a:endParaRPr>
          </a:p>
        </p:txBody>
      </p:sp>
      <p:sp>
        <p:nvSpPr>
          <p:cNvPr id="23" name="Стрелка вниз 22"/>
          <p:cNvSpPr/>
          <p:nvPr>
            <p:custDataLst>
              <p:tags r:id="rId16"/>
            </p:custDataLst>
          </p:nvPr>
        </p:nvSpPr>
        <p:spPr>
          <a:xfrm>
            <a:off x="2555776" y="3286124"/>
            <a:ext cx="1214446" cy="121444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30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619673" y="1988127"/>
            <a:ext cx="235745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Программа утилизации автомобилей (2010-2011 гг.), программа льготного автокредитования (2009-2012 гг., 2013 г. +)</a:t>
            </a:r>
          </a:p>
        </p:txBody>
      </p:sp>
      <p:sp>
        <p:nvSpPr>
          <p:cNvPr id="26" name="Стрелка вниз 25"/>
          <p:cNvSpPr/>
          <p:nvPr/>
        </p:nvSpPr>
        <p:spPr>
          <a:xfrm>
            <a:off x="7164288" y="3284984"/>
            <a:ext cx="1214446" cy="121444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30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6748770" y="4653136"/>
            <a:ext cx="2071702" cy="646331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Непосредственные мероприятия по стимулированию спроса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51563" name="think-cell Slide" r:id="rId16" imgW="270" imgH="270" progId="TCLayout.ActiveDocument.1">
              <p:embed/>
            </p:oleObj>
          </a:graphicData>
        </a:graphic>
      </p:graphicFrame>
      <p:sp>
        <p:nvSpPr>
          <p:cNvPr id="21" name="Прямоугольник 20"/>
          <p:cNvSpPr/>
          <p:nvPr>
            <p:custDataLst>
              <p:tags r:id="rId2"/>
            </p:custDataLst>
          </p:nvPr>
        </p:nvSpPr>
        <p:spPr>
          <a:xfrm>
            <a:off x="2071670" y="857232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Социальная напряженность, преступность и неравенство оказывают отрицательное воздействие на субъектов МСП г. Москвы </a:t>
            </a:r>
            <a:r>
              <a:rPr lang="ru-RU" dirty="0" smtClean="0"/>
              <a:t>в </a:t>
            </a:r>
            <a:r>
              <a:rPr lang="ru-RU" dirty="0"/>
              <a:t>сегменте «Торговля автотранспортными средствами и мотоциклами, их техническое обслуживание и ремонт»</a:t>
            </a: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8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Pentagon 18"/>
          <p:cNvSpPr/>
          <p:nvPr>
            <p:custDataLst>
              <p:tags r:id="rId6"/>
            </p:custDataLst>
          </p:nvPr>
        </p:nvSpPr>
        <p:spPr>
          <a:xfrm>
            <a:off x="142844" y="1777118"/>
            <a:ext cx="1857388" cy="900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/>
              <a:t>Социальная напряженность, преступность и неравенство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-142908" y="1100240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отрицательное воздействие</a:t>
            </a:r>
          </a:p>
        </p:txBody>
      </p:sp>
      <p:sp>
        <p:nvSpPr>
          <p:cNvPr id="32" name="Rectangle 19"/>
          <p:cNvSpPr/>
          <p:nvPr>
            <p:custDataLst>
              <p:tags r:id="rId8"/>
            </p:custDataLst>
          </p:nvPr>
        </p:nvSpPr>
        <p:spPr>
          <a:xfrm>
            <a:off x="2071670" y="1771876"/>
            <a:ext cx="6786610" cy="900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9"/>
            </p:custDataLst>
          </p:nvPr>
        </p:nvCxnSpPr>
        <p:spPr>
          <a:xfrm rot="5400000">
            <a:off x="3964777" y="2207529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0"/>
            </p:custDataLst>
          </p:nvPr>
        </p:nvCxnSpPr>
        <p:spPr>
          <a:xfrm rot="5400000">
            <a:off x="6250793" y="2207529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Таблица 19"/>
          <p:cNvGraphicFramePr>
            <a:graphicFrameLocks noGrp="1"/>
          </p:cNvGraphicFramePr>
          <p:nvPr>
            <p:custDataLst>
              <p:tags r:id="rId11"/>
            </p:custDataLst>
          </p:nvPr>
        </p:nvGraphicFramePr>
        <p:xfrm>
          <a:off x="2071670" y="857232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3" name="TextBox 3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143076" y="1884363"/>
            <a:ext cx="21431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Рост </a:t>
            </a:r>
            <a:r>
              <a:rPr lang="ru-RU" sz="1200" dirty="0">
                <a:latin typeface="+mn-lt"/>
              </a:rPr>
              <a:t>количества </a:t>
            </a:r>
            <a:r>
              <a:rPr lang="ru-RU" sz="1200" dirty="0" err="1">
                <a:latin typeface="+mn-lt"/>
              </a:rPr>
              <a:t>автоугонов</a:t>
            </a:r>
            <a:r>
              <a:rPr lang="ru-RU" sz="1200" dirty="0">
                <a:latin typeface="+mn-lt"/>
              </a:rPr>
              <a:t> в г. Москве (по итогам 2012 г. </a:t>
            </a:r>
            <a:r>
              <a:rPr lang="en-US" sz="1200" dirty="0">
                <a:latin typeface="+mn-lt"/>
              </a:rPr>
              <a:t>~</a:t>
            </a:r>
            <a:r>
              <a:rPr lang="ru-RU" sz="1200" dirty="0">
                <a:latin typeface="+mn-lt"/>
              </a:rPr>
              <a:t>13</a:t>
            </a:r>
            <a:r>
              <a:rPr lang="en-US" sz="1200" dirty="0">
                <a:latin typeface="+mn-lt"/>
              </a:rPr>
              <a:t>,5 </a:t>
            </a:r>
            <a:r>
              <a:rPr lang="ru-RU" sz="1200" dirty="0">
                <a:latin typeface="+mn-lt"/>
              </a:rPr>
              <a:t>тыс.)</a:t>
            </a:r>
            <a:endParaRPr lang="en-US" sz="1200" dirty="0">
              <a:latin typeface="+mn-lt"/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2607423" y="2771987"/>
            <a:ext cx="1214446" cy="1643074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30"/>
          <p:cNvSpPr txBox="1">
            <a:spLocks noChangeArrowheads="1"/>
          </p:cNvSpPr>
          <p:nvPr/>
        </p:nvSpPr>
        <p:spPr bwMode="auto">
          <a:xfrm>
            <a:off x="2071670" y="4567785"/>
            <a:ext cx="2286016" cy="1538883"/>
          </a:xfrm>
          <a:prstGeom prst="rect">
            <a:avLst/>
          </a:prstGeom>
          <a:noFill/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endParaRPr lang="ru-RU" sz="1200" dirty="0" smtClean="0">
              <a:latin typeface="+mn-lt"/>
            </a:endParaRPr>
          </a:p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Высокие риски </a:t>
            </a:r>
            <a:r>
              <a:rPr lang="ru-RU" sz="1200" dirty="0" err="1" smtClean="0">
                <a:latin typeface="+mn-lt"/>
              </a:rPr>
              <a:t>автоугонов</a:t>
            </a:r>
            <a:r>
              <a:rPr lang="ru-RU" sz="1200" dirty="0" smtClean="0">
                <a:latin typeface="+mn-lt"/>
              </a:rPr>
              <a:t> вынуждают торговые компании нести дополнительные издержки по защите собственности.</a:t>
            </a:r>
            <a:endParaRPr lang="ru-RU" sz="300" dirty="0" smtClean="0">
              <a:latin typeface="+mn-lt"/>
            </a:endParaRPr>
          </a:p>
          <a:p>
            <a:pPr algn="ctr">
              <a:spcAft>
                <a:spcPts val="600"/>
              </a:spcAft>
            </a:pPr>
            <a:endParaRPr lang="en-US" sz="1200" dirty="0" smtClean="0">
              <a:latin typeface="+mn-lt"/>
            </a:endParaRPr>
          </a:p>
        </p:txBody>
      </p:sp>
      <p:sp>
        <p:nvSpPr>
          <p:cNvPr id="17" name="TextBox 17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-1588" y="6286520"/>
            <a:ext cx="84312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</a:t>
            </a:r>
            <a:r>
              <a:rPr lang="ru-RU" sz="1000" dirty="0" err="1" smtClean="0">
                <a:solidFill>
                  <a:schemeClr val="bg1"/>
                </a:solidFill>
                <a:latin typeface="Calibri" pitchFamily="34" charset="0"/>
              </a:rPr>
              <a:t>зарулем.рф</a:t>
            </a:r>
            <a:endParaRPr lang="en-US" sz="1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51554" name="Picture 2" descr="http://s0.tchkcdn.com/auto/g_8021/img_10/88.jpg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440" y="2848525"/>
            <a:ext cx="4316840" cy="32434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5890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41325" name="think-cell Slide" r:id="rId8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По итогам массового опроса наибольшее воздействие на субъекты МСП г. Москвы в </a:t>
            </a:r>
            <a:r>
              <a:rPr lang="ru-RU" dirty="0" smtClean="0"/>
              <a:t>сегменте «Оптовая и розничная торговля» оказали факторы, связанные с недвижимостью</a:t>
            </a:r>
            <a:r>
              <a:rPr lang="ru-RU" dirty="0"/>
              <a:t> </a:t>
            </a:r>
            <a:r>
              <a:rPr lang="ru-RU" dirty="0" smtClean="0"/>
              <a:t>и налогообложением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9</a:t>
            </a: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64816074"/>
              </p:ext>
            </p:extLst>
          </p:nvPr>
        </p:nvGraphicFramePr>
        <p:xfrm>
          <a:off x="285720" y="928670"/>
          <a:ext cx="8572560" cy="5286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5583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Законодательные</a:t>
                      </a:r>
                      <a:r>
                        <a:rPr lang="ru-RU" sz="1400" baseline="0" dirty="0" smtClean="0"/>
                        <a:t>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583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Налогообложение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96369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71517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35263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Административный климат и коррупция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неравенство*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51888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услуги*	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495231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Нормативная правовая база</a:t>
                      </a:r>
                      <a:r>
                        <a:rPr lang="en-US" sz="1400" dirty="0" smtClean="0"/>
                        <a:t> 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521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Информационно-аналитическое развитие отрасли*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результаты массового опроса производственных компаний, проведенного АНО «НИСИПП»</a:t>
            </a:r>
            <a:endParaRPr lang="en-US" sz="1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/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</a:rPr>
              <a:t>*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Группа факторов требует детального понимания, в связи с чем планируется выявление степени востребованности в процессе проведения глубинных интервью и практических мероприятий с экспертами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2143116"/>
            <a:ext cx="1603366" cy="1571636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35%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3857628"/>
            <a:ext cx="2918698" cy="142876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60%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57158" y="5429264"/>
            <a:ext cx="2918698" cy="71438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6</a:t>
            </a:r>
            <a:r>
              <a:rPr lang="ru-RU" dirty="0" smtClean="0"/>
              <a:t>0%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5429264"/>
            <a:ext cx="3384946" cy="35719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76%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43438" y="1571612"/>
            <a:ext cx="2160810" cy="428628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46%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643438" y="2143116"/>
            <a:ext cx="2808882" cy="785818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60%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643438" y="3071810"/>
            <a:ext cx="1728762" cy="642942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39%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57158" y="1571612"/>
            <a:ext cx="3278738" cy="428628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67%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2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FOTyM72j0Wzo399Oesaqg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tL54X3kKPcZBq.d0nyQ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MT3HI856ki9sPJBaAJST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GpF137G06ZyY08Cepjdw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hxrfDFIZ0.sbZdPUUBEog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mMtXrYcrkqI6.rk1blmq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el7jxSDKE65Mh436o5X1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ZBWw2U3oEmOATd880nLug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fCm3DxFU2n4E1yF7f30A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VVIhbEps0aB9AOlyo5qfQ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sdNSGa_UqmolsGIcVLK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cH5MaY4nEC7p0091eyugQ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iBF2GL7ZUW.DiWZiL84_Q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.w9q1tKXEOuJZezYX4FOg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gSPsHq.B0OQiTLdPqCPHw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MZIcMDnZkuvqbz1YSfGNg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0Vo__846U.S3SVi3cKKnw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uWLEXP.Eisn81Vl8Glsg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h3RCq_gEmR153ywNDi.g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JMdmEedrEi0uwxQROUg8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hWS6hkQHEKAhxm88.Uk4g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i4ppEOp0q0Avx6cyuQfg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NoiYDIFkiuL76EwcwaTQ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rBFjgIcuEitl72.vtUG4Q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M4UtS8Sik2HNHdS0se4_Q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KMz5jHGE6uPc2.RJVT7A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T9VqYqKzEull7tnwxqeq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UtXLdnqY0agGP.nsmKgm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hGrVBbVV0G1QaCcag_mC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uUWRs4a0efsfRITnwKZ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fCm3DxFU2n4E1yF7f30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MwM.TTt8ku6jx9QFistV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NoiYDIFkiuL76EwcwaT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7ze0CbBVkKBowk5VPrdZ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NoiYDIFkiuL76EwcwaT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FDnkxir9UacFQ93T1A0s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5xBx9YKS0qzBoYYgFuRv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EGbULHQdkGqmG06lvNZn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5EDC2UDUK2k2xODekme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GKmvQWFEWWu3wCiodBo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OTE5tGrMEOuYRTEnvldbw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mvKlv534iESm_8g4aY16U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opZsuxbk.p2RjRwoaBD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QhLTFCkZEy1yUmGSzJ0Y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o9WyY07U0iqNbEk.zGvJ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7_tmuhjEE.gKP5gC0UJD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6.pA0QnPESxCrmpNv_pj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8innXQzQ0a87AY.tQrwK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Fcx1JsHke8W8i6KMYsl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GV1ap.C061QsNPy09UV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4I3VjBUdUmNEFc8k1.yM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VbTt7WbwkGR9cTWqYV1G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o656pN.9EyTQcfmlaoTfQ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_JipTVkTw0i6YXJDs984g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TasIrvYNEGOjLEt8pGHj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Ws8XzSmD0.WXPs1gFPrB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ChveKVFhUqYTlmyp29E5g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wA9P1cUEK7vPCYnpZVf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wN2Ns7UE06ThhUD8te8t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.qQprcd80Sc5LG_O3wfC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_du4cdujU2Fna8r9LWfng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FTEBEvIVUe_TAsHPtdDq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BRKcQFdyUacN.OQkHD7H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7U3SyDheEO1HbDhgek8n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qDqU6h._kC45FFEEtuWb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kCSwuTHeUeB7GlJ1SQroA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JtjngvC1kOgL2fb1BXpQA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cX8Q8f60u98hZamwxiE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frMhJh79EGDH36hFnzqO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h0a1yBxDkKps._BcyWErg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63eNv99806qIRXj93N_T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ItBrYDqSUezNftx.cGrdQ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OaQowJ.wUmWLp7FosTMv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Lw470Zx6t02osJBfhg2xn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QSHSAHAUyek0McFYy5d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6W.QrKnkSFEYLDEYwsi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DOMSNZm4UOVhzllAL4kb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tL54X3kKPcZBq.d0nyQ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_cv0dJbi0ijgoPr0NFBDA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9yshB8HoUOG7s8WnpGOM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0DDAeTAUqP4cP.z3JW1A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f_zrR0KvE6KcpqApzRhr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4jezQB9EWXcsUG.7cMwQ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nbEt8WyREqT362ROSEqGA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4dUb5WvOEGcyqjX1hOgcg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_n6VRZXk2sEhOZgdduqQ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um8dxQMukywRMMUJykWk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0DDAeTAUqP4cP.z3JW1A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PCqZ.LIqWEiKk1zEM99s7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TShcu0QU63lmsM_8sciw"/>
</p:tagLst>
</file>

<file path=ppt/theme/theme1.xml><?xml version="1.0" encoding="utf-8"?>
<a:theme xmlns:a="http://schemas.openxmlformats.org/drawingml/2006/main" name="nisse_orv_arenda_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nisse_orv_arenda_</Template>
  <TotalTime>4465</TotalTime>
  <Words>1464</Words>
  <Application>Microsoft Office PowerPoint</Application>
  <PresentationFormat>Экран (4:3)</PresentationFormat>
  <Paragraphs>211</Paragraphs>
  <Slides>12</Slides>
  <Notes>10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nisse_orv_arenda_</vt:lpstr>
      <vt:lpstr>think-cell Slide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существующего варианта имущественной поддержки субъектов малого и среднего предпринимательства города Москвы, действующего в рамках постановления Правительства Москвы от 18 сентября 2007 г. N 810-ПП «Об утверждении перечней видов использования нежилых помещений, находящихся в собственности города Москвы, передаваемых арендаторам на льготных условиях, на 2008—2010 годы»  и постановления Правительства Москвы от 30 декабря 2008 г. N 1218-ПП О дополнительных мерах государственной поддержки организаций и предприятий, арендующих объекты нежилого фонда, находящиеся в имущественной казне города Москвы, на период стабилизации финансовой системы», а также последствий его отмены</dc:title>
  <dc:creator>Мария Николаевна Каримова</dc:creator>
  <cp:lastModifiedBy>Philipp</cp:lastModifiedBy>
  <cp:revision>255</cp:revision>
  <dcterms:created xsi:type="dcterms:W3CDTF">2012-11-23T10:09:39Z</dcterms:created>
  <dcterms:modified xsi:type="dcterms:W3CDTF">2013-10-16T08:23:42Z</dcterms:modified>
</cp:coreProperties>
</file>