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notesSlides/notesSlide8.xml" ContentType="application/vnd.openxmlformats-officedocument.presentationml.notesSlide+xml"/>
  <Default Extension="gif" ContentType="image/gif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notesSlides/notesSlide9.xml" ContentType="application/vnd.openxmlformats-officedocument.presentationml.notesSlide+xml"/>
  <Override PartName="/ppt/tags/tag147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98" r:id="rId3"/>
    <p:sldId id="299" r:id="rId4"/>
    <p:sldId id="309" r:id="rId5"/>
    <p:sldId id="303" r:id="rId6"/>
    <p:sldId id="310" r:id="rId7"/>
    <p:sldId id="307" r:id="rId8"/>
    <p:sldId id="312" r:id="rId9"/>
    <p:sldId id="306" r:id="rId10"/>
    <p:sldId id="308" r:id="rId11"/>
    <p:sldId id="311" r:id="rId12"/>
    <p:sldId id="313" r:id="rId13"/>
    <p:sldId id="314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62E"/>
    <a:srgbClr val="00519A"/>
    <a:srgbClr val="E9EDF4"/>
    <a:srgbClr val="E75325"/>
    <a:srgbClr val="88AE28"/>
    <a:srgbClr val="640000"/>
    <a:srgbClr val="FFB7B7"/>
    <a:srgbClr val="320000"/>
    <a:srgbClr val="FF25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7941" autoAdjust="0"/>
  </p:normalViewPr>
  <p:slideViewPr>
    <p:cSldViewPr showGuides="1">
      <p:cViewPr varScale="1">
        <p:scale>
          <a:sx n="115" d="100"/>
          <a:sy n="115" d="100"/>
        </p:scale>
        <p:origin x="-1440" y="-114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10.10.2013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tags" Target="../tags/tag126.xml"/><Relationship Id="rId18" Type="http://schemas.openxmlformats.org/officeDocument/2006/relationships/tags" Target="../tags/tag131.xml"/><Relationship Id="rId26" Type="http://schemas.openxmlformats.org/officeDocument/2006/relationships/image" Target="../media/image12.jpeg"/><Relationship Id="rId3" Type="http://schemas.openxmlformats.org/officeDocument/2006/relationships/tags" Target="../tags/tag116.xml"/><Relationship Id="rId21" Type="http://schemas.openxmlformats.org/officeDocument/2006/relationships/notesSlide" Target="../notesSlides/notesSlide8.xml"/><Relationship Id="rId7" Type="http://schemas.openxmlformats.org/officeDocument/2006/relationships/tags" Target="../tags/tag120.xml"/><Relationship Id="rId12" Type="http://schemas.openxmlformats.org/officeDocument/2006/relationships/tags" Target="../tags/tag125.xml"/><Relationship Id="rId17" Type="http://schemas.openxmlformats.org/officeDocument/2006/relationships/tags" Target="../tags/tag130.xml"/><Relationship Id="rId25" Type="http://schemas.openxmlformats.org/officeDocument/2006/relationships/hyperlink" Target="http://th896.photobucket.com/albums/ac165/frankcurtin/web/th_thdownlrg.jpg" TargetMode="External"/><Relationship Id="rId2" Type="http://schemas.openxmlformats.org/officeDocument/2006/relationships/tags" Target="../tags/tag115.xml"/><Relationship Id="rId16" Type="http://schemas.openxmlformats.org/officeDocument/2006/relationships/tags" Target="../tags/tag129.xml"/><Relationship Id="rId20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24" Type="http://schemas.openxmlformats.org/officeDocument/2006/relationships/image" Target="../media/image11.jpeg"/><Relationship Id="rId5" Type="http://schemas.openxmlformats.org/officeDocument/2006/relationships/tags" Target="../tags/tag118.xml"/><Relationship Id="rId15" Type="http://schemas.openxmlformats.org/officeDocument/2006/relationships/tags" Target="../tags/tag128.xml"/><Relationship Id="rId23" Type="http://schemas.openxmlformats.org/officeDocument/2006/relationships/hyperlink" Target="http://img.lrytas.lt/show_foto/?id=569230&amp;s=11&amp;f=4" TargetMode="External"/><Relationship Id="rId10" Type="http://schemas.openxmlformats.org/officeDocument/2006/relationships/tags" Target="../tags/tag123.xml"/><Relationship Id="rId19" Type="http://schemas.openxmlformats.org/officeDocument/2006/relationships/tags" Target="../tags/tag132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tags" Target="../tags/tag127.xml"/><Relationship Id="rId22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134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133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6.xml"/><Relationship Id="rId4" Type="http://schemas.openxmlformats.org/officeDocument/2006/relationships/tags" Target="../tags/tag13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13" Type="http://schemas.openxmlformats.org/officeDocument/2006/relationships/tags" Target="../tags/tag148.xml"/><Relationship Id="rId18" Type="http://schemas.openxmlformats.org/officeDocument/2006/relationships/oleObject" Target="../embeddings/oleObject11.bin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12" Type="http://schemas.openxmlformats.org/officeDocument/2006/relationships/tags" Target="../tags/tag147.xml"/><Relationship Id="rId17" Type="http://schemas.openxmlformats.org/officeDocument/2006/relationships/notesSlide" Target="../notesSlides/notesSlide10.xml"/><Relationship Id="rId2" Type="http://schemas.openxmlformats.org/officeDocument/2006/relationships/tags" Target="../tags/tag137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13.gif"/><Relationship Id="rId1" Type="http://schemas.openxmlformats.org/officeDocument/2006/relationships/vmlDrawing" Target="../drawings/vmlDrawing11.vml"/><Relationship Id="rId6" Type="http://schemas.openxmlformats.org/officeDocument/2006/relationships/tags" Target="../tags/tag141.xml"/><Relationship Id="rId11" Type="http://schemas.openxmlformats.org/officeDocument/2006/relationships/tags" Target="../tags/tag146.xml"/><Relationship Id="rId5" Type="http://schemas.openxmlformats.org/officeDocument/2006/relationships/tags" Target="../tags/tag140.xml"/><Relationship Id="rId15" Type="http://schemas.openxmlformats.org/officeDocument/2006/relationships/tags" Target="../tags/tag150.xml"/><Relationship Id="rId10" Type="http://schemas.openxmlformats.org/officeDocument/2006/relationships/tags" Target="../tags/tag145.xml"/><Relationship Id="rId19" Type="http://schemas.openxmlformats.org/officeDocument/2006/relationships/hyperlink" Target="http://img-fotki.yandex.ru/get/5607/coto48.1f/0_60514_5f9181a7_XL" TargetMode="External"/><Relationship Id="rId4" Type="http://schemas.openxmlformats.org/officeDocument/2006/relationships/tags" Target="../tags/tag139.xml"/><Relationship Id="rId9" Type="http://schemas.openxmlformats.org/officeDocument/2006/relationships/tags" Target="../tags/tag144.xml"/><Relationship Id="rId14" Type="http://schemas.openxmlformats.org/officeDocument/2006/relationships/tags" Target="../tags/tag14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18" Type="http://schemas.openxmlformats.org/officeDocument/2006/relationships/tags" Target="../tags/tag34.xml"/><Relationship Id="rId26" Type="http://schemas.openxmlformats.org/officeDocument/2006/relationships/image" Target="../media/image3.jpeg"/><Relationship Id="rId3" Type="http://schemas.openxmlformats.org/officeDocument/2006/relationships/tags" Target="../tags/tag19.xml"/><Relationship Id="rId21" Type="http://schemas.openxmlformats.org/officeDocument/2006/relationships/tags" Target="../tags/tag37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tags" Target="../tags/tag33.xml"/><Relationship Id="rId25" Type="http://schemas.openxmlformats.org/officeDocument/2006/relationships/hyperlink" Target="http://i25.fastpic.ru/big/2012/1007/93/5f5e42d283e3125caebde64f0c4c0b93.jpg" TargetMode="Externa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20" Type="http://schemas.openxmlformats.org/officeDocument/2006/relationships/tags" Target="../tags/tag36.xml"/><Relationship Id="rId1" Type="http://schemas.openxmlformats.org/officeDocument/2006/relationships/vmlDrawing" Target="../drawings/vmlDrawing2.v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24" Type="http://schemas.openxmlformats.org/officeDocument/2006/relationships/oleObject" Target="../embeddings/oleObject2.bin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23" Type="http://schemas.openxmlformats.org/officeDocument/2006/relationships/notesSlide" Target="../notesSlides/notesSlide1.xml"/><Relationship Id="rId28" Type="http://schemas.openxmlformats.org/officeDocument/2006/relationships/image" Target="../media/image4.png"/><Relationship Id="rId10" Type="http://schemas.openxmlformats.org/officeDocument/2006/relationships/tags" Target="../tags/tag26.xml"/><Relationship Id="rId19" Type="http://schemas.openxmlformats.org/officeDocument/2006/relationships/tags" Target="../tags/tag35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Relationship Id="rId22" Type="http://schemas.openxmlformats.org/officeDocument/2006/relationships/slideLayout" Target="../slideLayouts/slideLayout2.xml"/><Relationship Id="rId27" Type="http://schemas.openxmlformats.org/officeDocument/2006/relationships/hyperlink" Target="http://www.kanzlider.ru/upload/iblock/134/13448beebc4712b9afba75e0148727ac.pn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39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18" Type="http://schemas.openxmlformats.org/officeDocument/2006/relationships/tags" Target="../tags/tag58.xml"/><Relationship Id="rId26" Type="http://schemas.openxmlformats.org/officeDocument/2006/relationships/hyperlink" Target="http://franuk.com/images/stories/news/2011/05/big1.jpg" TargetMode="External"/><Relationship Id="rId3" Type="http://schemas.openxmlformats.org/officeDocument/2006/relationships/tags" Target="../tags/tag43.xml"/><Relationship Id="rId21" Type="http://schemas.openxmlformats.org/officeDocument/2006/relationships/tags" Target="../tags/tag61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17" Type="http://schemas.openxmlformats.org/officeDocument/2006/relationships/tags" Target="../tags/tag57.xml"/><Relationship Id="rId25" Type="http://schemas.openxmlformats.org/officeDocument/2006/relationships/image" Target="../media/image5.jpeg"/><Relationship Id="rId2" Type="http://schemas.openxmlformats.org/officeDocument/2006/relationships/tags" Target="../tags/tag42.xml"/><Relationship Id="rId16" Type="http://schemas.openxmlformats.org/officeDocument/2006/relationships/tags" Target="../tags/tag56.xml"/><Relationship Id="rId20" Type="http://schemas.openxmlformats.org/officeDocument/2006/relationships/tags" Target="../tags/tag60.xml"/><Relationship Id="rId29" Type="http://schemas.openxmlformats.org/officeDocument/2006/relationships/image" Target="../media/image7.jpeg"/><Relationship Id="rId1" Type="http://schemas.openxmlformats.org/officeDocument/2006/relationships/vmlDrawing" Target="../drawings/vmlDrawing4.v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24" Type="http://schemas.openxmlformats.org/officeDocument/2006/relationships/oleObject" Target="../embeddings/oleObject4.bin"/><Relationship Id="rId5" Type="http://schemas.openxmlformats.org/officeDocument/2006/relationships/tags" Target="../tags/tag45.xml"/><Relationship Id="rId15" Type="http://schemas.openxmlformats.org/officeDocument/2006/relationships/tags" Target="../tags/tag55.xml"/><Relationship Id="rId23" Type="http://schemas.openxmlformats.org/officeDocument/2006/relationships/notesSlide" Target="../notesSlides/notesSlide3.xml"/><Relationship Id="rId28" Type="http://schemas.openxmlformats.org/officeDocument/2006/relationships/hyperlink" Target="http://vse1.com.ua/upload/iblock/805/d90db8a49685c1a90251af036cddd1be.jpg" TargetMode="External"/><Relationship Id="rId10" Type="http://schemas.openxmlformats.org/officeDocument/2006/relationships/tags" Target="../tags/tag50.xml"/><Relationship Id="rId19" Type="http://schemas.openxmlformats.org/officeDocument/2006/relationships/tags" Target="../tags/tag59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Relationship Id="rId22" Type="http://schemas.openxmlformats.org/officeDocument/2006/relationships/slideLayout" Target="../slideLayouts/slideLayout2.xml"/><Relationship Id="rId27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63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62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tags" Target="../tags/tag77.xml"/><Relationship Id="rId18" Type="http://schemas.openxmlformats.org/officeDocument/2006/relationships/notesSlide" Target="../notesSlides/notesSlide5.xml"/><Relationship Id="rId3" Type="http://schemas.openxmlformats.org/officeDocument/2006/relationships/tags" Target="../tags/tag67.xml"/><Relationship Id="rId21" Type="http://schemas.openxmlformats.org/officeDocument/2006/relationships/image" Target="../media/image8.jpeg"/><Relationship Id="rId7" Type="http://schemas.openxmlformats.org/officeDocument/2006/relationships/tags" Target="../tags/tag71.xml"/><Relationship Id="rId12" Type="http://schemas.openxmlformats.org/officeDocument/2006/relationships/tags" Target="../tags/tag76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6" Type="http://schemas.openxmlformats.org/officeDocument/2006/relationships/tags" Target="../tags/tag80.xml"/><Relationship Id="rId20" Type="http://schemas.openxmlformats.org/officeDocument/2006/relationships/hyperlink" Target="http://mediasubs.ru/group/uploads/li/lichnostnyij-rost-i-finansyi/image2/ItMDliMWJ.jpg" TargetMode="External"/><Relationship Id="rId1" Type="http://schemas.openxmlformats.org/officeDocument/2006/relationships/vmlDrawing" Target="../drawings/vmlDrawing6.v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5" Type="http://schemas.openxmlformats.org/officeDocument/2006/relationships/tags" Target="../tags/tag69.xml"/><Relationship Id="rId15" Type="http://schemas.openxmlformats.org/officeDocument/2006/relationships/tags" Target="../tags/tag79.xml"/><Relationship Id="rId10" Type="http://schemas.openxmlformats.org/officeDocument/2006/relationships/tags" Target="../tags/tag74.xml"/><Relationship Id="rId19" Type="http://schemas.openxmlformats.org/officeDocument/2006/relationships/oleObject" Target="../embeddings/oleObject6.bin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18" Type="http://schemas.openxmlformats.org/officeDocument/2006/relationships/tags" Target="../tags/tag97.xml"/><Relationship Id="rId26" Type="http://schemas.openxmlformats.org/officeDocument/2006/relationships/hyperlink" Target="http://mediasubs.ru/group/uploads/li/lichnostnyij-rost-i-finansyi/image2/ItMDliMWJ.jpg" TargetMode="External"/><Relationship Id="rId3" Type="http://schemas.openxmlformats.org/officeDocument/2006/relationships/tags" Target="../tags/tag82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tags" Target="../tags/tag96.xml"/><Relationship Id="rId25" Type="http://schemas.openxmlformats.org/officeDocument/2006/relationships/image" Target="../media/image9.jpeg"/><Relationship Id="rId2" Type="http://schemas.openxmlformats.org/officeDocument/2006/relationships/tags" Target="../tags/tag81.xml"/><Relationship Id="rId16" Type="http://schemas.openxmlformats.org/officeDocument/2006/relationships/tags" Target="../tags/tag95.xml"/><Relationship Id="rId20" Type="http://schemas.openxmlformats.org/officeDocument/2006/relationships/tags" Target="../tags/tag99.xml"/><Relationship Id="rId1" Type="http://schemas.openxmlformats.org/officeDocument/2006/relationships/vmlDrawing" Target="../drawings/vmlDrawing7.v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24" Type="http://schemas.openxmlformats.org/officeDocument/2006/relationships/hyperlink" Target="http://www.moe-online.ru/image/news/236104_s1.jpg" TargetMode="External"/><Relationship Id="rId5" Type="http://schemas.openxmlformats.org/officeDocument/2006/relationships/tags" Target="../tags/tag84.xml"/><Relationship Id="rId15" Type="http://schemas.openxmlformats.org/officeDocument/2006/relationships/tags" Target="../tags/tag94.xml"/><Relationship Id="rId23" Type="http://schemas.openxmlformats.org/officeDocument/2006/relationships/oleObject" Target="../embeddings/oleObject7.bin"/><Relationship Id="rId10" Type="http://schemas.openxmlformats.org/officeDocument/2006/relationships/tags" Target="../tags/tag89.xml"/><Relationship Id="rId19" Type="http://schemas.openxmlformats.org/officeDocument/2006/relationships/tags" Target="../tags/tag98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tags" Target="../tags/tag93.xml"/><Relationship Id="rId22" Type="http://schemas.openxmlformats.org/officeDocument/2006/relationships/notesSlide" Target="../notesSlides/notesSlide6.xml"/><Relationship Id="rId27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notesSlide" Target="../notesSlides/notesSlide7.xml"/><Relationship Id="rId3" Type="http://schemas.openxmlformats.org/officeDocument/2006/relationships/tags" Target="../tags/tag101.xml"/><Relationship Id="rId21" Type="http://schemas.openxmlformats.org/officeDocument/2006/relationships/image" Target="../media/image8.jpeg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00.xml"/><Relationship Id="rId16" Type="http://schemas.openxmlformats.org/officeDocument/2006/relationships/tags" Target="../tags/tag114.xml"/><Relationship Id="rId20" Type="http://schemas.openxmlformats.org/officeDocument/2006/relationships/hyperlink" Target="http://mediasubs.ru/group/uploads/li/lichnostnyij-rost-i-finansyi/image2/ItMDliMWJ.jpg" TargetMode="External"/><Relationship Id="rId1" Type="http://schemas.openxmlformats.org/officeDocument/2006/relationships/vmlDrawing" Target="../drawings/vmlDrawing8.v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5" Type="http://schemas.openxmlformats.org/officeDocument/2006/relationships/tags" Target="../tags/tag103.xml"/><Relationship Id="rId15" Type="http://schemas.openxmlformats.org/officeDocument/2006/relationships/tags" Target="../tags/tag113.xml"/><Relationship Id="rId10" Type="http://schemas.openxmlformats.org/officeDocument/2006/relationships/tags" Target="../tags/tag108.xml"/><Relationship Id="rId19" Type="http://schemas.openxmlformats.org/officeDocument/2006/relationships/oleObject" Target="../embeddings/oleObject8.bin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Relationship Id="rId2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10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14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9026" name="think-cell Slide" r:id="rId22" imgW="270" imgH="270" progId="TCLayout.ActiveDocument.1">
              <p:embed/>
            </p:oleObj>
          </a:graphicData>
        </a:graphic>
      </p:graphicFrame>
      <p:pic>
        <p:nvPicPr>
          <p:cNvPr id="129028" name="Picture 4" descr="http://img.lrytas.lt/show_foto/?id=569230&amp;s=11&amp;f=4">
            <a:hlinkClick r:id="rId23"/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2071670" y="2786058"/>
            <a:ext cx="2681441" cy="178595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>
            <p:custDataLst>
              <p:tags r:id="rId3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Существующее состояние административного климата и коррупции оказывает отрицательное воздействие на субъектов МСП строительной отрасли г. Москвы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Административный климат и коррупция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9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>
            <p:custDataLst>
              <p:tags r:id="rId12"/>
            </p:custDataLst>
          </p:nvPr>
        </p:nvSpPr>
        <p:spPr>
          <a:xfrm>
            <a:off x="7143768" y="2928934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786578" y="4913667"/>
            <a:ext cx="2000264" cy="101566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издержки на коррупцию на всех уровнях процесса строительства осложняют деятельность субъектов МСП</a:t>
            </a:r>
          </a:p>
        </p:txBody>
      </p:sp>
      <p:pic>
        <p:nvPicPr>
          <p:cNvPr id="19" name="Picture 20" descr="http://th896.photobucket.com/albums/ac165/frankcurtin/web/th_thdownlrg.jpg">
            <a:hlinkClick r:id="rId25"/>
          </p:cNvPr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142844" y="2928934"/>
            <a:ext cx="1996003" cy="1857388"/>
          </a:xfrm>
          <a:prstGeom prst="rect">
            <a:avLst/>
          </a:prstGeom>
          <a:noFill/>
        </p:spPr>
      </p:pic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5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2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15140" y="1841833"/>
            <a:ext cx="20717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уровень коррупции в строительстве (по оценкам экспертов)</a:t>
            </a:r>
            <a:endParaRPr lang="en-US" sz="1200" dirty="0" smtClean="0">
              <a:latin typeface="+mn-lt"/>
            </a:endParaRPr>
          </a:p>
        </p:txBody>
      </p:sp>
      <p:sp>
        <p:nvSpPr>
          <p:cNvPr id="23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429124" y="1714488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Недостаточная прозрачность процесса проведения государственных тендеров по строительству (по оценкам экспертов)</a:t>
            </a:r>
            <a:endParaRPr lang="en-US" sz="1200" dirty="0" smtClean="0">
              <a:latin typeface="+mn-lt"/>
            </a:endParaRPr>
          </a:p>
        </p:txBody>
      </p:sp>
      <p:sp>
        <p:nvSpPr>
          <p:cNvPr id="26" name="Стрелка вниз 25"/>
          <p:cNvSpPr/>
          <p:nvPr>
            <p:custDataLst>
              <p:tags r:id="rId18"/>
            </p:custDataLst>
          </p:nvPr>
        </p:nvSpPr>
        <p:spPr>
          <a:xfrm>
            <a:off x="4857752" y="2928934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429124" y="4913667"/>
            <a:ext cx="2071702" cy="101566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Доступ к государственному спросу для субъектов МСП ограничен</a:t>
            </a:r>
          </a:p>
          <a:p>
            <a:pPr algn="ctr">
              <a:spcAft>
                <a:spcPts val="600"/>
              </a:spcAft>
            </a:pPr>
            <a:endParaRPr lang="en-US" sz="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14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выявлена средняя степень воздействия указанных факторов на субъекты МСП г. Москвы </a:t>
            </a:r>
            <a:r>
              <a:rPr lang="ru-RU" dirty="0" smtClean="0"/>
              <a:t>в строительной отрасли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0"/>
          <a:ext cx="8572560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4832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832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155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832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2169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востребованности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928802"/>
            <a:ext cx="2143140" cy="157163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50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3643314"/>
            <a:ext cx="2500330" cy="192882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55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643578"/>
            <a:ext cx="2643206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57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5643578"/>
            <a:ext cx="2143140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49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1500174"/>
            <a:ext cx="2664866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62%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1928802"/>
            <a:ext cx="3384946" cy="71438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71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786058"/>
            <a:ext cx="1928826" cy="71438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44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500174"/>
            <a:ext cx="3000396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66</a:t>
            </a:r>
            <a:r>
              <a:rPr lang="ru-RU" dirty="0" smtClean="0"/>
              <a:t>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9506" name="think-cell Slide" r:id="rId1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дополнительных вопросов проводимого исследования должен быть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12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1000108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0" name="Pentagon 18"/>
          <p:cNvSpPr/>
          <p:nvPr/>
        </p:nvSpPr>
        <p:spPr>
          <a:xfrm>
            <a:off x="214282" y="2000240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1" name="Pentagon 18"/>
          <p:cNvSpPr/>
          <p:nvPr/>
        </p:nvSpPr>
        <p:spPr>
          <a:xfrm>
            <a:off x="214282" y="3000372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2" name="Pentagon 18"/>
          <p:cNvSpPr/>
          <p:nvPr/>
        </p:nvSpPr>
        <p:spPr>
          <a:xfrm>
            <a:off x="214282" y="4000504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3" name="Pentagon 18"/>
          <p:cNvSpPr/>
          <p:nvPr>
            <p:custDataLst>
              <p:tags r:id="rId5"/>
            </p:custDataLst>
          </p:nvPr>
        </p:nvSpPr>
        <p:spPr>
          <a:xfrm>
            <a:off x="214282" y="500063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6" name="Rectangle 19"/>
          <p:cNvSpPr/>
          <p:nvPr>
            <p:custDataLst>
              <p:tags r:id="rId6"/>
            </p:custDataLst>
          </p:nvPr>
        </p:nvSpPr>
        <p:spPr>
          <a:xfrm>
            <a:off x="2143108" y="4000504"/>
            <a:ext cx="6715172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7"/>
            </p:custDataLst>
          </p:nvPr>
        </p:nvSpPr>
        <p:spPr>
          <a:xfrm>
            <a:off x="2143108" y="1000108"/>
            <a:ext cx="6715172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8" name="Rectangle 19"/>
          <p:cNvSpPr/>
          <p:nvPr>
            <p:custDataLst>
              <p:tags r:id="rId8"/>
            </p:custDataLst>
          </p:nvPr>
        </p:nvSpPr>
        <p:spPr>
          <a:xfrm>
            <a:off x="2143108" y="3000372"/>
            <a:ext cx="6715172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9"/>
            </p:custDataLst>
          </p:nvPr>
        </p:nvSpPr>
        <p:spPr>
          <a:xfrm>
            <a:off x="2143108" y="2000240"/>
            <a:ext cx="6715172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5" name="Rectangle 19"/>
          <p:cNvSpPr/>
          <p:nvPr>
            <p:custDataLst>
              <p:tags r:id="rId10"/>
            </p:custDataLst>
          </p:nvPr>
        </p:nvSpPr>
        <p:spPr>
          <a:xfrm>
            <a:off x="2143108" y="5000636"/>
            <a:ext cx="6715172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1181385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факторы, способствующие формированию точек роста субъектов МСП в строительной отрасли остались 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43108" y="221455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в строительной отрасли?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143108" y="3214686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 в строительной отрасли?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143108" y="4214818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143108" y="521495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61319" y="1071546"/>
            <a:ext cx="524533" cy="785818"/>
          </a:xfrm>
          <a:prstGeom prst="rect">
            <a:avLst/>
          </a:prstGeom>
          <a:noFill/>
        </p:spPr>
      </p:pic>
      <p:pic>
        <p:nvPicPr>
          <p:cNvPr id="46" name="Picture 6" descr="http://img-fotki.yandex.ru/get/5607/coto48.1f/0_60514_5f9181a7_XL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85786" y="2071678"/>
            <a:ext cx="524533" cy="785818"/>
          </a:xfrm>
          <a:prstGeom prst="rect">
            <a:avLst/>
          </a:prstGeom>
          <a:noFill/>
        </p:spPr>
      </p:pic>
      <p:pic>
        <p:nvPicPr>
          <p:cNvPr id="47" name="Picture 6" descr="http://img-fotki.yandex.ru/get/5607/coto48.1f/0_60514_5f9181a7_XL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85786" y="3071810"/>
            <a:ext cx="524533" cy="785818"/>
          </a:xfrm>
          <a:prstGeom prst="rect">
            <a:avLst/>
          </a:prstGeom>
          <a:noFill/>
        </p:spPr>
      </p:pic>
      <p:pic>
        <p:nvPicPr>
          <p:cNvPr id="48" name="Picture 6" descr="http://img-fotki.yandex.ru/get/5607/coto48.1f/0_60514_5f9181a7_XL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85786" y="4071942"/>
            <a:ext cx="524533" cy="785818"/>
          </a:xfrm>
          <a:prstGeom prst="rect">
            <a:avLst/>
          </a:prstGeom>
          <a:noFill/>
        </p:spPr>
      </p:pic>
      <p:pic>
        <p:nvPicPr>
          <p:cNvPr id="49" name="Picture 6" descr="http://img-fotki.yandex.ru/get/5607/coto48.1f/0_60514_5f9181a7_XL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85786" y="5072074"/>
            <a:ext cx="524533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58" name="think-cell Slide" r:id="rId16" imgW="270" imgH="27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19425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Анализ российского и зарубежного опыта исследований предпринимательской среды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16737" name="think-cell Slide" r:id="rId24" imgW="270" imgH="27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Одна из задач – выявление и исследование точек роста субъектов МСП за последние 3 года в разрезе разных отраслей по разработанной методике</a:t>
            </a:r>
            <a:endParaRPr lang="ru-RU" b="1" dirty="0">
              <a:latin typeface="+mj-lt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5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TextBox 15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7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74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2"/>
          <a:ext cx="8572560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4832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832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155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832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3427" name="think-cell Slide" r:id="rId24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строительстве были выявлены три точки роста субъектов МСП в сегментах</a:t>
            </a:r>
            <a:r>
              <a:rPr lang="en-US" dirty="0" smtClean="0">
                <a:latin typeface="+mj-lt"/>
              </a:rPr>
              <a:t>:</a:t>
            </a:r>
            <a:r>
              <a:rPr lang="ru-RU" dirty="0" smtClean="0">
                <a:latin typeface="+mj-lt"/>
              </a:rPr>
              <a:t> подготовка строительного участка, аренда строительных машин и оборудования, монтаж инженерного оборудования и снаряжения</a:t>
            </a:r>
            <a:endParaRPr lang="ru-RU" b="1" dirty="0">
              <a:latin typeface="+mj-lt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-1588" y="6326051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Положительные тенденции подтверждены по итогам массового опроса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Полилиния 17"/>
          <p:cNvSpPr/>
          <p:nvPr>
            <p:custDataLst>
              <p:tags r:id="rId6"/>
            </p:custDataLst>
          </p:nvPr>
        </p:nvSpPr>
        <p:spPr>
          <a:xfrm>
            <a:off x="5857884" y="3214686"/>
            <a:ext cx="2643206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Аренда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строительных машин и оборудования</a:t>
            </a:r>
            <a:endParaRPr lang="en-US" sz="1200" dirty="0" smtClean="0"/>
          </a:p>
        </p:txBody>
      </p:sp>
      <p:grpSp>
        <p:nvGrpSpPr>
          <p:cNvPr id="38" name="Группа 43"/>
          <p:cNvGrpSpPr/>
          <p:nvPr>
            <p:custDataLst>
              <p:tags r:id="rId7"/>
            </p:custDataLst>
          </p:nvPr>
        </p:nvGrpSpPr>
        <p:grpSpPr>
          <a:xfrm>
            <a:off x="5857884" y="4214818"/>
            <a:ext cx="2623273" cy="864098"/>
            <a:chOff x="3188564" y="3783747"/>
            <a:chExt cx="2623273" cy="8640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9" name="Полилиния 38"/>
            <p:cNvSpPr/>
            <p:nvPr>
              <p:custDataLst>
                <p:tags r:id="rId20"/>
              </p:custDataLst>
            </p:nvPr>
          </p:nvSpPr>
          <p:spPr>
            <a:xfrm>
              <a:off x="3188564" y="3783747"/>
              <a:ext cx="2623273" cy="864098"/>
            </a:xfrm>
            <a:custGeom>
              <a:avLst/>
              <a:gdLst>
                <a:gd name="connsiteX0" fmla="*/ 0 w 3465385"/>
                <a:gd name="connsiteY0" fmla="*/ 115062 h 1150615"/>
                <a:gd name="connsiteX1" fmla="*/ 115062 w 3465385"/>
                <a:gd name="connsiteY1" fmla="*/ 0 h 1150615"/>
                <a:gd name="connsiteX2" fmla="*/ 3350324 w 3465385"/>
                <a:gd name="connsiteY2" fmla="*/ 0 h 1150615"/>
                <a:gd name="connsiteX3" fmla="*/ 3465386 w 3465385"/>
                <a:gd name="connsiteY3" fmla="*/ 115062 h 1150615"/>
                <a:gd name="connsiteX4" fmla="*/ 3465385 w 3465385"/>
                <a:gd name="connsiteY4" fmla="*/ 1035554 h 1150615"/>
                <a:gd name="connsiteX5" fmla="*/ 3350323 w 3465385"/>
                <a:gd name="connsiteY5" fmla="*/ 1150616 h 1150615"/>
                <a:gd name="connsiteX6" fmla="*/ 115062 w 3465385"/>
                <a:gd name="connsiteY6" fmla="*/ 1150615 h 1150615"/>
                <a:gd name="connsiteX7" fmla="*/ 0 w 3465385"/>
                <a:gd name="connsiteY7" fmla="*/ 1035553 h 1150615"/>
                <a:gd name="connsiteX8" fmla="*/ 0 w 3465385"/>
                <a:gd name="connsiteY8" fmla="*/ 115062 h 1150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5385" h="1150615">
                  <a:moveTo>
                    <a:pt x="0" y="115062"/>
                  </a:moveTo>
                  <a:cubicBezTo>
                    <a:pt x="0" y="51515"/>
                    <a:pt x="51515" y="0"/>
                    <a:pt x="115062" y="0"/>
                  </a:cubicBezTo>
                  <a:lnTo>
                    <a:pt x="3350324" y="0"/>
                  </a:lnTo>
                  <a:cubicBezTo>
                    <a:pt x="3413871" y="0"/>
                    <a:pt x="3465386" y="51515"/>
                    <a:pt x="3465386" y="115062"/>
                  </a:cubicBezTo>
                  <a:cubicBezTo>
                    <a:pt x="3465386" y="421893"/>
                    <a:pt x="3465385" y="728723"/>
                    <a:pt x="3465385" y="1035554"/>
                  </a:cubicBezTo>
                  <a:cubicBezTo>
                    <a:pt x="3465385" y="1099101"/>
                    <a:pt x="3413870" y="1150616"/>
                    <a:pt x="3350323" y="1150616"/>
                  </a:cubicBezTo>
                  <a:lnTo>
                    <a:pt x="115062" y="1150615"/>
                  </a:lnTo>
                  <a:cubicBezTo>
                    <a:pt x="51515" y="1150615"/>
                    <a:pt x="0" y="1099100"/>
                    <a:pt x="0" y="1035553"/>
                  </a:cubicBezTo>
                  <a:lnTo>
                    <a:pt x="0" y="1150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72000" rIns="1080000" bIns="72000" numCol="1" spcCol="1270" anchor="ctr" anchorCtr="0">
              <a:noAutofit/>
            </a:bodyPr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Монтаж инженерного оборудования и сооружений</a:t>
              </a:r>
              <a:r>
                <a:rPr lang="ru-RU" sz="1200" dirty="0" smtClean="0"/>
                <a:t> </a:t>
              </a:r>
              <a:endParaRPr lang="en-US" sz="1200" dirty="0" smtClean="0"/>
            </a:p>
          </p:txBody>
        </p:sp>
        <p:pic>
          <p:nvPicPr>
            <p:cNvPr id="40" name="Picture 28" descr="http://www.evrostroyi.ru/images/foto_arm.jpg"/>
            <p:cNvPicPr>
              <a:picLocks noChangeAspect="1" noChangeArrowheads="1"/>
            </p:cNvPicPr>
            <p:nvPr>
              <p:custDataLst>
                <p:tags r:id="rId21"/>
              </p:custDataLst>
            </p:nvPr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514" b="315"/>
            <a:stretch/>
          </p:blipFill>
          <p:spPr bwMode="auto">
            <a:xfrm>
              <a:off x="4831638" y="3875189"/>
              <a:ext cx="928694" cy="65986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/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sp>
        <p:nvSpPr>
          <p:cNvPr id="30" name="Полилиния 29"/>
          <p:cNvSpPr/>
          <p:nvPr>
            <p:custDataLst>
              <p:tags r:id="rId8"/>
            </p:custDataLst>
          </p:nvPr>
        </p:nvSpPr>
        <p:spPr>
          <a:xfrm>
            <a:off x="5857884" y="2143116"/>
            <a:ext cx="2623273" cy="864098"/>
          </a:xfrm>
          <a:custGeom>
            <a:avLst/>
            <a:gdLst>
              <a:gd name="connsiteX0" fmla="*/ 0 w 3465385"/>
              <a:gd name="connsiteY0" fmla="*/ 115062 h 1150615"/>
              <a:gd name="connsiteX1" fmla="*/ 115062 w 3465385"/>
              <a:gd name="connsiteY1" fmla="*/ 0 h 1150615"/>
              <a:gd name="connsiteX2" fmla="*/ 3350324 w 3465385"/>
              <a:gd name="connsiteY2" fmla="*/ 0 h 1150615"/>
              <a:gd name="connsiteX3" fmla="*/ 3465386 w 3465385"/>
              <a:gd name="connsiteY3" fmla="*/ 115062 h 1150615"/>
              <a:gd name="connsiteX4" fmla="*/ 3465385 w 3465385"/>
              <a:gd name="connsiteY4" fmla="*/ 1035554 h 1150615"/>
              <a:gd name="connsiteX5" fmla="*/ 3350323 w 3465385"/>
              <a:gd name="connsiteY5" fmla="*/ 1150616 h 1150615"/>
              <a:gd name="connsiteX6" fmla="*/ 115062 w 3465385"/>
              <a:gd name="connsiteY6" fmla="*/ 1150615 h 1150615"/>
              <a:gd name="connsiteX7" fmla="*/ 0 w 3465385"/>
              <a:gd name="connsiteY7" fmla="*/ 1035553 h 1150615"/>
              <a:gd name="connsiteX8" fmla="*/ 0 w 3465385"/>
              <a:gd name="connsiteY8" fmla="*/ 115062 h 1150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5385" h="1150615">
                <a:moveTo>
                  <a:pt x="0" y="115062"/>
                </a:moveTo>
                <a:cubicBezTo>
                  <a:pt x="0" y="51515"/>
                  <a:pt x="51515" y="0"/>
                  <a:pt x="115062" y="0"/>
                </a:cubicBezTo>
                <a:lnTo>
                  <a:pt x="3350324" y="0"/>
                </a:lnTo>
                <a:cubicBezTo>
                  <a:pt x="3413871" y="0"/>
                  <a:pt x="3465386" y="51515"/>
                  <a:pt x="3465386" y="115062"/>
                </a:cubicBezTo>
                <a:cubicBezTo>
                  <a:pt x="3465386" y="421893"/>
                  <a:pt x="3465385" y="728723"/>
                  <a:pt x="3465385" y="1035554"/>
                </a:cubicBezTo>
                <a:cubicBezTo>
                  <a:pt x="3465385" y="1099101"/>
                  <a:pt x="3413870" y="1150616"/>
                  <a:pt x="3350323" y="1150616"/>
                </a:cubicBezTo>
                <a:lnTo>
                  <a:pt x="115062" y="1150615"/>
                </a:lnTo>
                <a:cubicBezTo>
                  <a:pt x="51515" y="1150615"/>
                  <a:pt x="0" y="1099100"/>
                  <a:pt x="0" y="1035553"/>
                </a:cubicBezTo>
                <a:lnTo>
                  <a:pt x="0" y="11506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1080000" bIns="7200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Подготовка строительного  участка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103435" name="Picture 11" descr="http://franuk.com/images/stories/news/2011/05/big1.jpg">
            <a:hlinkClick r:id="rId26"/>
          </p:cNvPr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429520" y="3357562"/>
            <a:ext cx="1000132" cy="654620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7" descr="http://vse1.com.ua/upload/iblock/805/d90db8a49685c1a90251af036cddd1be.jpg">
            <a:hlinkClick r:id="rId28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358082" y="2264681"/>
            <a:ext cx="1000132" cy="664253"/>
          </a:xfrm>
          <a:prstGeom prst="roundRect">
            <a:avLst>
              <a:gd name="adj" fmla="val 16667"/>
            </a:avLst>
          </a:prstGeom>
          <a:ln>
            <a:noFill/>
          </a:ln>
          <a:effectLst/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" name="Прямоугольник 50"/>
          <p:cNvSpPr/>
          <p:nvPr>
            <p:custDataLst>
              <p:tags r:id="rId10"/>
            </p:custDataLst>
          </p:nvPr>
        </p:nvSpPr>
        <p:spPr>
          <a:xfrm>
            <a:off x="5643570" y="1928802"/>
            <a:ext cx="3214710" cy="3429024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11"/>
            </p:custDataLst>
          </p:nvPr>
        </p:nvSpPr>
        <p:spPr>
          <a:xfrm>
            <a:off x="5643570" y="1357298"/>
            <a:ext cx="3214710" cy="646361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Выделены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сегменты, характеризующиеся высокими темпами роста по всем показателям*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12"/>
            </p:custDataLst>
          </p:nvPr>
        </p:nvSpPr>
        <p:spPr>
          <a:xfrm>
            <a:off x="264221" y="1335068"/>
            <a:ext cx="2236078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13"/>
            </p:custDataLst>
          </p:nvPr>
        </p:nvSpPr>
        <p:spPr>
          <a:xfrm>
            <a:off x="264221" y="906439"/>
            <a:ext cx="2236078" cy="593735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различных сегментов в строительстве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8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57158" y="1571612"/>
            <a:ext cx="192882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Подготовка строительного участка 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299 компаний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Строительство зданий и сооружений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123 компании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Монтаж инженерного оборудования и сооружений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420 компаний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Производство отделочных работ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 – </a:t>
            </a:r>
            <a:r>
              <a:rPr lang="ru-RU" sz="1200" b="1" dirty="0" smtClean="0">
                <a:latin typeface="+mn-lt"/>
              </a:rPr>
              <a:t>228 компаний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Аренда строительных машин и оборудования с оператором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38 компаний</a:t>
            </a:r>
          </a:p>
          <a:p>
            <a:pPr algn="just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</p:txBody>
      </p:sp>
      <p:sp>
        <p:nvSpPr>
          <p:cNvPr id="60" name="Равнобедренный треугольник 59"/>
          <p:cNvSpPr/>
          <p:nvPr>
            <p:custDataLst>
              <p:tags r:id="rId15"/>
            </p:custDataLst>
          </p:nvPr>
        </p:nvSpPr>
        <p:spPr>
          <a:xfrm rot="5400000">
            <a:off x="1338040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7" name="Равнобедренный треугольник 66"/>
          <p:cNvSpPr/>
          <p:nvPr>
            <p:custDataLst>
              <p:tags r:id="rId16"/>
            </p:custDataLst>
          </p:nvPr>
        </p:nvSpPr>
        <p:spPr>
          <a:xfrm rot="5400000">
            <a:off x="4195560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8" name="Прямоугольник 67"/>
          <p:cNvSpPr/>
          <p:nvPr>
            <p:custDataLst>
              <p:tags r:id="rId17"/>
            </p:custDataLst>
          </p:nvPr>
        </p:nvSpPr>
        <p:spPr>
          <a:xfrm>
            <a:off x="2786050" y="2000240"/>
            <a:ext cx="2571768" cy="3857652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18"/>
            </p:custDataLst>
          </p:nvPr>
        </p:nvSpPr>
        <p:spPr>
          <a:xfrm>
            <a:off x="2786050" y="1142984"/>
            <a:ext cx="257176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отдельных сегментах выявлены темпы роста, значительно превышающие среднерыночные (по всем видам деятельности)</a:t>
            </a:r>
            <a:endParaRPr kumimoji="0" lang="ru-RU" sz="1200" b="1" i="0" u="none" strike="noStrike" kern="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73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928926" y="2206363"/>
            <a:ext cx="221457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Выручка – </a:t>
            </a:r>
            <a:r>
              <a:rPr lang="ru-RU" sz="1200" b="1" dirty="0" smtClean="0">
                <a:latin typeface="+mn-lt"/>
              </a:rPr>
              <a:t>превышение среднего показателя до 49%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Чистая прибыль – </a:t>
            </a:r>
            <a:r>
              <a:rPr lang="ru-RU" sz="1200" b="1" dirty="0" smtClean="0">
                <a:latin typeface="+mn-lt"/>
              </a:rPr>
              <a:t>превышение среднего показателя до 14%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Основные средства – </a:t>
            </a:r>
            <a:r>
              <a:rPr lang="ru-RU" sz="1200" b="1" dirty="0" smtClean="0">
                <a:latin typeface="+mn-lt"/>
              </a:rPr>
              <a:t>превышение среднего показателя до 30%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Оборотные активы – </a:t>
            </a:r>
            <a:r>
              <a:rPr lang="ru-RU" sz="1200" b="1" dirty="0" smtClean="0">
                <a:latin typeface="+mn-lt"/>
              </a:rPr>
              <a:t>превышение среднего показателя до 21%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Капитал и резервы – </a:t>
            </a:r>
            <a:r>
              <a:rPr lang="ru-RU" sz="1200" b="1" dirty="0" smtClean="0">
                <a:latin typeface="+mn-lt"/>
              </a:rPr>
              <a:t>превышение среднего показателя до 24%</a:t>
            </a:r>
          </a:p>
          <a:p>
            <a:pPr algn="just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194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субъекты МСП строительной отрасли наибольшее воздействие оказывают группы факторов, связанные с государственной поддержкой, доступом к спросу, рынком труда, а также административным климатом и коррупцией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2"/>
          <a:ext cx="8572560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4832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832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834087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3408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91552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	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4832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Подтверждается по итогам массового опроса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5954" name="think-cell Slide" r:id="rId19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Факторы доступа к спросу оказывают существенное положительное воздействие на субъектов МСП строительной отрасли г. Москвы</a:t>
            </a:r>
            <a:endParaRPr lang="ru-RU" b="1" dirty="0">
              <a:latin typeface="+mj-lt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основные результаты деятельности Правительства Москвы в области градостроительства в 2011 г. и планы на 2012 г., «Эксперт РА», РИА «Новости»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6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14546" y="1814620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реальных располагаемых доходов жителей г. Москвы (на 13,8% за 2009-2012 гг.)</a:t>
            </a:r>
            <a:endParaRPr lang="en-US" sz="1200" dirty="0" smtClean="0">
              <a:latin typeface="+mn-lt"/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786578" y="1814620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Повышение масштабов государственного спроса на строительство (дороги, метро, новые территории)</a:t>
            </a:r>
            <a:endParaRPr lang="en-US" sz="1200" dirty="0" smtClean="0">
              <a:latin typeface="+mn-lt"/>
            </a:endParaRPr>
          </a:p>
        </p:txBody>
      </p:sp>
      <p:sp>
        <p:nvSpPr>
          <p:cNvPr id="28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286248" y="1840879"/>
            <a:ext cx="2428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темпы роста ипотечного кредитования</a:t>
            </a:r>
            <a:r>
              <a:rPr lang="en-US" sz="1200" dirty="0" smtClean="0">
                <a:latin typeface="+mn-lt"/>
              </a:rPr>
              <a:t>: </a:t>
            </a:r>
            <a:r>
              <a:rPr lang="ru-RU" sz="1200" dirty="0" smtClean="0">
                <a:latin typeface="+mn-lt"/>
              </a:rPr>
              <a:t>2010 г. </a:t>
            </a:r>
            <a:r>
              <a:rPr lang="en-US" sz="1200" dirty="0" smtClean="0">
                <a:latin typeface="+mn-lt"/>
              </a:rPr>
              <a:t>– </a:t>
            </a:r>
            <a:r>
              <a:rPr lang="ru-RU" sz="1200" dirty="0" smtClean="0">
                <a:latin typeface="+mn-lt"/>
              </a:rPr>
              <a:t>149%, в 2011 г. – 89%, в 2012 г.</a:t>
            </a:r>
            <a:r>
              <a:rPr lang="en-US" sz="1200" dirty="0" smtClean="0">
                <a:latin typeface="+mn-lt"/>
              </a:rPr>
              <a:t>(</a:t>
            </a:r>
            <a:r>
              <a:rPr lang="ru-RU" sz="1200" dirty="0" smtClean="0">
                <a:latin typeface="+mn-lt"/>
              </a:rPr>
              <a:t>П</a:t>
            </a:r>
            <a:r>
              <a:rPr lang="en-US" sz="1200" dirty="0" smtClean="0">
                <a:latin typeface="+mn-lt"/>
              </a:rPr>
              <a:t>)</a:t>
            </a:r>
            <a:r>
              <a:rPr lang="ru-RU" sz="1200" dirty="0" smtClean="0">
                <a:latin typeface="+mn-lt"/>
              </a:rPr>
              <a:t> – 50%, в 2013 г. (П) – 35%).</a:t>
            </a:r>
            <a:endParaRPr lang="en-US" sz="1200" dirty="0" smtClean="0">
              <a:latin typeface="+mn-lt"/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13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4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5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низ 34"/>
          <p:cNvSpPr/>
          <p:nvPr/>
        </p:nvSpPr>
        <p:spPr>
          <a:xfrm>
            <a:off x="2571736" y="2928934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0"/>
          <p:cNvSpPr txBox="1">
            <a:spLocks noChangeArrowheads="1"/>
          </p:cNvSpPr>
          <p:nvPr/>
        </p:nvSpPr>
        <p:spPr bwMode="auto">
          <a:xfrm>
            <a:off x="2214546" y="4857760"/>
            <a:ext cx="4357718" cy="800219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индивидуального спроса на строительство</a:t>
            </a:r>
          </a:p>
          <a:p>
            <a:pPr algn="ctr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37" name="Стрелка вниз 36"/>
          <p:cNvSpPr/>
          <p:nvPr/>
        </p:nvSpPr>
        <p:spPr>
          <a:xfrm>
            <a:off x="7143768" y="2928934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/>
        </p:nvSpPr>
        <p:spPr bwMode="auto">
          <a:xfrm>
            <a:off x="6786578" y="4857760"/>
            <a:ext cx="1928826" cy="800219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государственного спроса на строительство</a:t>
            </a:r>
          </a:p>
          <a:p>
            <a:pPr algn="ctr">
              <a:spcAft>
                <a:spcPts val="600"/>
              </a:spcAft>
            </a:pPr>
            <a:endParaRPr lang="en-US" sz="600" dirty="0" smtClean="0">
              <a:latin typeface="+mn-lt"/>
            </a:endParaRPr>
          </a:p>
        </p:txBody>
      </p:sp>
      <p:sp>
        <p:nvSpPr>
          <p:cNvPr id="41" name="Стрелка вниз 40"/>
          <p:cNvSpPr/>
          <p:nvPr/>
        </p:nvSpPr>
        <p:spPr>
          <a:xfrm>
            <a:off x="4857752" y="2928934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16" descr="http://mediasubs.ru/group/uploads/li/lichnostnyij-rost-i-finansyi/image2/ItMDliMWJ.jpg">
            <a:hlinkClick r:id="rId20"/>
          </p:cNvPr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6434" name="think-cell Slide" r:id="rId23" imgW="270" imgH="270" progId="TCLayout.ActiveDocument.1">
              <p:embed/>
            </p:oleObj>
          </a:graphicData>
        </a:graphic>
      </p:graphicFrame>
      <p:pic>
        <p:nvPicPr>
          <p:cNvPr id="146436" name="Picture 4" descr="http://www.moe-online.ru/image/news/236104_s1.jpg">
            <a:hlinkClick r:id="rId24"/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2000232" y="3643314"/>
            <a:ext cx="2370706" cy="1481127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Состояние рынка труда оказывает положительное воздействие на субъектов МСП строительной отрасли г. Москвы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Рынок труда, трудовые ресурсы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>
            <p:custDataLst>
              <p:tags r:id="rId12"/>
            </p:custDataLst>
          </p:nvPr>
        </p:nvSpPr>
        <p:spPr>
          <a:xfrm>
            <a:off x="7143768" y="3286124"/>
            <a:ext cx="1214446" cy="142876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643702" y="4887266"/>
            <a:ext cx="2214578" cy="830997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 	Положительным фактором для субъектов МСП являются как легальные, так и нелегальные мигранты*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26"/>
          </p:cNvPr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43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572264" y="2068289"/>
            <a:ext cx="23574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Доступна низкооплачиваемая рабочая сила для выполнения </a:t>
            </a:r>
            <a:r>
              <a:rPr lang="ru-RU" sz="1200" dirty="0" err="1" smtClean="0">
                <a:latin typeface="+mn-lt"/>
              </a:rPr>
              <a:t>низкотехнологичных</a:t>
            </a:r>
            <a:r>
              <a:rPr lang="ru-RU" sz="1200" dirty="0" smtClean="0">
                <a:latin typeface="+mn-lt"/>
              </a:rPr>
              <a:t> работ</a:t>
            </a:r>
          </a:p>
        </p:txBody>
      </p:sp>
      <p:sp>
        <p:nvSpPr>
          <p:cNvPr id="32" name="Rectangle 19"/>
          <p:cNvSpPr/>
          <p:nvPr>
            <p:custDataLst>
              <p:tags r:id="rId16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9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286248" y="2071678"/>
            <a:ext cx="23574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Привлечение высококвалифицированных специалистов не является проблемой</a:t>
            </a:r>
          </a:p>
        </p:txBody>
      </p:sp>
      <p:sp>
        <p:nvSpPr>
          <p:cNvPr id="20" name="Стрелка вниз 19"/>
          <p:cNvSpPr/>
          <p:nvPr>
            <p:custDataLst>
              <p:tags r:id="rId18"/>
            </p:custDataLst>
          </p:nvPr>
        </p:nvSpPr>
        <p:spPr>
          <a:xfrm>
            <a:off x="4857752" y="3286124"/>
            <a:ext cx="1214446" cy="142876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286248" y="4857760"/>
            <a:ext cx="2214578" cy="1200329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 	Бюджет высокотехнологичных проектов позволяет привлекать как отечественных, так и зарубежных специалистов</a:t>
            </a:r>
          </a:p>
        </p:txBody>
      </p:sp>
      <p:sp>
        <p:nvSpPr>
          <p:cNvPr id="23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Негативные эффекты от привлечения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низкоквалифицированных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нелегальных мигрантов проявляются в других сферах экономики и общественной жизни в целом. В строительстве присутствует риск неэффективного менеджмента мигрантов (привлечение к выполнению более сложных задач)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30" name="think-cell Slide" r:id="rId19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воздействие на субъектов МСП строительной отрасли г. Москвы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>
            <p:custDataLst>
              <p:tags r:id="rId11"/>
            </p:custDataLst>
          </p:nvPr>
        </p:nvSpPr>
        <p:spPr>
          <a:xfrm>
            <a:off x="7143768" y="3286124"/>
            <a:ext cx="1214446" cy="142876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43702" y="4887266"/>
            <a:ext cx="2214578" cy="124649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лизинга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выставочной деятельности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20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43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572264" y="1857364"/>
            <a:ext cx="23574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«Развитие малого и среднего предпринимательства в г. Москве»</a:t>
            </a:r>
          </a:p>
        </p:txBody>
      </p:sp>
      <p:sp>
        <p:nvSpPr>
          <p:cNvPr id="32" name="Rectangle 19"/>
          <p:cNvSpPr/>
          <p:nvPr>
            <p:custDataLst>
              <p:tags r:id="rId15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pic>
        <p:nvPicPr>
          <p:cNvPr id="18" name="Picture 6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786050" y="3286124"/>
            <a:ext cx="3286148" cy="288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1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_n6VRZXk2sEhOZgdduq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LeEhHnaK0.eTwxkwkpcq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jIf0IE9kkiYDtdHwlkb2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aQowJ.wUmWLp7FosTMv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tFQwvFHXUK4OfONgRzJw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3HI856ki9sPJBaAJST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GpF137G06ZyY08Cepjd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hxrfDFIZ0.sbZdPUUBEo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zZeMWbA.k2AgvlKjrqFO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X0MCdHMkGY1yoNczSf9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ulLmD_17E6RaM48OeqO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gkmKOFF2kCM65gYEtgLA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IZKK1sgUKk9rSPuoAkY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WKHhigiVkumV9qQ7ji08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HPHmD6rEkCAPhlM_KBRR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MwM.TTt8ku6jx9QFistV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Yl_gbgFNkOIvBVoXNtZs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4EjKfiuEuoWp1OM1WXW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LwgGbUD1Ue0jZ32bUA9p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XEyWI_8UeCJ_FuOcAPE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TPfJKBp0iAjyn0Gj6uP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26.CVfos0.MHjvuNFM5g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XWSA._cUiwrmfwnvebM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Wq19mlbNUGRVZu7Y8HvE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3OBwkjwUaKwovAu.rHH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0LRqXTBUyve1f5BWjaP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foxL1nMUK6X7MhbjGD8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mXX5oFQUSo4MhrpPyCb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UAJmw9zUu4EEJ7sArRM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Q20nLhva020W6EZ4VvhR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_n6VRZXk2sEhOZgdduq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an9kpTd5E6ZP8JTodgnD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NkWn4jVUeLsgNlzZ3kL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JGV6okn5UGyetTcN8FnE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Z3K54n.uE.cEy1d_moM_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GF4TTPtdU.1v_aq49dDv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3868</TotalTime>
  <Words>1390</Words>
  <Application>Microsoft Office PowerPoint</Application>
  <PresentationFormat>Экран (4:3)</PresentationFormat>
  <Paragraphs>207</Paragraphs>
  <Slides>13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nisse_orv_arenda_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Philipp</cp:lastModifiedBy>
  <cp:revision>232</cp:revision>
  <dcterms:created xsi:type="dcterms:W3CDTF">2012-11-23T10:09:39Z</dcterms:created>
  <dcterms:modified xsi:type="dcterms:W3CDTF">2013-10-10T07:29:48Z</dcterms:modified>
</cp:coreProperties>
</file>